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7"/>
  </p:notesMasterIdLst>
  <p:sldIdLst>
    <p:sldId id="258" r:id="rId2"/>
    <p:sldId id="433" r:id="rId3"/>
    <p:sldId id="434" r:id="rId4"/>
    <p:sldId id="435" r:id="rId5"/>
    <p:sldId id="436" r:id="rId6"/>
    <p:sldId id="437" r:id="rId7"/>
    <p:sldId id="438" r:id="rId8"/>
    <p:sldId id="439" r:id="rId9"/>
    <p:sldId id="440" r:id="rId10"/>
    <p:sldId id="293" r:id="rId11"/>
    <p:sldId id="294" r:id="rId12"/>
    <p:sldId id="295" r:id="rId13"/>
    <p:sldId id="441" r:id="rId14"/>
    <p:sldId id="442" r:id="rId15"/>
    <p:sldId id="321" r:id="rId16"/>
    <p:sldId id="322" r:id="rId17"/>
    <p:sldId id="319" r:id="rId18"/>
    <p:sldId id="320" r:id="rId19"/>
    <p:sldId id="326" r:id="rId20"/>
    <p:sldId id="324" r:id="rId21"/>
    <p:sldId id="325" r:id="rId22"/>
    <p:sldId id="443" r:id="rId23"/>
    <p:sldId id="444" r:id="rId24"/>
    <p:sldId id="445" r:id="rId25"/>
    <p:sldId id="446" r:id="rId26"/>
    <p:sldId id="447" r:id="rId27"/>
    <p:sldId id="448" r:id="rId28"/>
    <p:sldId id="450" r:id="rId29"/>
    <p:sldId id="449" r:id="rId30"/>
    <p:sldId id="451" r:id="rId31"/>
    <p:sldId id="452" r:id="rId32"/>
    <p:sldId id="453" r:id="rId33"/>
    <p:sldId id="454" r:id="rId34"/>
    <p:sldId id="455" r:id="rId35"/>
    <p:sldId id="456" r:id="rId36"/>
    <p:sldId id="457" r:id="rId37"/>
    <p:sldId id="458" r:id="rId38"/>
    <p:sldId id="459" r:id="rId39"/>
    <p:sldId id="460" r:id="rId40"/>
    <p:sldId id="461" r:id="rId41"/>
    <p:sldId id="462" r:id="rId42"/>
    <p:sldId id="463" r:id="rId43"/>
    <p:sldId id="292" r:id="rId44"/>
    <p:sldId id="431" r:id="rId45"/>
    <p:sldId id="264" r:id="rId46"/>
    <p:sldId id="265" r:id="rId47"/>
    <p:sldId id="266" r:id="rId48"/>
    <p:sldId id="267" r:id="rId49"/>
    <p:sldId id="268" r:id="rId50"/>
    <p:sldId id="269" r:id="rId51"/>
    <p:sldId id="261" r:id="rId52"/>
    <p:sldId id="270" r:id="rId53"/>
    <p:sldId id="271" r:id="rId54"/>
    <p:sldId id="260" r:id="rId55"/>
    <p:sldId id="470" r:id="rId56"/>
    <p:sldId id="262" r:id="rId57"/>
    <p:sldId id="263" r:id="rId58"/>
    <p:sldId id="432" r:id="rId59"/>
    <p:sldId id="298" r:id="rId60"/>
    <p:sldId id="299" r:id="rId61"/>
    <p:sldId id="300" r:id="rId62"/>
    <p:sldId id="301" r:id="rId63"/>
    <p:sldId id="302" r:id="rId64"/>
    <p:sldId id="464" r:id="rId65"/>
    <p:sldId id="465" r:id="rId66"/>
    <p:sldId id="468" r:id="rId67"/>
    <p:sldId id="469" r:id="rId68"/>
    <p:sldId id="303" r:id="rId69"/>
    <p:sldId id="304" r:id="rId70"/>
    <p:sldId id="305" r:id="rId71"/>
    <p:sldId id="306" r:id="rId72"/>
    <p:sldId id="307" r:id="rId73"/>
    <p:sldId id="308" r:id="rId74"/>
    <p:sldId id="309" r:id="rId75"/>
    <p:sldId id="310" r:id="rId76"/>
    <p:sldId id="311" r:id="rId77"/>
    <p:sldId id="312" r:id="rId78"/>
    <p:sldId id="313" r:id="rId79"/>
    <p:sldId id="314" r:id="rId80"/>
    <p:sldId id="315" r:id="rId81"/>
    <p:sldId id="316" r:id="rId82"/>
    <p:sldId id="317" r:id="rId83"/>
    <p:sldId id="318" r:id="rId84"/>
    <p:sldId id="291" r:id="rId85"/>
    <p:sldId id="290" r:id="rId86"/>
  </p:sldIdLst>
  <p:sldSz cx="12192000" cy="6858000"/>
  <p:notesSz cx="6858000" cy="9144000"/>
  <p:defaultTextStyle>
    <a:defPPr>
      <a:defRPr lang="en-US"/>
    </a:defPPr>
    <a:lvl1pPr algn="r" rtl="0" fontAlgn="base">
      <a:spcBef>
        <a:spcPct val="0"/>
      </a:spcBef>
      <a:spcAft>
        <a:spcPct val="0"/>
      </a:spcAft>
      <a:defRPr i="1" u="sng" kern="1200">
        <a:solidFill>
          <a:schemeClr val="tx1"/>
        </a:solidFill>
        <a:latin typeface="Arial" panose="020B0604020202020204" pitchFamily="34" charset="0"/>
        <a:ea typeface="+mn-ea"/>
        <a:cs typeface="+mn-cs"/>
      </a:defRPr>
    </a:lvl1pPr>
    <a:lvl2pPr marL="457200" algn="r" rtl="0" fontAlgn="base">
      <a:spcBef>
        <a:spcPct val="0"/>
      </a:spcBef>
      <a:spcAft>
        <a:spcPct val="0"/>
      </a:spcAft>
      <a:defRPr i="1" u="sng" kern="1200">
        <a:solidFill>
          <a:schemeClr val="tx1"/>
        </a:solidFill>
        <a:latin typeface="Arial" panose="020B0604020202020204" pitchFamily="34" charset="0"/>
        <a:ea typeface="+mn-ea"/>
        <a:cs typeface="+mn-cs"/>
      </a:defRPr>
    </a:lvl2pPr>
    <a:lvl3pPr marL="914400" algn="r" rtl="0" fontAlgn="base">
      <a:spcBef>
        <a:spcPct val="0"/>
      </a:spcBef>
      <a:spcAft>
        <a:spcPct val="0"/>
      </a:spcAft>
      <a:defRPr i="1" u="sng" kern="1200">
        <a:solidFill>
          <a:schemeClr val="tx1"/>
        </a:solidFill>
        <a:latin typeface="Arial" panose="020B0604020202020204" pitchFamily="34" charset="0"/>
        <a:ea typeface="+mn-ea"/>
        <a:cs typeface="+mn-cs"/>
      </a:defRPr>
    </a:lvl3pPr>
    <a:lvl4pPr marL="1371600" algn="r" rtl="0" fontAlgn="base">
      <a:spcBef>
        <a:spcPct val="0"/>
      </a:spcBef>
      <a:spcAft>
        <a:spcPct val="0"/>
      </a:spcAft>
      <a:defRPr i="1" u="sng" kern="1200">
        <a:solidFill>
          <a:schemeClr val="tx1"/>
        </a:solidFill>
        <a:latin typeface="Arial" panose="020B0604020202020204" pitchFamily="34" charset="0"/>
        <a:ea typeface="+mn-ea"/>
        <a:cs typeface="+mn-cs"/>
      </a:defRPr>
    </a:lvl4pPr>
    <a:lvl5pPr marL="1828800" algn="r" rtl="0" fontAlgn="base">
      <a:spcBef>
        <a:spcPct val="0"/>
      </a:spcBef>
      <a:spcAft>
        <a:spcPct val="0"/>
      </a:spcAft>
      <a:defRPr i="1" u="sng" kern="1200">
        <a:solidFill>
          <a:schemeClr val="tx1"/>
        </a:solidFill>
        <a:latin typeface="Arial" panose="020B0604020202020204" pitchFamily="34" charset="0"/>
        <a:ea typeface="+mn-ea"/>
        <a:cs typeface="+mn-cs"/>
      </a:defRPr>
    </a:lvl5pPr>
    <a:lvl6pPr marL="2286000" algn="l" defTabSz="914400" rtl="0" eaLnBrk="1" latinLnBrk="0" hangingPunct="1">
      <a:defRPr i="1" u="sng" kern="1200">
        <a:solidFill>
          <a:schemeClr val="tx1"/>
        </a:solidFill>
        <a:latin typeface="Arial" panose="020B0604020202020204" pitchFamily="34" charset="0"/>
        <a:ea typeface="+mn-ea"/>
        <a:cs typeface="+mn-cs"/>
      </a:defRPr>
    </a:lvl6pPr>
    <a:lvl7pPr marL="2743200" algn="l" defTabSz="914400" rtl="0" eaLnBrk="1" latinLnBrk="0" hangingPunct="1">
      <a:defRPr i="1" u="sng" kern="1200">
        <a:solidFill>
          <a:schemeClr val="tx1"/>
        </a:solidFill>
        <a:latin typeface="Arial" panose="020B0604020202020204" pitchFamily="34" charset="0"/>
        <a:ea typeface="+mn-ea"/>
        <a:cs typeface="+mn-cs"/>
      </a:defRPr>
    </a:lvl7pPr>
    <a:lvl8pPr marL="3200400" algn="l" defTabSz="914400" rtl="0" eaLnBrk="1" latinLnBrk="0" hangingPunct="1">
      <a:defRPr i="1" u="sng" kern="1200">
        <a:solidFill>
          <a:schemeClr val="tx1"/>
        </a:solidFill>
        <a:latin typeface="Arial" panose="020B0604020202020204" pitchFamily="34" charset="0"/>
        <a:ea typeface="+mn-ea"/>
        <a:cs typeface="+mn-cs"/>
      </a:defRPr>
    </a:lvl8pPr>
    <a:lvl9pPr marL="3657600" algn="l" defTabSz="914400" rtl="0" eaLnBrk="1" latinLnBrk="0" hangingPunct="1">
      <a:defRPr i="1" u="sng"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200"/>
    <a:srgbClr val="020202"/>
    <a:srgbClr val="D86712"/>
    <a:srgbClr val="D53E15"/>
    <a:srgbClr val="10BC62"/>
    <a:srgbClr val="EEA116"/>
    <a:srgbClr val="CC3300"/>
    <a:srgbClr val="E57A05"/>
    <a:srgbClr val="AF7221"/>
    <a:srgbClr val="11C9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43" autoAdjust="0"/>
    <p:restoredTop sz="94444" autoAdjust="0"/>
  </p:normalViewPr>
  <p:slideViewPr>
    <p:cSldViewPr snapToGrid="0">
      <p:cViewPr varScale="1">
        <p:scale>
          <a:sx n="68" d="100"/>
          <a:sy n="68" d="100"/>
        </p:scale>
        <p:origin x="678" y="60"/>
      </p:cViewPr>
      <p:guideLst>
        <p:guide orient="horz" pos="2160"/>
        <p:guide pos="3840"/>
      </p:guideLst>
    </p:cSldViewPr>
  </p:slideViewPr>
  <p:outlineViewPr>
    <p:cViewPr>
      <p:scale>
        <a:sx n="33" d="100"/>
        <a:sy n="33" d="100"/>
      </p:scale>
      <p:origin x="0" y="35124"/>
    </p:cViewPr>
  </p:outlineViewPr>
  <p:notesTextViewPr>
    <p:cViewPr>
      <p:scale>
        <a:sx n="1" d="1"/>
        <a:sy n="1" d="1"/>
      </p:scale>
      <p:origin x="0" y="0"/>
    </p:cViewPr>
  </p:notesTextViewPr>
  <p:sorterViewPr>
    <p:cViewPr>
      <p:scale>
        <a:sx n="112" d="100"/>
        <a:sy n="112" d="100"/>
      </p:scale>
      <p:origin x="0" y="-2365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20658-6F16-4BF8-BF7C-F72C433390E0}" type="datetimeFigureOut">
              <a:rPr lang="en-US" smtClean="0"/>
              <a:t>11/30/2022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3FC7E-6357-41FD-B20B-DCA1BBD35327}" type="slidenum">
              <a:rPr lang="en-US" smtClean="0"/>
              <a:t>‹#›</a:t>
            </a:fld>
            <a:endParaRPr lang="en-US" dirty="0"/>
          </a:p>
        </p:txBody>
      </p:sp>
    </p:spTree>
    <p:extLst>
      <p:ext uri="{BB962C8B-B14F-4D97-AF65-F5344CB8AC3E}">
        <p14:creationId xmlns:p14="http://schemas.microsoft.com/office/powerpoint/2010/main" val="1011700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1CA7173A-3A7E-4DB4-B6D2-FE3D3D53DF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2C24E5-68ED-463C-B21F-65FB71E20275}" type="slidenum">
              <a:rPr lang="en-US" altLang="en-US"/>
              <a:pPr>
                <a:spcBef>
                  <a:spcPct val="0"/>
                </a:spcBef>
              </a:pPr>
              <a:t>3</a:t>
            </a:fld>
            <a:endParaRPr lang="en-US" altLang="en-US"/>
          </a:p>
        </p:txBody>
      </p:sp>
      <p:sp>
        <p:nvSpPr>
          <p:cNvPr id="9219" name="Rectangle 2">
            <a:extLst>
              <a:ext uri="{FF2B5EF4-FFF2-40B4-BE49-F238E27FC236}">
                <a16:creationId xmlns:a16="http://schemas.microsoft.com/office/drawing/2014/main" id="{2977D696-2420-4D5D-8453-EA0A4B1E2E7D}"/>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6E2E4ADE-3A9A-4A20-ADCA-C1621DE145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4DA0B38-49A5-4B39-A3F0-A5CED37BF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328ABF-DEFD-4814-857B-F333BE553BB6}" type="slidenum">
              <a:rPr lang="en-US" altLang="en-US"/>
              <a:pPr>
                <a:spcBef>
                  <a:spcPct val="0"/>
                </a:spcBef>
              </a:pPr>
              <a:t>12</a:t>
            </a:fld>
            <a:endParaRPr lang="en-US" altLang="en-US"/>
          </a:p>
        </p:txBody>
      </p:sp>
      <p:sp>
        <p:nvSpPr>
          <p:cNvPr id="27651" name="Rectangle 2">
            <a:extLst>
              <a:ext uri="{FF2B5EF4-FFF2-40B4-BE49-F238E27FC236}">
                <a16:creationId xmlns:a16="http://schemas.microsoft.com/office/drawing/2014/main" id="{9AF5F228-2497-425A-8721-CFC6A1AB878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323A54B-B01C-40E5-B891-749C08A469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80113376-ABDB-4193-823E-919EAF6989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B3377A9-A0F7-48DB-B7CE-B5FC0D78B43D}" type="slidenum">
              <a:rPr lang="en-US" altLang="en-US"/>
              <a:pPr>
                <a:spcBef>
                  <a:spcPct val="0"/>
                </a:spcBef>
              </a:pPr>
              <a:t>13</a:t>
            </a:fld>
            <a:endParaRPr lang="en-US" altLang="en-US"/>
          </a:p>
        </p:txBody>
      </p:sp>
      <p:sp>
        <p:nvSpPr>
          <p:cNvPr id="29699" name="Rectangle 2">
            <a:extLst>
              <a:ext uri="{FF2B5EF4-FFF2-40B4-BE49-F238E27FC236}">
                <a16:creationId xmlns:a16="http://schemas.microsoft.com/office/drawing/2014/main" id="{BBF18E52-EEDA-497D-A007-3ED6962EB1C5}"/>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A6F27390-48DB-4C74-BC36-7D0B5F1485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CAE08B35-E33C-454B-87B5-26445E3520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41077A1-1B18-4882-98EC-991596044CF0}" type="slidenum">
              <a:rPr lang="en-US" altLang="en-US"/>
              <a:pPr>
                <a:spcBef>
                  <a:spcPct val="0"/>
                </a:spcBef>
              </a:pPr>
              <a:t>14</a:t>
            </a:fld>
            <a:endParaRPr lang="en-US" altLang="en-US"/>
          </a:p>
        </p:txBody>
      </p:sp>
      <p:sp>
        <p:nvSpPr>
          <p:cNvPr id="31747" name="Rectangle 2">
            <a:extLst>
              <a:ext uri="{FF2B5EF4-FFF2-40B4-BE49-F238E27FC236}">
                <a16:creationId xmlns:a16="http://schemas.microsoft.com/office/drawing/2014/main" id="{9A7CFB10-5DC5-478B-991F-07CBDBEE0775}"/>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92612550-FE06-4C00-8A60-BFBD24B9BD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BEB8150F-199B-4E48-B7A1-62DB1AC7ED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515119D-B2E1-41A6-ABF7-B00F6E5CA06B}" type="slidenum">
              <a:rPr lang="en-US" altLang="en-US"/>
              <a:pPr>
                <a:spcBef>
                  <a:spcPct val="0"/>
                </a:spcBef>
              </a:pPr>
              <a:t>15</a:t>
            </a:fld>
            <a:endParaRPr lang="en-US" altLang="en-US"/>
          </a:p>
        </p:txBody>
      </p:sp>
      <p:sp>
        <p:nvSpPr>
          <p:cNvPr id="33795" name="Rectangle 2">
            <a:extLst>
              <a:ext uri="{FF2B5EF4-FFF2-40B4-BE49-F238E27FC236}">
                <a16:creationId xmlns:a16="http://schemas.microsoft.com/office/drawing/2014/main" id="{DC50FD83-1FA4-4AB9-AD6A-016EF09377A8}"/>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0D6131B6-1842-423B-B168-43257A2339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227EEADF-83DF-4325-8126-F3C4DC4AB1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2A2600-7066-4BF8-8358-84F946199071}" type="slidenum">
              <a:rPr lang="en-US" altLang="en-US"/>
              <a:pPr>
                <a:spcBef>
                  <a:spcPct val="0"/>
                </a:spcBef>
              </a:pPr>
              <a:t>16</a:t>
            </a:fld>
            <a:endParaRPr lang="en-US" altLang="en-US"/>
          </a:p>
        </p:txBody>
      </p:sp>
      <p:sp>
        <p:nvSpPr>
          <p:cNvPr id="35843" name="Rectangle 2">
            <a:extLst>
              <a:ext uri="{FF2B5EF4-FFF2-40B4-BE49-F238E27FC236}">
                <a16:creationId xmlns:a16="http://schemas.microsoft.com/office/drawing/2014/main" id="{429BDEE6-DD8D-4A32-B972-148059EA0CC0}"/>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79D37A69-AB6F-4464-9232-401C879825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31195D6D-C15C-42D0-837C-A13CEE5416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D62DECE-6870-49D8-B5BB-527C0E3B88D3}" type="slidenum">
              <a:rPr lang="en-US" altLang="en-US"/>
              <a:pPr>
                <a:spcBef>
                  <a:spcPct val="0"/>
                </a:spcBef>
              </a:pPr>
              <a:t>17</a:t>
            </a:fld>
            <a:endParaRPr lang="en-US" altLang="en-US"/>
          </a:p>
        </p:txBody>
      </p:sp>
      <p:sp>
        <p:nvSpPr>
          <p:cNvPr id="37891" name="Rectangle 2">
            <a:extLst>
              <a:ext uri="{FF2B5EF4-FFF2-40B4-BE49-F238E27FC236}">
                <a16:creationId xmlns:a16="http://schemas.microsoft.com/office/drawing/2014/main" id="{D4890993-040C-4CBC-ACD3-40EC99C5D09D}"/>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5FC07039-A0BD-412D-97B0-EF68825918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B562D35F-85DB-4B4A-B7DD-2CDAC03B33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7F61B7A-58D6-4C49-A718-CA64CF42DA45}" type="slidenum">
              <a:rPr lang="en-US" altLang="en-US"/>
              <a:pPr>
                <a:spcBef>
                  <a:spcPct val="0"/>
                </a:spcBef>
              </a:pPr>
              <a:t>18</a:t>
            </a:fld>
            <a:endParaRPr lang="en-US" altLang="en-US"/>
          </a:p>
        </p:txBody>
      </p:sp>
      <p:sp>
        <p:nvSpPr>
          <p:cNvPr id="39939" name="Rectangle 2">
            <a:extLst>
              <a:ext uri="{FF2B5EF4-FFF2-40B4-BE49-F238E27FC236}">
                <a16:creationId xmlns:a16="http://schemas.microsoft.com/office/drawing/2014/main" id="{EF34397D-E274-4E94-8108-5F39084F3223}"/>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E0C352D3-1BE9-457A-9F07-8F783E22DC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53C31D85-C109-4C71-8504-CA4AE3FE87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63A55F3-F5B4-4BC7-B7F5-30FAA5FBDC4E}" type="slidenum">
              <a:rPr lang="en-US" altLang="en-US"/>
              <a:pPr>
                <a:spcBef>
                  <a:spcPct val="0"/>
                </a:spcBef>
              </a:pPr>
              <a:t>19</a:t>
            </a:fld>
            <a:endParaRPr lang="en-US" altLang="en-US"/>
          </a:p>
        </p:txBody>
      </p:sp>
      <p:sp>
        <p:nvSpPr>
          <p:cNvPr id="41987" name="Rectangle 2">
            <a:extLst>
              <a:ext uri="{FF2B5EF4-FFF2-40B4-BE49-F238E27FC236}">
                <a16:creationId xmlns:a16="http://schemas.microsoft.com/office/drawing/2014/main" id="{0D826310-C029-4F64-B90F-6076B8222664}"/>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AC759772-6BC7-4480-A715-CEE5D316FE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9AA742EF-F8F5-40F7-9445-EBF6EBB5F6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E2DC829-1DF5-4A04-B121-2776D5C4493F}" type="slidenum">
              <a:rPr lang="en-US" altLang="en-US"/>
              <a:pPr>
                <a:spcBef>
                  <a:spcPct val="0"/>
                </a:spcBef>
              </a:pPr>
              <a:t>20</a:t>
            </a:fld>
            <a:endParaRPr lang="en-US" altLang="en-US"/>
          </a:p>
        </p:txBody>
      </p:sp>
      <p:sp>
        <p:nvSpPr>
          <p:cNvPr id="44035" name="Rectangle 2">
            <a:extLst>
              <a:ext uri="{FF2B5EF4-FFF2-40B4-BE49-F238E27FC236}">
                <a16:creationId xmlns:a16="http://schemas.microsoft.com/office/drawing/2014/main" id="{8DD992BA-A677-47A9-B0AA-85709ACA264F}"/>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FC10032C-8EFD-4C62-9CBE-799CCA02F6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E960A65F-35C7-4521-A755-704CEAEF66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528CBE3-B514-4AB7-8736-75825DBA929A}" type="slidenum">
              <a:rPr lang="en-US" altLang="en-US"/>
              <a:pPr>
                <a:spcBef>
                  <a:spcPct val="0"/>
                </a:spcBef>
              </a:pPr>
              <a:t>21</a:t>
            </a:fld>
            <a:endParaRPr lang="en-US" altLang="en-US"/>
          </a:p>
        </p:txBody>
      </p:sp>
      <p:sp>
        <p:nvSpPr>
          <p:cNvPr id="46083" name="Rectangle 2">
            <a:extLst>
              <a:ext uri="{FF2B5EF4-FFF2-40B4-BE49-F238E27FC236}">
                <a16:creationId xmlns:a16="http://schemas.microsoft.com/office/drawing/2014/main" id="{974ED8F4-DB98-4499-BB9F-1CED222796F5}"/>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9123EBDC-419B-4A95-B516-8D24DF76C1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CD0ABE88-D6E3-466E-8496-12E9334E1D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5A460C-B1A7-4A47-A2A9-9ECB63114541}" type="slidenum">
              <a:rPr lang="en-US" altLang="en-US"/>
              <a:pPr>
                <a:spcBef>
                  <a:spcPct val="0"/>
                </a:spcBef>
              </a:pPr>
              <a:t>4</a:t>
            </a:fld>
            <a:endParaRPr lang="en-US" altLang="en-US"/>
          </a:p>
        </p:txBody>
      </p:sp>
      <p:sp>
        <p:nvSpPr>
          <p:cNvPr id="11267" name="Rectangle 2">
            <a:extLst>
              <a:ext uri="{FF2B5EF4-FFF2-40B4-BE49-F238E27FC236}">
                <a16:creationId xmlns:a16="http://schemas.microsoft.com/office/drawing/2014/main" id="{01D7FBD9-1B4E-41D0-8E40-6048F178F5B0}"/>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93F67B67-34BF-419A-B6D3-999B146AE1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C398F981-AEF9-46AC-8BD8-38E0F265BA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F0B22B-CE5E-43F3-82A0-6918D4928BB7}" type="slidenum">
              <a:rPr lang="en-US" altLang="en-US"/>
              <a:pPr>
                <a:spcBef>
                  <a:spcPct val="0"/>
                </a:spcBef>
              </a:pPr>
              <a:t>22</a:t>
            </a:fld>
            <a:endParaRPr lang="en-US" altLang="en-US"/>
          </a:p>
        </p:txBody>
      </p:sp>
      <p:sp>
        <p:nvSpPr>
          <p:cNvPr id="48131" name="Rectangle 2">
            <a:extLst>
              <a:ext uri="{FF2B5EF4-FFF2-40B4-BE49-F238E27FC236}">
                <a16:creationId xmlns:a16="http://schemas.microsoft.com/office/drawing/2014/main" id="{3898C350-3EDE-40F4-9365-E10EF492F8A1}"/>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8769CB52-FEEE-4D78-A9C1-7B84EB7A34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7A00FB4D-A3A1-4B49-B7CC-2EA738C1AC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89D97DC-2D54-4203-A953-5FB0D2709B13}" type="slidenum">
              <a:rPr lang="en-US" altLang="en-US"/>
              <a:pPr>
                <a:spcBef>
                  <a:spcPct val="0"/>
                </a:spcBef>
              </a:pPr>
              <a:t>23</a:t>
            </a:fld>
            <a:endParaRPr lang="en-US" altLang="en-US"/>
          </a:p>
        </p:txBody>
      </p:sp>
      <p:sp>
        <p:nvSpPr>
          <p:cNvPr id="50179" name="Rectangle 2">
            <a:extLst>
              <a:ext uri="{FF2B5EF4-FFF2-40B4-BE49-F238E27FC236}">
                <a16:creationId xmlns:a16="http://schemas.microsoft.com/office/drawing/2014/main" id="{71FFC26E-6692-440A-A130-ED1B20C6973D}"/>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234B9051-9521-4EBD-ADD6-F649FB7FA3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89CB0087-8A2B-4645-969C-9D783A6B3C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4166474-96E5-4540-94B9-574F3F1CB8AB}" type="slidenum">
              <a:rPr lang="en-US" altLang="en-US"/>
              <a:pPr>
                <a:spcBef>
                  <a:spcPct val="0"/>
                </a:spcBef>
              </a:pPr>
              <a:t>24</a:t>
            </a:fld>
            <a:endParaRPr lang="en-US" altLang="en-US"/>
          </a:p>
        </p:txBody>
      </p:sp>
      <p:sp>
        <p:nvSpPr>
          <p:cNvPr id="52227" name="Rectangle 2">
            <a:extLst>
              <a:ext uri="{FF2B5EF4-FFF2-40B4-BE49-F238E27FC236}">
                <a16:creationId xmlns:a16="http://schemas.microsoft.com/office/drawing/2014/main" id="{B9E4138C-3DFD-4A32-B89C-F63875986D15}"/>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B6D06CB7-4D28-44F9-B56D-7761AAEFDB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CC2E1144-C68B-4DD8-B5FC-B5FB8C0A04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674C046-A2D0-4AE2-9068-282D59C2E157}" type="slidenum">
              <a:rPr lang="en-US" altLang="en-US"/>
              <a:pPr>
                <a:spcBef>
                  <a:spcPct val="0"/>
                </a:spcBef>
              </a:pPr>
              <a:t>25</a:t>
            </a:fld>
            <a:endParaRPr lang="en-US" altLang="en-US"/>
          </a:p>
        </p:txBody>
      </p:sp>
      <p:sp>
        <p:nvSpPr>
          <p:cNvPr id="54275" name="Rectangle 2">
            <a:extLst>
              <a:ext uri="{FF2B5EF4-FFF2-40B4-BE49-F238E27FC236}">
                <a16:creationId xmlns:a16="http://schemas.microsoft.com/office/drawing/2014/main" id="{40BA0966-F497-4563-8C57-BF108BD551A2}"/>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1E4CD436-A6C3-4E27-9082-D0B95C7E06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4DA0B38-49A5-4B39-A3F0-A5CED37BF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328ABF-DEFD-4814-857B-F333BE553BB6}" type="slidenum">
              <a:rPr lang="en-US" altLang="en-US"/>
              <a:pPr>
                <a:spcBef>
                  <a:spcPct val="0"/>
                </a:spcBef>
              </a:pPr>
              <a:t>26</a:t>
            </a:fld>
            <a:endParaRPr lang="en-US" altLang="en-US"/>
          </a:p>
        </p:txBody>
      </p:sp>
      <p:sp>
        <p:nvSpPr>
          <p:cNvPr id="27651" name="Rectangle 2">
            <a:extLst>
              <a:ext uri="{FF2B5EF4-FFF2-40B4-BE49-F238E27FC236}">
                <a16:creationId xmlns:a16="http://schemas.microsoft.com/office/drawing/2014/main" id="{9AF5F228-2497-425A-8721-CFC6A1AB878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323A54B-B01C-40E5-B891-749C08A469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32601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4DA0B38-49A5-4B39-A3F0-A5CED37BF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328ABF-DEFD-4814-857B-F333BE553BB6}" type="slidenum">
              <a:rPr lang="en-US" altLang="en-US"/>
              <a:pPr>
                <a:spcBef>
                  <a:spcPct val="0"/>
                </a:spcBef>
              </a:pPr>
              <a:t>27</a:t>
            </a:fld>
            <a:endParaRPr lang="en-US" altLang="en-US"/>
          </a:p>
        </p:txBody>
      </p:sp>
      <p:sp>
        <p:nvSpPr>
          <p:cNvPr id="27651" name="Rectangle 2">
            <a:extLst>
              <a:ext uri="{FF2B5EF4-FFF2-40B4-BE49-F238E27FC236}">
                <a16:creationId xmlns:a16="http://schemas.microsoft.com/office/drawing/2014/main" id="{9AF5F228-2497-425A-8721-CFC6A1AB878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323A54B-B01C-40E5-B891-749C08A469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10620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4DA0B38-49A5-4B39-A3F0-A5CED37BF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328ABF-DEFD-4814-857B-F333BE553BB6}" type="slidenum">
              <a:rPr lang="en-US" altLang="en-US"/>
              <a:pPr>
                <a:spcBef>
                  <a:spcPct val="0"/>
                </a:spcBef>
              </a:pPr>
              <a:t>28</a:t>
            </a:fld>
            <a:endParaRPr lang="en-US" altLang="en-US"/>
          </a:p>
        </p:txBody>
      </p:sp>
      <p:sp>
        <p:nvSpPr>
          <p:cNvPr id="27651" name="Rectangle 2">
            <a:extLst>
              <a:ext uri="{FF2B5EF4-FFF2-40B4-BE49-F238E27FC236}">
                <a16:creationId xmlns:a16="http://schemas.microsoft.com/office/drawing/2014/main" id="{9AF5F228-2497-425A-8721-CFC6A1AB878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323A54B-B01C-40E5-B891-749C08A469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02783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4DA0B38-49A5-4B39-A3F0-A5CED37BF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328ABF-DEFD-4814-857B-F333BE553BB6}" type="slidenum">
              <a:rPr lang="en-US" altLang="en-US"/>
              <a:pPr>
                <a:spcBef>
                  <a:spcPct val="0"/>
                </a:spcBef>
              </a:pPr>
              <a:t>29</a:t>
            </a:fld>
            <a:endParaRPr lang="en-US" altLang="en-US"/>
          </a:p>
        </p:txBody>
      </p:sp>
      <p:sp>
        <p:nvSpPr>
          <p:cNvPr id="27651" name="Rectangle 2">
            <a:extLst>
              <a:ext uri="{FF2B5EF4-FFF2-40B4-BE49-F238E27FC236}">
                <a16:creationId xmlns:a16="http://schemas.microsoft.com/office/drawing/2014/main" id="{9AF5F228-2497-425A-8721-CFC6A1AB878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323A54B-B01C-40E5-B891-749C08A469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8565980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4DA0B38-49A5-4B39-A3F0-A5CED37BF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328ABF-DEFD-4814-857B-F333BE553BB6}" type="slidenum">
              <a:rPr lang="en-US" altLang="en-US"/>
              <a:pPr>
                <a:spcBef>
                  <a:spcPct val="0"/>
                </a:spcBef>
              </a:pPr>
              <a:t>30</a:t>
            </a:fld>
            <a:endParaRPr lang="en-US" altLang="en-US"/>
          </a:p>
        </p:txBody>
      </p:sp>
      <p:sp>
        <p:nvSpPr>
          <p:cNvPr id="27651" name="Rectangle 2">
            <a:extLst>
              <a:ext uri="{FF2B5EF4-FFF2-40B4-BE49-F238E27FC236}">
                <a16:creationId xmlns:a16="http://schemas.microsoft.com/office/drawing/2014/main" id="{9AF5F228-2497-425A-8721-CFC6A1AB878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323A54B-B01C-40E5-B891-749C08A469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000021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4DA0B38-49A5-4B39-A3F0-A5CED37BF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328ABF-DEFD-4814-857B-F333BE553BB6}" type="slidenum">
              <a:rPr lang="en-US" altLang="en-US"/>
              <a:pPr>
                <a:spcBef>
                  <a:spcPct val="0"/>
                </a:spcBef>
              </a:pPr>
              <a:t>31</a:t>
            </a:fld>
            <a:endParaRPr lang="en-US" altLang="en-US"/>
          </a:p>
        </p:txBody>
      </p:sp>
      <p:sp>
        <p:nvSpPr>
          <p:cNvPr id="27651" name="Rectangle 2">
            <a:extLst>
              <a:ext uri="{FF2B5EF4-FFF2-40B4-BE49-F238E27FC236}">
                <a16:creationId xmlns:a16="http://schemas.microsoft.com/office/drawing/2014/main" id="{9AF5F228-2497-425A-8721-CFC6A1AB878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323A54B-B01C-40E5-B891-749C08A469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78035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5DE8CA49-1A47-49C5-B65D-D10BB202C1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5190EF-D564-47DB-B1ED-45754D9F1E68}" type="slidenum">
              <a:rPr lang="en-US" altLang="en-US"/>
              <a:pPr>
                <a:spcBef>
                  <a:spcPct val="0"/>
                </a:spcBef>
              </a:pPr>
              <a:t>5</a:t>
            </a:fld>
            <a:endParaRPr lang="en-US" altLang="en-US"/>
          </a:p>
        </p:txBody>
      </p:sp>
      <p:sp>
        <p:nvSpPr>
          <p:cNvPr id="13315" name="Rectangle 2">
            <a:extLst>
              <a:ext uri="{FF2B5EF4-FFF2-40B4-BE49-F238E27FC236}">
                <a16:creationId xmlns:a16="http://schemas.microsoft.com/office/drawing/2014/main" id="{EA707524-0F77-4AB0-A6A2-E173E337D9D5}"/>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D4194CFC-FEE6-4E61-91FC-300AC78EE2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4DA0B38-49A5-4B39-A3F0-A5CED37BF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328ABF-DEFD-4814-857B-F333BE553BB6}" type="slidenum">
              <a:rPr lang="en-US" altLang="en-US"/>
              <a:pPr>
                <a:spcBef>
                  <a:spcPct val="0"/>
                </a:spcBef>
              </a:pPr>
              <a:t>32</a:t>
            </a:fld>
            <a:endParaRPr lang="en-US" altLang="en-US"/>
          </a:p>
        </p:txBody>
      </p:sp>
      <p:sp>
        <p:nvSpPr>
          <p:cNvPr id="27651" name="Rectangle 2">
            <a:extLst>
              <a:ext uri="{FF2B5EF4-FFF2-40B4-BE49-F238E27FC236}">
                <a16:creationId xmlns:a16="http://schemas.microsoft.com/office/drawing/2014/main" id="{9AF5F228-2497-425A-8721-CFC6A1AB878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323A54B-B01C-40E5-B891-749C08A469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63452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4DA0B38-49A5-4B39-A3F0-A5CED37BF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328ABF-DEFD-4814-857B-F333BE553BB6}" type="slidenum">
              <a:rPr lang="en-US" altLang="en-US"/>
              <a:pPr>
                <a:spcBef>
                  <a:spcPct val="0"/>
                </a:spcBef>
              </a:pPr>
              <a:t>33</a:t>
            </a:fld>
            <a:endParaRPr lang="en-US" altLang="en-US"/>
          </a:p>
        </p:txBody>
      </p:sp>
      <p:sp>
        <p:nvSpPr>
          <p:cNvPr id="27651" name="Rectangle 2">
            <a:extLst>
              <a:ext uri="{FF2B5EF4-FFF2-40B4-BE49-F238E27FC236}">
                <a16:creationId xmlns:a16="http://schemas.microsoft.com/office/drawing/2014/main" id="{9AF5F228-2497-425A-8721-CFC6A1AB878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323A54B-B01C-40E5-B891-749C08A469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31293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4DA0B38-49A5-4B39-A3F0-A5CED37BF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328ABF-DEFD-4814-857B-F333BE553BB6}" type="slidenum">
              <a:rPr lang="en-US" altLang="en-US"/>
              <a:pPr>
                <a:spcBef>
                  <a:spcPct val="0"/>
                </a:spcBef>
              </a:pPr>
              <a:t>34</a:t>
            </a:fld>
            <a:endParaRPr lang="en-US" altLang="en-US"/>
          </a:p>
        </p:txBody>
      </p:sp>
      <p:sp>
        <p:nvSpPr>
          <p:cNvPr id="27651" name="Rectangle 2">
            <a:extLst>
              <a:ext uri="{FF2B5EF4-FFF2-40B4-BE49-F238E27FC236}">
                <a16:creationId xmlns:a16="http://schemas.microsoft.com/office/drawing/2014/main" id="{9AF5F228-2497-425A-8721-CFC6A1AB878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323A54B-B01C-40E5-B891-749C08A469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851313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4DA0B38-49A5-4B39-A3F0-A5CED37BF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328ABF-DEFD-4814-857B-F333BE553BB6}" type="slidenum">
              <a:rPr lang="en-US" altLang="en-US"/>
              <a:pPr>
                <a:spcBef>
                  <a:spcPct val="0"/>
                </a:spcBef>
              </a:pPr>
              <a:t>35</a:t>
            </a:fld>
            <a:endParaRPr lang="en-US" altLang="en-US"/>
          </a:p>
        </p:txBody>
      </p:sp>
      <p:sp>
        <p:nvSpPr>
          <p:cNvPr id="27651" name="Rectangle 2">
            <a:extLst>
              <a:ext uri="{FF2B5EF4-FFF2-40B4-BE49-F238E27FC236}">
                <a16:creationId xmlns:a16="http://schemas.microsoft.com/office/drawing/2014/main" id="{9AF5F228-2497-425A-8721-CFC6A1AB878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323A54B-B01C-40E5-B891-749C08A469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566477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4DA0B38-49A5-4B39-A3F0-A5CED37BF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328ABF-DEFD-4814-857B-F333BE553BB6}" type="slidenum">
              <a:rPr lang="en-US" altLang="en-US"/>
              <a:pPr>
                <a:spcBef>
                  <a:spcPct val="0"/>
                </a:spcBef>
              </a:pPr>
              <a:t>36</a:t>
            </a:fld>
            <a:endParaRPr lang="en-US" altLang="en-US"/>
          </a:p>
        </p:txBody>
      </p:sp>
      <p:sp>
        <p:nvSpPr>
          <p:cNvPr id="27651" name="Rectangle 2">
            <a:extLst>
              <a:ext uri="{FF2B5EF4-FFF2-40B4-BE49-F238E27FC236}">
                <a16:creationId xmlns:a16="http://schemas.microsoft.com/office/drawing/2014/main" id="{9AF5F228-2497-425A-8721-CFC6A1AB878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323A54B-B01C-40E5-B891-749C08A469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0956843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4DA0B38-49A5-4B39-A3F0-A5CED37BF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328ABF-DEFD-4814-857B-F333BE553BB6}" type="slidenum">
              <a:rPr lang="en-US" altLang="en-US"/>
              <a:pPr>
                <a:spcBef>
                  <a:spcPct val="0"/>
                </a:spcBef>
              </a:pPr>
              <a:t>37</a:t>
            </a:fld>
            <a:endParaRPr lang="en-US" altLang="en-US"/>
          </a:p>
        </p:txBody>
      </p:sp>
      <p:sp>
        <p:nvSpPr>
          <p:cNvPr id="27651" name="Rectangle 2">
            <a:extLst>
              <a:ext uri="{FF2B5EF4-FFF2-40B4-BE49-F238E27FC236}">
                <a16:creationId xmlns:a16="http://schemas.microsoft.com/office/drawing/2014/main" id="{9AF5F228-2497-425A-8721-CFC6A1AB878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323A54B-B01C-40E5-B891-749C08A469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06886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4DA0B38-49A5-4B39-A3F0-A5CED37BF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328ABF-DEFD-4814-857B-F333BE553BB6}" type="slidenum">
              <a:rPr lang="en-US" altLang="en-US"/>
              <a:pPr>
                <a:spcBef>
                  <a:spcPct val="0"/>
                </a:spcBef>
              </a:pPr>
              <a:t>38</a:t>
            </a:fld>
            <a:endParaRPr lang="en-US" altLang="en-US"/>
          </a:p>
        </p:txBody>
      </p:sp>
      <p:sp>
        <p:nvSpPr>
          <p:cNvPr id="27651" name="Rectangle 2">
            <a:extLst>
              <a:ext uri="{FF2B5EF4-FFF2-40B4-BE49-F238E27FC236}">
                <a16:creationId xmlns:a16="http://schemas.microsoft.com/office/drawing/2014/main" id="{9AF5F228-2497-425A-8721-CFC6A1AB878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323A54B-B01C-40E5-B891-749C08A469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435465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4DA0B38-49A5-4B39-A3F0-A5CED37BF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328ABF-DEFD-4814-857B-F333BE553BB6}" type="slidenum">
              <a:rPr lang="en-US" altLang="en-US"/>
              <a:pPr>
                <a:spcBef>
                  <a:spcPct val="0"/>
                </a:spcBef>
              </a:pPr>
              <a:t>39</a:t>
            </a:fld>
            <a:endParaRPr lang="en-US" altLang="en-US"/>
          </a:p>
        </p:txBody>
      </p:sp>
      <p:sp>
        <p:nvSpPr>
          <p:cNvPr id="27651" name="Rectangle 2">
            <a:extLst>
              <a:ext uri="{FF2B5EF4-FFF2-40B4-BE49-F238E27FC236}">
                <a16:creationId xmlns:a16="http://schemas.microsoft.com/office/drawing/2014/main" id="{9AF5F228-2497-425A-8721-CFC6A1AB878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323A54B-B01C-40E5-B891-749C08A469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0872885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4DA0B38-49A5-4B39-A3F0-A5CED37BF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328ABF-DEFD-4814-857B-F333BE553BB6}" type="slidenum">
              <a:rPr lang="en-US" altLang="en-US"/>
              <a:pPr>
                <a:spcBef>
                  <a:spcPct val="0"/>
                </a:spcBef>
              </a:pPr>
              <a:t>40</a:t>
            </a:fld>
            <a:endParaRPr lang="en-US" altLang="en-US"/>
          </a:p>
        </p:txBody>
      </p:sp>
      <p:sp>
        <p:nvSpPr>
          <p:cNvPr id="27651" name="Rectangle 2">
            <a:extLst>
              <a:ext uri="{FF2B5EF4-FFF2-40B4-BE49-F238E27FC236}">
                <a16:creationId xmlns:a16="http://schemas.microsoft.com/office/drawing/2014/main" id="{9AF5F228-2497-425A-8721-CFC6A1AB878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323A54B-B01C-40E5-B891-749C08A469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753909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4DA0B38-49A5-4B39-A3F0-A5CED37BF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328ABF-DEFD-4814-857B-F333BE553BB6}" type="slidenum">
              <a:rPr lang="en-US" altLang="en-US"/>
              <a:pPr>
                <a:spcBef>
                  <a:spcPct val="0"/>
                </a:spcBef>
              </a:pPr>
              <a:t>41</a:t>
            </a:fld>
            <a:endParaRPr lang="en-US" altLang="en-US"/>
          </a:p>
        </p:txBody>
      </p:sp>
      <p:sp>
        <p:nvSpPr>
          <p:cNvPr id="27651" name="Rectangle 2">
            <a:extLst>
              <a:ext uri="{FF2B5EF4-FFF2-40B4-BE49-F238E27FC236}">
                <a16:creationId xmlns:a16="http://schemas.microsoft.com/office/drawing/2014/main" id="{9AF5F228-2497-425A-8721-CFC6A1AB878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323A54B-B01C-40E5-B891-749C08A469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990259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B3825524-9B52-424B-AE8F-B15A7EAFBE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5F12E12-F0CE-46AC-ACC3-3BA225ADA585}" type="slidenum">
              <a:rPr lang="en-US" altLang="en-US"/>
              <a:pPr>
                <a:spcBef>
                  <a:spcPct val="0"/>
                </a:spcBef>
              </a:pPr>
              <a:t>6</a:t>
            </a:fld>
            <a:endParaRPr lang="en-US" altLang="en-US"/>
          </a:p>
        </p:txBody>
      </p:sp>
      <p:sp>
        <p:nvSpPr>
          <p:cNvPr id="15363" name="Rectangle 2">
            <a:extLst>
              <a:ext uri="{FF2B5EF4-FFF2-40B4-BE49-F238E27FC236}">
                <a16:creationId xmlns:a16="http://schemas.microsoft.com/office/drawing/2014/main" id="{2E762837-5DFB-495B-AC4B-3516CAC041D6}"/>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E6800939-A9B2-4B18-A06D-BFBBEB643D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4DA0B38-49A5-4B39-A3F0-A5CED37BF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328ABF-DEFD-4814-857B-F333BE553BB6}" type="slidenum">
              <a:rPr lang="en-US" altLang="en-US"/>
              <a:pPr>
                <a:spcBef>
                  <a:spcPct val="0"/>
                </a:spcBef>
              </a:pPr>
              <a:t>42</a:t>
            </a:fld>
            <a:endParaRPr lang="en-US" altLang="en-US"/>
          </a:p>
        </p:txBody>
      </p:sp>
      <p:sp>
        <p:nvSpPr>
          <p:cNvPr id="27651" name="Rectangle 2">
            <a:extLst>
              <a:ext uri="{FF2B5EF4-FFF2-40B4-BE49-F238E27FC236}">
                <a16:creationId xmlns:a16="http://schemas.microsoft.com/office/drawing/2014/main" id="{9AF5F228-2497-425A-8721-CFC6A1AB878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323A54B-B01C-40E5-B891-749C08A469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97807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0F98E5D0-7EE3-4C79-99BA-96FA6EBA6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1AC0AEA-0BCA-4078-A2BB-18A4A7032015}" type="slidenum">
              <a:rPr lang="en-US" altLang="en-US"/>
              <a:pPr>
                <a:spcBef>
                  <a:spcPct val="0"/>
                </a:spcBef>
              </a:pPr>
              <a:t>7</a:t>
            </a:fld>
            <a:endParaRPr lang="en-US" altLang="en-US"/>
          </a:p>
        </p:txBody>
      </p:sp>
      <p:sp>
        <p:nvSpPr>
          <p:cNvPr id="17411" name="Rectangle 2">
            <a:extLst>
              <a:ext uri="{FF2B5EF4-FFF2-40B4-BE49-F238E27FC236}">
                <a16:creationId xmlns:a16="http://schemas.microsoft.com/office/drawing/2014/main" id="{9BB1B07E-695D-41BE-95DE-1596EC264F94}"/>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ED9E0CB4-D0AD-494B-B1DA-8A111C70F8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4713AB18-B7A3-4786-AE67-CEBE854280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1C19245-8748-4D51-A57F-73999697FF4E}" type="slidenum">
              <a:rPr lang="en-US" altLang="en-US"/>
              <a:pPr>
                <a:spcBef>
                  <a:spcPct val="0"/>
                </a:spcBef>
              </a:pPr>
              <a:t>8</a:t>
            </a:fld>
            <a:endParaRPr lang="en-US" altLang="en-US"/>
          </a:p>
        </p:txBody>
      </p:sp>
      <p:sp>
        <p:nvSpPr>
          <p:cNvPr id="19459" name="Rectangle 2">
            <a:extLst>
              <a:ext uri="{FF2B5EF4-FFF2-40B4-BE49-F238E27FC236}">
                <a16:creationId xmlns:a16="http://schemas.microsoft.com/office/drawing/2014/main" id="{F9825B6E-2671-48FE-81FB-23DA418509D7}"/>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BB1A4FD-9058-4C7C-9536-2412694A5B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2C71E78E-7659-4BB0-9BA9-B4A2A495B6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D51BE8-2B98-441C-B782-3ADBA7FE3932}" type="slidenum">
              <a:rPr lang="en-US" altLang="en-US"/>
              <a:pPr>
                <a:spcBef>
                  <a:spcPct val="0"/>
                </a:spcBef>
              </a:pPr>
              <a:t>9</a:t>
            </a:fld>
            <a:endParaRPr lang="en-US" altLang="en-US"/>
          </a:p>
        </p:txBody>
      </p:sp>
      <p:sp>
        <p:nvSpPr>
          <p:cNvPr id="21507" name="Rectangle 2">
            <a:extLst>
              <a:ext uri="{FF2B5EF4-FFF2-40B4-BE49-F238E27FC236}">
                <a16:creationId xmlns:a16="http://schemas.microsoft.com/office/drawing/2014/main" id="{ADC49788-8488-40E8-97AF-41C89FFC9E0C}"/>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3C4DCCD3-A182-43AC-93F3-AFA48DB2FC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0B92A988-C4D9-4914-B211-A57C120ED8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0771DB-C978-40D0-B757-58D41CFDE430}" type="slidenum">
              <a:rPr lang="en-US" altLang="en-US"/>
              <a:pPr>
                <a:spcBef>
                  <a:spcPct val="0"/>
                </a:spcBef>
              </a:pPr>
              <a:t>10</a:t>
            </a:fld>
            <a:endParaRPr lang="en-US" altLang="en-US"/>
          </a:p>
        </p:txBody>
      </p:sp>
      <p:sp>
        <p:nvSpPr>
          <p:cNvPr id="23555" name="Rectangle 2">
            <a:extLst>
              <a:ext uri="{FF2B5EF4-FFF2-40B4-BE49-F238E27FC236}">
                <a16:creationId xmlns:a16="http://schemas.microsoft.com/office/drawing/2014/main" id="{D0FE6B7E-4EDC-420E-B621-5FD81EDBF734}"/>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86D172B8-303B-4AB1-A601-08A8C13565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83703ECE-6FC7-4453-8F02-9F2E96010A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D38356-E1D5-4DF5-959C-43D9E79311F0}" type="slidenum">
              <a:rPr lang="en-US" altLang="en-US"/>
              <a:pPr>
                <a:spcBef>
                  <a:spcPct val="0"/>
                </a:spcBef>
              </a:pPr>
              <a:t>11</a:t>
            </a:fld>
            <a:endParaRPr lang="en-US" altLang="en-US"/>
          </a:p>
        </p:txBody>
      </p:sp>
      <p:sp>
        <p:nvSpPr>
          <p:cNvPr id="25603" name="Rectangle 2">
            <a:extLst>
              <a:ext uri="{FF2B5EF4-FFF2-40B4-BE49-F238E27FC236}">
                <a16:creationId xmlns:a16="http://schemas.microsoft.com/office/drawing/2014/main" id="{23A4B946-41A8-4C07-9524-189A157B8218}"/>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27953B5B-9C01-4D6F-81AB-F1DCDE4C09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44E50C07-549C-45D6-B05A-36AC70534E5E}" type="datetime1">
              <a:rPr lang="en-US" smtClean="0"/>
              <a:t>11/30/2022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71924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069E8298-AC0C-4AC7-AA0D-DD7C90574AE1}" type="datetime1">
              <a:rPr lang="en-US" smtClean="0"/>
              <a:t>11/30/2022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167345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026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026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8DD0EF93-A7D6-49C8-B4AE-DB60FE32743A}" type="datetime1">
              <a:rPr lang="en-US" smtClean="0"/>
              <a:t>11/30/2022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184656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615BF1B9-C5F5-40DD-82CD-32AF7E861268}" type="datetime1">
              <a:rPr lang="en-US" smtClean="0"/>
              <a:t>11/30/2022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816755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fld id="{87E08CD0-17F3-42BE-9C65-28CF0E2AC194}" type="datetime1">
              <a:rPr lang="en-US" smtClean="0"/>
              <a:t>11/30/2022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247811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9C4FF00F-8DCB-469D-9E79-2564000A7B82}" type="datetime1">
              <a:rPr lang="en-US" smtClean="0"/>
              <a:t>11/30/2022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96355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CB90148E-35F3-4E5E-BA68-BD5263136C36}" type="datetime1">
              <a:rPr lang="en-US" smtClean="0"/>
              <a:t>11/30/2022</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82588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9B77353A-6D46-443D-9BF9-59236A20E330}" type="datetime1">
              <a:rPr lang="en-US" smtClean="0"/>
              <a:t>11/30/2022</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57357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8551007-7E8E-4BF0-B00B-381C12F60887}" type="datetime1">
              <a:rPr lang="en-US" smtClean="0"/>
              <a:t>11/30/2022</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33115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1B1C80D0-1E00-42E8-BA30-7DAB74022F72}" type="datetime1">
              <a:rPr lang="en-US" smtClean="0"/>
              <a:t>11/30/2022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2711636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19CE2F76-C5BB-4133-8D5A-793BAECC6177}" type="datetime1">
              <a:rPr lang="en-US" smtClean="0"/>
              <a:t>11/30/2022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69157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8" descr="bluebackgorund"/>
          <p:cNvPicPr>
            <a:picLocks noChangeAspect="1" noChangeArrowheads="1"/>
          </p:cNvPicPr>
          <p:nvPr/>
        </p:nvPicPr>
        <p:blipFill>
          <a:blip r:embed="rId13">
            <a:extLst>
              <a:ext uri="{28A0092B-C50C-407E-A947-70E740481C1C}">
                <a14:useLocalDpi xmlns:a14="http://schemas.microsoft.com/office/drawing/2010/main" val="0"/>
              </a:ext>
            </a:extLst>
          </a:blip>
          <a:srcRect l="3816" t="1057" r="4581" b="179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Introduction to Java</a:t>
            </a:r>
          </a:p>
        </p:txBody>
      </p:sp>
      <p:sp>
        <p:nvSpPr>
          <p:cNvPr id="1028" name="Rectangle 3"/>
          <p:cNvSpPr>
            <a:spLocks noGrp="1" noChangeArrowheads="1"/>
          </p:cNvSpPr>
          <p:nvPr>
            <p:ph type="body" idx="1"/>
          </p:nvPr>
        </p:nvSpPr>
        <p:spPr bwMode="auto">
          <a:xfrm>
            <a:off x="609600" y="1600201"/>
            <a:ext cx="1097280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i="0" u="none"/>
            </a:lvl1pPr>
          </a:lstStyle>
          <a:p>
            <a:fld id="{379864D9-D9FF-4164-8E72-8562E8089204}" type="datetime1">
              <a:rPr lang="en-US" smtClean="0"/>
              <a:t>11/30/2022</a:t>
            </a:fld>
            <a:endParaRPr lang="en-US" dirty="0"/>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u="none"/>
            </a:lvl1pPr>
          </a:lstStyle>
          <a:p>
            <a:endParaRPr lang="en-US" dirty="0"/>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i="0" u="none"/>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763087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BoldMT" charset="0"/>
        </a:defRPr>
      </a:lvl2pPr>
      <a:lvl3pPr algn="l" rtl="0" eaLnBrk="1" fontAlgn="base" hangingPunct="1">
        <a:spcBef>
          <a:spcPct val="0"/>
        </a:spcBef>
        <a:spcAft>
          <a:spcPct val="0"/>
        </a:spcAft>
        <a:defRPr sz="4400">
          <a:solidFill>
            <a:schemeClr val="tx2"/>
          </a:solidFill>
          <a:latin typeface="Arial-BoldMT" charset="0"/>
        </a:defRPr>
      </a:lvl3pPr>
      <a:lvl4pPr algn="l" rtl="0" eaLnBrk="1" fontAlgn="base" hangingPunct="1">
        <a:spcBef>
          <a:spcPct val="0"/>
        </a:spcBef>
        <a:spcAft>
          <a:spcPct val="0"/>
        </a:spcAft>
        <a:defRPr sz="4400">
          <a:solidFill>
            <a:schemeClr val="tx2"/>
          </a:solidFill>
          <a:latin typeface="Arial-BoldMT" charset="0"/>
        </a:defRPr>
      </a:lvl4pPr>
      <a:lvl5pPr algn="l" rtl="0" eaLnBrk="1" fontAlgn="base" hangingPunct="1">
        <a:spcBef>
          <a:spcPct val="0"/>
        </a:spcBef>
        <a:spcAft>
          <a:spcPct val="0"/>
        </a:spcAft>
        <a:defRPr sz="4400">
          <a:solidFill>
            <a:schemeClr val="tx2"/>
          </a:solidFill>
          <a:latin typeface="Arial-BoldMT" charset="0"/>
        </a:defRPr>
      </a:lvl5pPr>
      <a:lvl6pPr marL="457200" algn="l" rtl="0" eaLnBrk="1" fontAlgn="base" hangingPunct="1">
        <a:spcBef>
          <a:spcPct val="0"/>
        </a:spcBef>
        <a:spcAft>
          <a:spcPct val="0"/>
        </a:spcAft>
        <a:defRPr sz="4400">
          <a:solidFill>
            <a:schemeClr val="tx2"/>
          </a:solidFill>
          <a:latin typeface="Arial-BoldMT" charset="0"/>
        </a:defRPr>
      </a:lvl6pPr>
      <a:lvl7pPr marL="914400" algn="l" rtl="0" eaLnBrk="1" fontAlgn="base" hangingPunct="1">
        <a:spcBef>
          <a:spcPct val="0"/>
        </a:spcBef>
        <a:spcAft>
          <a:spcPct val="0"/>
        </a:spcAft>
        <a:defRPr sz="4400">
          <a:solidFill>
            <a:schemeClr val="tx2"/>
          </a:solidFill>
          <a:latin typeface="Arial-BoldMT" charset="0"/>
        </a:defRPr>
      </a:lvl7pPr>
      <a:lvl8pPr marL="1371600" algn="l" rtl="0" eaLnBrk="1" fontAlgn="base" hangingPunct="1">
        <a:spcBef>
          <a:spcPct val="0"/>
        </a:spcBef>
        <a:spcAft>
          <a:spcPct val="0"/>
        </a:spcAft>
        <a:defRPr sz="4400">
          <a:solidFill>
            <a:schemeClr val="tx2"/>
          </a:solidFill>
          <a:latin typeface="Arial-BoldMT" charset="0"/>
        </a:defRPr>
      </a:lvl8pPr>
      <a:lvl9pPr marL="1828800" algn="l" rtl="0" eaLnBrk="1" fontAlgn="base" hangingPunct="1">
        <a:spcBef>
          <a:spcPct val="0"/>
        </a:spcBef>
        <a:spcAft>
          <a:spcPct val="0"/>
        </a:spcAft>
        <a:defRPr sz="4400">
          <a:solidFill>
            <a:schemeClr val="tx2"/>
          </a:solidFill>
          <a:latin typeface="Arial-BoldMT"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dmallikarjuna@gmail.com"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hyperlink" Target="http://maven.apache.org/"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hyperlink" Target="http://maven.apache.org/download.cgi"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hyperlink" Target="http://maven.apache.org/settings.html"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hyperlink" Target="http://repo1.maven.org/maven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hyperlink" Target="mailto:gdmallikarjuna@gmail.com" TargetMode="External"/><Relationship Id="rId5" Type="http://schemas.openxmlformats.org/officeDocument/2006/relationships/image" Target="../media/image13.png"/><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6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7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ctrTitle"/>
          </p:nvPr>
        </p:nvSpPr>
        <p:spPr>
          <a:xfrm>
            <a:off x="497305" y="928098"/>
            <a:ext cx="10363200" cy="1470025"/>
          </a:xfrm>
        </p:spPr>
        <p:txBody>
          <a:bodyPr/>
          <a:lstStyle/>
          <a:p>
            <a:pPr algn="ctr"/>
            <a:r>
              <a:rPr lang="en-US" sz="4800" dirty="0">
                <a:solidFill>
                  <a:schemeClr val="accent1"/>
                </a:solidFill>
                <a:effectLst>
                  <a:outerShdw blurRad="38100" dist="38100" dir="2700000" algn="tl">
                    <a:srgbClr val="000000">
                      <a:alpha val="43137"/>
                    </a:srgbClr>
                  </a:outerShdw>
                </a:effectLst>
                <a:latin typeface="Comic Sans MS" panose="030F0702030302020204" pitchFamily="66" charset="0"/>
              </a:rPr>
              <a:t> </a:t>
            </a:r>
          </a:p>
        </p:txBody>
      </p:sp>
      <p:sp>
        <p:nvSpPr>
          <p:cNvPr id="4" name="TextBox 3">
            <a:extLst>
              <a:ext uri="{FF2B5EF4-FFF2-40B4-BE49-F238E27FC236}">
                <a16:creationId xmlns:a16="http://schemas.microsoft.com/office/drawing/2014/main" id="{8ADB5067-92D9-494A-8938-CED4738A60CE}"/>
              </a:ext>
            </a:extLst>
          </p:cNvPr>
          <p:cNvSpPr txBox="1"/>
          <p:nvPr/>
        </p:nvSpPr>
        <p:spPr>
          <a:xfrm>
            <a:off x="8065483" y="4275212"/>
            <a:ext cx="3498160" cy="1477328"/>
          </a:xfrm>
          <a:prstGeom prst="rect">
            <a:avLst/>
          </a:prstGeom>
          <a:noFill/>
        </p:spPr>
        <p:txBody>
          <a:bodyPr wrap="square" rtlCol="0">
            <a:spAutoFit/>
          </a:bodyPr>
          <a:lstStyle/>
          <a:p>
            <a:pPr algn="l"/>
            <a:r>
              <a:rPr lang="en-US" b="1" u="none" dirty="0"/>
              <a:t>Presented By:</a:t>
            </a:r>
          </a:p>
          <a:p>
            <a:pPr algn="ctr"/>
            <a:r>
              <a:rPr lang="en-US" b="1" u="none" dirty="0"/>
              <a:t>     </a:t>
            </a:r>
            <a:r>
              <a:rPr lang="en-US" u="none" dirty="0">
                <a:solidFill>
                  <a:schemeClr val="bg1"/>
                </a:solidFill>
              </a:rPr>
              <a:t>Corporate Trainer</a:t>
            </a:r>
          </a:p>
          <a:p>
            <a:pPr algn="ctr"/>
            <a:r>
              <a:rPr lang="en-US" b="1" u="none" dirty="0">
                <a:solidFill>
                  <a:schemeClr val="bg1"/>
                </a:solidFill>
              </a:rPr>
              <a:t>     </a:t>
            </a:r>
            <a:r>
              <a:rPr lang="en-US" dirty="0" err="1">
                <a:solidFill>
                  <a:schemeClr val="bg1"/>
                </a:solidFill>
              </a:rPr>
              <a:t>Mallikarjuna</a:t>
            </a:r>
            <a:r>
              <a:rPr lang="en-US" dirty="0">
                <a:solidFill>
                  <a:schemeClr val="bg1"/>
                </a:solidFill>
              </a:rPr>
              <a:t> G D    </a:t>
            </a:r>
            <a:r>
              <a:rPr lang="en-US" u="none" dirty="0">
                <a:solidFill>
                  <a:schemeClr val="bg1"/>
                </a:solidFill>
                <a:hlinkClick r:id="rId3">
                  <a:extLst>
                    <a:ext uri="{A12FA001-AC4F-418D-AE19-62706E023703}">
                      <ahyp:hlinkClr xmlns:ahyp="http://schemas.microsoft.com/office/drawing/2018/hyperlinkcolor" val="tx"/>
                    </a:ext>
                  </a:extLst>
                </a:hlinkClick>
              </a:rPr>
              <a:t>gdmallikarjuna@gmail.com</a:t>
            </a:r>
            <a:endParaRPr lang="en-IN" u="none" dirty="0">
              <a:solidFill>
                <a:schemeClr val="bg1"/>
              </a:solidFill>
            </a:endParaRPr>
          </a:p>
          <a:p>
            <a:endParaRPr lang="en-US" b="1" u="none" dirty="0"/>
          </a:p>
        </p:txBody>
      </p:sp>
      <p:pic>
        <p:nvPicPr>
          <p:cNvPr id="5" name="Picture 4">
            <a:extLst>
              <a:ext uri="{FF2B5EF4-FFF2-40B4-BE49-F238E27FC236}">
                <a16:creationId xmlns:a16="http://schemas.microsoft.com/office/drawing/2014/main" id="{B7B79A84-7F7C-40E9-853C-2861CF8D175B}"/>
              </a:ext>
            </a:extLst>
          </p:cNvPr>
          <p:cNvPicPr>
            <a:picLocks noChangeAspect="1"/>
          </p:cNvPicPr>
          <p:nvPr/>
        </p:nvPicPr>
        <p:blipFill>
          <a:blip r:embed="rId4"/>
          <a:stretch>
            <a:fillRect/>
          </a:stretch>
        </p:blipFill>
        <p:spPr>
          <a:xfrm>
            <a:off x="1045771" y="1631458"/>
            <a:ext cx="3038475" cy="1076325"/>
          </a:xfrm>
          <a:prstGeom prst="rect">
            <a:avLst/>
          </a:prstGeom>
        </p:spPr>
      </p:pic>
      <p:pic>
        <p:nvPicPr>
          <p:cNvPr id="6" name="Picture 5">
            <a:extLst>
              <a:ext uri="{FF2B5EF4-FFF2-40B4-BE49-F238E27FC236}">
                <a16:creationId xmlns:a16="http://schemas.microsoft.com/office/drawing/2014/main" id="{0F4833FC-5718-4F36-97AA-7404FCBE5D22}"/>
              </a:ext>
            </a:extLst>
          </p:cNvPr>
          <p:cNvPicPr>
            <a:picLocks noChangeAspect="1"/>
          </p:cNvPicPr>
          <p:nvPr/>
        </p:nvPicPr>
        <p:blipFill>
          <a:blip r:embed="rId5"/>
          <a:stretch>
            <a:fillRect/>
          </a:stretch>
        </p:blipFill>
        <p:spPr>
          <a:xfrm>
            <a:off x="1045770" y="2707783"/>
            <a:ext cx="3038475" cy="1031035"/>
          </a:xfrm>
          <a:prstGeom prst="rect">
            <a:avLst/>
          </a:prstGeom>
        </p:spPr>
      </p:pic>
      <p:pic>
        <p:nvPicPr>
          <p:cNvPr id="7" name="Picture 6">
            <a:extLst>
              <a:ext uri="{FF2B5EF4-FFF2-40B4-BE49-F238E27FC236}">
                <a16:creationId xmlns:a16="http://schemas.microsoft.com/office/drawing/2014/main" id="{66D2BE02-A684-44CD-98E4-031C4C55F9BB}"/>
              </a:ext>
            </a:extLst>
          </p:cNvPr>
          <p:cNvPicPr>
            <a:picLocks noChangeAspect="1"/>
          </p:cNvPicPr>
          <p:nvPr/>
        </p:nvPicPr>
        <p:blipFill>
          <a:blip r:embed="rId6"/>
          <a:stretch>
            <a:fillRect/>
          </a:stretch>
        </p:blipFill>
        <p:spPr>
          <a:xfrm>
            <a:off x="4084245" y="1631457"/>
            <a:ext cx="2499435" cy="2107361"/>
          </a:xfrm>
          <a:prstGeom prst="rect">
            <a:avLst/>
          </a:prstGeom>
        </p:spPr>
      </p:pic>
    </p:spTree>
    <p:extLst>
      <p:ext uri="{BB962C8B-B14F-4D97-AF65-F5344CB8AC3E}">
        <p14:creationId xmlns:p14="http://schemas.microsoft.com/office/powerpoint/2010/main" val="1339013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12A85B45-EBBC-419F-B359-D1458D5117AA}"/>
              </a:ext>
            </a:extLst>
          </p:cNvPr>
          <p:cNvSpPr>
            <a:spLocks noGrp="1" noChangeArrowheads="1"/>
          </p:cNvSpPr>
          <p:nvPr>
            <p:ph type="dt" sz="quarter" idx="10"/>
          </p:nvPr>
        </p:nvSpPr>
        <p:spPr/>
        <p:txBody>
          <a:bodyPr/>
          <a:lstStyle/>
          <a:p>
            <a:pPr>
              <a:defRPr/>
            </a:pPr>
            <a:fld id="{C42C2349-D1F6-45F6-B383-6F86A285DAC2}" type="datetime3">
              <a:rPr lang="en-US"/>
              <a:pPr>
                <a:defRPr/>
              </a:pPr>
              <a:t>30 November 2022</a:t>
            </a:fld>
            <a:endParaRPr lang="en-US" dirty="0"/>
          </a:p>
        </p:txBody>
      </p:sp>
      <p:sp>
        <p:nvSpPr>
          <p:cNvPr id="22531" name="Rectangle 6">
            <a:extLst>
              <a:ext uri="{FF2B5EF4-FFF2-40B4-BE49-F238E27FC236}">
                <a16:creationId xmlns:a16="http://schemas.microsoft.com/office/drawing/2014/main" id="{0419A7EE-8F18-4073-BDF6-C5A1B2568C7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BC92931-E85E-4FF3-B5EF-0599233303F2}" type="slidenum">
              <a:rPr lang="en-US" altLang="en-US" sz="1400"/>
              <a:pPr>
                <a:spcBef>
                  <a:spcPct val="0"/>
                </a:spcBef>
                <a:buFontTx/>
                <a:buNone/>
              </a:pPr>
              <a:t>10</a:t>
            </a:fld>
            <a:endParaRPr lang="en-US" altLang="en-US" sz="1400"/>
          </a:p>
        </p:txBody>
      </p:sp>
      <p:sp>
        <p:nvSpPr>
          <p:cNvPr id="22532" name="Text Box 2">
            <a:extLst>
              <a:ext uri="{FF2B5EF4-FFF2-40B4-BE49-F238E27FC236}">
                <a16:creationId xmlns:a16="http://schemas.microsoft.com/office/drawing/2014/main" id="{437E7D17-43C4-42C2-AF8B-E640E9CFDC3D}"/>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2533" name="Picture 5" descr="Ppt_Bg2.png">
            <a:extLst>
              <a:ext uri="{FF2B5EF4-FFF2-40B4-BE49-F238E27FC236}">
                <a16:creationId xmlns:a16="http://schemas.microsoft.com/office/drawing/2014/main" id="{93152A4F-70BF-4758-81FB-5B5215CCAD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677" y="63500"/>
            <a:ext cx="1205132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Rectangle 4">
            <a:extLst>
              <a:ext uri="{FF2B5EF4-FFF2-40B4-BE49-F238E27FC236}">
                <a16:creationId xmlns:a16="http://schemas.microsoft.com/office/drawing/2014/main" id="{911BC8E5-0854-47B8-990F-53DA83F785BC}"/>
              </a:ext>
            </a:extLst>
          </p:cNvPr>
          <p:cNvSpPr>
            <a:spLocks noChangeArrowheads="1"/>
          </p:cNvSpPr>
          <p:nvPr/>
        </p:nvSpPr>
        <p:spPr bwMode="auto">
          <a:xfrm>
            <a:off x="7813676" y="115889"/>
            <a:ext cx="28543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u="none" dirty="0">
                <a:latin typeface="Comic Sans MS" panose="030F0702030302020204" pitchFamily="66" charset="0"/>
              </a:rPr>
              <a:t>Maven Overview</a:t>
            </a:r>
          </a:p>
        </p:txBody>
      </p:sp>
      <p:sp>
        <p:nvSpPr>
          <p:cNvPr id="22535" name="Rectangle 5">
            <a:extLst>
              <a:ext uri="{FF2B5EF4-FFF2-40B4-BE49-F238E27FC236}">
                <a16:creationId xmlns:a16="http://schemas.microsoft.com/office/drawing/2014/main" id="{E5EED4BD-A28B-46F0-8A28-868FF0F3951D}"/>
              </a:ext>
            </a:extLst>
          </p:cNvPr>
          <p:cNvSpPr>
            <a:spLocks noChangeArrowheads="1"/>
          </p:cNvSpPr>
          <p:nvPr/>
        </p:nvSpPr>
        <p:spPr bwMode="auto">
          <a:xfrm>
            <a:off x="609601" y="690564"/>
            <a:ext cx="11441722"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0"/>
              </a:spcBef>
              <a:buClr>
                <a:schemeClr val="tx1"/>
              </a:buClr>
              <a:buSzPct val="125000"/>
            </a:pPr>
            <a:r>
              <a:rPr lang="en-US" altLang="en-US" sz="1800" dirty="0">
                <a:solidFill>
                  <a:schemeClr val="bg1"/>
                </a:solidFill>
                <a:latin typeface="Comic Sans MS" panose="030F0702030302020204" pitchFamily="66" charset="0"/>
              </a:rPr>
              <a:t> </a:t>
            </a:r>
            <a:r>
              <a:rPr lang="en-US" altLang="en-US" sz="2800" u="none" dirty="0">
                <a:solidFill>
                  <a:schemeClr val="bg1"/>
                </a:solidFill>
                <a:latin typeface="Comic Sans MS" panose="030F0702030302020204" pitchFamily="66" charset="0"/>
              </a:rPr>
              <a:t>What is Maven ?</a:t>
            </a:r>
          </a:p>
          <a:p>
            <a:pPr algn="l" eaLnBrk="1" hangingPunct="1">
              <a:spcBef>
                <a:spcPct val="0"/>
              </a:spcBef>
              <a:buClr>
                <a:schemeClr val="tx1"/>
              </a:buClr>
              <a:buSzPct val="125000"/>
              <a:buFontTx/>
              <a:buNone/>
            </a:pPr>
            <a:endParaRPr lang="en-US" altLang="en-US" sz="28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b="1" u="none" dirty="0">
                <a:latin typeface="Times New Roman" panose="02020603050405020304" pitchFamily="18" charset="0"/>
              </a:rPr>
              <a:t> </a:t>
            </a:r>
            <a:r>
              <a:rPr lang="en-IN" altLang="en-US" sz="2000" b="1" u="none" dirty="0">
                <a:solidFill>
                  <a:schemeClr val="tx2"/>
                </a:solidFill>
                <a:latin typeface="Comic Sans MS" panose="030F0702030302020204" pitchFamily="66" charset="0"/>
              </a:rPr>
              <a:t>Apache Maven</a:t>
            </a:r>
            <a:r>
              <a:rPr lang="en-IN" altLang="en-US" sz="2000" u="none" dirty="0">
                <a:solidFill>
                  <a:schemeClr val="tx2"/>
                </a:solidFill>
                <a:latin typeface="Comic Sans MS" panose="030F0702030302020204" pitchFamily="66" charset="0"/>
              </a:rPr>
              <a:t> is a popular open source tool that offers a convention-over-configuration approach to project build management. It has been increasing its presence across enterprises at a fast pace.</a:t>
            </a:r>
          </a:p>
          <a:p>
            <a:pPr lvl="1" algn="l" eaLnBrk="1" hangingPunct="1">
              <a:spcBef>
                <a:spcPct val="0"/>
              </a:spcBef>
              <a:buClr>
                <a:schemeClr val="tx1"/>
              </a:buClr>
              <a:buSzPct val="125000"/>
              <a:buFontTx/>
              <a:buNone/>
            </a:pPr>
            <a:r>
              <a:rPr lang="en-IN" altLang="en-US" sz="2000" u="none" dirty="0">
                <a:solidFill>
                  <a:schemeClr val="tx2"/>
                </a:solidFill>
                <a:latin typeface="Comic Sans MS" panose="030F0702030302020204" pitchFamily="66" charset="0"/>
              </a:rPr>
              <a:t> </a:t>
            </a:r>
            <a:endParaRPr lang="en-US"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Maven brings a lot of structure, discipline, and cross project capabilities to the build management process.</a:t>
            </a:r>
          </a:p>
          <a:p>
            <a:pPr lvl="1" algn="l" eaLnBrk="1" hangingPunct="1">
              <a:spcBef>
                <a:spcPct val="0"/>
              </a:spcBef>
              <a:buClr>
                <a:schemeClr val="tx1"/>
              </a:buClr>
              <a:buSzPct val="125000"/>
              <a:buFontTx/>
              <a:buNone/>
            </a:pPr>
            <a:endParaRPr lang="en-US"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The heart of a Maven project is the Project Object Model (POM). It contains a detailed description of your project, including information about versioning and configuration management, dependencies, application and testing resources  and structure, and much more. The POM takes the form of an XML file (pom.xml), which is placed in the project home directory.</a:t>
            </a:r>
          </a:p>
          <a:p>
            <a:pPr lvl="1" algn="l" eaLnBrk="1" hangingPunct="1">
              <a:spcBef>
                <a:spcPct val="0"/>
              </a:spcBef>
              <a:buClr>
                <a:schemeClr val="tx1"/>
              </a:buClr>
              <a:buSzPct val="125000"/>
              <a:buFontTx/>
              <a:buNone/>
            </a:pPr>
            <a:endParaRPr lang="en-US"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Current version of Maven is 3.</a:t>
            </a:r>
          </a:p>
          <a:p>
            <a:pPr eaLnBrk="1" hangingPunct="1">
              <a:spcBef>
                <a:spcPct val="0"/>
              </a:spcBef>
              <a:buClr>
                <a:schemeClr val="tx1"/>
              </a:buClr>
              <a:buSzPct val="125000"/>
              <a:buFontTx/>
              <a:buNone/>
            </a:pPr>
            <a:endParaRPr lang="en-US" altLang="en-US" sz="1800" dirty="0">
              <a:solidFill>
                <a:schemeClr val="bg1"/>
              </a:solidFill>
              <a:latin typeface="Comic Sans MS" panose="030F0702030302020204"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57DE33A1-A835-4077-A7FE-C2B9859E1576}"/>
              </a:ext>
            </a:extLst>
          </p:cNvPr>
          <p:cNvSpPr>
            <a:spLocks noGrp="1" noChangeArrowheads="1"/>
          </p:cNvSpPr>
          <p:nvPr>
            <p:ph type="dt" sz="quarter" idx="10"/>
          </p:nvPr>
        </p:nvSpPr>
        <p:spPr/>
        <p:txBody>
          <a:bodyPr/>
          <a:lstStyle/>
          <a:p>
            <a:pPr>
              <a:defRPr/>
            </a:pPr>
            <a:fld id="{4B234EB2-7798-452B-B2BE-45080075526E}" type="datetime3">
              <a:rPr lang="en-US"/>
              <a:pPr>
                <a:defRPr/>
              </a:pPr>
              <a:t>30 November 2022</a:t>
            </a:fld>
            <a:endParaRPr lang="en-US" dirty="0"/>
          </a:p>
        </p:txBody>
      </p:sp>
      <p:sp>
        <p:nvSpPr>
          <p:cNvPr id="24579" name="Rectangle 6">
            <a:extLst>
              <a:ext uri="{FF2B5EF4-FFF2-40B4-BE49-F238E27FC236}">
                <a16:creationId xmlns:a16="http://schemas.microsoft.com/office/drawing/2014/main" id="{23130F9F-B0A0-4DDA-9E5C-D7982F5F9D0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87CEAC1-DF34-44B8-9AC0-CFA3F36DA8D7}" type="slidenum">
              <a:rPr lang="en-US" altLang="en-US" sz="1400"/>
              <a:pPr>
                <a:spcBef>
                  <a:spcPct val="0"/>
                </a:spcBef>
                <a:buFontTx/>
                <a:buNone/>
              </a:pPr>
              <a:t>11</a:t>
            </a:fld>
            <a:endParaRPr lang="en-US" altLang="en-US" sz="1400"/>
          </a:p>
        </p:txBody>
      </p:sp>
      <p:sp>
        <p:nvSpPr>
          <p:cNvPr id="24580" name="Text Box 2">
            <a:extLst>
              <a:ext uri="{FF2B5EF4-FFF2-40B4-BE49-F238E27FC236}">
                <a16:creationId xmlns:a16="http://schemas.microsoft.com/office/drawing/2014/main" id="{BD09EF48-5C6C-423C-90EE-4834C672D9B6}"/>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4581" name="Picture 5" descr="Ppt_Bg2.png">
            <a:extLst>
              <a:ext uri="{FF2B5EF4-FFF2-40B4-BE49-F238E27FC236}">
                <a16:creationId xmlns:a16="http://schemas.microsoft.com/office/drawing/2014/main" id="{EDB47326-7BF5-40A1-8541-9ED814022A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609" y="0"/>
            <a:ext cx="1206539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Rectangle 4">
            <a:extLst>
              <a:ext uri="{FF2B5EF4-FFF2-40B4-BE49-F238E27FC236}">
                <a16:creationId xmlns:a16="http://schemas.microsoft.com/office/drawing/2014/main" id="{F664D139-779D-4D7F-B5F9-49AD5D1D1F19}"/>
              </a:ext>
            </a:extLst>
          </p:cNvPr>
          <p:cNvSpPr>
            <a:spLocks noChangeArrowheads="1"/>
          </p:cNvSpPr>
          <p:nvPr/>
        </p:nvSpPr>
        <p:spPr bwMode="auto">
          <a:xfrm>
            <a:off x="6570664" y="115889"/>
            <a:ext cx="40973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u="none" dirty="0">
                <a:latin typeface="Comic Sans MS" panose="030F0702030302020204" pitchFamily="66" charset="0"/>
              </a:rPr>
              <a:t>Maven Overview</a:t>
            </a:r>
          </a:p>
        </p:txBody>
      </p:sp>
      <p:sp>
        <p:nvSpPr>
          <p:cNvPr id="24583" name="Rectangle 5">
            <a:extLst>
              <a:ext uri="{FF2B5EF4-FFF2-40B4-BE49-F238E27FC236}">
                <a16:creationId xmlns:a16="http://schemas.microsoft.com/office/drawing/2014/main" id="{A6BA7A44-080C-4FCB-850D-2F52838B7867}"/>
              </a:ext>
            </a:extLst>
          </p:cNvPr>
          <p:cNvSpPr>
            <a:spLocks noChangeArrowheads="1"/>
          </p:cNvSpPr>
          <p:nvPr/>
        </p:nvSpPr>
        <p:spPr bwMode="auto">
          <a:xfrm>
            <a:off x="126609" y="690564"/>
            <a:ext cx="11938782"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0"/>
              </a:spcBef>
              <a:buClr>
                <a:schemeClr val="tx1"/>
              </a:buClr>
              <a:buSzPct val="125000"/>
            </a:pPr>
            <a:r>
              <a:rPr lang="en-US" altLang="en-US" sz="2000" dirty="0">
                <a:solidFill>
                  <a:schemeClr val="tx2"/>
                </a:solidFill>
                <a:latin typeface="Comic Sans MS" panose="030F0702030302020204" pitchFamily="66" charset="0"/>
              </a:rPr>
              <a:t> </a:t>
            </a:r>
            <a:r>
              <a:rPr lang="en-IN" altLang="en-US" sz="2800" u="none" dirty="0">
                <a:solidFill>
                  <a:schemeClr val="tx2"/>
                </a:solidFill>
                <a:latin typeface="Comic Sans MS" panose="030F0702030302020204" pitchFamily="66" charset="0"/>
              </a:rPr>
              <a:t>Understanding the problem without Maven</a:t>
            </a:r>
          </a:p>
          <a:p>
            <a:pPr algn="l" eaLnBrk="1" hangingPunct="1">
              <a:spcBef>
                <a:spcPct val="0"/>
              </a:spcBef>
              <a:buClr>
                <a:schemeClr val="tx1"/>
              </a:buClr>
              <a:buSzPct val="125000"/>
              <a:buFontTx/>
              <a:buNone/>
            </a:pPr>
            <a:endParaRPr lang="en-IN" altLang="en-US" sz="2000" u="none" dirty="0">
              <a:solidFill>
                <a:schemeClr val="tx2"/>
              </a:solidFill>
              <a:latin typeface="Comic Sans MS" panose="030F0702030302020204" pitchFamily="66" charset="0"/>
            </a:endParaRPr>
          </a:p>
          <a:p>
            <a:pPr algn="l" eaLnBrk="1" hangingPunct="1">
              <a:spcBef>
                <a:spcPct val="0"/>
              </a:spcBef>
              <a:buClr>
                <a:schemeClr val="tx1"/>
              </a:buClr>
              <a:buSzPct val="125000"/>
              <a:buFontTx/>
              <a:buNone/>
            </a:pPr>
            <a:r>
              <a:rPr lang="en-IN" altLang="en-US" sz="2000" u="none" dirty="0">
                <a:solidFill>
                  <a:schemeClr val="tx2"/>
                </a:solidFill>
                <a:latin typeface="Comic Sans MS" panose="030F0702030302020204" pitchFamily="66" charset="0"/>
              </a:rPr>
              <a:t>There are many problems that we face during the project development. They are discussed below:</a:t>
            </a:r>
            <a:endParaRPr lang="en-US" altLang="en-US" sz="2000" u="none" dirty="0">
              <a:solidFill>
                <a:schemeClr val="tx2"/>
              </a:solidFill>
              <a:latin typeface="Comic Sans MS" panose="030F0702030302020204" pitchFamily="66" charset="0"/>
            </a:endParaRPr>
          </a:p>
          <a:p>
            <a:pPr algn="l" eaLnBrk="1" hangingPunct="1">
              <a:spcBef>
                <a:spcPct val="0"/>
              </a:spcBef>
              <a:buClr>
                <a:schemeClr val="tx1"/>
              </a:buClr>
              <a:buSzPct val="125000"/>
              <a:buFontTx/>
              <a:buNone/>
            </a:pPr>
            <a:endParaRPr lang="en-US"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US" altLang="en-US" sz="2000" u="none" dirty="0">
                <a:solidFill>
                  <a:schemeClr val="tx2"/>
                </a:solidFill>
                <a:latin typeface="Comic Sans MS" panose="030F0702030302020204" pitchFamily="66" charset="0"/>
              </a:rPr>
              <a:t> </a:t>
            </a:r>
            <a:r>
              <a:rPr lang="en-IN" altLang="en-US" sz="2000" b="1" u="none" dirty="0">
                <a:solidFill>
                  <a:schemeClr val="tx2"/>
                </a:solidFill>
                <a:latin typeface="Comic Sans MS" panose="030F0702030302020204" pitchFamily="66" charset="0"/>
              </a:rPr>
              <a:t>Adding set of Jars in each project:</a:t>
            </a:r>
            <a:r>
              <a:rPr lang="en-IN" altLang="en-US" sz="2000" u="none" dirty="0">
                <a:solidFill>
                  <a:schemeClr val="tx2"/>
                </a:solidFill>
                <a:latin typeface="Comic Sans MS" panose="030F0702030302020204" pitchFamily="66" charset="0"/>
              </a:rPr>
              <a:t> In case of struts, spring, hibernate frameworks, we need to add set of jar files in each project. It must include all the dependencies of jars also.</a:t>
            </a:r>
          </a:p>
          <a:p>
            <a:pPr lvl="1" algn="l" eaLnBrk="1" hangingPunct="1">
              <a:spcBef>
                <a:spcPct val="0"/>
              </a:spcBef>
              <a:buClr>
                <a:schemeClr val="tx1"/>
              </a:buClr>
              <a:buSzPct val="125000"/>
              <a:buFontTx/>
              <a:buChar char="•"/>
            </a:pPr>
            <a:endParaRPr lang="en-US"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b="1" u="none" dirty="0">
                <a:solidFill>
                  <a:schemeClr val="tx2"/>
                </a:solidFill>
                <a:latin typeface="Comic Sans MS" panose="030F0702030302020204" pitchFamily="66" charset="0"/>
              </a:rPr>
              <a:t> Creating the right project structure:</a:t>
            </a:r>
            <a:r>
              <a:rPr lang="en-IN" altLang="en-US" sz="2000" u="none" dirty="0">
                <a:solidFill>
                  <a:schemeClr val="tx2"/>
                </a:solidFill>
                <a:latin typeface="Comic Sans MS" panose="030F0702030302020204" pitchFamily="66" charset="0"/>
              </a:rPr>
              <a:t> We must create the right project structure in servlet, struts etc, otherwise it will not be executed.</a:t>
            </a:r>
          </a:p>
          <a:p>
            <a:pPr lvl="1" algn="l" eaLnBrk="1" hangingPunct="1">
              <a:spcBef>
                <a:spcPct val="0"/>
              </a:spcBef>
              <a:buClr>
                <a:schemeClr val="tx1"/>
              </a:buClr>
              <a:buSzPct val="125000"/>
              <a:buFontTx/>
              <a:buChar char="•"/>
            </a:pPr>
            <a:endParaRPr lang="en-US"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b="1" u="none" dirty="0">
                <a:solidFill>
                  <a:schemeClr val="tx2"/>
                </a:solidFill>
                <a:latin typeface="Comic Sans MS" panose="030F0702030302020204" pitchFamily="66" charset="0"/>
              </a:rPr>
              <a:t>Building and Deploying the project:</a:t>
            </a:r>
            <a:r>
              <a:rPr lang="en-IN" altLang="en-US" sz="2000" u="none" dirty="0">
                <a:solidFill>
                  <a:schemeClr val="tx2"/>
                </a:solidFill>
                <a:latin typeface="Comic Sans MS" panose="030F0702030302020204" pitchFamily="66" charset="0"/>
              </a:rPr>
              <a:t> We must have to build and deploy the project so that it may work.</a:t>
            </a:r>
            <a:endParaRPr lang="en-US"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endParaRPr lang="en-IN"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endParaRPr lang="en-US" altLang="en-US" sz="2000"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endParaRPr lang="en-US" altLang="en-US" sz="1800" dirty="0">
              <a:solidFill>
                <a:schemeClr val="bg1"/>
              </a:solidFill>
              <a:latin typeface="Comic Sans MS" panose="030F0702030302020204" pitchFamily="66" charset="0"/>
            </a:endParaRPr>
          </a:p>
          <a:p>
            <a:pPr algn="l" eaLnBrk="1" hangingPunct="1">
              <a:spcBef>
                <a:spcPct val="0"/>
              </a:spcBef>
              <a:buClr>
                <a:schemeClr val="tx1"/>
              </a:buClr>
              <a:buSzPct val="125000"/>
              <a:buFontTx/>
              <a:buNone/>
            </a:pPr>
            <a:endParaRPr lang="en-US" altLang="en-US" sz="1800" dirty="0">
              <a:solidFill>
                <a:schemeClr val="bg1"/>
              </a:solidFill>
              <a:latin typeface="Comic Sans MS" panose="030F0702030302020204"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169D882-7471-4D1C-A724-909F3A69D10A}"/>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a:p>
        </p:txBody>
      </p:sp>
      <p:sp>
        <p:nvSpPr>
          <p:cNvPr id="26627" name="Rectangle 6">
            <a:extLst>
              <a:ext uri="{FF2B5EF4-FFF2-40B4-BE49-F238E27FC236}">
                <a16:creationId xmlns:a16="http://schemas.microsoft.com/office/drawing/2014/main" id="{1AD94B42-9B55-4730-93A2-45AA8516EB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432CAB-9DD0-4238-8A2A-0BD8CE2EFC62}" type="slidenum">
              <a:rPr lang="en-US" altLang="en-US" sz="1400"/>
              <a:pPr>
                <a:spcBef>
                  <a:spcPct val="0"/>
                </a:spcBef>
                <a:buFontTx/>
                <a:buNone/>
              </a:pPr>
              <a:t>12</a:t>
            </a:fld>
            <a:endParaRPr lang="en-US" altLang="en-US" sz="1400"/>
          </a:p>
        </p:txBody>
      </p:sp>
      <p:sp>
        <p:nvSpPr>
          <p:cNvPr id="26628" name="Text Box 2">
            <a:extLst>
              <a:ext uri="{FF2B5EF4-FFF2-40B4-BE49-F238E27FC236}">
                <a16:creationId xmlns:a16="http://schemas.microsoft.com/office/drawing/2014/main" id="{BF7AAB40-1F3E-4EC3-AC8A-69F4496217C2}"/>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6629" name="Picture 5" descr="Ppt_Bg2.png">
            <a:extLst>
              <a:ext uri="{FF2B5EF4-FFF2-40B4-BE49-F238E27FC236}">
                <a16:creationId xmlns:a16="http://schemas.microsoft.com/office/drawing/2014/main" id="{1036ACED-137D-456A-9489-0DE10DE21A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542" y="0"/>
            <a:ext cx="1207945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4">
            <a:extLst>
              <a:ext uri="{FF2B5EF4-FFF2-40B4-BE49-F238E27FC236}">
                <a16:creationId xmlns:a16="http://schemas.microsoft.com/office/drawing/2014/main" id="{64E856AE-385F-4340-A7D7-63FF1FCB07D3}"/>
              </a:ext>
            </a:extLst>
          </p:cNvPr>
          <p:cNvSpPr>
            <a:spLocks noChangeArrowheads="1"/>
          </p:cNvSpPr>
          <p:nvPr/>
        </p:nvSpPr>
        <p:spPr bwMode="auto">
          <a:xfrm>
            <a:off x="6570664" y="115889"/>
            <a:ext cx="5288401"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u="none" dirty="0">
                <a:latin typeface="Comic Sans MS" panose="030F0702030302020204" pitchFamily="66" charset="0"/>
              </a:rPr>
              <a:t>Maven Features</a:t>
            </a:r>
          </a:p>
        </p:txBody>
      </p:sp>
      <p:sp>
        <p:nvSpPr>
          <p:cNvPr id="26631" name="Rectangle 5">
            <a:extLst>
              <a:ext uri="{FF2B5EF4-FFF2-40B4-BE49-F238E27FC236}">
                <a16:creationId xmlns:a16="http://schemas.microsoft.com/office/drawing/2014/main" id="{E660EACE-9DF4-4249-A0A9-8E3E1F33D99C}"/>
              </a:ext>
            </a:extLst>
          </p:cNvPr>
          <p:cNvSpPr>
            <a:spLocks noChangeArrowheads="1"/>
          </p:cNvSpPr>
          <p:nvPr/>
        </p:nvSpPr>
        <p:spPr bwMode="auto">
          <a:xfrm>
            <a:off x="332935" y="690564"/>
            <a:ext cx="1137138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0"/>
              </a:spcBef>
              <a:buClr>
                <a:schemeClr val="tx1"/>
              </a:buClr>
              <a:buSzPct val="125000"/>
            </a:pPr>
            <a:r>
              <a:rPr lang="en-US" altLang="en-US" sz="1800" dirty="0">
                <a:solidFill>
                  <a:schemeClr val="bg1"/>
                </a:solidFill>
                <a:latin typeface="Comic Sans MS" panose="030F0702030302020204" pitchFamily="66" charset="0"/>
              </a:rPr>
              <a:t> </a:t>
            </a:r>
            <a:r>
              <a:rPr lang="en-US" altLang="en-US" sz="2800" u="none" dirty="0">
                <a:solidFill>
                  <a:schemeClr val="bg1"/>
                </a:solidFill>
                <a:latin typeface="Comic Sans MS" panose="030F0702030302020204" pitchFamily="66" charset="0"/>
              </a:rPr>
              <a:t>Features of Maven </a:t>
            </a:r>
          </a:p>
          <a:p>
            <a:pPr algn="l" eaLnBrk="1" hangingPunct="1">
              <a:spcBef>
                <a:spcPct val="0"/>
              </a:spcBef>
              <a:buClr>
                <a:schemeClr val="tx1"/>
              </a:buClr>
              <a:buSzPct val="125000"/>
              <a:buFontTx/>
              <a:buNone/>
            </a:pPr>
            <a:endParaRPr lang="en-US" altLang="en-US" sz="28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 Simple project setup that follows best practices - get a new project or module started in seconds</a:t>
            </a:r>
          </a:p>
          <a:p>
            <a:pPr lvl="1" algn="l" eaLnBrk="1" hangingPunct="1">
              <a:spcBef>
                <a:spcPct val="0"/>
              </a:spcBef>
              <a:buClr>
                <a:schemeClr val="tx1"/>
              </a:buClr>
              <a:buSzPct val="125000"/>
              <a:buFontTx/>
              <a:buChar char="•"/>
            </a:pPr>
            <a:endParaRPr lang="en-US"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Consistent usage across all projects means no ramp up time for new developers coming onto a project</a:t>
            </a:r>
          </a:p>
          <a:p>
            <a:pPr lvl="1" algn="l" eaLnBrk="1" hangingPunct="1">
              <a:spcBef>
                <a:spcPct val="0"/>
              </a:spcBef>
              <a:buClr>
                <a:schemeClr val="tx1"/>
              </a:buClr>
              <a:buSzPct val="125000"/>
              <a:buFontTx/>
              <a:buChar char="•"/>
            </a:pPr>
            <a:endParaRPr lang="en-US"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Able to easily work with multiple projects at the same time</a:t>
            </a:r>
          </a:p>
          <a:p>
            <a:pPr lvl="1" algn="l" eaLnBrk="1" hangingPunct="1">
              <a:spcBef>
                <a:spcPct val="0"/>
              </a:spcBef>
              <a:buClr>
                <a:schemeClr val="tx1"/>
              </a:buClr>
              <a:buSzPct val="125000"/>
              <a:buFontTx/>
              <a:buChar char="•"/>
            </a:pPr>
            <a:endParaRPr lang="en-US"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A large and growing repository of libraries and metadata to use out of the box, and arrangements in place with the largest Open Source projects for real-time availability of their latest releases</a:t>
            </a:r>
          </a:p>
          <a:p>
            <a:pPr lvl="1" algn="l" eaLnBrk="1" hangingPunct="1">
              <a:spcBef>
                <a:spcPct val="0"/>
              </a:spcBef>
              <a:buClr>
                <a:schemeClr val="tx1"/>
              </a:buClr>
              <a:buSzPct val="125000"/>
              <a:buFontTx/>
              <a:buChar char="•"/>
            </a:pPr>
            <a:endParaRPr lang="en-US"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Extensible, with the ability to easily write plugins in Java or scripting languages</a:t>
            </a:r>
          </a:p>
          <a:p>
            <a:pPr lvl="1" eaLnBrk="1" hangingPunct="1">
              <a:spcBef>
                <a:spcPct val="0"/>
              </a:spcBef>
              <a:buClr>
                <a:schemeClr val="tx1"/>
              </a:buClr>
              <a:buSzPct val="125000"/>
              <a:buFontTx/>
              <a:buChar char="•"/>
            </a:pPr>
            <a:endParaRPr lang="en-IN" altLang="en-US" sz="2000" dirty="0">
              <a:solidFill>
                <a:schemeClr val="tx2"/>
              </a:solidFill>
              <a:latin typeface="Comic Sans MS" panose="030F0702030302020204" pitchFamily="66" charset="0"/>
            </a:endParaRPr>
          </a:p>
          <a:p>
            <a:pPr lvl="1" eaLnBrk="1" hangingPunct="1">
              <a:spcBef>
                <a:spcPct val="0"/>
              </a:spcBef>
              <a:buClr>
                <a:schemeClr val="tx1"/>
              </a:buClr>
              <a:buSzPct val="125000"/>
              <a:buFontTx/>
              <a:buChar char="•"/>
            </a:pPr>
            <a:endParaRPr lang="en-IN" altLang="en-US" sz="2000" dirty="0">
              <a:latin typeface="Times New Roman" panose="02020603050405020304" pitchFamily="18" charset="0"/>
            </a:endParaRPr>
          </a:p>
          <a:p>
            <a:pPr lvl="1" eaLnBrk="1" hangingPunct="1">
              <a:spcBef>
                <a:spcPct val="0"/>
              </a:spcBef>
              <a:buClr>
                <a:schemeClr val="tx1"/>
              </a:buClr>
              <a:buSzPct val="125000"/>
              <a:buFontTx/>
              <a:buChar char="•"/>
            </a:pPr>
            <a:endParaRPr lang="en-IN" altLang="en-US" sz="2000" dirty="0">
              <a:latin typeface="Times New Roman" panose="02020603050405020304" pitchFamily="18" charset="0"/>
            </a:endParaRPr>
          </a:p>
          <a:p>
            <a:pPr lvl="1" eaLnBrk="1" hangingPunct="1">
              <a:spcBef>
                <a:spcPct val="0"/>
              </a:spcBef>
              <a:buClr>
                <a:schemeClr val="tx1"/>
              </a:buClr>
              <a:buSzPct val="125000"/>
              <a:buFontTx/>
              <a:buNone/>
            </a:pPr>
            <a:endParaRPr lang="en-IN" altLang="en-US" sz="2000" dirty="0">
              <a:solidFill>
                <a:schemeClr val="tx2"/>
              </a:solidFill>
              <a:latin typeface="Comic Sans MS" panose="030F0702030302020204" pitchFamily="66" charset="0"/>
            </a:endParaRPr>
          </a:p>
          <a:p>
            <a:pPr lvl="1" eaLnBrk="1" hangingPunct="1">
              <a:spcBef>
                <a:spcPct val="0"/>
              </a:spcBef>
              <a:buClr>
                <a:schemeClr val="tx1"/>
              </a:buClr>
              <a:buSzPct val="125000"/>
              <a:buFontTx/>
              <a:buChar char="•"/>
            </a:pPr>
            <a:endParaRPr lang="en-US" altLang="en-US" sz="2000" dirty="0">
              <a:solidFill>
                <a:schemeClr val="tx2"/>
              </a:solidFill>
              <a:latin typeface="Comic Sans MS" panose="030F0702030302020204" pitchFamily="66" charset="0"/>
            </a:endParaRPr>
          </a:p>
          <a:p>
            <a:pPr lvl="1" eaLnBrk="1" hangingPunct="1">
              <a:spcBef>
                <a:spcPct val="0"/>
              </a:spcBef>
              <a:buClr>
                <a:schemeClr val="tx1"/>
              </a:buClr>
              <a:buSzPct val="125000"/>
              <a:buFontTx/>
              <a:buChar char="•"/>
            </a:pPr>
            <a:endParaRPr lang="en-IN" altLang="en-US" sz="2000" dirty="0">
              <a:solidFill>
                <a:schemeClr val="tx2"/>
              </a:solidFill>
              <a:latin typeface="Comic Sans MS" panose="030F0702030302020204" pitchFamily="66" charset="0"/>
            </a:endParaRPr>
          </a:p>
          <a:p>
            <a:pPr lvl="1" eaLnBrk="1" hangingPunct="1">
              <a:spcBef>
                <a:spcPct val="0"/>
              </a:spcBef>
              <a:buClr>
                <a:schemeClr val="tx1"/>
              </a:buClr>
              <a:buSzPct val="125000"/>
              <a:buFontTx/>
              <a:buChar char="•"/>
            </a:pPr>
            <a:endParaRPr lang="en-US" altLang="en-US" sz="2000" dirty="0">
              <a:solidFill>
                <a:schemeClr val="tx2"/>
              </a:solidFill>
              <a:latin typeface="Comic Sans MS" panose="030F0702030302020204" pitchFamily="66"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27E9DC7A-0F56-4A7E-8CC5-BA920679C441}"/>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a:p>
        </p:txBody>
      </p:sp>
      <p:sp>
        <p:nvSpPr>
          <p:cNvPr id="28675" name="Rectangle 6">
            <a:extLst>
              <a:ext uri="{FF2B5EF4-FFF2-40B4-BE49-F238E27FC236}">
                <a16:creationId xmlns:a16="http://schemas.microsoft.com/office/drawing/2014/main" id="{01584DB2-0056-4599-95BB-4E7103FF26F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24C46C7-7067-4258-9BDE-B02B4FBE811F}" type="slidenum">
              <a:rPr lang="en-US" altLang="en-US" sz="1400"/>
              <a:pPr>
                <a:spcBef>
                  <a:spcPct val="0"/>
                </a:spcBef>
                <a:buFontTx/>
                <a:buNone/>
              </a:pPr>
              <a:t>13</a:t>
            </a:fld>
            <a:endParaRPr lang="en-US" altLang="en-US" sz="1400"/>
          </a:p>
        </p:txBody>
      </p:sp>
      <p:sp>
        <p:nvSpPr>
          <p:cNvPr id="28676" name="Text Box 2">
            <a:extLst>
              <a:ext uri="{FF2B5EF4-FFF2-40B4-BE49-F238E27FC236}">
                <a16:creationId xmlns:a16="http://schemas.microsoft.com/office/drawing/2014/main" id="{E6EE5411-D598-408D-990A-9C7A1DB9EEC9}"/>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8677" name="Picture 5" descr="Ppt_Bg2.png">
            <a:extLst>
              <a:ext uri="{FF2B5EF4-FFF2-40B4-BE49-F238E27FC236}">
                <a16:creationId xmlns:a16="http://schemas.microsoft.com/office/drawing/2014/main" id="{0FBEA5E0-901A-4E02-BBE2-D62D601B80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04194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Rectangle 4">
            <a:extLst>
              <a:ext uri="{FF2B5EF4-FFF2-40B4-BE49-F238E27FC236}">
                <a16:creationId xmlns:a16="http://schemas.microsoft.com/office/drawing/2014/main" id="{D325560B-F5D7-4020-A95D-509BC92F544E}"/>
              </a:ext>
            </a:extLst>
          </p:cNvPr>
          <p:cNvSpPr>
            <a:spLocks noChangeArrowheads="1"/>
          </p:cNvSpPr>
          <p:nvPr/>
        </p:nvSpPr>
        <p:spPr bwMode="auto">
          <a:xfrm>
            <a:off x="6570664" y="115889"/>
            <a:ext cx="40973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u="none" dirty="0">
                <a:latin typeface="Comic Sans MS" panose="030F0702030302020204" pitchFamily="66" charset="0"/>
              </a:rPr>
              <a:t>Maven Features</a:t>
            </a:r>
          </a:p>
        </p:txBody>
      </p:sp>
      <p:sp>
        <p:nvSpPr>
          <p:cNvPr id="28679" name="Rectangle 5">
            <a:extLst>
              <a:ext uri="{FF2B5EF4-FFF2-40B4-BE49-F238E27FC236}">
                <a16:creationId xmlns:a16="http://schemas.microsoft.com/office/drawing/2014/main" id="{E8AB4BBD-F79D-49E7-8792-B37FCB572A06}"/>
              </a:ext>
            </a:extLst>
          </p:cNvPr>
          <p:cNvSpPr>
            <a:spLocks noChangeArrowheads="1"/>
          </p:cNvSpPr>
          <p:nvPr/>
        </p:nvSpPr>
        <p:spPr bwMode="auto">
          <a:xfrm>
            <a:off x="407963" y="690564"/>
            <a:ext cx="11479237"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0"/>
              </a:spcBef>
              <a:buClr>
                <a:schemeClr val="tx1"/>
              </a:buClr>
              <a:buSzPct val="125000"/>
            </a:pPr>
            <a:r>
              <a:rPr lang="en-US" altLang="en-US" sz="1800" dirty="0">
                <a:solidFill>
                  <a:schemeClr val="bg1"/>
                </a:solidFill>
                <a:latin typeface="Comic Sans MS" panose="030F0702030302020204" pitchFamily="66" charset="0"/>
              </a:rPr>
              <a:t> </a:t>
            </a:r>
            <a:r>
              <a:rPr lang="en-US" altLang="en-US" sz="2800" u="none" dirty="0">
                <a:solidFill>
                  <a:schemeClr val="bg1"/>
                </a:solidFill>
                <a:latin typeface="Comic Sans MS" panose="030F0702030302020204" pitchFamily="66" charset="0"/>
              </a:rPr>
              <a:t>Features of Maven (cont.)</a:t>
            </a:r>
          </a:p>
          <a:p>
            <a:pPr algn="l" eaLnBrk="1" hangingPunct="1">
              <a:spcBef>
                <a:spcPct val="0"/>
              </a:spcBef>
              <a:buClr>
                <a:schemeClr val="tx1"/>
              </a:buClr>
              <a:buSzPct val="125000"/>
              <a:buFontTx/>
              <a:buNone/>
            </a:pPr>
            <a:endParaRPr lang="en-US" altLang="en-US" sz="28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 Extensible, with the ability to easily write plugins in Java or scripting languages</a:t>
            </a:r>
          </a:p>
          <a:p>
            <a:pPr lvl="1" algn="l" eaLnBrk="1" hangingPunct="1">
              <a:spcBef>
                <a:spcPct val="0"/>
              </a:spcBef>
              <a:buClr>
                <a:schemeClr val="tx1"/>
              </a:buClr>
              <a:buSzPct val="125000"/>
              <a:buFontTx/>
              <a:buChar char="•"/>
            </a:pPr>
            <a:endParaRPr lang="en-US"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  One of the highlights of Maven  is </a:t>
            </a:r>
            <a:r>
              <a:rPr lang="en-IN" altLang="en-US" sz="2000" b="1" u="none" dirty="0">
                <a:solidFill>
                  <a:schemeClr val="tx2"/>
                </a:solidFill>
                <a:latin typeface="Comic Sans MS" panose="030F0702030302020204" pitchFamily="66" charset="0"/>
              </a:rPr>
              <a:t>Transitive Dependency Management</a:t>
            </a:r>
            <a:r>
              <a:rPr lang="en-IN" altLang="en-US" sz="2000" u="none" dirty="0">
                <a:solidFill>
                  <a:schemeClr val="tx2"/>
                </a:solidFill>
                <a:latin typeface="Comic Sans MS" panose="030F0702030302020204" pitchFamily="66" charset="0"/>
              </a:rPr>
              <a:t>. You do not have to declare each and every JAR that will be needed, directly or indirectly, by your application. You just tell Maven which libraries you need, and Maven will take care of the libraries that your libraries need.</a:t>
            </a:r>
          </a:p>
          <a:p>
            <a:pPr lvl="1" algn="l" eaLnBrk="1" hangingPunct="1">
              <a:spcBef>
                <a:spcPct val="0"/>
              </a:spcBef>
              <a:buClr>
                <a:schemeClr val="tx1"/>
              </a:buClr>
              <a:buSzPct val="125000"/>
              <a:buFontTx/>
              <a:buChar char="•"/>
            </a:pPr>
            <a:endParaRPr lang="en-US"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Instant access to new features with little or no extra configuration</a:t>
            </a:r>
          </a:p>
          <a:p>
            <a:pPr lvl="1" algn="l" eaLnBrk="1" hangingPunct="1">
              <a:spcBef>
                <a:spcPct val="0"/>
              </a:spcBef>
              <a:buClr>
                <a:schemeClr val="tx1"/>
              </a:buClr>
              <a:buSzPct val="125000"/>
              <a:buFontTx/>
              <a:buChar char="•"/>
            </a:pPr>
            <a:endParaRPr lang="en-US"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Model based builds: Maven is able to build any number of projects into predefined output types such as a JAR, WAR, or distribution based on metadata about the project, without the need to do any scripting in most cases.</a:t>
            </a:r>
          </a:p>
          <a:p>
            <a:pPr lvl="1" eaLnBrk="1" hangingPunct="1">
              <a:spcBef>
                <a:spcPct val="0"/>
              </a:spcBef>
              <a:buClr>
                <a:schemeClr val="tx1"/>
              </a:buClr>
              <a:buSzPct val="125000"/>
              <a:buFontTx/>
              <a:buChar char="•"/>
            </a:pPr>
            <a:endParaRPr lang="en-IN" altLang="en-US" sz="2000" u="none" dirty="0">
              <a:latin typeface="Times New Roman" panose="02020603050405020304" pitchFamily="18" charset="0"/>
            </a:endParaRPr>
          </a:p>
          <a:p>
            <a:pPr lvl="1" eaLnBrk="1" hangingPunct="1">
              <a:spcBef>
                <a:spcPct val="0"/>
              </a:spcBef>
              <a:buClr>
                <a:schemeClr val="tx1"/>
              </a:buClr>
              <a:buSzPct val="125000"/>
              <a:buFontTx/>
              <a:buChar char="•"/>
            </a:pPr>
            <a:endParaRPr lang="en-US" altLang="en-US" sz="2000" dirty="0">
              <a:solidFill>
                <a:schemeClr val="tx2"/>
              </a:solidFill>
              <a:latin typeface="Comic Sans MS" panose="030F0702030302020204" pitchFamily="66" charset="0"/>
            </a:endParaRPr>
          </a:p>
          <a:p>
            <a:pPr lvl="1" eaLnBrk="1" hangingPunct="1">
              <a:spcBef>
                <a:spcPct val="0"/>
              </a:spcBef>
              <a:buClr>
                <a:schemeClr val="tx1"/>
              </a:buClr>
              <a:buSzPct val="125000"/>
              <a:buFontTx/>
              <a:buChar char="•"/>
            </a:pPr>
            <a:endParaRPr lang="en-IN" altLang="en-US" sz="2000" dirty="0">
              <a:solidFill>
                <a:schemeClr val="tx2"/>
              </a:solidFill>
              <a:latin typeface="Comic Sans MS" panose="030F0702030302020204" pitchFamily="66" charset="0"/>
            </a:endParaRPr>
          </a:p>
          <a:p>
            <a:pPr lvl="1" eaLnBrk="1" hangingPunct="1">
              <a:spcBef>
                <a:spcPct val="0"/>
              </a:spcBef>
              <a:buClr>
                <a:schemeClr val="tx1"/>
              </a:buClr>
              <a:buSzPct val="125000"/>
              <a:buFontTx/>
              <a:buChar char="•"/>
            </a:pPr>
            <a:endParaRPr lang="en-IN" altLang="en-US" sz="2000" dirty="0">
              <a:solidFill>
                <a:schemeClr val="tx2"/>
              </a:solidFill>
              <a:latin typeface="Comic Sans MS" panose="030F0702030302020204" pitchFamily="66" charset="0"/>
            </a:endParaRPr>
          </a:p>
          <a:p>
            <a:pPr lvl="1" eaLnBrk="1" hangingPunct="1">
              <a:spcBef>
                <a:spcPct val="0"/>
              </a:spcBef>
              <a:buClr>
                <a:schemeClr val="tx1"/>
              </a:buClr>
              <a:buSzPct val="125000"/>
              <a:buFontTx/>
              <a:buChar char="•"/>
            </a:pPr>
            <a:endParaRPr lang="en-US" altLang="en-US" sz="2000" dirty="0">
              <a:solidFill>
                <a:schemeClr val="tx2"/>
              </a:solidFill>
              <a:latin typeface="Comic Sans MS" panose="030F0702030302020204" pitchFamily="6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055A6A69-6C8C-48DB-952E-B643EEE961CA}"/>
              </a:ext>
            </a:extLst>
          </p:cNvPr>
          <p:cNvSpPr>
            <a:spLocks noGrp="1" noChangeArrowheads="1"/>
          </p:cNvSpPr>
          <p:nvPr>
            <p:ph type="dt" sz="quarter" idx="10"/>
          </p:nvPr>
        </p:nvSpPr>
        <p:spPr/>
        <p:txBody>
          <a:bodyPr/>
          <a:lstStyle/>
          <a:p>
            <a:pPr>
              <a:defRPr/>
            </a:pPr>
            <a:fld id="{C42C2349-D1F6-45F6-B383-6F86A285DAC2}" type="datetime3">
              <a:rPr lang="en-US"/>
              <a:pPr>
                <a:defRPr/>
              </a:pPr>
              <a:t>30 November 2022</a:t>
            </a:fld>
            <a:endParaRPr lang="en-US" dirty="0"/>
          </a:p>
        </p:txBody>
      </p:sp>
      <p:sp>
        <p:nvSpPr>
          <p:cNvPr id="30723" name="Rectangle 6">
            <a:extLst>
              <a:ext uri="{FF2B5EF4-FFF2-40B4-BE49-F238E27FC236}">
                <a16:creationId xmlns:a16="http://schemas.microsoft.com/office/drawing/2014/main" id="{A9FB075A-29D2-4BA3-B175-98D0B4937A5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EE202FC-5B52-4C08-8FA5-D22506E5EE0B}" type="slidenum">
              <a:rPr lang="en-US" altLang="en-US" sz="1400"/>
              <a:pPr>
                <a:spcBef>
                  <a:spcPct val="0"/>
                </a:spcBef>
                <a:buFontTx/>
                <a:buNone/>
              </a:pPr>
              <a:t>14</a:t>
            </a:fld>
            <a:endParaRPr lang="en-US" altLang="en-US" sz="1400"/>
          </a:p>
        </p:txBody>
      </p:sp>
      <p:sp>
        <p:nvSpPr>
          <p:cNvPr id="30724" name="Text Box 2">
            <a:extLst>
              <a:ext uri="{FF2B5EF4-FFF2-40B4-BE49-F238E27FC236}">
                <a16:creationId xmlns:a16="http://schemas.microsoft.com/office/drawing/2014/main" id="{786D7BFE-3351-4B79-861D-2C97C707C266}"/>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30725" name="Picture 5" descr="Ppt_Bg2.png">
            <a:extLst>
              <a:ext uri="{FF2B5EF4-FFF2-40B4-BE49-F238E27FC236}">
                <a16:creationId xmlns:a16="http://schemas.microsoft.com/office/drawing/2014/main" id="{01D4938E-E5E1-4DB1-80A8-1ABE6FD715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745" y="63500"/>
            <a:ext cx="1203725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Rectangle 4">
            <a:extLst>
              <a:ext uri="{FF2B5EF4-FFF2-40B4-BE49-F238E27FC236}">
                <a16:creationId xmlns:a16="http://schemas.microsoft.com/office/drawing/2014/main" id="{78F34045-404C-49F0-8902-8AB60E7F1918}"/>
              </a:ext>
            </a:extLst>
          </p:cNvPr>
          <p:cNvSpPr>
            <a:spLocks noChangeArrowheads="1"/>
          </p:cNvSpPr>
          <p:nvPr/>
        </p:nvSpPr>
        <p:spPr bwMode="auto">
          <a:xfrm>
            <a:off x="7813676" y="115889"/>
            <a:ext cx="28543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u="none" dirty="0">
                <a:latin typeface="Comic Sans MS" panose="030F0702030302020204" pitchFamily="66" charset="0"/>
              </a:rPr>
              <a:t>Maven Lifecycle</a:t>
            </a:r>
          </a:p>
        </p:txBody>
      </p:sp>
      <p:sp>
        <p:nvSpPr>
          <p:cNvPr id="30727" name="Rectangle 5">
            <a:extLst>
              <a:ext uri="{FF2B5EF4-FFF2-40B4-BE49-F238E27FC236}">
                <a16:creationId xmlns:a16="http://schemas.microsoft.com/office/drawing/2014/main" id="{323EBFA9-D38E-44B1-9D4E-0D28DD23CC2A}"/>
              </a:ext>
            </a:extLst>
          </p:cNvPr>
          <p:cNvSpPr>
            <a:spLocks noChangeArrowheads="1"/>
          </p:cNvSpPr>
          <p:nvPr/>
        </p:nvSpPr>
        <p:spPr bwMode="auto">
          <a:xfrm>
            <a:off x="609600" y="690563"/>
            <a:ext cx="10630485" cy="54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0"/>
              </a:spcBef>
              <a:buClr>
                <a:schemeClr val="tx1"/>
              </a:buClr>
              <a:buSzPct val="125000"/>
            </a:pPr>
            <a:r>
              <a:rPr lang="en-US" altLang="en-US" sz="1800" dirty="0">
                <a:solidFill>
                  <a:schemeClr val="bg1"/>
                </a:solidFill>
                <a:latin typeface="Comic Sans MS" panose="030F0702030302020204" pitchFamily="66" charset="0"/>
              </a:rPr>
              <a:t> </a:t>
            </a:r>
            <a:r>
              <a:rPr lang="en-IN" altLang="en-US" sz="2800" b="1" u="none" dirty="0">
                <a:solidFill>
                  <a:schemeClr val="tx2"/>
                </a:solidFill>
                <a:latin typeface="Comic Sans MS" panose="030F0702030302020204" pitchFamily="66" charset="0"/>
              </a:rPr>
              <a:t>Standard Maven lifecycle phases:</a:t>
            </a:r>
            <a:endParaRPr lang="en-US" altLang="en-US" sz="2800" u="none" dirty="0">
              <a:solidFill>
                <a:schemeClr val="tx2"/>
              </a:solidFill>
              <a:latin typeface="Comic Sans MS" panose="030F0702030302020204" pitchFamily="66" charset="0"/>
            </a:endParaRPr>
          </a:p>
          <a:p>
            <a:pPr eaLnBrk="1" hangingPunct="1">
              <a:spcBef>
                <a:spcPct val="0"/>
              </a:spcBef>
              <a:buClr>
                <a:schemeClr val="tx1"/>
              </a:buClr>
              <a:buSzPct val="125000"/>
              <a:buFontTx/>
              <a:buNone/>
            </a:pPr>
            <a:endParaRPr lang="en-US" altLang="en-US" sz="2800" u="none" dirty="0">
              <a:solidFill>
                <a:schemeClr val="bg1"/>
              </a:solidFill>
              <a:latin typeface="Comic Sans MS" panose="030F0702030302020204" pitchFamily="66" charset="0"/>
            </a:endParaRPr>
          </a:p>
          <a:p>
            <a:pPr lvl="1" eaLnBrk="1" hangingPunct="1">
              <a:spcBef>
                <a:spcPct val="0"/>
              </a:spcBef>
              <a:buClr>
                <a:schemeClr val="tx1"/>
              </a:buClr>
              <a:buSzPct val="125000"/>
              <a:buFontTx/>
              <a:buNone/>
            </a:pPr>
            <a:endParaRPr lang="en-IN" altLang="en-US" sz="2000" u="none" dirty="0">
              <a:latin typeface="Times New Roman" panose="02020603050405020304" pitchFamily="18" charset="0"/>
            </a:endParaRPr>
          </a:p>
          <a:p>
            <a:pPr lvl="1" eaLnBrk="1" hangingPunct="1">
              <a:spcBef>
                <a:spcPct val="0"/>
              </a:spcBef>
              <a:buClr>
                <a:schemeClr val="tx1"/>
              </a:buClr>
              <a:buSzPct val="125000"/>
              <a:buFontTx/>
              <a:buChar char="•"/>
            </a:pPr>
            <a:endParaRPr lang="en-IN" altLang="en-US" sz="2000" u="none" dirty="0">
              <a:latin typeface="Times New Roman" panose="02020603050405020304" pitchFamily="18" charset="0"/>
            </a:endParaRPr>
          </a:p>
          <a:p>
            <a:pPr lvl="1" eaLnBrk="1" hangingPunct="1">
              <a:spcBef>
                <a:spcPct val="0"/>
              </a:spcBef>
              <a:buClr>
                <a:schemeClr val="tx1"/>
              </a:buClr>
              <a:buSzPct val="125000"/>
              <a:buFontTx/>
              <a:buChar char="•"/>
            </a:pPr>
            <a:endParaRPr lang="en-IN" altLang="en-US" sz="2000" dirty="0">
              <a:solidFill>
                <a:schemeClr val="tx2"/>
              </a:solidFill>
              <a:latin typeface="Comic Sans MS" panose="030F0702030302020204" pitchFamily="66" charset="0"/>
            </a:endParaRPr>
          </a:p>
          <a:p>
            <a:pPr eaLnBrk="1" hangingPunct="1">
              <a:spcBef>
                <a:spcPct val="0"/>
              </a:spcBef>
              <a:buClr>
                <a:schemeClr val="tx1"/>
              </a:buClr>
              <a:buSzPct val="125000"/>
              <a:buFontTx/>
              <a:buNone/>
            </a:pPr>
            <a:endParaRPr lang="en-US" altLang="en-US" sz="1800" dirty="0">
              <a:solidFill>
                <a:schemeClr val="bg1"/>
              </a:solidFill>
              <a:latin typeface="Comic Sans MS" panose="030F0702030302020204" pitchFamily="66" charset="0"/>
            </a:endParaRPr>
          </a:p>
        </p:txBody>
      </p:sp>
      <p:graphicFrame>
        <p:nvGraphicFramePr>
          <p:cNvPr id="8" name="Table 7">
            <a:extLst>
              <a:ext uri="{FF2B5EF4-FFF2-40B4-BE49-F238E27FC236}">
                <a16:creationId xmlns:a16="http://schemas.microsoft.com/office/drawing/2014/main" id="{EE94EABC-E640-4CB2-B7A2-99C899BF309F}"/>
              </a:ext>
            </a:extLst>
          </p:cNvPr>
          <p:cNvGraphicFramePr>
            <a:graphicFrameLocks noGrp="1"/>
          </p:cNvGraphicFramePr>
          <p:nvPr/>
        </p:nvGraphicFramePr>
        <p:xfrm>
          <a:off x="1981200" y="1344613"/>
          <a:ext cx="8470900" cy="4816474"/>
        </p:xfrm>
        <a:graphic>
          <a:graphicData uri="http://schemas.openxmlformats.org/drawingml/2006/table">
            <a:tbl>
              <a:tblPr firstRow="1" bandRow="1">
                <a:tableStyleId>{073A0DAA-6AF3-43AB-8588-CEC1D06C72B9}</a:tableStyleId>
              </a:tblPr>
              <a:tblGrid>
                <a:gridCol w="1738457">
                  <a:extLst>
                    <a:ext uri="{9D8B030D-6E8A-4147-A177-3AD203B41FA5}">
                      <a16:colId xmlns:a16="http://schemas.microsoft.com/office/drawing/2014/main" val="20000"/>
                    </a:ext>
                  </a:extLst>
                </a:gridCol>
                <a:gridCol w="6732443">
                  <a:extLst>
                    <a:ext uri="{9D8B030D-6E8A-4147-A177-3AD203B41FA5}">
                      <a16:colId xmlns:a16="http://schemas.microsoft.com/office/drawing/2014/main" val="20001"/>
                    </a:ext>
                  </a:extLst>
                </a:gridCol>
              </a:tblGrid>
              <a:tr h="518228">
                <a:tc>
                  <a:txBody>
                    <a:bodyPr/>
                    <a:lstStyle/>
                    <a:p>
                      <a:r>
                        <a:rPr lang="en-US" sz="2800" dirty="0">
                          <a:latin typeface="Comic Sans MS" pitchFamily="66" charset="0"/>
                        </a:rPr>
                        <a:t>Phase</a:t>
                      </a:r>
                      <a:endParaRPr lang="en-IN" sz="2800" dirty="0">
                        <a:latin typeface="Comic Sans MS" pitchFamily="66" charset="0"/>
                      </a:endParaRPr>
                    </a:p>
                  </a:txBody>
                  <a:tcPr marL="91436" marR="91436" marT="45726" marB="45726">
                    <a:solidFill>
                      <a:schemeClr val="tx1"/>
                    </a:solidFill>
                  </a:tcPr>
                </a:tc>
                <a:tc>
                  <a:txBody>
                    <a:bodyPr/>
                    <a:lstStyle/>
                    <a:p>
                      <a:r>
                        <a:rPr lang="en-IN" sz="2800" b="1" i="0" kern="1200" dirty="0">
                          <a:solidFill>
                            <a:schemeClr val="lt1"/>
                          </a:solidFill>
                          <a:latin typeface="Comic Sans MS" pitchFamily="66" charset="0"/>
                          <a:ea typeface="+mn-ea"/>
                          <a:cs typeface="+mn-cs"/>
                        </a:rPr>
                        <a:t>Description</a:t>
                      </a:r>
                      <a:endParaRPr lang="en-IN" sz="2800" dirty="0">
                        <a:latin typeface="Comic Sans MS" pitchFamily="66" charset="0"/>
                      </a:endParaRPr>
                    </a:p>
                  </a:txBody>
                  <a:tcPr marL="91436" marR="91436" marT="45726" marB="45726">
                    <a:solidFill>
                      <a:schemeClr val="tx1"/>
                    </a:solidFill>
                  </a:tcPr>
                </a:tc>
                <a:extLst>
                  <a:ext uri="{0D108BD9-81ED-4DB2-BD59-A6C34878D82A}">
                    <a16:rowId xmlns:a16="http://schemas.microsoft.com/office/drawing/2014/main" val="10000"/>
                  </a:ext>
                </a:extLst>
              </a:tr>
              <a:tr h="396292">
                <a:tc>
                  <a:txBody>
                    <a:bodyPr/>
                    <a:lstStyle/>
                    <a:p>
                      <a:r>
                        <a:rPr lang="en-IN" sz="2000" b="0" i="0" kern="1200" dirty="0">
                          <a:solidFill>
                            <a:schemeClr val="tx2"/>
                          </a:solidFill>
                          <a:latin typeface="Comic Sans MS" pitchFamily="66" charset="0"/>
                          <a:ea typeface="+mn-ea"/>
                          <a:cs typeface="+mn-cs"/>
                        </a:rPr>
                        <a:t>Validate</a:t>
                      </a:r>
                      <a:endParaRPr lang="en-IN" sz="2000" dirty="0">
                        <a:solidFill>
                          <a:schemeClr val="tx2"/>
                        </a:solidFill>
                        <a:latin typeface="Comic Sans MS" pitchFamily="66" charset="0"/>
                      </a:endParaRPr>
                    </a:p>
                  </a:txBody>
                  <a:tcPr marL="91436" marR="91436" marT="45726" marB="45726">
                    <a:noFill/>
                  </a:tcPr>
                </a:tc>
                <a:tc>
                  <a:txBody>
                    <a:bodyPr/>
                    <a:lstStyle/>
                    <a:p>
                      <a:r>
                        <a:rPr lang="en-IN" sz="2000" b="0" i="0" kern="1200" dirty="0">
                          <a:solidFill>
                            <a:schemeClr val="tx2"/>
                          </a:solidFill>
                          <a:latin typeface="Comic Sans MS" pitchFamily="66" charset="0"/>
                          <a:ea typeface="+mn-ea"/>
                          <a:cs typeface="+mn-cs"/>
                        </a:rPr>
                        <a:t>Runs a sanity check on the project itself.</a:t>
                      </a:r>
                      <a:endParaRPr lang="en-IN" sz="2000" dirty="0">
                        <a:solidFill>
                          <a:schemeClr val="tx2"/>
                        </a:solidFill>
                        <a:latin typeface="Comic Sans MS" pitchFamily="66" charset="0"/>
                      </a:endParaRPr>
                    </a:p>
                  </a:txBody>
                  <a:tcPr marL="91436" marR="91436" marT="45726" marB="45726">
                    <a:noFill/>
                  </a:tcPr>
                </a:tc>
                <a:extLst>
                  <a:ext uri="{0D108BD9-81ED-4DB2-BD59-A6C34878D82A}">
                    <a16:rowId xmlns:a16="http://schemas.microsoft.com/office/drawing/2014/main" val="10001"/>
                  </a:ext>
                </a:extLst>
              </a:tr>
              <a:tr h="396292">
                <a:tc>
                  <a:txBody>
                    <a:bodyPr/>
                    <a:lstStyle/>
                    <a:p>
                      <a:r>
                        <a:rPr lang="en-IN" sz="2000" b="0" i="0" kern="1200" dirty="0">
                          <a:solidFill>
                            <a:schemeClr val="tx2"/>
                          </a:solidFill>
                          <a:latin typeface="Comic Sans MS" pitchFamily="66" charset="0"/>
                          <a:ea typeface="+mn-ea"/>
                          <a:cs typeface="+mn-cs"/>
                        </a:rPr>
                        <a:t>Compile</a:t>
                      </a:r>
                      <a:endParaRPr lang="en-IN" sz="2000" dirty="0">
                        <a:solidFill>
                          <a:schemeClr val="tx2"/>
                        </a:solidFill>
                        <a:latin typeface="Comic Sans MS" pitchFamily="66" charset="0"/>
                      </a:endParaRPr>
                    </a:p>
                  </a:txBody>
                  <a:tcPr marL="91436" marR="91436" marT="45726" marB="45726">
                    <a:noFill/>
                  </a:tcPr>
                </a:tc>
                <a:tc>
                  <a:txBody>
                    <a:bodyPr/>
                    <a:lstStyle/>
                    <a:p>
                      <a:r>
                        <a:rPr lang="en-IN" sz="2000" b="0" i="0" kern="1200" dirty="0">
                          <a:solidFill>
                            <a:schemeClr val="tx2"/>
                          </a:solidFill>
                          <a:latin typeface="Comic Sans MS" pitchFamily="66" charset="0"/>
                          <a:ea typeface="+mn-ea"/>
                          <a:cs typeface="+mn-cs"/>
                        </a:rPr>
                        <a:t>Compiles the project source code.</a:t>
                      </a:r>
                      <a:endParaRPr lang="en-IN" sz="2000" dirty="0">
                        <a:solidFill>
                          <a:schemeClr val="tx2"/>
                        </a:solidFill>
                        <a:latin typeface="Comic Sans MS" pitchFamily="66" charset="0"/>
                      </a:endParaRPr>
                    </a:p>
                  </a:txBody>
                  <a:tcPr marL="91436" marR="91436" marT="45726" marB="45726">
                    <a:noFill/>
                  </a:tcPr>
                </a:tc>
                <a:extLst>
                  <a:ext uri="{0D108BD9-81ED-4DB2-BD59-A6C34878D82A}">
                    <a16:rowId xmlns:a16="http://schemas.microsoft.com/office/drawing/2014/main" val="10002"/>
                  </a:ext>
                </a:extLst>
              </a:tr>
              <a:tr h="396292">
                <a:tc>
                  <a:txBody>
                    <a:bodyPr/>
                    <a:lstStyle/>
                    <a:p>
                      <a:r>
                        <a:rPr lang="en-IN" sz="2000" b="0" i="0" kern="1200" dirty="0">
                          <a:solidFill>
                            <a:schemeClr val="tx2"/>
                          </a:solidFill>
                          <a:latin typeface="Comic Sans MS" pitchFamily="66" charset="0"/>
                          <a:ea typeface="+mn-ea"/>
                          <a:cs typeface="+mn-cs"/>
                        </a:rPr>
                        <a:t>Test</a:t>
                      </a:r>
                      <a:endParaRPr lang="en-IN" sz="2000" dirty="0">
                        <a:solidFill>
                          <a:schemeClr val="tx2"/>
                        </a:solidFill>
                        <a:latin typeface="Comic Sans MS" pitchFamily="66" charset="0"/>
                      </a:endParaRPr>
                    </a:p>
                  </a:txBody>
                  <a:tcPr marL="91436" marR="91436" marT="45726" marB="45726">
                    <a:noFill/>
                  </a:tcPr>
                </a:tc>
                <a:tc>
                  <a:txBody>
                    <a:bodyPr/>
                    <a:lstStyle/>
                    <a:p>
                      <a:r>
                        <a:rPr lang="en-IN" sz="2000" b="0" i="0" kern="1200" dirty="0">
                          <a:solidFill>
                            <a:schemeClr val="tx2"/>
                          </a:solidFill>
                          <a:latin typeface="Comic Sans MS" pitchFamily="66" charset="0"/>
                          <a:ea typeface="+mn-ea"/>
                          <a:cs typeface="+mn-cs"/>
                        </a:rPr>
                        <a:t>Runs the unit tests (typically using </a:t>
                      </a:r>
                      <a:r>
                        <a:rPr lang="en-IN" sz="2000" b="0" i="0" kern="1200" dirty="0" err="1">
                          <a:solidFill>
                            <a:schemeClr val="tx2"/>
                          </a:solidFill>
                          <a:latin typeface="Comic Sans MS" pitchFamily="66" charset="0"/>
                          <a:ea typeface="+mn-ea"/>
                          <a:cs typeface="+mn-cs"/>
                        </a:rPr>
                        <a:t>JUnit</a:t>
                      </a:r>
                      <a:r>
                        <a:rPr lang="en-IN" sz="2000" b="0" i="0" kern="1200" dirty="0">
                          <a:solidFill>
                            <a:schemeClr val="tx2"/>
                          </a:solidFill>
                          <a:latin typeface="Comic Sans MS" pitchFamily="66" charset="0"/>
                          <a:ea typeface="+mn-ea"/>
                          <a:cs typeface="+mn-cs"/>
                        </a:rPr>
                        <a:t>) .</a:t>
                      </a:r>
                      <a:endParaRPr lang="en-IN" sz="2000" dirty="0">
                        <a:solidFill>
                          <a:schemeClr val="tx2"/>
                        </a:solidFill>
                        <a:latin typeface="Comic Sans MS" pitchFamily="66" charset="0"/>
                      </a:endParaRPr>
                    </a:p>
                  </a:txBody>
                  <a:tcPr marL="91436" marR="91436" marT="45726" marB="45726">
                    <a:noFill/>
                  </a:tcPr>
                </a:tc>
                <a:extLst>
                  <a:ext uri="{0D108BD9-81ED-4DB2-BD59-A6C34878D82A}">
                    <a16:rowId xmlns:a16="http://schemas.microsoft.com/office/drawing/2014/main" val="10003"/>
                  </a:ext>
                </a:extLst>
              </a:tr>
              <a:tr h="701132">
                <a:tc>
                  <a:txBody>
                    <a:bodyPr/>
                    <a:lstStyle/>
                    <a:p>
                      <a:r>
                        <a:rPr lang="en-IN" sz="2000" b="0" i="0" kern="1200" dirty="0">
                          <a:solidFill>
                            <a:schemeClr val="tx2"/>
                          </a:solidFill>
                          <a:latin typeface="Comic Sans MS" pitchFamily="66" charset="0"/>
                          <a:ea typeface="+mn-ea"/>
                          <a:cs typeface="+mn-cs"/>
                        </a:rPr>
                        <a:t>Package</a:t>
                      </a:r>
                      <a:endParaRPr lang="en-IN" sz="2000" dirty="0">
                        <a:solidFill>
                          <a:schemeClr val="tx2"/>
                        </a:solidFill>
                        <a:latin typeface="Comic Sans MS" pitchFamily="66" charset="0"/>
                      </a:endParaRPr>
                    </a:p>
                  </a:txBody>
                  <a:tcPr marL="91436" marR="91436" marT="45726" marB="45726">
                    <a:noFill/>
                  </a:tcPr>
                </a:tc>
                <a:tc>
                  <a:txBody>
                    <a:bodyPr/>
                    <a:lstStyle/>
                    <a:p>
                      <a:r>
                        <a:rPr lang="en-IN" sz="2000" b="0" i="0" kern="1200" dirty="0">
                          <a:solidFill>
                            <a:schemeClr val="tx2"/>
                          </a:solidFill>
                          <a:latin typeface="Comic Sans MS" pitchFamily="66" charset="0"/>
                          <a:ea typeface="+mn-ea"/>
                          <a:cs typeface="+mn-cs"/>
                        </a:rPr>
                        <a:t>Packages the compiled code in its distributable format (JAR, WAR, etc.).</a:t>
                      </a:r>
                      <a:endParaRPr lang="en-IN" sz="2000" dirty="0">
                        <a:solidFill>
                          <a:schemeClr val="tx2"/>
                        </a:solidFill>
                        <a:latin typeface="Comic Sans MS" pitchFamily="66" charset="0"/>
                      </a:endParaRPr>
                    </a:p>
                  </a:txBody>
                  <a:tcPr marL="91436" marR="91436" marT="45726" marB="45726">
                    <a:noFill/>
                  </a:tcPr>
                </a:tc>
                <a:extLst>
                  <a:ext uri="{0D108BD9-81ED-4DB2-BD59-A6C34878D82A}">
                    <a16:rowId xmlns:a16="http://schemas.microsoft.com/office/drawing/2014/main" val="10004"/>
                  </a:ext>
                </a:extLst>
              </a:tr>
              <a:tr h="396292">
                <a:tc>
                  <a:txBody>
                    <a:bodyPr/>
                    <a:lstStyle/>
                    <a:p>
                      <a:r>
                        <a:rPr lang="en-IN" sz="2000" b="0" i="0" kern="1200" dirty="0">
                          <a:solidFill>
                            <a:schemeClr val="tx2"/>
                          </a:solidFill>
                          <a:latin typeface="Comic Sans MS" pitchFamily="66" charset="0"/>
                          <a:ea typeface="+mn-ea"/>
                          <a:cs typeface="+mn-cs"/>
                        </a:rPr>
                        <a:t>Verify</a:t>
                      </a:r>
                      <a:endParaRPr lang="en-IN" sz="2000" dirty="0">
                        <a:solidFill>
                          <a:schemeClr val="tx2"/>
                        </a:solidFill>
                        <a:latin typeface="Comic Sans MS" pitchFamily="66" charset="0"/>
                      </a:endParaRPr>
                    </a:p>
                  </a:txBody>
                  <a:tcPr marL="91436" marR="91436" marT="45726" marB="45726">
                    <a:noFill/>
                  </a:tcPr>
                </a:tc>
                <a:tc>
                  <a:txBody>
                    <a:bodyPr/>
                    <a:lstStyle/>
                    <a:p>
                      <a:r>
                        <a:rPr lang="en-IN" sz="2000" b="0" i="0" kern="1200" dirty="0">
                          <a:solidFill>
                            <a:schemeClr val="tx2"/>
                          </a:solidFill>
                          <a:latin typeface="Comic Sans MS" pitchFamily="66" charset="0"/>
                          <a:ea typeface="+mn-ea"/>
                          <a:cs typeface="+mn-cs"/>
                        </a:rPr>
                        <a:t>Run checks to confirm that the package is valid.</a:t>
                      </a:r>
                      <a:endParaRPr lang="en-IN" sz="2000" dirty="0">
                        <a:solidFill>
                          <a:schemeClr val="tx2"/>
                        </a:solidFill>
                        <a:latin typeface="Comic Sans MS" pitchFamily="66" charset="0"/>
                      </a:endParaRPr>
                    </a:p>
                  </a:txBody>
                  <a:tcPr marL="91436" marR="91436" marT="45726" marB="45726">
                    <a:noFill/>
                  </a:tcPr>
                </a:tc>
                <a:extLst>
                  <a:ext uri="{0D108BD9-81ED-4DB2-BD59-A6C34878D82A}">
                    <a16:rowId xmlns:a16="http://schemas.microsoft.com/office/drawing/2014/main" val="10005"/>
                  </a:ext>
                </a:extLst>
              </a:tr>
              <a:tr h="1005973">
                <a:tc>
                  <a:txBody>
                    <a:bodyPr/>
                    <a:lstStyle/>
                    <a:p>
                      <a:r>
                        <a:rPr lang="en-IN" sz="2000" b="0" i="0" kern="1200" dirty="0">
                          <a:solidFill>
                            <a:schemeClr val="tx2"/>
                          </a:solidFill>
                          <a:latin typeface="Comic Sans MS" pitchFamily="66" charset="0"/>
                          <a:ea typeface="+mn-ea"/>
                          <a:cs typeface="+mn-cs"/>
                        </a:rPr>
                        <a:t>Install</a:t>
                      </a:r>
                      <a:endParaRPr lang="en-IN" sz="2000" dirty="0">
                        <a:solidFill>
                          <a:schemeClr val="tx2"/>
                        </a:solidFill>
                        <a:latin typeface="Comic Sans MS" pitchFamily="66" charset="0"/>
                      </a:endParaRPr>
                    </a:p>
                  </a:txBody>
                  <a:tcPr marL="91436" marR="91436" marT="45726" marB="45726">
                    <a:noFill/>
                  </a:tcPr>
                </a:tc>
                <a:tc>
                  <a:txBody>
                    <a:bodyPr/>
                    <a:lstStyle/>
                    <a:p>
                      <a:r>
                        <a:rPr lang="en-IN" sz="2000" b="0" i="0" kern="1200" dirty="0">
                          <a:solidFill>
                            <a:schemeClr val="tx2"/>
                          </a:solidFill>
                          <a:latin typeface="Comic Sans MS" pitchFamily="66" charset="0"/>
                          <a:ea typeface="+mn-ea"/>
                          <a:cs typeface="+mn-cs"/>
                        </a:rPr>
                        <a:t>Installs the package into the local repository for use as a dependency in other projects on your local machine.</a:t>
                      </a:r>
                      <a:endParaRPr lang="en-IN" sz="2000" dirty="0">
                        <a:solidFill>
                          <a:schemeClr val="tx2"/>
                        </a:solidFill>
                        <a:latin typeface="Comic Sans MS" pitchFamily="66" charset="0"/>
                      </a:endParaRPr>
                    </a:p>
                  </a:txBody>
                  <a:tcPr marL="91436" marR="91436" marT="45726" marB="45726">
                    <a:noFill/>
                  </a:tcPr>
                </a:tc>
                <a:extLst>
                  <a:ext uri="{0D108BD9-81ED-4DB2-BD59-A6C34878D82A}">
                    <a16:rowId xmlns:a16="http://schemas.microsoft.com/office/drawing/2014/main" val="10006"/>
                  </a:ext>
                </a:extLst>
              </a:tr>
              <a:tr h="1005973">
                <a:tc>
                  <a:txBody>
                    <a:bodyPr/>
                    <a:lstStyle/>
                    <a:p>
                      <a:r>
                        <a:rPr lang="en-IN" sz="2000" b="0" i="0" kern="1200" dirty="0">
                          <a:solidFill>
                            <a:schemeClr val="tx2"/>
                          </a:solidFill>
                          <a:latin typeface="Comic Sans MS" pitchFamily="66" charset="0"/>
                          <a:ea typeface="+mn-ea"/>
                          <a:cs typeface="+mn-cs"/>
                        </a:rPr>
                        <a:t>Deploy</a:t>
                      </a:r>
                      <a:endParaRPr lang="en-IN" sz="2000" dirty="0">
                        <a:solidFill>
                          <a:schemeClr val="tx2"/>
                        </a:solidFill>
                        <a:latin typeface="Comic Sans MS" pitchFamily="66" charset="0"/>
                      </a:endParaRPr>
                    </a:p>
                  </a:txBody>
                  <a:tcPr marL="91436" marR="91436" marT="45726" marB="45726">
                    <a:noFill/>
                  </a:tcPr>
                </a:tc>
                <a:tc>
                  <a:txBody>
                    <a:bodyPr/>
                    <a:lstStyle/>
                    <a:p>
                      <a:r>
                        <a:rPr lang="en-IN" sz="2000" b="0" i="0" kern="1200" dirty="0">
                          <a:solidFill>
                            <a:schemeClr val="tx2"/>
                          </a:solidFill>
                          <a:latin typeface="Comic Sans MS" pitchFamily="66" charset="0"/>
                          <a:ea typeface="+mn-ea"/>
                          <a:cs typeface="+mn-cs"/>
                        </a:rPr>
                        <a:t>Done in an integration or release environment, copies the final package to the remote repository for sharing with other developers and projects.</a:t>
                      </a:r>
                      <a:endParaRPr lang="en-IN" sz="2000" dirty="0">
                        <a:solidFill>
                          <a:schemeClr val="tx2"/>
                        </a:solidFill>
                        <a:latin typeface="Comic Sans MS" pitchFamily="66" charset="0"/>
                      </a:endParaRPr>
                    </a:p>
                  </a:txBody>
                  <a:tcPr marL="91436" marR="91436" marT="45726" marB="45726">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3857D785-4F3B-4BED-B0B9-BA919D719207}"/>
              </a:ext>
            </a:extLst>
          </p:cNvPr>
          <p:cNvSpPr>
            <a:spLocks noGrp="1" noChangeArrowheads="1"/>
          </p:cNvSpPr>
          <p:nvPr>
            <p:ph type="dt" sz="quarter" idx="10"/>
          </p:nvPr>
        </p:nvSpPr>
        <p:spPr/>
        <p:txBody>
          <a:bodyPr/>
          <a:lstStyle/>
          <a:p>
            <a:pPr>
              <a:defRPr/>
            </a:pPr>
            <a:fld id="{4B234EB2-7798-452B-B2BE-45080075526E}" type="datetime3">
              <a:rPr lang="en-US"/>
              <a:pPr>
                <a:defRPr/>
              </a:pPr>
              <a:t>30 November 2022</a:t>
            </a:fld>
            <a:endParaRPr lang="en-US" dirty="0"/>
          </a:p>
        </p:txBody>
      </p:sp>
      <p:sp>
        <p:nvSpPr>
          <p:cNvPr id="32771" name="Rectangle 6">
            <a:extLst>
              <a:ext uri="{FF2B5EF4-FFF2-40B4-BE49-F238E27FC236}">
                <a16:creationId xmlns:a16="http://schemas.microsoft.com/office/drawing/2014/main" id="{7E8C1C9F-62E5-47D3-8898-96C89A2F59C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0468D3F-86D3-4E63-A2D8-BBE5ECCB85C7}" type="slidenum">
              <a:rPr lang="en-US" altLang="en-US" sz="1400"/>
              <a:pPr>
                <a:spcBef>
                  <a:spcPct val="0"/>
                </a:spcBef>
                <a:buFontTx/>
                <a:buNone/>
              </a:pPr>
              <a:t>15</a:t>
            </a:fld>
            <a:endParaRPr lang="en-US" altLang="en-US" sz="1400"/>
          </a:p>
        </p:txBody>
      </p:sp>
      <p:sp>
        <p:nvSpPr>
          <p:cNvPr id="32772" name="Text Box 2">
            <a:extLst>
              <a:ext uri="{FF2B5EF4-FFF2-40B4-BE49-F238E27FC236}">
                <a16:creationId xmlns:a16="http://schemas.microsoft.com/office/drawing/2014/main" id="{98FB307D-E273-4385-8610-8246F50E1EAA}"/>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32773" name="Picture 5" descr="Ppt_Bg2.png">
            <a:extLst>
              <a:ext uri="{FF2B5EF4-FFF2-40B4-BE49-F238E27FC236}">
                <a16:creationId xmlns:a16="http://schemas.microsoft.com/office/drawing/2014/main" id="{A6D9DBBD-833B-4124-B48C-BD9A848D22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812" y="0"/>
            <a:ext cx="120231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Rectangle 4">
            <a:extLst>
              <a:ext uri="{FF2B5EF4-FFF2-40B4-BE49-F238E27FC236}">
                <a16:creationId xmlns:a16="http://schemas.microsoft.com/office/drawing/2014/main" id="{51DC4E3C-79FC-4C71-9041-4CFB688D51BD}"/>
              </a:ext>
            </a:extLst>
          </p:cNvPr>
          <p:cNvSpPr>
            <a:spLocks noChangeArrowheads="1"/>
          </p:cNvSpPr>
          <p:nvPr/>
        </p:nvSpPr>
        <p:spPr bwMode="auto">
          <a:xfrm>
            <a:off x="6570664" y="115889"/>
            <a:ext cx="40973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dirty="0">
                <a:latin typeface="Comic Sans MS" panose="030F0702030302020204" pitchFamily="66" charset="0"/>
              </a:rPr>
              <a:t> </a:t>
            </a:r>
            <a:r>
              <a:rPr lang="en-US" altLang="en-US" sz="2400" u="none" dirty="0">
                <a:latin typeface="Comic Sans MS" panose="030F0702030302020204" pitchFamily="66" charset="0"/>
              </a:rPr>
              <a:t>Pro Maven</a:t>
            </a:r>
          </a:p>
        </p:txBody>
      </p:sp>
      <p:sp>
        <p:nvSpPr>
          <p:cNvPr id="32775" name="Rectangle 5">
            <a:extLst>
              <a:ext uri="{FF2B5EF4-FFF2-40B4-BE49-F238E27FC236}">
                <a16:creationId xmlns:a16="http://schemas.microsoft.com/office/drawing/2014/main" id="{D912B7E1-2528-4B1E-811E-8C131BA4D3B3}"/>
              </a:ext>
            </a:extLst>
          </p:cNvPr>
          <p:cNvSpPr>
            <a:spLocks noChangeArrowheads="1"/>
          </p:cNvSpPr>
          <p:nvPr/>
        </p:nvSpPr>
        <p:spPr bwMode="auto">
          <a:xfrm>
            <a:off x="168812" y="690564"/>
            <a:ext cx="1173245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0"/>
              </a:spcBef>
              <a:buClr>
                <a:schemeClr val="tx1"/>
              </a:buClr>
              <a:buSzPct val="125000"/>
            </a:pPr>
            <a:r>
              <a:rPr lang="en-US" altLang="en-US" sz="1800" dirty="0">
                <a:solidFill>
                  <a:schemeClr val="bg1"/>
                </a:solidFill>
                <a:latin typeface="Comic Sans MS" panose="030F0702030302020204" pitchFamily="66" charset="0"/>
              </a:rPr>
              <a:t> </a:t>
            </a:r>
            <a:r>
              <a:rPr lang="en-IN" altLang="en-US" sz="2800" b="1" u="none" dirty="0">
                <a:solidFill>
                  <a:schemeClr val="tx2"/>
                </a:solidFill>
                <a:latin typeface="Comic Sans MS" panose="030F0702030302020204" pitchFamily="66" charset="0"/>
              </a:rPr>
              <a:t>Pros of using Maven:</a:t>
            </a:r>
            <a:endParaRPr lang="en-US" altLang="en-US" sz="2800" u="none" dirty="0">
              <a:solidFill>
                <a:schemeClr val="bg1"/>
              </a:solidFill>
              <a:latin typeface="Comic Sans MS" panose="030F0702030302020204" pitchFamily="66" charset="0"/>
            </a:endParaRPr>
          </a:p>
          <a:p>
            <a:pPr algn="l" eaLnBrk="1" hangingPunct="1">
              <a:spcBef>
                <a:spcPct val="0"/>
              </a:spcBef>
              <a:buClr>
                <a:schemeClr val="tx1"/>
              </a:buClr>
              <a:buSzPct val="125000"/>
              <a:buFontTx/>
              <a:buNone/>
            </a:pPr>
            <a:endParaRPr lang="en-US" altLang="en-US" sz="28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r>
              <a:rPr lang="en-US" altLang="en-US" sz="2000" u="none" dirty="0">
                <a:solidFill>
                  <a:schemeClr val="tx2"/>
                </a:solidFill>
                <a:latin typeface="Comic Sans MS" panose="030F0702030302020204" pitchFamily="66" charset="0"/>
              </a:rPr>
              <a:t> </a:t>
            </a:r>
            <a:r>
              <a:rPr lang="en-IN" altLang="en-US" sz="2000" u="none" dirty="0">
                <a:solidFill>
                  <a:schemeClr val="tx2"/>
                </a:solidFill>
                <a:latin typeface="Comic Sans MS" panose="030F0702030302020204" pitchFamily="66" charset="0"/>
              </a:rPr>
              <a:t>All dependencies are downloaded automatically;</a:t>
            </a:r>
          </a:p>
          <a:p>
            <a:pPr lvl="1" algn="l" eaLnBrk="1" hangingPunct="1">
              <a:spcBef>
                <a:spcPct val="0"/>
              </a:spcBef>
              <a:buClr>
                <a:schemeClr val="tx1"/>
              </a:buClr>
              <a:buSzPct val="125000"/>
              <a:buFontTx/>
              <a:buChar char="•"/>
            </a:pPr>
            <a:endParaRPr lang="en-US"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All compile/build/dependency info is bundled with your maven spec, and therefore forced to be in source control with your code. (this is a huge plus)</a:t>
            </a:r>
          </a:p>
          <a:p>
            <a:pPr lvl="1" algn="l" eaLnBrk="1" hangingPunct="1">
              <a:spcBef>
                <a:spcPct val="0"/>
              </a:spcBef>
              <a:buClr>
                <a:schemeClr val="tx1"/>
              </a:buClr>
              <a:buSzPct val="125000"/>
              <a:buFontTx/>
              <a:buChar char="•"/>
            </a:pPr>
            <a:endParaRPr lang="en-US"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Drastically simplifies the way your build will work, because every build follows a generally standard procedure.</a:t>
            </a:r>
          </a:p>
          <a:p>
            <a:pPr lvl="1" algn="l" eaLnBrk="1" hangingPunct="1">
              <a:spcBef>
                <a:spcPct val="0"/>
              </a:spcBef>
              <a:buClr>
                <a:schemeClr val="tx1"/>
              </a:buClr>
              <a:buSzPct val="125000"/>
              <a:buFontTx/>
              <a:buChar char="•"/>
            </a:pPr>
            <a:endParaRPr lang="en-US"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Every member of your team will be building/deploying in the same way with every compile.</a:t>
            </a:r>
          </a:p>
          <a:p>
            <a:pPr lvl="1" algn="l" eaLnBrk="1" hangingPunct="1">
              <a:spcBef>
                <a:spcPct val="0"/>
              </a:spcBef>
              <a:buClr>
                <a:schemeClr val="tx1"/>
              </a:buClr>
              <a:buSzPct val="125000"/>
              <a:buFontTx/>
              <a:buChar char="•"/>
            </a:pPr>
            <a:endParaRPr lang="en-US"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Turning on new features (such as </a:t>
            </a:r>
            <a:r>
              <a:rPr lang="en-IN" altLang="en-US" sz="2000" u="none" dirty="0" err="1">
                <a:solidFill>
                  <a:schemeClr val="tx2"/>
                </a:solidFill>
                <a:latin typeface="Comic Sans MS" panose="030F0702030302020204" pitchFamily="66" charset="0"/>
              </a:rPr>
              <a:t>junit</a:t>
            </a:r>
            <a:r>
              <a:rPr lang="en-IN" altLang="en-US" sz="2000" u="none" dirty="0">
                <a:solidFill>
                  <a:schemeClr val="tx2"/>
                </a:solidFill>
                <a:latin typeface="Comic Sans MS" panose="030F0702030302020204" pitchFamily="66" charset="0"/>
              </a:rPr>
              <a:t>) across the board for things like CI/CD can be as easy as one line in your maven config file.</a:t>
            </a:r>
            <a:br>
              <a:rPr lang="en-IN" altLang="en-US" sz="2000" u="none" dirty="0">
                <a:latin typeface="Times New Roman" panose="02020603050405020304" pitchFamily="18" charset="0"/>
              </a:rPr>
            </a:br>
            <a:endParaRPr lang="en-US" altLang="en-US" sz="2000" u="none" dirty="0">
              <a:latin typeface="Comic Sans MS" panose="030F0702030302020204" pitchFamily="66" charset="0"/>
            </a:endParaRPr>
          </a:p>
          <a:p>
            <a:pPr lvl="1" algn="l" eaLnBrk="1" hangingPunct="1">
              <a:spcBef>
                <a:spcPct val="0"/>
              </a:spcBef>
              <a:buClr>
                <a:schemeClr val="tx1"/>
              </a:buClr>
              <a:buSzPct val="125000"/>
              <a:buFontTx/>
              <a:buChar char="•"/>
            </a:pPr>
            <a:endParaRPr lang="en-IN" altLang="en-US" sz="2000" dirty="0">
              <a:latin typeface="Comic Sans MS" panose="030F0702030302020204" pitchFamily="66" charset="0"/>
            </a:endParaRPr>
          </a:p>
          <a:p>
            <a:pPr lvl="1" algn="l" eaLnBrk="1" hangingPunct="1">
              <a:spcBef>
                <a:spcPct val="0"/>
              </a:spcBef>
              <a:buClr>
                <a:schemeClr val="tx1"/>
              </a:buClr>
              <a:buSzPct val="125000"/>
              <a:buFontTx/>
              <a:buChar char="•"/>
            </a:pPr>
            <a:endParaRPr lang="en-US" altLang="en-US" sz="2000"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endParaRPr lang="en-US" altLang="en-US" sz="1800" dirty="0">
              <a:solidFill>
                <a:schemeClr val="bg1"/>
              </a:solidFill>
              <a:latin typeface="Comic Sans MS" panose="030F0702030302020204" pitchFamily="66" charset="0"/>
            </a:endParaRPr>
          </a:p>
          <a:p>
            <a:pPr eaLnBrk="1" hangingPunct="1">
              <a:spcBef>
                <a:spcPct val="0"/>
              </a:spcBef>
              <a:buClr>
                <a:schemeClr val="tx1"/>
              </a:buClr>
              <a:buSzPct val="125000"/>
              <a:buFontTx/>
              <a:buNone/>
            </a:pPr>
            <a:endParaRPr lang="en-US" altLang="en-US" sz="1800" dirty="0">
              <a:solidFill>
                <a:schemeClr val="bg1"/>
              </a:solidFill>
              <a:latin typeface="Comic Sans MS" panose="030F0702030302020204" pitchFamily="66"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624422FF-9C3A-4871-9A01-2630D77C07EA}"/>
              </a:ext>
            </a:extLst>
          </p:cNvPr>
          <p:cNvSpPr>
            <a:spLocks noGrp="1" noChangeArrowheads="1"/>
          </p:cNvSpPr>
          <p:nvPr>
            <p:ph type="dt" sz="quarter" idx="10"/>
          </p:nvPr>
        </p:nvSpPr>
        <p:spPr/>
        <p:txBody>
          <a:bodyPr/>
          <a:lstStyle/>
          <a:p>
            <a:pPr>
              <a:defRPr/>
            </a:pPr>
            <a:fld id="{C42C2349-D1F6-45F6-B383-6F86A285DAC2}" type="datetime3">
              <a:rPr lang="en-US"/>
              <a:pPr>
                <a:defRPr/>
              </a:pPr>
              <a:t>30 November 2022</a:t>
            </a:fld>
            <a:endParaRPr lang="en-US" dirty="0"/>
          </a:p>
        </p:txBody>
      </p:sp>
      <p:sp>
        <p:nvSpPr>
          <p:cNvPr id="34819" name="Rectangle 6">
            <a:extLst>
              <a:ext uri="{FF2B5EF4-FFF2-40B4-BE49-F238E27FC236}">
                <a16:creationId xmlns:a16="http://schemas.microsoft.com/office/drawing/2014/main" id="{A2033AE5-F4D3-45D6-B57B-86BEC7053D9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708989A-C541-464C-8B58-1556D2AEF186}" type="slidenum">
              <a:rPr lang="en-US" altLang="en-US" sz="1400"/>
              <a:pPr>
                <a:spcBef>
                  <a:spcPct val="0"/>
                </a:spcBef>
                <a:buFontTx/>
                <a:buNone/>
              </a:pPr>
              <a:t>16</a:t>
            </a:fld>
            <a:endParaRPr lang="en-US" altLang="en-US" sz="1400"/>
          </a:p>
        </p:txBody>
      </p:sp>
      <p:sp>
        <p:nvSpPr>
          <p:cNvPr id="34820" name="Text Box 2">
            <a:extLst>
              <a:ext uri="{FF2B5EF4-FFF2-40B4-BE49-F238E27FC236}">
                <a16:creationId xmlns:a16="http://schemas.microsoft.com/office/drawing/2014/main" id="{5CE0E2F6-4918-4857-943A-8EEAF4DD05B1}"/>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34821" name="Picture 5" descr="Ppt_Bg2.png">
            <a:extLst>
              <a:ext uri="{FF2B5EF4-FFF2-40B4-BE49-F238E27FC236}">
                <a16:creationId xmlns:a16="http://schemas.microsoft.com/office/drawing/2014/main" id="{3449370E-3B84-4700-8E68-6F8F12A1B5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745" y="63500"/>
            <a:ext cx="1203725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Rectangle 4">
            <a:extLst>
              <a:ext uri="{FF2B5EF4-FFF2-40B4-BE49-F238E27FC236}">
                <a16:creationId xmlns:a16="http://schemas.microsoft.com/office/drawing/2014/main" id="{75148483-9557-412E-9F7B-AE659B48386A}"/>
              </a:ext>
            </a:extLst>
          </p:cNvPr>
          <p:cNvSpPr>
            <a:spLocks noChangeArrowheads="1"/>
          </p:cNvSpPr>
          <p:nvPr/>
        </p:nvSpPr>
        <p:spPr bwMode="auto">
          <a:xfrm>
            <a:off x="7813676" y="115889"/>
            <a:ext cx="28543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u="none" dirty="0">
                <a:latin typeface="Comic Sans MS" panose="030F0702030302020204" pitchFamily="66" charset="0"/>
              </a:rPr>
              <a:t>Pro Maven </a:t>
            </a:r>
          </a:p>
        </p:txBody>
      </p:sp>
      <p:sp>
        <p:nvSpPr>
          <p:cNvPr id="34823" name="Rectangle 5">
            <a:extLst>
              <a:ext uri="{FF2B5EF4-FFF2-40B4-BE49-F238E27FC236}">
                <a16:creationId xmlns:a16="http://schemas.microsoft.com/office/drawing/2014/main" id="{6496FBC6-89EF-4710-A621-BC5C83931B41}"/>
              </a:ext>
            </a:extLst>
          </p:cNvPr>
          <p:cNvSpPr>
            <a:spLocks noChangeArrowheads="1"/>
          </p:cNvSpPr>
          <p:nvPr/>
        </p:nvSpPr>
        <p:spPr bwMode="auto">
          <a:xfrm>
            <a:off x="609600" y="690563"/>
            <a:ext cx="11207261" cy="54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0"/>
              </a:spcBef>
              <a:buClr>
                <a:schemeClr val="tx1"/>
              </a:buClr>
              <a:buSzPct val="125000"/>
            </a:pPr>
            <a:r>
              <a:rPr lang="en-US" altLang="en-US" sz="1800" dirty="0">
                <a:solidFill>
                  <a:schemeClr val="bg1"/>
                </a:solidFill>
                <a:latin typeface="Comic Sans MS" panose="030F0702030302020204" pitchFamily="66" charset="0"/>
              </a:rPr>
              <a:t> </a:t>
            </a:r>
            <a:r>
              <a:rPr lang="en-IN" altLang="en-US" sz="2800" b="1" u="none" dirty="0">
                <a:solidFill>
                  <a:schemeClr val="tx2"/>
                </a:solidFill>
                <a:latin typeface="Comic Sans MS" panose="030F0702030302020204" pitchFamily="66" charset="0"/>
              </a:rPr>
              <a:t>Pros of using Maven(cont.)</a:t>
            </a:r>
            <a:endParaRPr lang="en-US" altLang="en-US" sz="2800" u="none" dirty="0">
              <a:solidFill>
                <a:schemeClr val="tx2"/>
              </a:solidFill>
              <a:latin typeface="Comic Sans MS" panose="030F0702030302020204" pitchFamily="66" charset="0"/>
            </a:endParaRPr>
          </a:p>
          <a:p>
            <a:pPr algn="l" eaLnBrk="1" hangingPunct="1">
              <a:spcBef>
                <a:spcPct val="0"/>
              </a:spcBef>
              <a:buClr>
                <a:schemeClr val="tx1"/>
              </a:buClr>
              <a:buSzPct val="125000"/>
              <a:buFontTx/>
              <a:buNone/>
            </a:pPr>
            <a:endParaRPr lang="en-US" altLang="en-US" sz="28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Standard project structure. (which can be overridden)</a:t>
            </a:r>
          </a:p>
          <a:p>
            <a:pPr lvl="1" algn="l" eaLnBrk="1" hangingPunct="1">
              <a:spcBef>
                <a:spcPct val="0"/>
              </a:spcBef>
              <a:buClr>
                <a:schemeClr val="tx1"/>
              </a:buClr>
              <a:buSzPct val="125000"/>
              <a:buFontTx/>
              <a:buChar char="•"/>
            </a:pPr>
            <a:endParaRPr lang="en-IN"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Setting up a project is really fast.</a:t>
            </a:r>
          </a:p>
          <a:p>
            <a:pPr lvl="1" algn="l" eaLnBrk="1" hangingPunct="1">
              <a:spcBef>
                <a:spcPct val="0"/>
              </a:spcBef>
              <a:buClr>
                <a:schemeClr val="tx1"/>
              </a:buClr>
              <a:buSzPct val="125000"/>
              <a:buFontTx/>
              <a:buChar char="•"/>
            </a:pPr>
            <a:endParaRPr lang="en-IN"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Transitive dependencies and dependency management.</a:t>
            </a:r>
          </a:p>
          <a:p>
            <a:pPr lvl="1" algn="l" eaLnBrk="1" hangingPunct="1">
              <a:spcBef>
                <a:spcPct val="0"/>
              </a:spcBef>
              <a:buClr>
                <a:schemeClr val="tx1"/>
              </a:buClr>
              <a:buSzPct val="125000"/>
              <a:buFontTx/>
              <a:buChar char="•"/>
            </a:pPr>
            <a:endParaRPr lang="en-IN"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 Promotes modular design of code.</a:t>
            </a:r>
          </a:p>
          <a:p>
            <a:pPr lvl="1" algn="l" eaLnBrk="1" hangingPunct="1">
              <a:spcBef>
                <a:spcPct val="0"/>
              </a:spcBef>
              <a:buClr>
                <a:schemeClr val="tx1"/>
              </a:buClr>
              <a:buSzPct val="125000"/>
              <a:buFontTx/>
              <a:buChar char="•"/>
            </a:pPr>
            <a:endParaRPr lang="en-IN"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 Can generate reports and diagrams.</a:t>
            </a:r>
          </a:p>
          <a:p>
            <a:pPr lvl="1" algn="l" eaLnBrk="1" hangingPunct="1">
              <a:spcBef>
                <a:spcPct val="0"/>
              </a:spcBef>
              <a:buClr>
                <a:schemeClr val="tx1"/>
              </a:buClr>
              <a:buSzPct val="125000"/>
              <a:buFontTx/>
              <a:buChar char="•"/>
            </a:pPr>
            <a:endParaRPr lang="en-IN"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 Works well with distributed teams.</a:t>
            </a:r>
          </a:p>
          <a:p>
            <a:pPr lvl="1" algn="l" eaLnBrk="1" hangingPunct="1">
              <a:spcBef>
                <a:spcPct val="0"/>
              </a:spcBef>
              <a:buClr>
                <a:schemeClr val="tx1"/>
              </a:buClr>
              <a:buSzPct val="125000"/>
              <a:buFontTx/>
              <a:buChar char="•"/>
            </a:pPr>
            <a:endParaRPr lang="en-IN"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 Automated build of application.</a:t>
            </a:r>
          </a:p>
          <a:p>
            <a:pPr lvl="1" algn="l" eaLnBrk="1" hangingPunct="1">
              <a:spcBef>
                <a:spcPct val="0"/>
              </a:spcBef>
              <a:buClr>
                <a:schemeClr val="tx1"/>
              </a:buClr>
              <a:buSzPct val="125000"/>
              <a:buFontTx/>
              <a:buChar char="•"/>
            </a:pPr>
            <a:endParaRPr lang="en-IN"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 Promotes the concept of a resource repository.</a:t>
            </a:r>
          </a:p>
          <a:p>
            <a:pPr lvl="1" eaLnBrk="1" hangingPunct="1">
              <a:spcBef>
                <a:spcPct val="0"/>
              </a:spcBef>
              <a:buClr>
                <a:schemeClr val="tx1"/>
              </a:buClr>
              <a:buSzPct val="125000"/>
              <a:buFontTx/>
              <a:buChar char="•"/>
            </a:pPr>
            <a:endParaRPr lang="en-IN" altLang="en-US" sz="2000" dirty="0">
              <a:latin typeface="Times New Roman" panose="02020603050405020304" pitchFamily="18" charset="0"/>
            </a:endParaRPr>
          </a:p>
          <a:p>
            <a:pPr lvl="1" eaLnBrk="1" hangingPunct="1">
              <a:spcBef>
                <a:spcPct val="0"/>
              </a:spcBef>
              <a:buClr>
                <a:schemeClr val="tx1"/>
              </a:buClr>
              <a:buSzPct val="125000"/>
              <a:buFontTx/>
              <a:buChar char="•"/>
            </a:pPr>
            <a:endParaRPr lang="en-IN" altLang="en-US" sz="2000" dirty="0">
              <a:solidFill>
                <a:schemeClr val="tx2"/>
              </a:solidFill>
              <a:latin typeface="Comic Sans MS" panose="030F0702030302020204" pitchFamily="66" charset="0"/>
            </a:endParaRPr>
          </a:p>
          <a:p>
            <a:pPr eaLnBrk="1" hangingPunct="1">
              <a:spcBef>
                <a:spcPct val="0"/>
              </a:spcBef>
              <a:buClr>
                <a:schemeClr val="tx1"/>
              </a:buClr>
              <a:buSzPct val="125000"/>
              <a:buFontTx/>
              <a:buNone/>
            </a:pPr>
            <a:endParaRPr lang="en-US" altLang="en-US" sz="1800" dirty="0">
              <a:solidFill>
                <a:schemeClr val="bg1"/>
              </a:solidFill>
              <a:latin typeface="Comic Sans MS" panose="030F0702030302020204" pitchFamily="66"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EEA7ACE0-FE8A-462D-90A9-30CB7F4D8413}"/>
              </a:ext>
            </a:extLst>
          </p:cNvPr>
          <p:cNvSpPr>
            <a:spLocks noGrp="1" noChangeArrowheads="1"/>
          </p:cNvSpPr>
          <p:nvPr>
            <p:ph type="dt" sz="quarter" idx="10"/>
          </p:nvPr>
        </p:nvSpPr>
        <p:spPr/>
        <p:txBody>
          <a:bodyPr/>
          <a:lstStyle/>
          <a:p>
            <a:pPr>
              <a:defRPr/>
            </a:pPr>
            <a:fld id="{C42C2349-D1F6-45F6-B383-6F86A285DAC2}" type="datetime3">
              <a:rPr lang="en-US"/>
              <a:pPr>
                <a:defRPr/>
              </a:pPr>
              <a:t>30 November 2022</a:t>
            </a:fld>
            <a:endParaRPr lang="en-US" dirty="0"/>
          </a:p>
        </p:txBody>
      </p:sp>
      <p:sp>
        <p:nvSpPr>
          <p:cNvPr id="36867" name="Rectangle 6">
            <a:extLst>
              <a:ext uri="{FF2B5EF4-FFF2-40B4-BE49-F238E27FC236}">
                <a16:creationId xmlns:a16="http://schemas.microsoft.com/office/drawing/2014/main" id="{5594E3B6-A396-4983-9FD6-4E371A70349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9762B64-F9B8-492B-BF4F-91D92D59846B}" type="slidenum">
              <a:rPr lang="en-US" altLang="en-US" sz="1400"/>
              <a:pPr>
                <a:spcBef>
                  <a:spcPct val="0"/>
                </a:spcBef>
                <a:buFontTx/>
                <a:buNone/>
              </a:pPr>
              <a:t>17</a:t>
            </a:fld>
            <a:endParaRPr lang="en-US" altLang="en-US" sz="1400"/>
          </a:p>
        </p:txBody>
      </p:sp>
      <p:sp>
        <p:nvSpPr>
          <p:cNvPr id="36868" name="Text Box 2">
            <a:extLst>
              <a:ext uri="{FF2B5EF4-FFF2-40B4-BE49-F238E27FC236}">
                <a16:creationId xmlns:a16="http://schemas.microsoft.com/office/drawing/2014/main" id="{ADA45F31-96E2-495D-97D6-804062B35B86}"/>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36869" name="Picture 5" descr="Ppt_Bg2.png">
            <a:extLst>
              <a:ext uri="{FF2B5EF4-FFF2-40B4-BE49-F238E27FC236}">
                <a16:creationId xmlns:a16="http://schemas.microsoft.com/office/drawing/2014/main" id="{CD64809E-699A-4970-A809-FAB08937EB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475" y="63500"/>
            <a:ext cx="1055524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Rectangle 4">
            <a:extLst>
              <a:ext uri="{FF2B5EF4-FFF2-40B4-BE49-F238E27FC236}">
                <a16:creationId xmlns:a16="http://schemas.microsoft.com/office/drawing/2014/main" id="{76CB993B-5CE3-44EC-A89D-D25ACA1AD8EA}"/>
              </a:ext>
            </a:extLst>
          </p:cNvPr>
          <p:cNvSpPr>
            <a:spLocks noChangeArrowheads="1"/>
          </p:cNvSpPr>
          <p:nvPr/>
        </p:nvSpPr>
        <p:spPr bwMode="auto">
          <a:xfrm>
            <a:off x="7813676" y="115889"/>
            <a:ext cx="28543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u="none" dirty="0">
                <a:latin typeface="Comic Sans MS" panose="030F0702030302020204" pitchFamily="66" charset="0"/>
              </a:rPr>
              <a:t>Pro Maven </a:t>
            </a:r>
          </a:p>
        </p:txBody>
      </p:sp>
      <p:sp>
        <p:nvSpPr>
          <p:cNvPr id="36871" name="Rectangle 5">
            <a:extLst>
              <a:ext uri="{FF2B5EF4-FFF2-40B4-BE49-F238E27FC236}">
                <a16:creationId xmlns:a16="http://schemas.microsoft.com/office/drawing/2014/main" id="{0664D32F-B30A-4D05-A0A1-BE65F40F5991}"/>
              </a:ext>
            </a:extLst>
          </p:cNvPr>
          <p:cNvSpPr>
            <a:spLocks noChangeArrowheads="1"/>
          </p:cNvSpPr>
          <p:nvPr/>
        </p:nvSpPr>
        <p:spPr bwMode="auto">
          <a:xfrm>
            <a:off x="422031" y="690563"/>
            <a:ext cx="11160369" cy="54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0"/>
              </a:spcBef>
              <a:buClr>
                <a:schemeClr val="tx1"/>
              </a:buClr>
              <a:buSzPct val="125000"/>
            </a:pPr>
            <a:r>
              <a:rPr lang="en-US" altLang="en-US" sz="1800" i="0" u="none" dirty="0">
                <a:solidFill>
                  <a:schemeClr val="bg1"/>
                </a:solidFill>
                <a:latin typeface="Comic Sans MS" panose="030F0702030302020204" pitchFamily="66" charset="0"/>
              </a:rPr>
              <a:t> </a:t>
            </a:r>
            <a:r>
              <a:rPr lang="en-IN" altLang="en-US" sz="2800" b="1" i="0" u="none" dirty="0">
                <a:solidFill>
                  <a:schemeClr val="tx2"/>
                </a:solidFill>
                <a:latin typeface="Comic Sans MS" panose="030F0702030302020204" pitchFamily="66" charset="0"/>
              </a:rPr>
              <a:t>Pros of using Maven(cont.)</a:t>
            </a:r>
            <a:endParaRPr lang="en-US" altLang="en-US" sz="2800" i="0" u="none" dirty="0">
              <a:solidFill>
                <a:schemeClr val="tx2"/>
              </a:solidFill>
              <a:latin typeface="Comic Sans MS" panose="030F0702030302020204" pitchFamily="66" charset="0"/>
            </a:endParaRPr>
          </a:p>
          <a:p>
            <a:pPr algn="l" eaLnBrk="1" hangingPunct="1">
              <a:spcBef>
                <a:spcPct val="0"/>
              </a:spcBef>
              <a:buClr>
                <a:schemeClr val="tx1"/>
              </a:buClr>
              <a:buSzPct val="125000"/>
              <a:buFontTx/>
              <a:buNone/>
            </a:pPr>
            <a:endParaRPr lang="en-US" altLang="en-US" sz="2800" i="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i="0" u="none" dirty="0">
                <a:solidFill>
                  <a:schemeClr val="tx2"/>
                </a:solidFill>
                <a:latin typeface="Comic Sans MS" panose="030F0702030302020204" pitchFamily="66" charset="0"/>
              </a:rPr>
              <a:t> Use of remote repository.</a:t>
            </a:r>
          </a:p>
          <a:p>
            <a:pPr lvl="1" algn="l" eaLnBrk="1" hangingPunct="1">
              <a:spcBef>
                <a:spcPct val="0"/>
              </a:spcBef>
              <a:buClr>
                <a:schemeClr val="tx1"/>
              </a:buClr>
              <a:buSzPct val="125000"/>
              <a:buFontTx/>
              <a:buChar char="•"/>
            </a:pPr>
            <a:endParaRPr lang="en-IN" altLang="en-US" sz="2000" i="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i="0" u="none" dirty="0">
                <a:solidFill>
                  <a:schemeClr val="tx2"/>
                </a:solidFill>
                <a:latin typeface="Comic Sans MS" panose="030F0702030302020204" pitchFamily="66" charset="0"/>
              </a:rPr>
              <a:t> Has IDE support.</a:t>
            </a:r>
          </a:p>
          <a:p>
            <a:pPr lvl="1" algn="l" eaLnBrk="1" hangingPunct="1">
              <a:spcBef>
                <a:spcPct val="0"/>
              </a:spcBef>
              <a:buClr>
                <a:schemeClr val="tx1"/>
              </a:buClr>
              <a:buSzPct val="125000"/>
              <a:buFontTx/>
              <a:buChar char="•"/>
            </a:pPr>
            <a:endParaRPr lang="en-IN" altLang="en-US" sz="2000" i="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i="0" u="none" dirty="0">
                <a:solidFill>
                  <a:schemeClr val="tx2"/>
                </a:solidFill>
                <a:latin typeface="Comic Sans MS" panose="030F0702030302020204" pitchFamily="66" charset="0"/>
              </a:rPr>
              <a:t> When a project uses Maven, it means that anyone familiar with Maven can pick up the build and start running  it without having to fiddle with configuration just  to figure out how to get  the thing to compile.</a:t>
            </a:r>
          </a:p>
          <a:p>
            <a:pPr lvl="1" algn="l" eaLnBrk="1" hangingPunct="1">
              <a:spcBef>
                <a:spcPct val="0"/>
              </a:spcBef>
              <a:buClr>
                <a:schemeClr val="tx1"/>
              </a:buClr>
              <a:buSzPct val="125000"/>
              <a:buFontTx/>
              <a:buChar char="•"/>
            </a:pPr>
            <a:endParaRPr lang="en-IN" altLang="en-US" sz="2000" i="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US" altLang="en-US" sz="2000" i="0" u="none" dirty="0">
                <a:solidFill>
                  <a:schemeClr val="tx2"/>
                </a:solidFill>
                <a:latin typeface="Comic Sans MS" panose="030F0702030302020204" pitchFamily="66" charset="0"/>
              </a:rPr>
              <a:t>Maven has a well defined life Cycle</a:t>
            </a:r>
            <a:endParaRPr lang="en-IN" altLang="en-US" sz="2000" i="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endParaRPr lang="en-IN" altLang="en-US" sz="2000" i="0" u="none" dirty="0">
              <a:latin typeface="Times New Roman" panose="02020603050405020304" pitchFamily="18" charset="0"/>
            </a:endParaRPr>
          </a:p>
          <a:p>
            <a:pPr lvl="1" algn="l" eaLnBrk="1" hangingPunct="1">
              <a:spcBef>
                <a:spcPct val="0"/>
              </a:spcBef>
              <a:buClr>
                <a:schemeClr val="tx1"/>
              </a:buClr>
              <a:buSzPct val="125000"/>
              <a:buFontTx/>
              <a:buChar char="•"/>
            </a:pPr>
            <a:endParaRPr lang="en-IN" altLang="en-US" sz="2000" i="0" u="none" dirty="0">
              <a:latin typeface="Times New Roman" panose="02020603050405020304" pitchFamily="18" charset="0"/>
            </a:endParaRPr>
          </a:p>
          <a:p>
            <a:pPr lvl="1" algn="l" eaLnBrk="1" hangingPunct="1">
              <a:spcBef>
                <a:spcPct val="0"/>
              </a:spcBef>
              <a:buClr>
                <a:schemeClr val="tx1"/>
              </a:buClr>
              <a:buSzPct val="125000"/>
              <a:buFontTx/>
              <a:buChar char="•"/>
            </a:pPr>
            <a:endParaRPr lang="en-IN" altLang="en-US" sz="2000" i="0" u="none" dirty="0">
              <a:solidFill>
                <a:schemeClr val="tx2"/>
              </a:solidFill>
              <a:latin typeface="Comic Sans MS" panose="030F0702030302020204" pitchFamily="66" charset="0"/>
            </a:endParaRPr>
          </a:p>
          <a:p>
            <a:pPr algn="l" eaLnBrk="1" hangingPunct="1">
              <a:spcBef>
                <a:spcPct val="0"/>
              </a:spcBef>
              <a:buClr>
                <a:schemeClr val="tx1"/>
              </a:buClr>
              <a:buSzPct val="125000"/>
              <a:buFontTx/>
              <a:buNone/>
            </a:pPr>
            <a:endParaRPr lang="en-US" altLang="en-US" sz="1800" i="0" u="none" dirty="0">
              <a:solidFill>
                <a:schemeClr val="bg1"/>
              </a:solidFill>
              <a:latin typeface="Comic Sans MS" panose="030F0702030302020204" pitchFamily="66"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EF6CA717-D9AE-4260-A9CE-41A9EB5CB9CC}"/>
              </a:ext>
            </a:extLst>
          </p:cNvPr>
          <p:cNvSpPr>
            <a:spLocks noGrp="1" noChangeArrowheads="1"/>
          </p:cNvSpPr>
          <p:nvPr>
            <p:ph type="dt" sz="quarter" idx="10"/>
          </p:nvPr>
        </p:nvSpPr>
        <p:spPr/>
        <p:txBody>
          <a:bodyPr/>
          <a:lstStyle/>
          <a:p>
            <a:pPr>
              <a:defRPr/>
            </a:pPr>
            <a:fld id="{4B234EB2-7798-452B-B2BE-45080075526E}" type="datetime3">
              <a:rPr lang="en-US"/>
              <a:pPr>
                <a:defRPr/>
              </a:pPr>
              <a:t>30 November 2022</a:t>
            </a:fld>
            <a:endParaRPr lang="en-US" dirty="0"/>
          </a:p>
        </p:txBody>
      </p:sp>
      <p:sp>
        <p:nvSpPr>
          <p:cNvPr id="38915" name="Rectangle 6">
            <a:extLst>
              <a:ext uri="{FF2B5EF4-FFF2-40B4-BE49-F238E27FC236}">
                <a16:creationId xmlns:a16="http://schemas.microsoft.com/office/drawing/2014/main" id="{157CB7D6-83DF-4082-A390-9E47D9ED9B7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39ACDF0-142E-4F3F-A56C-912B87836ED7}" type="slidenum">
              <a:rPr lang="en-US" altLang="en-US" sz="1400"/>
              <a:pPr>
                <a:spcBef>
                  <a:spcPct val="0"/>
                </a:spcBef>
                <a:buFontTx/>
                <a:buNone/>
              </a:pPr>
              <a:t>18</a:t>
            </a:fld>
            <a:endParaRPr lang="en-US" altLang="en-US" sz="1400"/>
          </a:p>
        </p:txBody>
      </p:sp>
      <p:sp>
        <p:nvSpPr>
          <p:cNvPr id="38916" name="Text Box 2">
            <a:extLst>
              <a:ext uri="{FF2B5EF4-FFF2-40B4-BE49-F238E27FC236}">
                <a16:creationId xmlns:a16="http://schemas.microsoft.com/office/drawing/2014/main" id="{0B0BE2A6-1FCB-4741-97C7-6F5FFB24BDEA}"/>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38917" name="Picture 5" descr="Ppt_Bg2.png">
            <a:extLst>
              <a:ext uri="{FF2B5EF4-FFF2-40B4-BE49-F238E27FC236}">
                <a16:creationId xmlns:a16="http://schemas.microsoft.com/office/drawing/2014/main" id="{02BD05B3-EF32-409A-A519-4B1B21149D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99974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Rectangle 4">
            <a:extLst>
              <a:ext uri="{FF2B5EF4-FFF2-40B4-BE49-F238E27FC236}">
                <a16:creationId xmlns:a16="http://schemas.microsoft.com/office/drawing/2014/main" id="{13C8652A-B874-4D1B-8205-68BE3C3C644A}"/>
              </a:ext>
            </a:extLst>
          </p:cNvPr>
          <p:cNvSpPr>
            <a:spLocks noChangeArrowheads="1"/>
          </p:cNvSpPr>
          <p:nvPr/>
        </p:nvSpPr>
        <p:spPr bwMode="auto">
          <a:xfrm>
            <a:off x="6570664" y="115889"/>
            <a:ext cx="40973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dirty="0">
                <a:latin typeface="Comic Sans MS" panose="030F0702030302020204" pitchFamily="66" charset="0"/>
              </a:rPr>
              <a:t> </a:t>
            </a:r>
            <a:r>
              <a:rPr lang="en-US" altLang="en-US" sz="2400" u="none" dirty="0">
                <a:latin typeface="Comic Sans MS" panose="030F0702030302020204" pitchFamily="66" charset="0"/>
              </a:rPr>
              <a:t>Con Maven</a:t>
            </a:r>
          </a:p>
        </p:txBody>
      </p:sp>
      <p:sp>
        <p:nvSpPr>
          <p:cNvPr id="38919" name="Rectangle 5">
            <a:extLst>
              <a:ext uri="{FF2B5EF4-FFF2-40B4-BE49-F238E27FC236}">
                <a16:creationId xmlns:a16="http://schemas.microsoft.com/office/drawing/2014/main" id="{1659F258-8124-4772-861C-17E02CAA71FF}"/>
              </a:ext>
            </a:extLst>
          </p:cNvPr>
          <p:cNvSpPr>
            <a:spLocks noChangeArrowheads="1"/>
          </p:cNvSpPr>
          <p:nvPr/>
        </p:nvSpPr>
        <p:spPr bwMode="auto">
          <a:xfrm>
            <a:off x="407963" y="690564"/>
            <a:ext cx="1101500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0"/>
              </a:spcBef>
              <a:buClr>
                <a:schemeClr val="tx1"/>
              </a:buClr>
              <a:buSzPct val="125000"/>
            </a:pPr>
            <a:r>
              <a:rPr lang="en-US" altLang="en-US" sz="1800" u="none" dirty="0">
                <a:solidFill>
                  <a:schemeClr val="bg1"/>
                </a:solidFill>
                <a:latin typeface="Comic Sans MS" panose="030F0702030302020204" pitchFamily="66" charset="0"/>
              </a:rPr>
              <a:t> </a:t>
            </a:r>
            <a:r>
              <a:rPr lang="en-US" altLang="en-US" sz="2800" u="none" dirty="0">
                <a:solidFill>
                  <a:schemeClr val="bg1"/>
                </a:solidFill>
                <a:latin typeface="Comic Sans MS" panose="030F0702030302020204" pitchFamily="66" charset="0"/>
              </a:rPr>
              <a:t>Cons of using Maven</a:t>
            </a:r>
          </a:p>
          <a:p>
            <a:pPr algn="l" eaLnBrk="1" hangingPunct="1">
              <a:spcBef>
                <a:spcPct val="0"/>
              </a:spcBef>
              <a:buClr>
                <a:schemeClr val="tx1"/>
              </a:buClr>
              <a:buSzPct val="125000"/>
              <a:buFontTx/>
              <a:buNone/>
            </a:pPr>
            <a:endParaRPr lang="en-US" altLang="en-US" sz="28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r>
              <a:rPr lang="en-US" altLang="en-US" sz="2000" u="none" dirty="0">
                <a:solidFill>
                  <a:schemeClr val="tx2"/>
                </a:solidFill>
                <a:latin typeface="Comic Sans MS" panose="030F0702030302020204" pitchFamily="66" charset="0"/>
              </a:rPr>
              <a:t> </a:t>
            </a:r>
            <a:r>
              <a:rPr lang="en-IN" altLang="en-US" sz="2000" u="none" dirty="0">
                <a:solidFill>
                  <a:schemeClr val="tx2"/>
                </a:solidFill>
                <a:latin typeface="Comic Sans MS" panose="030F0702030302020204" pitchFamily="66" charset="0"/>
              </a:rPr>
              <a:t>You need to know maven command line or use an ide that has maven integration, such as </a:t>
            </a:r>
            <a:r>
              <a:rPr lang="en-IN" altLang="en-US" sz="2000" u="none" dirty="0" err="1">
                <a:solidFill>
                  <a:schemeClr val="tx2"/>
                </a:solidFill>
                <a:latin typeface="Comic Sans MS" panose="030F0702030302020204" pitchFamily="66" charset="0"/>
              </a:rPr>
              <a:t>netbeans</a:t>
            </a:r>
            <a:r>
              <a:rPr lang="en-IN" altLang="en-US" sz="2000" u="none" dirty="0">
                <a:solidFill>
                  <a:schemeClr val="tx2"/>
                </a:solidFill>
                <a:latin typeface="Comic Sans MS" panose="030F0702030302020204" pitchFamily="66" charset="0"/>
              </a:rPr>
              <a:t> or </a:t>
            </a:r>
            <a:r>
              <a:rPr lang="en-IN" altLang="en-US" sz="2000" u="none" dirty="0" err="1">
                <a:solidFill>
                  <a:schemeClr val="tx2"/>
                </a:solidFill>
                <a:latin typeface="Comic Sans MS" panose="030F0702030302020204" pitchFamily="66" charset="0"/>
              </a:rPr>
              <a:t>eclispe</a:t>
            </a:r>
            <a:r>
              <a:rPr lang="en-IN" altLang="en-US" sz="2000" u="none" dirty="0">
                <a:solidFill>
                  <a:schemeClr val="tx2"/>
                </a:solidFill>
                <a:latin typeface="Comic Sans MS" panose="030F0702030302020204" pitchFamily="66" charset="0"/>
              </a:rPr>
              <a:t>.</a:t>
            </a:r>
          </a:p>
          <a:p>
            <a:pPr lvl="1" algn="l" eaLnBrk="1" hangingPunct="1">
              <a:spcBef>
                <a:spcPct val="0"/>
              </a:spcBef>
              <a:buClr>
                <a:schemeClr val="tx1"/>
              </a:buClr>
              <a:buSzPct val="125000"/>
              <a:buFontTx/>
              <a:buChar char="•"/>
            </a:pPr>
            <a:endParaRPr lang="en-US"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Learning Curve (there are something like 20-26 different build phases, plus packaging types).</a:t>
            </a:r>
          </a:p>
          <a:p>
            <a:pPr lvl="1" algn="l" eaLnBrk="1" hangingPunct="1">
              <a:spcBef>
                <a:spcPct val="0"/>
              </a:spcBef>
              <a:buClr>
                <a:schemeClr val="tx1"/>
              </a:buClr>
              <a:buSzPct val="125000"/>
              <a:buFontTx/>
              <a:buChar char="•"/>
            </a:pPr>
            <a:endParaRPr lang="en-IN"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Your project pretty much has to be laid out the correct way, you can work around this but you shouldn't.</a:t>
            </a:r>
          </a:p>
          <a:p>
            <a:pPr lvl="1" algn="l" eaLnBrk="1" hangingPunct="1">
              <a:spcBef>
                <a:spcPct val="0"/>
              </a:spcBef>
              <a:buClr>
                <a:schemeClr val="tx1"/>
              </a:buClr>
              <a:buSzPct val="125000"/>
              <a:buFontTx/>
              <a:buChar char="•"/>
            </a:pPr>
            <a:endParaRPr lang="en-IN"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Its verbose and complex.</a:t>
            </a:r>
          </a:p>
          <a:p>
            <a:pPr lvl="1" algn="l" eaLnBrk="1" hangingPunct="1">
              <a:spcBef>
                <a:spcPct val="0"/>
              </a:spcBef>
              <a:buClr>
                <a:schemeClr val="tx1"/>
              </a:buClr>
              <a:buSzPct val="125000"/>
              <a:buFontTx/>
              <a:buChar char="•"/>
            </a:pPr>
            <a:endParaRPr lang="en-IN"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 If you have a dependent jar that isn't </a:t>
            </a:r>
            <a:r>
              <a:rPr lang="en-IN" altLang="en-US" sz="2000" u="none" dirty="0" err="1">
                <a:solidFill>
                  <a:schemeClr val="tx2"/>
                </a:solidFill>
                <a:latin typeface="Comic Sans MS" panose="030F0702030302020204" pitchFamily="66" charset="0"/>
              </a:rPr>
              <a:t>mavenized</a:t>
            </a:r>
            <a:r>
              <a:rPr lang="en-IN" altLang="en-US" sz="2000" u="none" dirty="0">
                <a:solidFill>
                  <a:schemeClr val="tx2"/>
                </a:solidFill>
                <a:latin typeface="Comic Sans MS" panose="030F0702030302020204" pitchFamily="66" charset="0"/>
              </a:rPr>
              <a:t>, you might lose your mind before you figure out how to integrate it.</a:t>
            </a:r>
            <a:br>
              <a:rPr lang="en-IN" altLang="en-US" sz="2000" u="none" dirty="0">
                <a:latin typeface="Times New Roman" panose="02020603050405020304" pitchFamily="18" charset="0"/>
              </a:rPr>
            </a:br>
            <a:endParaRPr lang="en-US" altLang="en-US" sz="2000" u="none" dirty="0">
              <a:latin typeface="Comic Sans MS" panose="030F0702030302020204" pitchFamily="66" charset="0"/>
            </a:endParaRPr>
          </a:p>
          <a:p>
            <a:pPr lvl="1" eaLnBrk="1" hangingPunct="1">
              <a:spcBef>
                <a:spcPct val="0"/>
              </a:spcBef>
              <a:buClr>
                <a:schemeClr val="tx1"/>
              </a:buClr>
              <a:buSzPct val="125000"/>
              <a:buFontTx/>
              <a:buChar char="•"/>
            </a:pPr>
            <a:endParaRPr lang="en-IN" altLang="en-US" sz="2000" dirty="0">
              <a:latin typeface="Comic Sans MS" panose="030F0702030302020204" pitchFamily="66" charset="0"/>
            </a:endParaRPr>
          </a:p>
          <a:p>
            <a:pPr lvl="1" eaLnBrk="1" hangingPunct="1">
              <a:spcBef>
                <a:spcPct val="0"/>
              </a:spcBef>
              <a:buClr>
                <a:schemeClr val="tx1"/>
              </a:buClr>
              <a:buSzPct val="125000"/>
              <a:buFontTx/>
              <a:buChar char="•"/>
            </a:pPr>
            <a:endParaRPr lang="en-US" altLang="en-US" sz="2000" dirty="0">
              <a:solidFill>
                <a:schemeClr val="bg1"/>
              </a:solidFill>
              <a:latin typeface="Comic Sans MS" panose="030F0702030302020204" pitchFamily="66" charset="0"/>
            </a:endParaRPr>
          </a:p>
          <a:p>
            <a:pPr lvl="1" eaLnBrk="1" hangingPunct="1">
              <a:spcBef>
                <a:spcPct val="0"/>
              </a:spcBef>
              <a:buClr>
                <a:schemeClr val="tx1"/>
              </a:buClr>
              <a:buSzPct val="125000"/>
              <a:buFontTx/>
              <a:buChar char="•"/>
            </a:pPr>
            <a:endParaRPr lang="en-US" altLang="en-US" sz="1800" dirty="0">
              <a:solidFill>
                <a:schemeClr val="bg1"/>
              </a:solidFill>
              <a:latin typeface="Comic Sans MS" panose="030F0702030302020204" pitchFamily="66" charset="0"/>
            </a:endParaRPr>
          </a:p>
          <a:p>
            <a:pPr eaLnBrk="1" hangingPunct="1">
              <a:spcBef>
                <a:spcPct val="0"/>
              </a:spcBef>
              <a:buClr>
                <a:schemeClr val="tx1"/>
              </a:buClr>
              <a:buSzPct val="125000"/>
              <a:buFontTx/>
              <a:buNone/>
            </a:pPr>
            <a:endParaRPr lang="en-US" altLang="en-US" sz="1800" dirty="0">
              <a:solidFill>
                <a:schemeClr val="bg1"/>
              </a:solidFill>
              <a:latin typeface="Comic Sans MS" panose="030F0702030302020204" pitchFamily="66"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C93F9DA6-9DF3-44DF-9B7C-39607ABC4BA2}"/>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a:p>
        </p:txBody>
      </p:sp>
      <p:sp>
        <p:nvSpPr>
          <p:cNvPr id="40963" name="Rectangle 6">
            <a:extLst>
              <a:ext uri="{FF2B5EF4-FFF2-40B4-BE49-F238E27FC236}">
                <a16:creationId xmlns:a16="http://schemas.microsoft.com/office/drawing/2014/main" id="{221C95F8-DD6B-440C-B25A-10ADEA9A38D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93E3FE2-A21E-489B-85AE-4E9E9B744B0F}" type="slidenum">
              <a:rPr lang="en-US" altLang="en-US" sz="1400"/>
              <a:pPr>
                <a:spcBef>
                  <a:spcPct val="0"/>
                </a:spcBef>
                <a:buFontTx/>
                <a:buNone/>
              </a:pPr>
              <a:t>19</a:t>
            </a:fld>
            <a:endParaRPr lang="en-US" altLang="en-US" sz="1400"/>
          </a:p>
        </p:txBody>
      </p:sp>
      <p:sp>
        <p:nvSpPr>
          <p:cNvPr id="40964" name="Text Box 2">
            <a:extLst>
              <a:ext uri="{FF2B5EF4-FFF2-40B4-BE49-F238E27FC236}">
                <a16:creationId xmlns:a16="http://schemas.microsoft.com/office/drawing/2014/main" id="{A7D9AE2E-B81D-4D7E-ADC4-8C1087E5ECA2}"/>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40965" name="Picture 5" descr="Ppt_Bg2.png">
            <a:extLst>
              <a:ext uri="{FF2B5EF4-FFF2-40B4-BE49-F238E27FC236}">
                <a16:creationId xmlns:a16="http://schemas.microsoft.com/office/drawing/2014/main" id="{08BE5C6E-363F-4626-955A-8D0A89357D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8289" y="0"/>
            <a:ext cx="91154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Rectangle 4">
            <a:extLst>
              <a:ext uri="{FF2B5EF4-FFF2-40B4-BE49-F238E27FC236}">
                <a16:creationId xmlns:a16="http://schemas.microsoft.com/office/drawing/2014/main" id="{2C8FBE3A-B0CB-43A5-BDCE-E6777D082C76}"/>
              </a:ext>
            </a:extLst>
          </p:cNvPr>
          <p:cNvSpPr>
            <a:spLocks noChangeArrowheads="1"/>
          </p:cNvSpPr>
          <p:nvPr/>
        </p:nvSpPr>
        <p:spPr bwMode="auto">
          <a:xfrm>
            <a:off x="5808664" y="115889"/>
            <a:ext cx="48593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a:latin typeface="Comic Sans MS" panose="030F0702030302020204" pitchFamily="66" charset="0"/>
              </a:rPr>
              <a:t>Comparison of Ant and Maven </a:t>
            </a:r>
          </a:p>
        </p:txBody>
      </p:sp>
      <p:sp>
        <p:nvSpPr>
          <p:cNvPr id="40967" name="Rectangle 5">
            <a:extLst>
              <a:ext uri="{FF2B5EF4-FFF2-40B4-BE49-F238E27FC236}">
                <a16:creationId xmlns:a16="http://schemas.microsoft.com/office/drawing/2014/main" id="{CFED76BC-067F-4DA9-B298-4F0A561EC479}"/>
              </a:ext>
            </a:extLst>
          </p:cNvPr>
          <p:cNvSpPr>
            <a:spLocks noChangeArrowheads="1"/>
          </p:cNvSpPr>
          <p:nvPr/>
        </p:nvSpPr>
        <p:spPr bwMode="auto">
          <a:xfrm>
            <a:off x="1676401" y="690564"/>
            <a:ext cx="897731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chemeClr val="tx1"/>
              </a:buClr>
              <a:buSzPct val="125000"/>
            </a:pPr>
            <a:r>
              <a:rPr lang="en-US" altLang="en-US" sz="2800">
                <a:solidFill>
                  <a:schemeClr val="bg1"/>
                </a:solidFill>
                <a:latin typeface="Comic Sans MS" panose="030F0702030302020204" pitchFamily="66" charset="0"/>
              </a:rPr>
              <a:t>Difference between Ant and Maven </a:t>
            </a:r>
          </a:p>
          <a:p>
            <a:pPr eaLnBrk="1" hangingPunct="1">
              <a:spcBef>
                <a:spcPct val="0"/>
              </a:spcBef>
              <a:buClr>
                <a:schemeClr val="tx1"/>
              </a:buClr>
              <a:buSzPct val="125000"/>
              <a:buFontTx/>
              <a:buNone/>
            </a:pPr>
            <a:endParaRPr lang="en-US" altLang="en-US" sz="2800">
              <a:solidFill>
                <a:schemeClr val="bg1"/>
              </a:solidFill>
              <a:latin typeface="Comic Sans MS" panose="030F0702030302020204" pitchFamily="66" charset="0"/>
            </a:endParaRPr>
          </a:p>
          <a:p>
            <a:pPr lvl="1" eaLnBrk="1" hangingPunct="1">
              <a:spcBef>
                <a:spcPct val="0"/>
              </a:spcBef>
              <a:buClr>
                <a:schemeClr val="tx1"/>
              </a:buClr>
              <a:buSzPct val="125000"/>
              <a:buFontTx/>
              <a:buChar char="•"/>
            </a:pPr>
            <a:endParaRPr lang="en-US" altLang="en-US" sz="2000">
              <a:solidFill>
                <a:schemeClr val="tx2"/>
              </a:solidFill>
              <a:latin typeface="Comic Sans MS" panose="030F0702030302020204" pitchFamily="66" charset="0"/>
            </a:endParaRPr>
          </a:p>
        </p:txBody>
      </p:sp>
      <p:pic>
        <p:nvPicPr>
          <p:cNvPr id="40968" name="Picture 2" descr="E:\Helth Data Project\Maven vs ANT.png">
            <a:extLst>
              <a:ext uri="{FF2B5EF4-FFF2-40B4-BE49-F238E27FC236}">
                <a16:creationId xmlns:a16="http://schemas.microsoft.com/office/drawing/2014/main" id="{9AAAA1D4-AE54-46F9-AE1B-6A00C8B9A0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1" y="1196976"/>
            <a:ext cx="8977313"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37CE0EB9-DB13-4180-AB31-D082495CEB24}"/>
              </a:ext>
            </a:extLst>
          </p:cNvPr>
          <p:cNvSpPr>
            <a:spLocks noGrp="1"/>
          </p:cNvSpPr>
          <p:nvPr>
            <p:ph type="dt" sz="quarter" idx="10"/>
          </p:nvPr>
        </p:nvSpPr>
        <p:spPr/>
        <p:txBody>
          <a:bodyPr/>
          <a:lstStyle/>
          <a:p>
            <a:pPr>
              <a:defRPr/>
            </a:pPr>
            <a:fld id="{C0A8AD0F-2336-464D-869B-AB728BB26E4A}" type="datetime3">
              <a:rPr lang="en-US"/>
              <a:pPr>
                <a:defRPr/>
              </a:pPr>
              <a:t>30 November 2022</a:t>
            </a:fld>
            <a:endParaRPr lang="en-US" dirty="0"/>
          </a:p>
        </p:txBody>
      </p:sp>
      <p:sp>
        <p:nvSpPr>
          <p:cNvPr id="7171" name="Slide Number Placeholder 5">
            <a:extLst>
              <a:ext uri="{FF2B5EF4-FFF2-40B4-BE49-F238E27FC236}">
                <a16:creationId xmlns:a16="http://schemas.microsoft.com/office/drawing/2014/main" id="{D866F823-8296-4556-A43D-D55D1B18C5C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34502FD-68EB-48AB-BE8B-A408993D092E}" type="slidenum">
              <a:rPr lang="en-US" altLang="en-US" sz="1400"/>
              <a:pPr>
                <a:spcBef>
                  <a:spcPct val="0"/>
                </a:spcBef>
                <a:buFontTx/>
                <a:buNone/>
              </a:pPr>
              <a:t>2</a:t>
            </a:fld>
            <a:endParaRPr lang="en-US" altLang="en-US" sz="1400"/>
          </a:p>
        </p:txBody>
      </p:sp>
      <p:sp>
        <p:nvSpPr>
          <p:cNvPr id="7172" name="Rectangle 2">
            <a:extLst>
              <a:ext uri="{FF2B5EF4-FFF2-40B4-BE49-F238E27FC236}">
                <a16:creationId xmlns:a16="http://schemas.microsoft.com/office/drawing/2014/main" id="{DFDCCCA1-F37E-49E6-817C-0CF77BBE8245}"/>
              </a:ext>
            </a:extLst>
          </p:cNvPr>
          <p:cNvSpPr>
            <a:spLocks noGrp="1" noChangeArrowheads="1"/>
          </p:cNvSpPr>
          <p:nvPr>
            <p:ph type="title"/>
          </p:nvPr>
        </p:nvSpPr>
        <p:spPr>
          <a:xfrm>
            <a:off x="1919288" y="2322513"/>
            <a:ext cx="8229600" cy="1143000"/>
          </a:xfrm>
        </p:spPr>
        <p:txBody>
          <a:bodyPr/>
          <a:lstStyle/>
          <a:p>
            <a:pPr eaLnBrk="1" hangingPunct="1"/>
            <a:r>
              <a:rPr lang="en-US" altLang="en-US">
                <a:latin typeface="Comic Sans MS" panose="030F0702030302020204" pitchFamily="66" charset="0"/>
              </a:rPr>
              <a:t>Build Tools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9211D4F8-ECFE-48E7-9E8C-97D27F3FBC0E}"/>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a:p>
        </p:txBody>
      </p:sp>
      <p:sp>
        <p:nvSpPr>
          <p:cNvPr id="43011" name="Rectangle 6">
            <a:extLst>
              <a:ext uri="{FF2B5EF4-FFF2-40B4-BE49-F238E27FC236}">
                <a16:creationId xmlns:a16="http://schemas.microsoft.com/office/drawing/2014/main" id="{7DCB514F-5143-4DED-B20C-D9AACD3E9B8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97DEA86-D804-4377-8B5D-62CB7E78F4AB}" type="slidenum">
              <a:rPr lang="en-US" altLang="en-US" sz="1400"/>
              <a:pPr>
                <a:spcBef>
                  <a:spcPct val="0"/>
                </a:spcBef>
                <a:buFontTx/>
                <a:buNone/>
              </a:pPr>
              <a:t>20</a:t>
            </a:fld>
            <a:endParaRPr lang="en-US" altLang="en-US" sz="1400"/>
          </a:p>
        </p:txBody>
      </p:sp>
      <p:sp>
        <p:nvSpPr>
          <p:cNvPr id="43012" name="Text Box 2">
            <a:extLst>
              <a:ext uri="{FF2B5EF4-FFF2-40B4-BE49-F238E27FC236}">
                <a16:creationId xmlns:a16="http://schemas.microsoft.com/office/drawing/2014/main" id="{191C3735-ADA6-4326-B94B-C763CADD7008}"/>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43013" name="Picture 5" descr="Ppt_Bg2.png">
            <a:extLst>
              <a:ext uri="{FF2B5EF4-FFF2-40B4-BE49-F238E27FC236}">
                <a16:creationId xmlns:a16="http://schemas.microsoft.com/office/drawing/2014/main" id="{6111BB3C-F104-44A2-926C-5185E3F6C3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98567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Rectangle 4">
            <a:extLst>
              <a:ext uri="{FF2B5EF4-FFF2-40B4-BE49-F238E27FC236}">
                <a16:creationId xmlns:a16="http://schemas.microsoft.com/office/drawing/2014/main" id="{1F8DEA29-81BE-431B-9ABB-A76464E3BE7A}"/>
              </a:ext>
            </a:extLst>
          </p:cNvPr>
          <p:cNvSpPr>
            <a:spLocks noChangeArrowheads="1"/>
          </p:cNvSpPr>
          <p:nvPr/>
        </p:nvSpPr>
        <p:spPr bwMode="auto">
          <a:xfrm>
            <a:off x="6275388" y="115889"/>
            <a:ext cx="439261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u="none" dirty="0">
                <a:latin typeface="Comic Sans MS" panose="030F0702030302020204" pitchFamily="66" charset="0"/>
              </a:rPr>
              <a:t>Comparison of Ant and Maven </a:t>
            </a:r>
          </a:p>
        </p:txBody>
      </p:sp>
      <p:sp>
        <p:nvSpPr>
          <p:cNvPr id="43015" name="Rectangle 5">
            <a:extLst>
              <a:ext uri="{FF2B5EF4-FFF2-40B4-BE49-F238E27FC236}">
                <a16:creationId xmlns:a16="http://schemas.microsoft.com/office/drawing/2014/main" id="{3673D2F0-9CFC-4A9A-844F-81988CF900C9}"/>
              </a:ext>
            </a:extLst>
          </p:cNvPr>
          <p:cNvSpPr>
            <a:spLocks noChangeArrowheads="1"/>
          </p:cNvSpPr>
          <p:nvPr/>
        </p:nvSpPr>
        <p:spPr bwMode="auto">
          <a:xfrm>
            <a:off x="623886" y="690564"/>
            <a:ext cx="10044114"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0"/>
              </a:spcBef>
              <a:buClr>
                <a:schemeClr val="tx1"/>
              </a:buClr>
              <a:buSzPct val="125000"/>
            </a:pPr>
            <a:r>
              <a:rPr lang="en-US" altLang="en-US" sz="1800" dirty="0">
                <a:solidFill>
                  <a:schemeClr val="bg1"/>
                </a:solidFill>
                <a:latin typeface="Comic Sans MS" panose="030F0702030302020204" pitchFamily="66" charset="0"/>
              </a:rPr>
              <a:t> </a:t>
            </a:r>
            <a:r>
              <a:rPr lang="en-IN" altLang="en-US" sz="2800" u="none" dirty="0">
                <a:solidFill>
                  <a:schemeClr val="tx2"/>
                </a:solidFill>
                <a:latin typeface="Comic Sans MS" panose="030F0702030302020204" pitchFamily="66" charset="0"/>
              </a:rPr>
              <a:t>Difference between Ant and Maven(Cont.)</a:t>
            </a:r>
            <a:endParaRPr lang="en-US" altLang="en-US" sz="2800" u="none" dirty="0">
              <a:solidFill>
                <a:schemeClr val="bg1"/>
              </a:solidFill>
              <a:latin typeface="Comic Sans MS" panose="030F0702030302020204" pitchFamily="66" charset="0"/>
            </a:endParaRPr>
          </a:p>
          <a:p>
            <a:pPr algn="l" eaLnBrk="1" hangingPunct="1">
              <a:spcBef>
                <a:spcPct val="0"/>
              </a:spcBef>
              <a:buClr>
                <a:schemeClr val="tx1"/>
              </a:buClr>
              <a:buSzPct val="125000"/>
              <a:buFontTx/>
              <a:buNone/>
            </a:pPr>
            <a:endParaRPr lang="en-US" altLang="en-US" sz="28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One major difference between Maven and ANT is that Maven requires less configuration than ANT because it works on principle of Convention over configuration</a:t>
            </a:r>
          </a:p>
          <a:p>
            <a:pPr lvl="1" algn="l" eaLnBrk="1" hangingPunct="1">
              <a:spcBef>
                <a:spcPct val="0"/>
              </a:spcBef>
              <a:buClr>
                <a:schemeClr val="tx1"/>
              </a:buClr>
              <a:buSzPct val="125000"/>
              <a:buFontTx/>
              <a:buChar char="•"/>
            </a:pPr>
            <a:endParaRPr lang="en-IN"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Another significant difference between Maven and ANT is dependency Management. </a:t>
            </a:r>
          </a:p>
          <a:p>
            <a:pPr lvl="1" algn="l" eaLnBrk="1" hangingPunct="1">
              <a:spcBef>
                <a:spcPct val="0"/>
              </a:spcBef>
              <a:buClr>
                <a:schemeClr val="tx1"/>
              </a:buClr>
              <a:buSzPct val="125000"/>
              <a:buFontTx/>
              <a:buChar char="•"/>
            </a:pPr>
            <a:endParaRPr lang="en-IN"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Third and most important difference between Maven and ANT is that, Maven offers a consistent and common interface to build Java projects.</a:t>
            </a:r>
          </a:p>
          <a:p>
            <a:pPr lvl="1" algn="l" eaLnBrk="1" hangingPunct="1">
              <a:spcBef>
                <a:spcPct val="0"/>
              </a:spcBef>
              <a:buClr>
                <a:schemeClr val="tx1"/>
              </a:buClr>
              <a:buSzPct val="125000"/>
              <a:buFontTx/>
              <a:buChar char="•"/>
            </a:pPr>
            <a:endParaRPr lang="en-IN"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Another technical difference between ANT and Maven is that ANT task doesn't have any lifecycle, you need to define targets and there dependencies. While Maven has lifecycle, which is invoked when you run commands like </a:t>
            </a:r>
            <a:r>
              <a:rPr lang="en-IN" altLang="en-US" sz="2000" u="none" dirty="0" err="1">
                <a:solidFill>
                  <a:schemeClr val="tx2"/>
                </a:solidFill>
                <a:latin typeface="Comic Sans MS" panose="030F0702030302020204" pitchFamily="66" charset="0"/>
              </a:rPr>
              <a:t>mvn</a:t>
            </a:r>
            <a:r>
              <a:rPr lang="en-IN" altLang="en-US" sz="2000" u="none" dirty="0">
                <a:solidFill>
                  <a:schemeClr val="tx2"/>
                </a:solidFill>
                <a:latin typeface="Comic Sans MS" panose="030F0702030302020204" pitchFamily="66" charset="0"/>
              </a:rPr>
              <a:t> install. Maven executes a series of steps as a result of this command to produce </a:t>
            </a:r>
            <a:r>
              <a:rPr lang="en-IN" altLang="en-US" sz="2000" u="none" dirty="0" err="1">
                <a:solidFill>
                  <a:schemeClr val="tx2"/>
                </a:solidFill>
                <a:latin typeface="Comic Sans MS" panose="030F0702030302020204" pitchFamily="66" charset="0"/>
              </a:rPr>
              <a:t>artifacts</a:t>
            </a:r>
            <a:r>
              <a:rPr lang="en-IN" altLang="en-US" sz="2000" u="none" dirty="0">
                <a:solidFill>
                  <a:schemeClr val="tx2"/>
                </a:solidFill>
                <a:latin typeface="Comic Sans MS" panose="030F0702030302020204" pitchFamily="66" charset="0"/>
              </a:rPr>
              <a:t> e.g. JAR file.</a:t>
            </a:r>
            <a:br>
              <a:rPr lang="en-IN" altLang="en-US" sz="2000" u="none" dirty="0">
                <a:latin typeface="Times New Roman" panose="02020603050405020304" pitchFamily="18" charset="0"/>
              </a:rPr>
            </a:br>
            <a:br>
              <a:rPr lang="en-IN" altLang="en-US" sz="2000" dirty="0">
                <a:latin typeface="Times New Roman" panose="02020603050405020304" pitchFamily="18" charset="0"/>
              </a:rPr>
            </a:br>
            <a:br>
              <a:rPr lang="en-IN" altLang="en-US" sz="2000" dirty="0">
                <a:solidFill>
                  <a:schemeClr val="tx2"/>
                </a:solidFill>
                <a:latin typeface="Comic Sans MS" panose="030F0702030302020204" pitchFamily="66" charset="0"/>
              </a:rPr>
            </a:br>
            <a:br>
              <a:rPr lang="en-IN" altLang="en-US" sz="2000" dirty="0">
                <a:solidFill>
                  <a:schemeClr val="tx2"/>
                </a:solidFill>
                <a:latin typeface="Comic Sans MS" panose="030F0702030302020204" pitchFamily="66" charset="0"/>
              </a:rPr>
            </a:br>
            <a:br>
              <a:rPr lang="en-IN" altLang="en-US" sz="2000" dirty="0">
                <a:solidFill>
                  <a:schemeClr val="tx2"/>
                </a:solidFill>
                <a:latin typeface="Comic Sans MS" panose="030F0702030302020204" pitchFamily="66" charset="0"/>
              </a:rPr>
            </a:br>
            <a:br>
              <a:rPr lang="en-IN" altLang="en-US" sz="2000" dirty="0">
                <a:solidFill>
                  <a:schemeClr val="tx2"/>
                </a:solidFill>
                <a:latin typeface="Comic Sans MS" panose="030F0702030302020204" pitchFamily="66" charset="0"/>
              </a:rPr>
            </a:br>
            <a:endParaRPr lang="en-US" altLang="en-US" sz="2000" dirty="0">
              <a:solidFill>
                <a:schemeClr val="tx2"/>
              </a:solidFill>
              <a:latin typeface="Comic Sans MS" panose="030F0702030302020204" pitchFamily="66" charset="0"/>
            </a:endParaRPr>
          </a:p>
          <a:p>
            <a:pPr lvl="1" eaLnBrk="1" hangingPunct="1">
              <a:spcBef>
                <a:spcPct val="0"/>
              </a:spcBef>
              <a:buClr>
                <a:schemeClr val="tx1"/>
              </a:buClr>
              <a:buSzPct val="125000"/>
              <a:buFontTx/>
              <a:buChar char="•"/>
            </a:pPr>
            <a:endParaRPr lang="en-US" altLang="en-US" sz="2000" dirty="0">
              <a:solidFill>
                <a:schemeClr val="tx2"/>
              </a:solidFill>
              <a:latin typeface="Comic Sans MS" panose="030F0702030302020204" pitchFamily="66" charset="0"/>
            </a:endParaRPr>
          </a:p>
          <a:p>
            <a:pPr lvl="1" eaLnBrk="1" hangingPunct="1">
              <a:spcBef>
                <a:spcPct val="0"/>
              </a:spcBef>
              <a:buClr>
                <a:schemeClr val="tx1"/>
              </a:buClr>
              <a:buSzPct val="125000"/>
              <a:buFontTx/>
              <a:buChar char="•"/>
            </a:pPr>
            <a:endParaRPr lang="en-IN" altLang="en-US" sz="2000" dirty="0">
              <a:solidFill>
                <a:schemeClr val="tx2"/>
              </a:solidFill>
              <a:latin typeface="Comic Sans MS" panose="030F0702030302020204" pitchFamily="66" charset="0"/>
            </a:endParaRPr>
          </a:p>
          <a:p>
            <a:pPr lvl="1" eaLnBrk="1" hangingPunct="1">
              <a:spcBef>
                <a:spcPct val="0"/>
              </a:spcBef>
              <a:buClr>
                <a:schemeClr val="tx1"/>
              </a:buClr>
              <a:buSzPct val="125000"/>
              <a:buFontTx/>
              <a:buChar char="•"/>
            </a:pPr>
            <a:endParaRPr lang="en-US" altLang="en-US" sz="2000" dirty="0">
              <a:solidFill>
                <a:schemeClr val="tx2"/>
              </a:solidFill>
              <a:latin typeface="Comic Sans MS" panose="030F0702030302020204" pitchFamily="66"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72C281D0-9C1A-4D5D-A43A-D28E52365044}"/>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a:p>
        </p:txBody>
      </p:sp>
      <p:sp>
        <p:nvSpPr>
          <p:cNvPr id="45059" name="Rectangle 6">
            <a:extLst>
              <a:ext uri="{FF2B5EF4-FFF2-40B4-BE49-F238E27FC236}">
                <a16:creationId xmlns:a16="http://schemas.microsoft.com/office/drawing/2014/main" id="{4BF36042-1313-4E69-B974-D5DBBA37315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F0A33F6-E652-4AEE-8213-4C47DDE9522F}" type="slidenum">
              <a:rPr lang="en-US" altLang="en-US" sz="1400"/>
              <a:pPr>
                <a:spcBef>
                  <a:spcPct val="0"/>
                </a:spcBef>
                <a:buFontTx/>
                <a:buNone/>
              </a:pPr>
              <a:t>21</a:t>
            </a:fld>
            <a:endParaRPr lang="en-US" altLang="en-US" sz="1400"/>
          </a:p>
        </p:txBody>
      </p:sp>
      <p:sp>
        <p:nvSpPr>
          <p:cNvPr id="45060" name="Text Box 2">
            <a:extLst>
              <a:ext uri="{FF2B5EF4-FFF2-40B4-BE49-F238E27FC236}">
                <a16:creationId xmlns:a16="http://schemas.microsoft.com/office/drawing/2014/main" id="{323E42C8-C56F-42C5-8B7E-744F8F1EA13F}"/>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45061" name="Picture 5" descr="Ppt_Bg2.png">
            <a:extLst>
              <a:ext uri="{FF2B5EF4-FFF2-40B4-BE49-F238E27FC236}">
                <a16:creationId xmlns:a16="http://schemas.microsoft.com/office/drawing/2014/main" id="{1AFD3056-53E5-41F7-BBA3-B24CE3D6C5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Rectangle 4">
            <a:extLst>
              <a:ext uri="{FF2B5EF4-FFF2-40B4-BE49-F238E27FC236}">
                <a16:creationId xmlns:a16="http://schemas.microsoft.com/office/drawing/2014/main" id="{06D01232-F2B4-4CB3-9193-B15EA2A4F1F4}"/>
              </a:ext>
            </a:extLst>
          </p:cNvPr>
          <p:cNvSpPr>
            <a:spLocks noChangeArrowheads="1"/>
          </p:cNvSpPr>
          <p:nvPr/>
        </p:nvSpPr>
        <p:spPr bwMode="auto">
          <a:xfrm>
            <a:off x="5880100" y="115889"/>
            <a:ext cx="47879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u="none" dirty="0">
                <a:latin typeface="Comic Sans MS" panose="030F0702030302020204" pitchFamily="66" charset="0"/>
              </a:rPr>
              <a:t>Comparison of Ant and Maven </a:t>
            </a:r>
          </a:p>
        </p:txBody>
      </p:sp>
      <p:sp>
        <p:nvSpPr>
          <p:cNvPr id="45063" name="Rectangle 5">
            <a:extLst>
              <a:ext uri="{FF2B5EF4-FFF2-40B4-BE49-F238E27FC236}">
                <a16:creationId xmlns:a16="http://schemas.microsoft.com/office/drawing/2014/main" id="{19BCA674-FFBF-4AF4-ABD2-1BE9BB1BDB6D}"/>
              </a:ext>
            </a:extLst>
          </p:cNvPr>
          <p:cNvSpPr>
            <a:spLocks noChangeArrowheads="1"/>
          </p:cNvSpPr>
          <p:nvPr/>
        </p:nvSpPr>
        <p:spPr bwMode="auto">
          <a:xfrm>
            <a:off x="801859" y="690564"/>
            <a:ext cx="9851856"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0"/>
              </a:spcBef>
              <a:buClr>
                <a:schemeClr val="tx1"/>
              </a:buClr>
              <a:buSzPct val="125000"/>
            </a:pPr>
            <a:r>
              <a:rPr lang="en-US" altLang="en-US" sz="1800" dirty="0">
                <a:solidFill>
                  <a:schemeClr val="bg1"/>
                </a:solidFill>
                <a:latin typeface="Comic Sans MS" panose="030F0702030302020204" pitchFamily="66" charset="0"/>
              </a:rPr>
              <a:t> </a:t>
            </a:r>
            <a:r>
              <a:rPr lang="en-IN" altLang="en-US" sz="2800" u="none" dirty="0">
                <a:solidFill>
                  <a:schemeClr val="tx2"/>
                </a:solidFill>
                <a:latin typeface="Comic Sans MS" panose="030F0702030302020204" pitchFamily="66" charset="0"/>
              </a:rPr>
              <a:t>Difference between Ant and Maven(Cont.)</a:t>
            </a:r>
            <a:endParaRPr lang="en-US" altLang="en-US" sz="2800" u="none" dirty="0">
              <a:solidFill>
                <a:schemeClr val="bg1"/>
              </a:solidFill>
              <a:latin typeface="Comic Sans MS" panose="030F0702030302020204" pitchFamily="66" charset="0"/>
            </a:endParaRPr>
          </a:p>
          <a:p>
            <a:pPr algn="l" eaLnBrk="1" hangingPunct="1">
              <a:spcBef>
                <a:spcPct val="0"/>
              </a:spcBef>
              <a:buClr>
                <a:schemeClr val="tx1"/>
              </a:buClr>
              <a:buSzPct val="125000"/>
              <a:buFontTx/>
              <a:buNone/>
            </a:pPr>
            <a:endParaRPr lang="en-US" altLang="en-US" sz="28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Maven also enforce a standard naming convention for </a:t>
            </a:r>
            <a:r>
              <a:rPr lang="en-IN" altLang="en-US" sz="2000" u="none" dirty="0" err="1">
                <a:solidFill>
                  <a:schemeClr val="tx2"/>
                </a:solidFill>
                <a:latin typeface="Comic Sans MS" panose="030F0702030302020204" pitchFamily="66" charset="0"/>
              </a:rPr>
              <a:t>artifacts</a:t>
            </a:r>
            <a:r>
              <a:rPr lang="en-IN" altLang="en-US" sz="2000" u="none" dirty="0">
                <a:solidFill>
                  <a:schemeClr val="tx2"/>
                </a:solidFill>
                <a:latin typeface="Comic Sans MS" panose="030F0702030302020204" pitchFamily="66" charset="0"/>
              </a:rPr>
              <a:t> defined using </a:t>
            </a:r>
            <a:r>
              <a:rPr lang="en-IN" altLang="en-US" sz="2000" u="none" dirty="0" err="1">
                <a:solidFill>
                  <a:schemeClr val="tx2"/>
                </a:solidFill>
                <a:latin typeface="Comic Sans MS" panose="030F0702030302020204" pitchFamily="66" charset="0"/>
              </a:rPr>
              <a:t>groupId</a:t>
            </a:r>
            <a:r>
              <a:rPr lang="en-IN" altLang="en-US" sz="2000" u="none" dirty="0">
                <a:solidFill>
                  <a:schemeClr val="tx2"/>
                </a:solidFill>
                <a:latin typeface="Comic Sans MS" panose="030F0702030302020204" pitchFamily="66" charset="0"/>
              </a:rPr>
              <a:t>, </a:t>
            </a:r>
            <a:r>
              <a:rPr lang="en-IN" altLang="en-US" sz="2000" u="none" dirty="0" err="1">
                <a:solidFill>
                  <a:schemeClr val="tx2"/>
                </a:solidFill>
                <a:latin typeface="Comic Sans MS" panose="030F0702030302020204" pitchFamily="66" charset="0"/>
              </a:rPr>
              <a:t>artifactId</a:t>
            </a:r>
            <a:r>
              <a:rPr lang="en-IN" altLang="en-US" sz="2000" u="none" dirty="0">
                <a:solidFill>
                  <a:schemeClr val="tx2"/>
                </a:solidFill>
                <a:latin typeface="Comic Sans MS" panose="030F0702030302020204" pitchFamily="66" charset="0"/>
              </a:rPr>
              <a:t> and version. Also one more difference between ANT and Maven is that, Maven is more than just a build tool, it act as project management tool and can generate reports etc, Though I have yet to use this feature.</a:t>
            </a:r>
            <a:br>
              <a:rPr lang="en-IN" altLang="en-US" sz="2000" u="none" dirty="0">
                <a:solidFill>
                  <a:schemeClr val="tx2"/>
                </a:solidFill>
                <a:latin typeface="Comic Sans MS" panose="030F0702030302020204" pitchFamily="66" charset="0"/>
              </a:rPr>
            </a:br>
            <a:br>
              <a:rPr lang="en-IN" altLang="en-US" sz="2000" u="none" dirty="0">
                <a:solidFill>
                  <a:schemeClr val="tx2"/>
                </a:solidFill>
                <a:latin typeface="Comic Sans MS" panose="030F0702030302020204" pitchFamily="66" charset="0"/>
              </a:rPr>
            </a:br>
            <a:br>
              <a:rPr lang="en-IN" altLang="en-US" sz="2000" u="none" dirty="0">
                <a:solidFill>
                  <a:schemeClr val="tx2"/>
                </a:solidFill>
                <a:latin typeface="Comic Sans MS" panose="030F0702030302020204" pitchFamily="66" charset="0"/>
              </a:rPr>
            </a:br>
            <a:br>
              <a:rPr lang="en-IN" altLang="en-US" sz="2000" u="none" dirty="0">
                <a:solidFill>
                  <a:schemeClr val="tx2"/>
                </a:solidFill>
                <a:latin typeface="Comic Sans MS" panose="030F0702030302020204" pitchFamily="66" charset="0"/>
              </a:rPr>
            </a:br>
            <a:endParaRPr lang="en-US" altLang="en-US" sz="2000" u="none" dirty="0">
              <a:solidFill>
                <a:schemeClr val="tx2"/>
              </a:solidFill>
              <a:latin typeface="Comic Sans MS" panose="030F0702030302020204" pitchFamily="66" charset="0"/>
            </a:endParaRPr>
          </a:p>
          <a:p>
            <a:pPr lvl="1" eaLnBrk="1" hangingPunct="1">
              <a:spcBef>
                <a:spcPct val="0"/>
              </a:spcBef>
              <a:buClr>
                <a:schemeClr val="tx1"/>
              </a:buClr>
              <a:buSzPct val="125000"/>
              <a:buFontTx/>
              <a:buChar char="•"/>
            </a:pPr>
            <a:endParaRPr lang="en-US" altLang="en-US" sz="2000" dirty="0">
              <a:solidFill>
                <a:schemeClr val="tx2"/>
              </a:solidFill>
              <a:latin typeface="Comic Sans MS" panose="030F0702030302020204" pitchFamily="66" charset="0"/>
            </a:endParaRPr>
          </a:p>
          <a:p>
            <a:pPr lvl="1" eaLnBrk="1" hangingPunct="1">
              <a:spcBef>
                <a:spcPct val="0"/>
              </a:spcBef>
              <a:buClr>
                <a:schemeClr val="tx1"/>
              </a:buClr>
              <a:buSzPct val="125000"/>
              <a:buFontTx/>
              <a:buChar char="•"/>
            </a:pPr>
            <a:endParaRPr lang="en-IN" altLang="en-US" sz="2000" dirty="0">
              <a:solidFill>
                <a:schemeClr val="tx2"/>
              </a:solidFill>
              <a:latin typeface="Comic Sans MS" panose="030F0702030302020204" pitchFamily="66" charset="0"/>
            </a:endParaRPr>
          </a:p>
          <a:p>
            <a:pPr lvl="1" eaLnBrk="1" hangingPunct="1">
              <a:spcBef>
                <a:spcPct val="0"/>
              </a:spcBef>
              <a:buClr>
                <a:schemeClr val="tx1"/>
              </a:buClr>
              <a:buSzPct val="125000"/>
              <a:buFontTx/>
              <a:buChar char="•"/>
            </a:pPr>
            <a:endParaRPr lang="en-US" altLang="en-US" sz="2000" dirty="0">
              <a:solidFill>
                <a:schemeClr val="tx2"/>
              </a:solidFill>
              <a:latin typeface="Comic Sans MS" panose="030F0702030302020204" pitchFamily="66"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8EAFFC61-2273-4F4F-A9AA-BE5CCE4E40D1}"/>
              </a:ext>
            </a:extLst>
          </p:cNvPr>
          <p:cNvSpPr>
            <a:spLocks noGrp="1" noChangeArrowheads="1"/>
          </p:cNvSpPr>
          <p:nvPr>
            <p:ph type="dt" sz="quarter" idx="10"/>
          </p:nvPr>
        </p:nvSpPr>
        <p:spPr/>
        <p:txBody>
          <a:bodyPr/>
          <a:lstStyle/>
          <a:p>
            <a:pPr>
              <a:defRPr/>
            </a:pPr>
            <a:fld id="{5BEC4FA9-9516-4F43-8999-B001681ECBFC}" type="datetime3">
              <a:rPr lang="en-US"/>
              <a:pPr>
                <a:defRPr/>
              </a:pPr>
              <a:t>30 November 2022</a:t>
            </a:fld>
            <a:endParaRPr lang="en-US"/>
          </a:p>
        </p:txBody>
      </p:sp>
      <p:sp>
        <p:nvSpPr>
          <p:cNvPr id="47107" name="Rectangle 6">
            <a:extLst>
              <a:ext uri="{FF2B5EF4-FFF2-40B4-BE49-F238E27FC236}">
                <a16:creationId xmlns:a16="http://schemas.microsoft.com/office/drawing/2014/main" id="{6ECF3ED6-BD71-4428-BC8F-C79DE49841F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E5C3C85-B08B-45CF-8400-81EC204FA13F}" type="slidenum">
              <a:rPr lang="en-US" altLang="en-US" sz="1400"/>
              <a:pPr>
                <a:spcBef>
                  <a:spcPct val="0"/>
                </a:spcBef>
                <a:buFontTx/>
                <a:buNone/>
              </a:pPr>
              <a:t>22</a:t>
            </a:fld>
            <a:endParaRPr lang="en-US" altLang="en-US" sz="1400"/>
          </a:p>
        </p:txBody>
      </p:sp>
      <p:sp>
        <p:nvSpPr>
          <p:cNvPr id="47108" name="Text Box 2">
            <a:extLst>
              <a:ext uri="{FF2B5EF4-FFF2-40B4-BE49-F238E27FC236}">
                <a16:creationId xmlns:a16="http://schemas.microsoft.com/office/drawing/2014/main" id="{2B177C7D-87A7-4E25-B457-490803256133}"/>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47109" name="Picture 5" descr="Ppt_Bg2.png">
            <a:extLst>
              <a:ext uri="{FF2B5EF4-FFF2-40B4-BE49-F238E27FC236}">
                <a16:creationId xmlns:a16="http://schemas.microsoft.com/office/drawing/2014/main" id="{95934851-E38A-424D-9257-1BA413E43E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Rectangle 4">
            <a:extLst>
              <a:ext uri="{FF2B5EF4-FFF2-40B4-BE49-F238E27FC236}">
                <a16:creationId xmlns:a16="http://schemas.microsoft.com/office/drawing/2014/main" id="{B38BECE4-1870-4350-A8E6-87CF48A6BC8A}"/>
              </a:ext>
            </a:extLst>
          </p:cNvPr>
          <p:cNvSpPr>
            <a:spLocks noChangeArrowheads="1"/>
          </p:cNvSpPr>
          <p:nvPr/>
        </p:nvSpPr>
        <p:spPr bwMode="auto">
          <a:xfrm>
            <a:off x="6570664" y="115889"/>
            <a:ext cx="40973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endParaRPr lang="en-US" altLang="en-US" sz="2400">
              <a:latin typeface="Comic Sans MS" panose="030F0702030302020204" pitchFamily="66" charset="0"/>
            </a:endParaRPr>
          </a:p>
        </p:txBody>
      </p:sp>
      <p:sp>
        <p:nvSpPr>
          <p:cNvPr id="47111" name="Rectangle 5">
            <a:extLst>
              <a:ext uri="{FF2B5EF4-FFF2-40B4-BE49-F238E27FC236}">
                <a16:creationId xmlns:a16="http://schemas.microsoft.com/office/drawing/2014/main" id="{36DBFC17-A549-4388-B601-E95820DAC334}"/>
              </a:ext>
            </a:extLst>
          </p:cNvPr>
          <p:cNvSpPr>
            <a:spLocks noChangeArrowheads="1"/>
          </p:cNvSpPr>
          <p:nvPr/>
        </p:nvSpPr>
        <p:spPr bwMode="auto">
          <a:xfrm>
            <a:off x="1676401" y="690564"/>
            <a:ext cx="897731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Clr>
                <a:schemeClr val="tx1"/>
              </a:buClr>
              <a:buSzPct val="125000"/>
            </a:pPr>
            <a:r>
              <a:rPr lang="en-US" altLang="en-US" sz="1800">
                <a:solidFill>
                  <a:schemeClr val="bg1"/>
                </a:solidFill>
                <a:latin typeface="Comic Sans MS" panose="030F0702030302020204" pitchFamily="66" charset="0"/>
              </a:rPr>
              <a:t> </a:t>
            </a:r>
            <a:r>
              <a:rPr lang="en-IN" altLang="en-US" sz="2800">
                <a:solidFill>
                  <a:schemeClr val="tx2"/>
                </a:solidFill>
                <a:latin typeface="Comic Sans MS" panose="030F0702030302020204" pitchFamily="66" charset="0"/>
              </a:rPr>
              <a:t>Difference between Ant and Maven</a:t>
            </a:r>
          </a:p>
          <a:p>
            <a:pPr algn="just" eaLnBrk="1" hangingPunct="1">
              <a:spcBef>
                <a:spcPct val="0"/>
              </a:spcBef>
              <a:buClr>
                <a:schemeClr val="tx1"/>
              </a:buClr>
              <a:buSzPct val="125000"/>
            </a:pPr>
            <a:endParaRPr lang="en-US" altLang="en-US" sz="2000">
              <a:solidFill>
                <a:schemeClr val="bg1"/>
              </a:solidFill>
              <a:latin typeface="Comic Sans MS" panose="030F0702030302020204" pitchFamily="66" charset="0"/>
            </a:endParaRPr>
          </a:p>
          <a:p>
            <a:pPr lvl="1" algn="just" eaLnBrk="1" hangingPunct="1">
              <a:spcBef>
                <a:spcPct val="0"/>
              </a:spcBef>
              <a:buClr>
                <a:schemeClr val="tx1"/>
              </a:buClr>
              <a:buSzPct val="125000"/>
              <a:buFontTx/>
              <a:buNone/>
            </a:pPr>
            <a:endParaRPr lang="en-US" altLang="en-US" sz="2000">
              <a:solidFill>
                <a:schemeClr val="bg1"/>
              </a:solidFill>
              <a:latin typeface="Comic Sans MS" panose="030F0702030302020204" pitchFamily="66" charset="0"/>
            </a:endParaRPr>
          </a:p>
          <a:p>
            <a:pPr lvl="1" algn="just" eaLnBrk="1" hangingPunct="1">
              <a:spcBef>
                <a:spcPct val="0"/>
              </a:spcBef>
              <a:buClr>
                <a:schemeClr val="tx1"/>
              </a:buClr>
              <a:buSzPct val="125000"/>
              <a:buFontTx/>
              <a:buNone/>
            </a:pPr>
            <a:endParaRPr lang="en-US" altLang="en-US" sz="2000">
              <a:solidFill>
                <a:schemeClr val="bg1"/>
              </a:solidFill>
              <a:latin typeface="Comic Sans MS" panose="030F0702030302020204" pitchFamily="66" charset="0"/>
            </a:endParaRPr>
          </a:p>
          <a:p>
            <a:pPr lvl="1" algn="just" eaLnBrk="1" hangingPunct="1">
              <a:spcBef>
                <a:spcPct val="0"/>
              </a:spcBef>
              <a:buClr>
                <a:schemeClr val="tx1"/>
              </a:buClr>
              <a:buSzPct val="125000"/>
              <a:buFontTx/>
              <a:buChar char="•"/>
            </a:pPr>
            <a:endParaRPr lang="en-US" altLang="en-US" sz="1800">
              <a:solidFill>
                <a:schemeClr val="bg1"/>
              </a:solidFill>
              <a:latin typeface="Comic Sans MS" panose="030F0702030302020204" pitchFamily="66" charset="0"/>
            </a:endParaRPr>
          </a:p>
          <a:p>
            <a:pPr algn="just" eaLnBrk="1" hangingPunct="1">
              <a:spcBef>
                <a:spcPct val="0"/>
              </a:spcBef>
              <a:buClr>
                <a:schemeClr val="tx1"/>
              </a:buClr>
              <a:buSzPct val="125000"/>
              <a:buFontTx/>
              <a:buNone/>
            </a:pPr>
            <a:endParaRPr lang="en-US" altLang="en-US" sz="1800">
              <a:solidFill>
                <a:schemeClr val="bg1"/>
              </a:solidFill>
              <a:latin typeface="Comic Sans MS" panose="030F0702030302020204" pitchFamily="66" charset="0"/>
            </a:endParaRPr>
          </a:p>
        </p:txBody>
      </p:sp>
      <p:graphicFrame>
        <p:nvGraphicFramePr>
          <p:cNvPr id="11" name="Table 10">
            <a:extLst>
              <a:ext uri="{FF2B5EF4-FFF2-40B4-BE49-F238E27FC236}">
                <a16:creationId xmlns:a16="http://schemas.microsoft.com/office/drawing/2014/main" id="{F17018DA-C5F6-4B83-A0F7-BF66F60D170E}"/>
              </a:ext>
            </a:extLst>
          </p:cNvPr>
          <p:cNvGraphicFramePr>
            <a:graphicFrameLocks noGrp="1"/>
          </p:cNvGraphicFramePr>
          <p:nvPr/>
        </p:nvGraphicFramePr>
        <p:xfrm>
          <a:off x="1690688" y="1181101"/>
          <a:ext cx="8977312" cy="5064125"/>
        </p:xfrm>
        <a:graphic>
          <a:graphicData uri="http://schemas.openxmlformats.org/drawingml/2006/table">
            <a:tbl>
              <a:tblPr firstRow="1" bandRow="1">
                <a:tableStyleId>{073A0DAA-6AF3-43AB-8588-CEC1D06C72B9}</a:tableStyleId>
              </a:tblPr>
              <a:tblGrid>
                <a:gridCol w="4488656">
                  <a:extLst>
                    <a:ext uri="{9D8B030D-6E8A-4147-A177-3AD203B41FA5}">
                      <a16:colId xmlns:a16="http://schemas.microsoft.com/office/drawing/2014/main" val="20000"/>
                    </a:ext>
                  </a:extLst>
                </a:gridCol>
                <a:gridCol w="4488656">
                  <a:extLst>
                    <a:ext uri="{9D8B030D-6E8A-4147-A177-3AD203B41FA5}">
                      <a16:colId xmlns:a16="http://schemas.microsoft.com/office/drawing/2014/main" val="20001"/>
                    </a:ext>
                  </a:extLst>
                </a:gridCol>
              </a:tblGrid>
              <a:tr h="522035">
                <a:tc>
                  <a:txBody>
                    <a:bodyPr/>
                    <a:lstStyle/>
                    <a:p>
                      <a:pPr algn="l" fontAlgn="t"/>
                      <a:r>
                        <a:rPr lang="en-IN" sz="2800" dirty="0">
                          <a:solidFill>
                            <a:schemeClr val="tx2"/>
                          </a:solidFill>
                          <a:latin typeface="Comic Sans MS" pitchFamily="66" charset="0"/>
                        </a:rPr>
                        <a:t>Ant</a:t>
                      </a:r>
                    </a:p>
                  </a:txBody>
                  <a:tcPr marL="47625" marR="47625" marT="47631" marB="47631">
                    <a:solidFill>
                      <a:schemeClr val="tx1"/>
                    </a:solidFill>
                  </a:tcPr>
                </a:tc>
                <a:tc>
                  <a:txBody>
                    <a:bodyPr/>
                    <a:lstStyle/>
                    <a:p>
                      <a:r>
                        <a:rPr lang="en-IN" sz="2800" b="1" i="0" kern="1200" dirty="0">
                          <a:solidFill>
                            <a:schemeClr val="lt1"/>
                          </a:solidFill>
                          <a:latin typeface="Comic Sans MS" pitchFamily="66" charset="0"/>
                          <a:ea typeface="+mn-ea"/>
                          <a:cs typeface="+mn-cs"/>
                        </a:rPr>
                        <a:t>Maven</a:t>
                      </a:r>
                      <a:endParaRPr lang="en-IN" sz="2800" dirty="0">
                        <a:latin typeface="Comic Sans MS" pitchFamily="66" charset="0"/>
                      </a:endParaRPr>
                    </a:p>
                  </a:txBody>
                  <a:tcPr marT="45726" marB="45726">
                    <a:solidFill>
                      <a:schemeClr val="tx1"/>
                    </a:solidFill>
                  </a:tcPr>
                </a:tc>
                <a:extLst>
                  <a:ext uri="{0D108BD9-81ED-4DB2-BD59-A6C34878D82A}">
                    <a16:rowId xmlns:a16="http://schemas.microsoft.com/office/drawing/2014/main" val="10000"/>
                  </a:ext>
                </a:extLst>
              </a:tr>
              <a:tr h="1310804">
                <a:tc>
                  <a:txBody>
                    <a:bodyPr/>
                    <a:lstStyle/>
                    <a:p>
                      <a:r>
                        <a:rPr lang="en-IN" sz="2000" b="0" i="0" kern="1200" dirty="0">
                          <a:solidFill>
                            <a:schemeClr val="tx2"/>
                          </a:solidFill>
                          <a:latin typeface="Comic Sans MS" pitchFamily="66" charset="0"/>
                          <a:ea typeface="+mn-ea"/>
                          <a:cs typeface="+mn-cs"/>
                        </a:rPr>
                        <a:t>Ant is basically a build tool.</a:t>
                      </a:r>
                      <a:endParaRPr lang="en-IN" sz="2000" dirty="0">
                        <a:solidFill>
                          <a:schemeClr val="tx2"/>
                        </a:solidFill>
                        <a:latin typeface="Comic Sans MS" pitchFamily="66" charset="0"/>
                      </a:endParaRPr>
                    </a:p>
                  </a:txBody>
                  <a:tcPr marT="45726" marB="45726">
                    <a:noFill/>
                  </a:tcPr>
                </a:tc>
                <a:tc>
                  <a:txBody>
                    <a:bodyPr/>
                    <a:lstStyle/>
                    <a:p>
                      <a:r>
                        <a:rPr lang="en-IN" sz="2000" b="0" i="0" kern="1200" dirty="0">
                          <a:solidFill>
                            <a:schemeClr val="tx2"/>
                          </a:solidFill>
                          <a:latin typeface="Comic Sans MS" pitchFamily="66" charset="0"/>
                          <a:ea typeface="+mn-ea"/>
                          <a:cs typeface="+mn-cs"/>
                        </a:rPr>
                        <a:t>Maven is a build tool, a dependency management tool and a reporting  tool, intended to take Ant to the next level. </a:t>
                      </a:r>
                      <a:endParaRPr lang="en-IN" sz="2000" dirty="0">
                        <a:solidFill>
                          <a:schemeClr val="tx2"/>
                        </a:solidFill>
                        <a:latin typeface="Comic Sans MS" pitchFamily="66" charset="0"/>
                      </a:endParaRPr>
                    </a:p>
                  </a:txBody>
                  <a:tcPr marT="45726" marB="45726">
                    <a:noFill/>
                  </a:tcPr>
                </a:tc>
                <a:extLst>
                  <a:ext uri="{0D108BD9-81ED-4DB2-BD59-A6C34878D82A}">
                    <a16:rowId xmlns:a16="http://schemas.microsoft.com/office/drawing/2014/main" val="10001"/>
                  </a:ext>
                </a:extLst>
              </a:tr>
              <a:tr h="1615643">
                <a:tc>
                  <a:txBody>
                    <a:bodyPr/>
                    <a:lstStyle/>
                    <a:p>
                      <a:r>
                        <a:rPr lang="en-IN" sz="2000" b="0" i="0" kern="1200" dirty="0">
                          <a:solidFill>
                            <a:schemeClr val="tx2"/>
                          </a:solidFill>
                          <a:latin typeface="Comic Sans MS" pitchFamily="66" charset="0"/>
                          <a:ea typeface="+mn-ea"/>
                          <a:cs typeface="+mn-cs"/>
                        </a:rPr>
                        <a:t>Ant doesn't have formal conventions like a common project directory structure.</a:t>
                      </a:r>
                      <a:endParaRPr lang="en-IN" sz="2000" dirty="0">
                        <a:solidFill>
                          <a:schemeClr val="tx2"/>
                        </a:solidFill>
                        <a:latin typeface="Comic Sans MS" pitchFamily="66" charset="0"/>
                      </a:endParaRPr>
                    </a:p>
                  </a:txBody>
                  <a:tcPr marT="45726" marB="45726">
                    <a:noFill/>
                  </a:tcPr>
                </a:tc>
                <a:tc>
                  <a:txBody>
                    <a:bodyPr/>
                    <a:lstStyle/>
                    <a:p>
                      <a:r>
                        <a:rPr lang="en-IN" sz="2000" b="0" i="0" kern="1200" dirty="0">
                          <a:solidFill>
                            <a:schemeClr val="tx2"/>
                          </a:solidFill>
                          <a:latin typeface="Comic Sans MS" pitchFamily="66" charset="0"/>
                          <a:ea typeface="+mn-ea"/>
                          <a:cs typeface="+mn-cs"/>
                        </a:rPr>
                        <a:t>Maven has conventions, it uses a defined standard project directory structure. In a way Maven tries to dictate the project directory structure.</a:t>
                      </a:r>
                      <a:endParaRPr lang="en-IN" sz="2000" dirty="0">
                        <a:solidFill>
                          <a:schemeClr val="tx2"/>
                        </a:solidFill>
                        <a:latin typeface="Comic Sans MS" pitchFamily="66" charset="0"/>
                      </a:endParaRPr>
                    </a:p>
                  </a:txBody>
                  <a:tcPr marT="45726" marB="45726">
                    <a:noFill/>
                  </a:tcPr>
                </a:tc>
                <a:extLst>
                  <a:ext uri="{0D108BD9-81ED-4DB2-BD59-A6C34878D82A}">
                    <a16:rowId xmlns:a16="http://schemas.microsoft.com/office/drawing/2014/main" val="10002"/>
                  </a:ext>
                </a:extLst>
              </a:tr>
              <a:tr h="1615643">
                <a:tc>
                  <a:txBody>
                    <a:bodyPr/>
                    <a:lstStyle/>
                    <a:p>
                      <a:r>
                        <a:rPr lang="en-IN" sz="2000" b="0" i="0" kern="1200" dirty="0">
                          <a:solidFill>
                            <a:schemeClr val="tx2"/>
                          </a:solidFill>
                          <a:latin typeface="Comic Sans MS" pitchFamily="66" charset="0"/>
                          <a:ea typeface="+mn-ea"/>
                          <a:cs typeface="+mn-cs"/>
                        </a:rPr>
                        <a:t>Ant is procedural,  you have to tell Ant exactly what to do and when to do it. You have to tell it to compile, then copy, then compress.</a:t>
                      </a:r>
                      <a:endParaRPr lang="en-IN" sz="2000" dirty="0">
                        <a:solidFill>
                          <a:schemeClr val="tx2"/>
                        </a:solidFill>
                        <a:latin typeface="Comic Sans MS" pitchFamily="66" charset="0"/>
                      </a:endParaRPr>
                    </a:p>
                  </a:txBody>
                  <a:tcPr marT="45726" marB="45726">
                    <a:noFill/>
                  </a:tcPr>
                </a:tc>
                <a:tc>
                  <a:txBody>
                    <a:bodyPr/>
                    <a:lstStyle/>
                    <a:p>
                      <a:r>
                        <a:rPr lang="en-IN" sz="2000" b="0" i="0" kern="1200" dirty="0">
                          <a:solidFill>
                            <a:schemeClr val="tx2"/>
                          </a:solidFill>
                          <a:latin typeface="Comic Sans MS" pitchFamily="66" charset="0"/>
                          <a:ea typeface="+mn-ea"/>
                          <a:cs typeface="+mn-cs"/>
                        </a:rPr>
                        <a:t>Maven is declarative. All you have  to do is create a pom.xml file and put your source in the default directory. Maven takes care of the rest.</a:t>
                      </a:r>
                      <a:endParaRPr lang="en-IN" sz="2000" dirty="0">
                        <a:solidFill>
                          <a:schemeClr val="tx2"/>
                        </a:solidFill>
                        <a:latin typeface="Comic Sans MS" pitchFamily="66" charset="0"/>
                      </a:endParaRPr>
                    </a:p>
                  </a:txBody>
                  <a:tcPr marT="45726" marB="45726">
                    <a:noFill/>
                  </a:tcPr>
                </a:tc>
                <a:extLst>
                  <a:ext uri="{0D108BD9-81ED-4DB2-BD59-A6C34878D82A}">
                    <a16:rowId xmlns:a16="http://schemas.microsoft.com/office/drawing/2014/main" val="10003"/>
                  </a:ext>
                </a:extLst>
              </a:tr>
            </a:tbl>
          </a:graphicData>
        </a:graphic>
      </p:graphicFrame>
      <p:sp>
        <p:nvSpPr>
          <p:cNvPr id="47129" name="Rectangle 9">
            <a:extLst>
              <a:ext uri="{FF2B5EF4-FFF2-40B4-BE49-F238E27FC236}">
                <a16:creationId xmlns:a16="http://schemas.microsoft.com/office/drawing/2014/main" id="{2B2021B5-DEBA-4B2B-8156-95312BC70ECA}"/>
              </a:ext>
            </a:extLst>
          </p:cNvPr>
          <p:cNvSpPr>
            <a:spLocks noChangeArrowheads="1"/>
          </p:cNvSpPr>
          <p:nvPr/>
        </p:nvSpPr>
        <p:spPr bwMode="auto">
          <a:xfrm>
            <a:off x="6623050" y="89696"/>
            <a:ext cx="4959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u="none" dirty="0">
                <a:latin typeface="Comic Sans MS" panose="030F0702030302020204" pitchFamily="66" charset="0"/>
              </a:rPr>
              <a:t>Comparison of Ant and Maven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E2D2854-D72F-4920-A350-9C635BD96AEF}"/>
              </a:ext>
            </a:extLst>
          </p:cNvPr>
          <p:cNvSpPr>
            <a:spLocks noGrp="1" noChangeArrowheads="1"/>
          </p:cNvSpPr>
          <p:nvPr>
            <p:ph type="dt" sz="quarter" idx="10"/>
          </p:nvPr>
        </p:nvSpPr>
        <p:spPr/>
        <p:txBody>
          <a:bodyPr/>
          <a:lstStyle/>
          <a:p>
            <a:pPr>
              <a:defRPr/>
            </a:pPr>
            <a:fld id="{5BEC4FA9-9516-4F43-8999-B001681ECBFC}" type="datetime3">
              <a:rPr lang="en-US"/>
              <a:pPr>
                <a:defRPr/>
              </a:pPr>
              <a:t>30 November 2022</a:t>
            </a:fld>
            <a:endParaRPr lang="en-US"/>
          </a:p>
        </p:txBody>
      </p:sp>
      <p:sp>
        <p:nvSpPr>
          <p:cNvPr id="49155" name="Rectangle 6">
            <a:extLst>
              <a:ext uri="{FF2B5EF4-FFF2-40B4-BE49-F238E27FC236}">
                <a16:creationId xmlns:a16="http://schemas.microsoft.com/office/drawing/2014/main" id="{9C9401A9-76F7-408B-ACCA-54A76D73381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7071853-4CB8-4D6D-9284-ADBDC5C8F6B2}" type="slidenum">
              <a:rPr lang="en-US" altLang="en-US" sz="1400"/>
              <a:pPr>
                <a:spcBef>
                  <a:spcPct val="0"/>
                </a:spcBef>
                <a:buFontTx/>
                <a:buNone/>
              </a:pPr>
              <a:t>23</a:t>
            </a:fld>
            <a:endParaRPr lang="en-US" altLang="en-US" sz="1400"/>
          </a:p>
        </p:txBody>
      </p:sp>
      <p:sp>
        <p:nvSpPr>
          <p:cNvPr id="49156" name="Text Box 2">
            <a:extLst>
              <a:ext uri="{FF2B5EF4-FFF2-40B4-BE49-F238E27FC236}">
                <a16:creationId xmlns:a16="http://schemas.microsoft.com/office/drawing/2014/main" id="{0AA2528D-4294-4F07-8BAE-7AE0F415F339}"/>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49157" name="Picture 5" descr="Ppt_Bg2.png">
            <a:extLst>
              <a:ext uri="{FF2B5EF4-FFF2-40B4-BE49-F238E27FC236}">
                <a16:creationId xmlns:a16="http://schemas.microsoft.com/office/drawing/2014/main" id="{07277462-A8E5-446F-ADA3-C69B96DA8E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Rectangle 4">
            <a:extLst>
              <a:ext uri="{FF2B5EF4-FFF2-40B4-BE49-F238E27FC236}">
                <a16:creationId xmlns:a16="http://schemas.microsoft.com/office/drawing/2014/main" id="{DACD482C-F39F-4C38-9860-2D5BACDADD1E}"/>
              </a:ext>
            </a:extLst>
          </p:cNvPr>
          <p:cNvSpPr>
            <a:spLocks noChangeArrowheads="1"/>
          </p:cNvSpPr>
          <p:nvPr/>
        </p:nvSpPr>
        <p:spPr bwMode="auto">
          <a:xfrm>
            <a:off x="6570664" y="115889"/>
            <a:ext cx="40973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endParaRPr lang="en-US" altLang="en-US" sz="2400">
              <a:latin typeface="Comic Sans MS" panose="030F0702030302020204" pitchFamily="66" charset="0"/>
            </a:endParaRPr>
          </a:p>
        </p:txBody>
      </p:sp>
      <p:sp>
        <p:nvSpPr>
          <p:cNvPr id="49159" name="Rectangle 5">
            <a:extLst>
              <a:ext uri="{FF2B5EF4-FFF2-40B4-BE49-F238E27FC236}">
                <a16:creationId xmlns:a16="http://schemas.microsoft.com/office/drawing/2014/main" id="{DE29870D-13AC-4F0D-AD9E-38BFBF498247}"/>
              </a:ext>
            </a:extLst>
          </p:cNvPr>
          <p:cNvSpPr>
            <a:spLocks noChangeArrowheads="1"/>
          </p:cNvSpPr>
          <p:nvPr/>
        </p:nvSpPr>
        <p:spPr bwMode="auto">
          <a:xfrm>
            <a:off x="1676401" y="690564"/>
            <a:ext cx="897731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Clr>
                <a:schemeClr val="tx1"/>
              </a:buClr>
              <a:buSzPct val="125000"/>
            </a:pPr>
            <a:r>
              <a:rPr lang="en-US" altLang="en-US" sz="1800">
                <a:solidFill>
                  <a:schemeClr val="bg1"/>
                </a:solidFill>
                <a:latin typeface="Comic Sans MS" panose="030F0702030302020204" pitchFamily="66" charset="0"/>
              </a:rPr>
              <a:t> </a:t>
            </a:r>
            <a:r>
              <a:rPr lang="en-IN" altLang="en-US" sz="2800">
                <a:solidFill>
                  <a:schemeClr val="tx2"/>
                </a:solidFill>
                <a:latin typeface="Comic Sans MS" panose="030F0702030302020204" pitchFamily="66" charset="0"/>
              </a:rPr>
              <a:t>Difference between Ant and Maven(Cont.)</a:t>
            </a:r>
          </a:p>
          <a:p>
            <a:pPr algn="just" eaLnBrk="1" hangingPunct="1">
              <a:spcBef>
                <a:spcPct val="0"/>
              </a:spcBef>
              <a:buClr>
                <a:schemeClr val="tx1"/>
              </a:buClr>
              <a:buSzPct val="125000"/>
            </a:pPr>
            <a:endParaRPr lang="en-US" altLang="en-US" sz="2000">
              <a:solidFill>
                <a:schemeClr val="bg1"/>
              </a:solidFill>
              <a:latin typeface="Comic Sans MS" panose="030F0702030302020204" pitchFamily="66" charset="0"/>
            </a:endParaRPr>
          </a:p>
          <a:p>
            <a:pPr lvl="1" algn="just" eaLnBrk="1" hangingPunct="1">
              <a:spcBef>
                <a:spcPct val="0"/>
              </a:spcBef>
              <a:buClr>
                <a:schemeClr val="tx1"/>
              </a:buClr>
              <a:buSzPct val="125000"/>
              <a:buFontTx/>
              <a:buNone/>
            </a:pPr>
            <a:endParaRPr lang="en-US" altLang="en-US" sz="2000">
              <a:solidFill>
                <a:schemeClr val="bg1"/>
              </a:solidFill>
              <a:latin typeface="Comic Sans MS" panose="030F0702030302020204" pitchFamily="66" charset="0"/>
            </a:endParaRPr>
          </a:p>
          <a:p>
            <a:pPr lvl="1" algn="just" eaLnBrk="1" hangingPunct="1">
              <a:spcBef>
                <a:spcPct val="0"/>
              </a:spcBef>
              <a:buClr>
                <a:schemeClr val="tx1"/>
              </a:buClr>
              <a:buSzPct val="125000"/>
              <a:buFontTx/>
              <a:buNone/>
            </a:pPr>
            <a:endParaRPr lang="en-US" altLang="en-US" sz="2000">
              <a:solidFill>
                <a:schemeClr val="bg1"/>
              </a:solidFill>
              <a:latin typeface="Comic Sans MS" panose="030F0702030302020204" pitchFamily="66" charset="0"/>
            </a:endParaRPr>
          </a:p>
          <a:p>
            <a:pPr lvl="1" algn="just" eaLnBrk="1" hangingPunct="1">
              <a:spcBef>
                <a:spcPct val="0"/>
              </a:spcBef>
              <a:buClr>
                <a:schemeClr val="tx1"/>
              </a:buClr>
              <a:buSzPct val="125000"/>
              <a:buFontTx/>
              <a:buChar char="•"/>
            </a:pPr>
            <a:endParaRPr lang="en-US" altLang="en-US" sz="1800">
              <a:solidFill>
                <a:schemeClr val="bg1"/>
              </a:solidFill>
              <a:latin typeface="Comic Sans MS" panose="030F0702030302020204" pitchFamily="66" charset="0"/>
            </a:endParaRPr>
          </a:p>
          <a:p>
            <a:pPr algn="just" eaLnBrk="1" hangingPunct="1">
              <a:spcBef>
                <a:spcPct val="0"/>
              </a:spcBef>
              <a:buClr>
                <a:schemeClr val="tx1"/>
              </a:buClr>
              <a:buSzPct val="125000"/>
              <a:buFontTx/>
              <a:buNone/>
            </a:pPr>
            <a:endParaRPr lang="en-US" altLang="en-US" sz="1800">
              <a:solidFill>
                <a:schemeClr val="bg1"/>
              </a:solidFill>
              <a:latin typeface="Comic Sans MS" panose="030F0702030302020204" pitchFamily="66" charset="0"/>
            </a:endParaRPr>
          </a:p>
        </p:txBody>
      </p:sp>
      <p:graphicFrame>
        <p:nvGraphicFramePr>
          <p:cNvPr id="11" name="Table 10">
            <a:extLst>
              <a:ext uri="{FF2B5EF4-FFF2-40B4-BE49-F238E27FC236}">
                <a16:creationId xmlns:a16="http://schemas.microsoft.com/office/drawing/2014/main" id="{F4C89776-DDF8-4B65-8BF7-C989E660C2C4}"/>
              </a:ext>
            </a:extLst>
          </p:cNvPr>
          <p:cNvGraphicFramePr>
            <a:graphicFrameLocks noGrp="1"/>
          </p:cNvGraphicFramePr>
          <p:nvPr/>
        </p:nvGraphicFramePr>
        <p:xfrm>
          <a:off x="1676400" y="1341439"/>
          <a:ext cx="8977314" cy="4454525"/>
        </p:xfrm>
        <a:graphic>
          <a:graphicData uri="http://schemas.openxmlformats.org/drawingml/2006/table">
            <a:tbl>
              <a:tblPr firstRow="1" bandRow="1">
                <a:tableStyleId>{073A0DAA-6AF3-43AB-8588-CEC1D06C72B9}</a:tableStyleId>
              </a:tblPr>
              <a:tblGrid>
                <a:gridCol w="4488657">
                  <a:extLst>
                    <a:ext uri="{9D8B030D-6E8A-4147-A177-3AD203B41FA5}">
                      <a16:colId xmlns:a16="http://schemas.microsoft.com/office/drawing/2014/main" val="20000"/>
                    </a:ext>
                  </a:extLst>
                </a:gridCol>
                <a:gridCol w="4488657">
                  <a:extLst>
                    <a:ext uri="{9D8B030D-6E8A-4147-A177-3AD203B41FA5}">
                      <a16:colId xmlns:a16="http://schemas.microsoft.com/office/drawing/2014/main" val="20001"/>
                    </a:ext>
                  </a:extLst>
                </a:gridCol>
              </a:tblGrid>
              <a:tr h="522044">
                <a:tc>
                  <a:txBody>
                    <a:bodyPr/>
                    <a:lstStyle/>
                    <a:p>
                      <a:pPr algn="l" fontAlgn="t"/>
                      <a:r>
                        <a:rPr lang="en-IN" sz="2800" dirty="0">
                          <a:solidFill>
                            <a:schemeClr val="tx2"/>
                          </a:solidFill>
                          <a:latin typeface="Comic Sans MS" pitchFamily="66" charset="0"/>
                        </a:rPr>
                        <a:t>Ant</a:t>
                      </a:r>
                    </a:p>
                  </a:txBody>
                  <a:tcPr marL="47625" marR="47625" marT="47632" marB="47632">
                    <a:solidFill>
                      <a:schemeClr val="tx1"/>
                    </a:solidFill>
                  </a:tcPr>
                </a:tc>
                <a:tc>
                  <a:txBody>
                    <a:bodyPr/>
                    <a:lstStyle/>
                    <a:p>
                      <a:r>
                        <a:rPr lang="en-IN" sz="2800" b="1" i="0" kern="1200" dirty="0">
                          <a:solidFill>
                            <a:schemeClr val="lt1"/>
                          </a:solidFill>
                          <a:latin typeface="Comic Sans MS" pitchFamily="66" charset="0"/>
                          <a:ea typeface="+mn-ea"/>
                          <a:cs typeface="+mn-cs"/>
                        </a:rPr>
                        <a:t>Maven</a:t>
                      </a:r>
                      <a:endParaRPr lang="en-IN" sz="2800" dirty="0">
                        <a:latin typeface="Comic Sans MS" pitchFamily="66" charset="0"/>
                      </a:endParaRPr>
                    </a:p>
                  </a:txBody>
                  <a:tcPr marT="45727" marB="45727">
                    <a:solidFill>
                      <a:schemeClr val="tx1"/>
                    </a:solidFill>
                  </a:tcPr>
                </a:tc>
                <a:extLst>
                  <a:ext uri="{0D108BD9-81ED-4DB2-BD59-A6C34878D82A}">
                    <a16:rowId xmlns:a16="http://schemas.microsoft.com/office/drawing/2014/main" val="10000"/>
                  </a:ext>
                </a:extLst>
              </a:tr>
              <a:tr h="1310827">
                <a:tc>
                  <a:txBody>
                    <a:bodyPr/>
                    <a:lstStyle/>
                    <a:p>
                      <a:r>
                        <a:rPr lang="en-IN" sz="2000" b="0" i="0" kern="1200" dirty="0">
                          <a:solidFill>
                            <a:schemeClr val="tx2"/>
                          </a:solidFill>
                          <a:latin typeface="Comic Sans MS" pitchFamily="66" charset="0"/>
                          <a:ea typeface="+mn-ea"/>
                          <a:cs typeface="+mn-cs"/>
                        </a:rPr>
                        <a:t>Ant does not provide facilities for dependency management at all. Though Ivy can be used in conjunction with Ant for the same.</a:t>
                      </a:r>
                      <a:endParaRPr lang="en-IN" sz="2000" dirty="0">
                        <a:solidFill>
                          <a:schemeClr val="tx2"/>
                        </a:solidFill>
                        <a:latin typeface="Comic Sans MS" pitchFamily="66" charset="0"/>
                      </a:endParaRPr>
                    </a:p>
                  </a:txBody>
                  <a:tcPr marT="45727" marB="45727">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tx2"/>
                          </a:solidFill>
                          <a:latin typeface="Comic Sans MS" pitchFamily="66" charset="0"/>
                          <a:ea typeface="+mn-ea"/>
                          <a:cs typeface="+mn-cs"/>
                        </a:rPr>
                        <a:t>The real strength of Maven is its dependency management.</a:t>
                      </a:r>
                      <a:endParaRPr lang="en-IN" sz="2000" dirty="0">
                        <a:solidFill>
                          <a:schemeClr val="tx2"/>
                        </a:solidFill>
                        <a:latin typeface="Comic Sans MS" pitchFamily="66" charset="0"/>
                      </a:endParaRPr>
                    </a:p>
                    <a:p>
                      <a:endParaRPr lang="en-IN" sz="2000" dirty="0">
                        <a:solidFill>
                          <a:schemeClr val="tx2"/>
                        </a:solidFill>
                        <a:latin typeface="Comic Sans MS" pitchFamily="66" charset="0"/>
                      </a:endParaRPr>
                    </a:p>
                  </a:txBody>
                  <a:tcPr marT="45727" marB="45727">
                    <a:noFill/>
                  </a:tcPr>
                </a:tc>
                <a:extLst>
                  <a:ext uri="{0D108BD9-81ED-4DB2-BD59-A6C34878D82A}">
                    <a16:rowId xmlns:a16="http://schemas.microsoft.com/office/drawing/2014/main" val="10001"/>
                  </a:ext>
                </a:extLst>
              </a:tr>
              <a:tr h="1310827">
                <a:tc>
                  <a:txBody>
                    <a:bodyPr/>
                    <a:lstStyle/>
                    <a:p>
                      <a:r>
                        <a:rPr lang="en-IN" sz="2000" b="0" i="0" kern="1200" dirty="0">
                          <a:solidFill>
                            <a:schemeClr val="tx2"/>
                          </a:solidFill>
                          <a:latin typeface="Comic Sans MS" pitchFamily="66" charset="0"/>
                          <a:ea typeface="+mn-ea"/>
                          <a:cs typeface="+mn-cs"/>
                        </a:rPr>
                        <a:t>Ant, by itself, doesn’t have a facility for reusing build knowledge; this is all encapsulated in the build.xml file.</a:t>
                      </a:r>
                      <a:endParaRPr lang="en-IN" sz="2000" dirty="0">
                        <a:solidFill>
                          <a:schemeClr val="tx2"/>
                        </a:solidFill>
                        <a:latin typeface="Comic Sans MS" pitchFamily="66" charset="0"/>
                      </a:endParaRPr>
                    </a:p>
                  </a:txBody>
                  <a:tcPr marT="45727" marB="45727">
                    <a:noFill/>
                  </a:tcPr>
                </a:tc>
                <a:tc>
                  <a:txBody>
                    <a:bodyPr/>
                    <a:lstStyle/>
                    <a:p>
                      <a:r>
                        <a:rPr lang="en-IN" sz="2000" b="0" i="0" kern="1200" dirty="0">
                          <a:solidFill>
                            <a:schemeClr val="tx2"/>
                          </a:solidFill>
                          <a:latin typeface="Comic Sans MS" pitchFamily="66" charset="0"/>
                          <a:ea typeface="+mn-ea"/>
                          <a:cs typeface="+mn-cs"/>
                        </a:rPr>
                        <a:t>Reuse is achieved through the use of </a:t>
                      </a:r>
                      <a:r>
                        <a:rPr lang="en-IN" sz="2000" b="0" i="0" kern="1200" dirty="0" err="1">
                          <a:solidFill>
                            <a:schemeClr val="tx2"/>
                          </a:solidFill>
                          <a:latin typeface="Comic Sans MS" pitchFamily="66" charset="0"/>
                          <a:ea typeface="+mn-ea"/>
                          <a:cs typeface="+mn-cs"/>
                        </a:rPr>
                        <a:t>plugins</a:t>
                      </a:r>
                      <a:r>
                        <a:rPr lang="en-IN" sz="2000" b="0" i="0" kern="1200" baseline="0" dirty="0">
                          <a:solidFill>
                            <a:schemeClr val="tx2"/>
                          </a:solidFill>
                          <a:latin typeface="Comic Sans MS" pitchFamily="66" charset="0"/>
                          <a:ea typeface="+mn-ea"/>
                          <a:cs typeface="+mn-cs"/>
                        </a:rPr>
                        <a:t> </a:t>
                      </a:r>
                      <a:r>
                        <a:rPr lang="en-IN" sz="2000" b="0" i="0" kern="1200" dirty="0">
                          <a:solidFill>
                            <a:schemeClr val="tx2"/>
                          </a:solidFill>
                          <a:latin typeface="Comic Sans MS" pitchFamily="66" charset="0"/>
                          <a:ea typeface="+mn-ea"/>
                          <a:cs typeface="+mn-cs"/>
                        </a:rPr>
                        <a:t>that become part of the Maven installation library.</a:t>
                      </a:r>
                      <a:endParaRPr lang="en-IN" sz="2000" dirty="0">
                        <a:solidFill>
                          <a:schemeClr val="tx2"/>
                        </a:solidFill>
                        <a:latin typeface="Comic Sans MS" pitchFamily="66" charset="0"/>
                      </a:endParaRPr>
                    </a:p>
                  </a:txBody>
                  <a:tcPr marT="45727" marB="45727">
                    <a:noFill/>
                  </a:tcPr>
                </a:tc>
                <a:extLst>
                  <a:ext uri="{0D108BD9-81ED-4DB2-BD59-A6C34878D82A}">
                    <a16:rowId xmlns:a16="http://schemas.microsoft.com/office/drawing/2014/main" val="10002"/>
                  </a:ext>
                </a:extLst>
              </a:tr>
              <a:tr h="1310827">
                <a:tc>
                  <a:txBody>
                    <a:bodyPr/>
                    <a:lstStyle/>
                    <a:p>
                      <a:r>
                        <a:rPr lang="en-IN" sz="2000" b="0" i="0" kern="1200" dirty="0">
                          <a:solidFill>
                            <a:schemeClr val="tx2"/>
                          </a:solidFill>
                          <a:latin typeface="Comic Sans MS" pitchFamily="66" charset="0"/>
                          <a:ea typeface="+mn-ea"/>
                          <a:cs typeface="+mn-cs"/>
                        </a:rPr>
                        <a:t>Ant is good at the low level.</a:t>
                      </a:r>
                      <a:endParaRPr lang="en-IN" sz="2000" dirty="0">
                        <a:solidFill>
                          <a:schemeClr val="tx2"/>
                        </a:solidFill>
                        <a:latin typeface="Comic Sans MS" pitchFamily="66" charset="0"/>
                      </a:endParaRPr>
                    </a:p>
                  </a:txBody>
                  <a:tcPr marT="45727" marB="45727">
                    <a:noFill/>
                  </a:tcPr>
                </a:tc>
                <a:tc>
                  <a:txBody>
                    <a:bodyPr/>
                    <a:lstStyle/>
                    <a:p>
                      <a:r>
                        <a:rPr lang="en-IN" sz="2000" b="0" i="0" kern="1200" dirty="0">
                          <a:solidFill>
                            <a:schemeClr val="tx2"/>
                          </a:solidFill>
                          <a:latin typeface="Comic Sans MS" pitchFamily="66" charset="0"/>
                          <a:ea typeface="+mn-ea"/>
                          <a:cs typeface="+mn-cs"/>
                        </a:rPr>
                        <a:t>Maven is good at the high level. You can run Ant tasks from within Maven. You can even embed your Ant scripts in the POM.</a:t>
                      </a:r>
                      <a:endParaRPr lang="en-IN" sz="2000" dirty="0">
                        <a:solidFill>
                          <a:schemeClr val="tx2"/>
                        </a:solidFill>
                        <a:latin typeface="Comic Sans MS" pitchFamily="66" charset="0"/>
                      </a:endParaRPr>
                    </a:p>
                  </a:txBody>
                  <a:tcPr marT="45727" marB="45727">
                    <a:noFill/>
                  </a:tcPr>
                </a:tc>
                <a:extLst>
                  <a:ext uri="{0D108BD9-81ED-4DB2-BD59-A6C34878D82A}">
                    <a16:rowId xmlns:a16="http://schemas.microsoft.com/office/drawing/2014/main" val="10003"/>
                  </a:ext>
                </a:extLst>
              </a:tr>
            </a:tbl>
          </a:graphicData>
        </a:graphic>
      </p:graphicFrame>
      <p:sp>
        <p:nvSpPr>
          <p:cNvPr id="49177" name="Rectangle 9">
            <a:extLst>
              <a:ext uri="{FF2B5EF4-FFF2-40B4-BE49-F238E27FC236}">
                <a16:creationId xmlns:a16="http://schemas.microsoft.com/office/drawing/2014/main" id="{016E20CE-F786-4E43-9D16-97AC3FE6C1B8}"/>
              </a:ext>
            </a:extLst>
          </p:cNvPr>
          <p:cNvSpPr>
            <a:spLocks noChangeArrowheads="1"/>
          </p:cNvSpPr>
          <p:nvPr/>
        </p:nvSpPr>
        <p:spPr bwMode="auto">
          <a:xfrm>
            <a:off x="5694362" y="115888"/>
            <a:ext cx="6094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u="none" dirty="0">
                <a:latin typeface="Comic Sans MS" panose="030F0702030302020204" pitchFamily="66" charset="0"/>
              </a:rPr>
              <a:t>Comparison of Ant and Maven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9F4BDD26-CD94-44D2-B149-E5245CB8625D}"/>
              </a:ext>
            </a:extLst>
          </p:cNvPr>
          <p:cNvSpPr>
            <a:spLocks noGrp="1" noChangeArrowheads="1"/>
          </p:cNvSpPr>
          <p:nvPr>
            <p:ph type="dt" sz="quarter" idx="10"/>
          </p:nvPr>
        </p:nvSpPr>
        <p:spPr/>
        <p:txBody>
          <a:bodyPr/>
          <a:lstStyle/>
          <a:p>
            <a:pPr>
              <a:defRPr/>
            </a:pPr>
            <a:fld id="{5BEC4FA9-9516-4F43-8999-B001681ECBFC}" type="datetime3">
              <a:rPr lang="en-US"/>
              <a:pPr>
                <a:defRPr/>
              </a:pPr>
              <a:t>30 November 2022</a:t>
            </a:fld>
            <a:endParaRPr lang="en-US" dirty="0"/>
          </a:p>
        </p:txBody>
      </p:sp>
      <p:sp>
        <p:nvSpPr>
          <p:cNvPr id="51203" name="Rectangle 6">
            <a:extLst>
              <a:ext uri="{FF2B5EF4-FFF2-40B4-BE49-F238E27FC236}">
                <a16:creationId xmlns:a16="http://schemas.microsoft.com/office/drawing/2014/main" id="{AEB447C4-8B30-4838-A3AE-5E7F68FB987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50D87E9-5848-48FA-AEA9-421F47E799EC}" type="slidenum">
              <a:rPr lang="en-US" altLang="en-US" sz="1400"/>
              <a:pPr>
                <a:spcBef>
                  <a:spcPct val="0"/>
                </a:spcBef>
                <a:buFontTx/>
                <a:buNone/>
              </a:pPr>
              <a:t>24</a:t>
            </a:fld>
            <a:endParaRPr lang="en-US" altLang="en-US" sz="1400"/>
          </a:p>
        </p:txBody>
      </p:sp>
      <p:sp>
        <p:nvSpPr>
          <p:cNvPr id="51204" name="Text Box 2">
            <a:extLst>
              <a:ext uri="{FF2B5EF4-FFF2-40B4-BE49-F238E27FC236}">
                <a16:creationId xmlns:a16="http://schemas.microsoft.com/office/drawing/2014/main" id="{53EC97BB-0036-4473-811D-FE08E8C97F50}"/>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51205" name="Picture 5" descr="Ppt_Bg2.png">
            <a:extLst>
              <a:ext uri="{FF2B5EF4-FFF2-40B4-BE49-F238E27FC236}">
                <a16:creationId xmlns:a16="http://schemas.microsoft.com/office/drawing/2014/main" id="{17B0ADF4-1141-4A05-9459-7B139C5E8C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Rectangle 4">
            <a:extLst>
              <a:ext uri="{FF2B5EF4-FFF2-40B4-BE49-F238E27FC236}">
                <a16:creationId xmlns:a16="http://schemas.microsoft.com/office/drawing/2014/main" id="{2591579D-0C4F-4EA0-8B9D-8372C4B19B68}"/>
              </a:ext>
            </a:extLst>
          </p:cNvPr>
          <p:cNvSpPr>
            <a:spLocks noChangeArrowheads="1"/>
          </p:cNvSpPr>
          <p:nvPr/>
        </p:nvSpPr>
        <p:spPr bwMode="auto">
          <a:xfrm>
            <a:off x="6570664" y="115889"/>
            <a:ext cx="40973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endParaRPr lang="en-US" altLang="en-US" sz="2400">
              <a:latin typeface="Comic Sans MS" panose="030F0702030302020204" pitchFamily="66" charset="0"/>
            </a:endParaRPr>
          </a:p>
        </p:txBody>
      </p:sp>
      <p:sp>
        <p:nvSpPr>
          <p:cNvPr id="51207" name="Rectangle 5">
            <a:extLst>
              <a:ext uri="{FF2B5EF4-FFF2-40B4-BE49-F238E27FC236}">
                <a16:creationId xmlns:a16="http://schemas.microsoft.com/office/drawing/2014/main" id="{7FE274C0-3735-4038-93B9-26420192A827}"/>
              </a:ext>
            </a:extLst>
          </p:cNvPr>
          <p:cNvSpPr>
            <a:spLocks noChangeArrowheads="1"/>
          </p:cNvSpPr>
          <p:nvPr/>
        </p:nvSpPr>
        <p:spPr bwMode="auto">
          <a:xfrm>
            <a:off x="1676401" y="690564"/>
            <a:ext cx="897731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Clr>
                <a:schemeClr val="tx1"/>
              </a:buClr>
              <a:buSzPct val="125000"/>
            </a:pPr>
            <a:r>
              <a:rPr lang="en-US" altLang="en-US" sz="1800">
                <a:solidFill>
                  <a:schemeClr val="bg1"/>
                </a:solidFill>
                <a:latin typeface="Comic Sans MS" panose="030F0702030302020204" pitchFamily="66" charset="0"/>
              </a:rPr>
              <a:t> </a:t>
            </a:r>
            <a:r>
              <a:rPr lang="en-IN" altLang="en-US" sz="2800">
                <a:solidFill>
                  <a:schemeClr val="tx2"/>
                </a:solidFill>
                <a:latin typeface="Comic Sans MS" panose="030F0702030302020204" pitchFamily="66" charset="0"/>
              </a:rPr>
              <a:t>Difference between Ant and Maven(Cont.)</a:t>
            </a:r>
          </a:p>
          <a:p>
            <a:pPr algn="just" eaLnBrk="1" hangingPunct="1">
              <a:spcBef>
                <a:spcPct val="0"/>
              </a:spcBef>
              <a:buClr>
                <a:schemeClr val="tx1"/>
              </a:buClr>
              <a:buSzPct val="125000"/>
            </a:pPr>
            <a:endParaRPr lang="en-US" altLang="en-US" sz="2000">
              <a:solidFill>
                <a:schemeClr val="bg1"/>
              </a:solidFill>
              <a:latin typeface="Comic Sans MS" panose="030F0702030302020204" pitchFamily="66" charset="0"/>
            </a:endParaRPr>
          </a:p>
          <a:p>
            <a:pPr lvl="1" algn="just" eaLnBrk="1" hangingPunct="1">
              <a:spcBef>
                <a:spcPct val="0"/>
              </a:spcBef>
              <a:buClr>
                <a:schemeClr val="tx1"/>
              </a:buClr>
              <a:buSzPct val="125000"/>
              <a:buFontTx/>
              <a:buNone/>
            </a:pPr>
            <a:endParaRPr lang="en-US" altLang="en-US" sz="2000">
              <a:solidFill>
                <a:schemeClr val="bg1"/>
              </a:solidFill>
              <a:latin typeface="Comic Sans MS" panose="030F0702030302020204" pitchFamily="66" charset="0"/>
            </a:endParaRPr>
          </a:p>
          <a:p>
            <a:pPr lvl="1" algn="just" eaLnBrk="1" hangingPunct="1">
              <a:spcBef>
                <a:spcPct val="0"/>
              </a:spcBef>
              <a:buClr>
                <a:schemeClr val="tx1"/>
              </a:buClr>
              <a:buSzPct val="125000"/>
              <a:buFontTx/>
              <a:buNone/>
            </a:pPr>
            <a:endParaRPr lang="en-US" altLang="en-US" sz="2000">
              <a:solidFill>
                <a:schemeClr val="bg1"/>
              </a:solidFill>
              <a:latin typeface="Comic Sans MS" panose="030F0702030302020204" pitchFamily="66" charset="0"/>
            </a:endParaRPr>
          </a:p>
          <a:p>
            <a:pPr lvl="1" algn="just" eaLnBrk="1" hangingPunct="1">
              <a:spcBef>
                <a:spcPct val="0"/>
              </a:spcBef>
              <a:buClr>
                <a:schemeClr val="tx1"/>
              </a:buClr>
              <a:buSzPct val="125000"/>
              <a:buFontTx/>
              <a:buChar char="•"/>
            </a:pPr>
            <a:endParaRPr lang="en-US" altLang="en-US" sz="1800">
              <a:solidFill>
                <a:schemeClr val="bg1"/>
              </a:solidFill>
              <a:latin typeface="Comic Sans MS" panose="030F0702030302020204" pitchFamily="66" charset="0"/>
            </a:endParaRPr>
          </a:p>
          <a:p>
            <a:pPr algn="just" eaLnBrk="1" hangingPunct="1">
              <a:spcBef>
                <a:spcPct val="0"/>
              </a:spcBef>
              <a:buClr>
                <a:schemeClr val="tx1"/>
              </a:buClr>
              <a:buSzPct val="125000"/>
              <a:buFontTx/>
              <a:buNone/>
            </a:pPr>
            <a:endParaRPr lang="en-US" altLang="en-US" sz="1800">
              <a:solidFill>
                <a:schemeClr val="bg1"/>
              </a:solidFill>
              <a:latin typeface="Comic Sans MS" panose="030F0702030302020204" pitchFamily="66" charset="0"/>
            </a:endParaRPr>
          </a:p>
        </p:txBody>
      </p:sp>
      <p:graphicFrame>
        <p:nvGraphicFramePr>
          <p:cNvPr id="11" name="Table 10">
            <a:extLst>
              <a:ext uri="{FF2B5EF4-FFF2-40B4-BE49-F238E27FC236}">
                <a16:creationId xmlns:a16="http://schemas.microsoft.com/office/drawing/2014/main" id="{049FDBD1-7FE7-4E1D-9B6B-6E3C1D69B5E2}"/>
              </a:ext>
            </a:extLst>
          </p:cNvPr>
          <p:cNvGraphicFramePr>
            <a:graphicFrameLocks noGrp="1"/>
          </p:cNvGraphicFramePr>
          <p:nvPr>
            <p:extLst>
              <p:ext uri="{D42A27DB-BD31-4B8C-83A1-F6EECF244321}">
                <p14:modId xmlns:p14="http://schemas.microsoft.com/office/powerpoint/2010/main" val="4243032825"/>
              </p:ext>
            </p:extLst>
          </p:nvPr>
        </p:nvGraphicFramePr>
        <p:xfrm>
          <a:off x="1676400" y="1341439"/>
          <a:ext cx="8977314" cy="4549775"/>
        </p:xfrm>
        <a:graphic>
          <a:graphicData uri="http://schemas.openxmlformats.org/drawingml/2006/table">
            <a:tbl>
              <a:tblPr firstRow="1" bandRow="1">
                <a:tableStyleId>{073A0DAA-6AF3-43AB-8588-CEC1D06C72B9}</a:tableStyleId>
              </a:tblPr>
              <a:tblGrid>
                <a:gridCol w="4488657">
                  <a:extLst>
                    <a:ext uri="{9D8B030D-6E8A-4147-A177-3AD203B41FA5}">
                      <a16:colId xmlns:a16="http://schemas.microsoft.com/office/drawing/2014/main" val="20000"/>
                    </a:ext>
                  </a:extLst>
                </a:gridCol>
                <a:gridCol w="4488657">
                  <a:extLst>
                    <a:ext uri="{9D8B030D-6E8A-4147-A177-3AD203B41FA5}">
                      <a16:colId xmlns:a16="http://schemas.microsoft.com/office/drawing/2014/main" val="20001"/>
                    </a:ext>
                  </a:extLst>
                </a:gridCol>
              </a:tblGrid>
              <a:tr h="522043">
                <a:tc>
                  <a:txBody>
                    <a:bodyPr/>
                    <a:lstStyle/>
                    <a:p>
                      <a:pPr algn="l" fontAlgn="t"/>
                      <a:r>
                        <a:rPr lang="en-IN" sz="2800" dirty="0">
                          <a:solidFill>
                            <a:schemeClr val="tx2"/>
                          </a:solidFill>
                          <a:latin typeface="Comic Sans MS" pitchFamily="66" charset="0"/>
                        </a:rPr>
                        <a:t>Ant</a:t>
                      </a:r>
                    </a:p>
                  </a:txBody>
                  <a:tcPr marL="47625" marR="47625" marT="47632" marB="47632">
                    <a:solidFill>
                      <a:schemeClr val="tx1"/>
                    </a:solidFill>
                  </a:tcPr>
                </a:tc>
                <a:tc>
                  <a:txBody>
                    <a:bodyPr/>
                    <a:lstStyle/>
                    <a:p>
                      <a:r>
                        <a:rPr lang="en-IN" sz="2800" b="1" i="0" kern="1200" dirty="0">
                          <a:solidFill>
                            <a:schemeClr val="lt1"/>
                          </a:solidFill>
                          <a:latin typeface="Comic Sans MS" pitchFamily="66" charset="0"/>
                          <a:ea typeface="+mn-ea"/>
                          <a:cs typeface="+mn-cs"/>
                        </a:rPr>
                        <a:t>Maven</a:t>
                      </a:r>
                      <a:endParaRPr lang="en-IN" sz="2800" dirty="0">
                        <a:latin typeface="Comic Sans MS" pitchFamily="66" charset="0"/>
                      </a:endParaRPr>
                    </a:p>
                  </a:txBody>
                  <a:tcPr marT="45726" marB="45726">
                    <a:solidFill>
                      <a:schemeClr val="tx1"/>
                    </a:solidFill>
                  </a:tcPr>
                </a:tc>
                <a:extLst>
                  <a:ext uri="{0D108BD9-81ED-4DB2-BD59-A6C34878D82A}">
                    <a16:rowId xmlns:a16="http://schemas.microsoft.com/office/drawing/2014/main" val="10000"/>
                  </a:ext>
                </a:extLst>
              </a:tr>
              <a:tr h="1009791">
                <a:tc>
                  <a:txBody>
                    <a:bodyPr/>
                    <a:lstStyle/>
                    <a:p>
                      <a:pPr algn="l" fontAlgn="t"/>
                      <a:r>
                        <a:rPr lang="en-IN" sz="2000" b="0" i="0" kern="1200" dirty="0">
                          <a:solidFill>
                            <a:schemeClr val="tx2"/>
                          </a:solidFill>
                          <a:latin typeface="Comic Sans MS" pitchFamily="66" charset="0"/>
                          <a:ea typeface="+mn-ea"/>
                          <a:cs typeface="+mn-cs"/>
                        </a:rPr>
                        <a:t>Ant doesn't have a lifecycle, you have to define goals and goal dependencies.</a:t>
                      </a:r>
                      <a:endParaRPr lang="en-IN" sz="2000" dirty="0">
                        <a:solidFill>
                          <a:schemeClr val="tx2"/>
                        </a:solidFill>
                        <a:latin typeface="Comic Sans MS" pitchFamily="66" charset="0"/>
                      </a:endParaRPr>
                    </a:p>
                  </a:txBody>
                  <a:tcPr marL="47625" marR="47625" marT="47632" marB="47632">
                    <a:noFill/>
                  </a:tcPr>
                </a:tc>
                <a:tc>
                  <a:txBody>
                    <a:bodyPr/>
                    <a:lstStyle/>
                    <a:p>
                      <a:r>
                        <a:rPr lang="en-IN" sz="2000" b="0" i="0" kern="1200" dirty="0">
                          <a:solidFill>
                            <a:schemeClr val="tx2"/>
                          </a:solidFill>
                          <a:latin typeface="Comic Sans MS" pitchFamily="66" charset="0"/>
                          <a:ea typeface="+mn-ea"/>
                          <a:cs typeface="+mn-cs"/>
                        </a:rPr>
                        <a:t>Maven has a well defined lifecycle</a:t>
                      </a:r>
                      <a:endParaRPr lang="en-IN" sz="2000" dirty="0">
                        <a:solidFill>
                          <a:schemeClr val="tx2"/>
                        </a:solidFill>
                        <a:latin typeface="Comic Sans MS" pitchFamily="66" charset="0"/>
                      </a:endParaRPr>
                    </a:p>
                  </a:txBody>
                  <a:tcPr marT="45726" marB="45726">
                    <a:noFill/>
                  </a:tcPr>
                </a:tc>
                <a:extLst>
                  <a:ext uri="{0D108BD9-81ED-4DB2-BD59-A6C34878D82A}">
                    <a16:rowId xmlns:a16="http://schemas.microsoft.com/office/drawing/2014/main" val="10001"/>
                  </a:ext>
                </a:extLst>
              </a:tr>
              <a:tr h="1615665">
                <a:tc>
                  <a:txBody>
                    <a:bodyPr/>
                    <a:lstStyle/>
                    <a:p>
                      <a:pPr algn="l" fontAlgn="t"/>
                      <a:r>
                        <a:rPr lang="en-IN" sz="2000" b="0" i="0" kern="1200" dirty="0">
                          <a:solidFill>
                            <a:schemeClr val="tx2"/>
                          </a:solidFill>
                          <a:latin typeface="Comic Sans MS" pitchFamily="66" charset="0"/>
                          <a:ea typeface="+mn-ea"/>
                          <a:cs typeface="+mn-cs"/>
                        </a:rPr>
                        <a:t>The build environment is only as portable as the person who designed the build.xml forced it to be.</a:t>
                      </a:r>
                      <a:endParaRPr lang="en-IN" sz="2000" dirty="0">
                        <a:solidFill>
                          <a:schemeClr val="tx2"/>
                        </a:solidFill>
                        <a:latin typeface="Comic Sans MS" pitchFamily="66" charset="0"/>
                      </a:endParaRPr>
                    </a:p>
                  </a:txBody>
                  <a:tcPr marL="47625" marR="47625" marT="47632" marB="47632">
                    <a:noFill/>
                  </a:tcPr>
                </a:tc>
                <a:tc>
                  <a:txBody>
                    <a:bodyPr/>
                    <a:lstStyle/>
                    <a:p>
                      <a:r>
                        <a:rPr lang="en-IN" sz="2000" b="0" i="0" kern="1200" dirty="0">
                          <a:solidFill>
                            <a:schemeClr val="tx2"/>
                          </a:solidFill>
                          <a:latin typeface="Comic Sans MS" pitchFamily="66" charset="0"/>
                          <a:ea typeface="+mn-ea"/>
                          <a:cs typeface="+mn-cs"/>
                        </a:rPr>
                        <a:t>One can generally import a clean Maven Project and build immediately with no need to set up a customized external build environment.</a:t>
                      </a:r>
                      <a:endParaRPr lang="en-IN" sz="2000" dirty="0">
                        <a:solidFill>
                          <a:schemeClr val="tx2"/>
                        </a:solidFill>
                        <a:latin typeface="Comic Sans MS" pitchFamily="66" charset="0"/>
                      </a:endParaRPr>
                    </a:p>
                  </a:txBody>
                  <a:tcPr marT="45726" marB="45726">
                    <a:noFill/>
                  </a:tcPr>
                </a:tc>
                <a:extLst>
                  <a:ext uri="{0D108BD9-81ED-4DB2-BD59-A6C34878D82A}">
                    <a16:rowId xmlns:a16="http://schemas.microsoft.com/office/drawing/2014/main" val="10002"/>
                  </a:ext>
                </a:extLst>
              </a:tr>
              <a:tr h="701138">
                <a:tc>
                  <a:txBody>
                    <a:bodyPr/>
                    <a:lstStyle/>
                    <a:p>
                      <a:r>
                        <a:rPr lang="en-IN" sz="2000" b="0" i="0" kern="1200" dirty="0">
                          <a:solidFill>
                            <a:schemeClr val="tx2"/>
                          </a:solidFill>
                          <a:latin typeface="Comic Sans MS" pitchFamily="66" charset="0"/>
                          <a:ea typeface="+mn-ea"/>
                          <a:cs typeface="+mn-cs"/>
                        </a:rPr>
                        <a:t>No IDE Support.</a:t>
                      </a:r>
                      <a:endParaRPr lang="en-IN" sz="2000" dirty="0">
                        <a:solidFill>
                          <a:schemeClr val="tx2"/>
                        </a:solidFill>
                        <a:latin typeface="Comic Sans MS" pitchFamily="66" charset="0"/>
                      </a:endParaRPr>
                    </a:p>
                  </a:txBody>
                  <a:tcPr marT="45726" marB="45726">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i="0" kern="1200" dirty="0">
                          <a:solidFill>
                            <a:schemeClr val="tx2"/>
                          </a:solidFill>
                          <a:latin typeface="Comic Sans MS" pitchFamily="66" charset="0"/>
                          <a:ea typeface="+mn-ea"/>
                          <a:cs typeface="+mn-cs"/>
                        </a:rPr>
                        <a:t>Has IDE  Support..</a:t>
                      </a:r>
                      <a:endParaRPr lang="en-IN" sz="2000" dirty="0">
                        <a:solidFill>
                          <a:schemeClr val="tx2"/>
                        </a:solidFill>
                        <a:latin typeface="Comic Sans MS" pitchFamily="66" charset="0"/>
                      </a:endParaRPr>
                    </a:p>
                    <a:p>
                      <a:endParaRPr lang="en-IN" sz="2000" dirty="0">
                        <a:solidFill>
                          <a:schemeClr val="tx2"/>
                        </a:solidFill>
                        <a:latin typeface="Comic Sans MS" pitchFamily="66" charset="0"/>
                      </a:endParaRPr>
                    </a:p>
                  </a:txBody>
                  <a:tcPr marT="45726" marB="45726">
                    <a:noFill/>
                  </a:tcPr>
                </a:tc>
                <a:extLst>
                  <a:ext uri="{0D108BD9-81ED-4DB2-BD59-A6C34878D82A}">
                    <a16:rowId xmlns:a16="http://schemas.microsoft.com/office/drawing/2014/main" val="10003"/>
                  </a:ext>
                </a:extLst>
              </a:tr>
              <a:tr h="701138">
                <a:tc>
                  <a:txBody>
                    <a:bodyPr/>
                    <a:lstStyle/>
                    <a:p>
                      <a:r>
                        <a:rPr lang="en-IN" sz="2000" b="0" i="0" kern="1200" dirty="0">
                          <a:solidFill>
                            <a:schemeClr val="tx2"/>
                          </a:solidFill>
                          <a:latin typeface="Comic Sans MS" pitchFamily="66" charset="0"/>
                          <a:ea typeface="+mn-ea"/>
                          <a:cs typeface="+mn-cs"/>
                        </a:rPr>
                        <a:t>Excellent documentation available.</a:t>
                      </a:r>
                      <a:endParaRPr lang="en-IN" sz="2000" dirty="0">
                        <a:solidFill>
                          <a:schemeClr val="tx2"/>
                        </a:solidFill>
                        <a:latin typeface="Comic Sans MS" pitchFamily="66" charset="0"/>
                      </a:endParaRPr>
                    </a:p>
                  </a:txBody>
                  <a:tcPr marT="45726" marB="45726">
                    <a:noFill/>
                  </a:tcPr>
                </a:tc>
                <a:tc>
                  <a:txBody>
                    <a:bodyPr/>
                    <a:lstStyle/>
                    <a:p>
                      <a:r>
                        <a:rPr lang="en-IN" sz="2000" b="0" i="0" kern="1200" dirty="0">
                          <a:solidFill>
                            <a:schemeClr val="tx2"/>
                          </a:solidFill>
                          <a:latin typeface="Comic Sans MS" pitchFamily="66" charset="0"/>
                          <a:ea typeface="+mn-ea"/>
                          <a:cs typeface="+mn-cs"/>
                        </a:rPr>
                        <a:t>Documentation is growing but still inconsistent.</a:t>
                      </a:r>
                      <a:endParaRPr lang="en-IN" sz="2000" dirty="0">
                        <a:solidFill>
                          <a:schemeClr val="tx2"/>
                        </a:solidFill>
                        <a:latin typeface="Comic Sans MS" pitchFamily="66" charset="0"/>
                      </a:endParaRPr>
                    </a:p>
                  </a:txBody>
                  <a:tcPr marT="45726" marB="45726">
                    <a:noFill/>
                  </a:tcPr>
                </a:tc>
                <a:extLst>
                  <a:ext uri="{0D108BD9-81ED-4DB2-BD59-A6C34878D82A}">
                    <a16:rowId xmlns:a16="http://schemas.microsoft.com/office/drawing/2014/main" val="10004"/>
                  </a:ext>
                </a:extLst>
              </a:tr>
            </a:tbl>
          </a:graphicData>
        </a:graphic>
      </p:graphicFrame>
      <p:sp>
        <p:nvSpPr>
          <p:cNvPr id="51228" name="Rectangle 9">
            <a:extLst>
              <a:ext uri="{FF2B5EF4-FFF2-40B4-BE49-F238E27FC236}">
                <a16:creationId xmlns:a16="http://schemas.microsoft.com/office/drawing/2014/main" id="{6157F489-9F30-4121-9486-74CC41323936}"/>
              </a:ext>
            </a:extLst>
          </p:cNvPr>
          <p:cNvSpPr>
            <a:spLocks noChangeArrowheads="1"/>
          </p:cNvSpPr>
          <p:nvPr/>
        </p:nvSpPr>
        <p:spPr bwMode="auto">
          <a:xfrm>
            <a:off x="6861982" y="69231"/>
            <a:ext cx="4959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u="none" dirty="0">
                <a:latin typeface="Comic Sans MS" panose="030F0702030302020204" pitchFamily="66" charset="0"/>
              </a:rPr>
              <a:t>Comparison of Ant and Maven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7D062012-B398-4CEB-9023-B4CCDAA213AF}"/>
              </a:ext>
            </a:extLst>
          </p:cNvPr>
          <p:cNvSpPr>
            <a:spLocks noGrp="1" noChangeArrowheads="1"/>
          </p:cNvSpPr>
          <p:nvPr>
            <p:ph type="dt" sz="quarter" idx="10"/>
          </p:nvPr>
        </p:nvSpPr>
        <p:spPr/>
        <p:txBody>
          <a:bodyPr/>
          <a:lstStyle/>
          <a:p>
            <a:pPr>
              <a:defRPr/>
            </a:pPr>
            <a:fld id="{4B234EB2-7798-452B-B2BE-45080075526E}" type="datetime3">
              <a:rPr lang="en-US"/>
              <a:pPr>
                <a:defRPr/>
              </a:pPr>
              <a:t>30 November 2022</a:t>
            </a:fld>
            <a:endParaRPr lang="en-US" dirty="0"/>
          </a:p>
        </p:txBody>
      </p:sp>
      <p:sp>
        <p:nvSpPr>
          <p:cNvPr id="53251" name="Rectangle 6">
            <a:extLst>
              <a:ext uri="{FF2B5EF4-FFF2-40B4-BE49-F238E27FC236}">
                <a16:creationId xmlns:a16="http://schemas.microsoft.com/office/drawing/2014/main" id="{233E3F42-92BB-4D47-99FC-1CD7D038091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75B5C0E-1BA2-46D4-868B-4A1393AF41F4}" type="slidenum">
              <a:rPr lang="en-US" altLang="en-US" sz="1400"/>
              <a:pPr>
                <a:spcBef>
                  <a:spcPct val="0"/>
                </a:spcBef>
                <a:buFontTx/>
                <a:buNone/>
              </a:pPr>
              <a:t>25</a:t>
            </a:fld>
            <a:endParaRPr lang="en-US" altLang="en-US" sz="1400"/>
          </a:p>
        </p:txBody>
      </p:sp>
      <p:sp>
        <p:nvSpPr>
          <p:cNvPr id="53252" name="Text Box 2">
            <a:extLst>
              <a:ext uri="{FF2B5EF4-FFF2-40B4-BE49-F238E27FC236}">
                <a16:creationId xmlns:a16="http://schemas.microsoft.com/office/drawing/2014/main" id="{AC5947A5-D5A3-4170-BCA6-DE10A7754C9B}"/>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53253" name="Picture 5" descr="Ppt_Bg2.png">
            <a:extLst>
              <a:ext uri="{FF2B5EF4-FFF2-40B4-BE49-F238E27FC236}">
                <a16:creationId xmlns:a16="http://schemas.microsoft.com/office/drawing/2014/main" id="{70E46C9E-7E98-4662-AD5E-B52A42B4A0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Rectangle 4">
            <a:extLst>
              <a:ext uri="{FF2B5EF4-FFF2-40B4-BE49-F238E27FC236}">
                <a16:creationId xmlns:a16="http://schemas.microsoft.com/office/drawing/2014/main" id="{EDE095CC-023B-4744-A019-223C36D3ECA7}"/>
              </a:ext>
            </a:extLst>
          </p:cNvPr>
          <p:cNvSpPr>
            <a:spLocks noChangeArrowheads="1"/>
          </p:cNvSpPr>
          <p:nvPr/>
        </p:nvSpPr>
        <p:spPr bwMode="auto">
          <a:xfrm>
            <a:off x="7822689" y="23982"/>
            <a:ext cx="40973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dirty="0">
                <a:latin typeface="Comic Sans MS" panose="030F0702030302020204" pitchFamily="66" charset="0"/>
              </a:rPr>
              <a:t> </a:t>
            </a:r>
            <a:r>
              <a:rPr lang="en-US" altLang="en-US" sz="2400" u="none" dirty="0">
                <a:latin typeface="Comic Sans MS" panose="030F0702030302020204" pitchFamily="66" charset="0"/>
              </a:rPr>
              <a:t>Statistics</a:t>
            </a:r>
          </a:p>
        </p:txBody>
      </p:sp>
      <p:sp>
        <p:nvSpPr>
          <p:cNvPr id="53255" name="Rectangle 5">
            <a:extLst>
              <a:ext uri="{FF2B5EF4-FFF2-40B4-BE49-F238E27FC236}">
                <a16:creationId xmlns:a16="http://schemas.microsoft.com/office/drawing/2014/main" id="{02ECB666-30F6-437A-BEDC-F813214C3630}"/>
              </a:ext>
            </a:extLst>
          </p:cNvPr>
          <p:cNvSpPr>
            <a:spLocks noChangeArrowheads="1"/>
          </p:cNvSpPr>
          <p:nvPr/>
        </p:nvSpPr>
        <p:spPr bwMode="auto">
          <a:xfrm>
            <a:off x="1676401" y="690564"/>
            <a:ext cx="897731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chemeClr val="tx1"/>
              </a:buClr>
              <a:buSzPct val="125000"/>
            </a:pPr>
            <a:r>
              <a:rPr lang="en-US" altLang="en-US" sz="1800" dirty="0">
                <a:solidFill>
                  <a:schemeClr val="bg1"/>
                </a:solidFill>
                <a:latin typeface="Comic Sans MS" panose="030F0702030302020204" pitchFamily="66" charset="0"/>
              </a:rPr>
              <a:t> </a:t>
            </a:r>
            <a:r>
              <a:rPr lang="en-US" altLang="en-US" sz="2800" dirty="0">
                <a:solidFill>
                  <a:schemeClr val="bg1"/>
                </a:solidFill>
                <a:latin typeface="Comic Sans MS" panose="030F0702030302020204" pitchFamily="66" charset="0"/>
              </a:rPr>
              <a:t> </a:t>
            </a:r>
          </a:p>
          <a:p>
            <a:pPr eaLnBrk="1" hangingPunct="1">
              <a:spcBef>
                <a:spcPct val="0"/>
              </a:spcBef>
              <a:buClr>
                <a:schemeClr val="tx1"/>
              </a:buClr>
              <a:buSzPct val="125000"/>
            </a:pPr>
            <a:endParaRPr lang="en-US" altLang="en-US" sz="2800" dirty="0">
              <a:solidFill>
                <a:schemeClr val="bg1"/>
              </a:solidFill>
              <a:latin typeface="Comic Sans MS" panose="030F0702030302020204" pitchFamily="66" charset="0"/>
            </a:endParaRPr>
          </a:p>
          <a:p>
            <a:pPr eaLnBrk="1" hangingPunct="1">
              <a:spcBef>
                <a:spcPct val="0"/>
              </a:spcBef>
              <a:buClr>
                <a:schemeClr val="tx1"/>
              </a:buClr>
              <a:buSzPct val="125000"/>
            </a:pPr>
            <a:endParaRPr lang="en-US" altLang="en-US" sz="2800" dirty="0">
              <a:solidFill>
                <a:schemeClr val="bg1"/>
              </a:solidFill>
              <a:latin typeface="Comic Sans MS" panose="030F0702030302020204" pitchFamily="66" charset="0"/>
            </a:endParaRPr>
          </a:p>
          <a:p>
            <a:pPr eaLnBrk="1" hangingPunct="1">
              <a:spcBef>
                <a:spcPct val="0"/>
              </a:spcBef>
              <a:buClr>
                <a:schemeClr val="tx1"/>
              </a:buClr>
              <a:buSzPct val="125000"/>
            </a:pPr>
            <a:endParaRPr lang="en-US" altLang="en-US" sz="2800" dirty="0">
              <a:solidFill>
                <a:schemeClr val="bg1"/>
              </a:solidFill>
              <a:latin typeface="Comic Sans MS" panose="030F0702030302020204" pitchFamily="66" charset="0"/>
            </a:endParaRPr>
          </a:p>
          <a:p>
            <a:pPr eaLnBrk="1" hangingPunct="1">
              <a:spcBef>
                <a:spcPct val="0"/>
              </a:spcBef>
              <a:buClr>
                <a:schemeClr val="tx1"/>
              </a:buClr>
              <a:buSzPct val="125000"/>
            </a:pPr>
            <a:endParaRPr lang="en-US" altLang="en-US" sz="2800" dirty="0">
              <a:solidFill>
                <a:schemeClr val="bg1"/>
              </a:solidFill>
              <a:latin typeface="Comic Sans MS" panose="030F0702030302020204" pitchFamily="66" charset="0"/>
            </a:endParaRPr>
          </a:p>
          <a:p>
            <a:pPr eaLnBrk="1" hangingPunct="1">
              <a:spcBef>
                <a:spcPct val="0"/>
              </a:spcBef>
              <a:buClr>
                <a:schemeClr val="tx1"/>
              </a:buClr>
              <a:buSzPct val="125000"/>
            </a:pPr>
            <a:endParaRPr lang="en-US" altLang="en-US" sz="2800" dirty="0">
              <a:solidFill>
                <a:schemeClr val="bg1"/>
              </a:solidFill>
              <a:latin typeface="Comic Sans MS" panose="030F0702030302020204" pitchFamily="66" charset="0"/>
            </a:endParaRPr>
          </a:p>
          <a:p>
            <a:pPr eaLnBrk="1" hangingPunct="1">
              <a:spcBef>
                <a:spcPct val="0"/>
              </a:spcBef>
              <a:buClr>
                <a:schemeClr val="tx1"/>
              </a:buClr>
              <a:buSzPct val="125000"/>
              <a:buFontTx/>
              <a:buNone/>
            </a:pPr>
            <a:endParaRPr lang="en-US" altLang="en-US" sz="2800" dirty="0">
              <a:solidFill>
                <a:schemeClr val="bg1"/>
              </a:solidFill>
              <a:latin typeface="Comic Sans MS" panose="030F0702030302020204" pitchFamily="66" charset="0"/>
            </a:endParaRPr>
          </a:p>
          <a:p>
            <a:pPr lvl="1" eaLnBrk="1" hangingPunct="1">
              <a:spcBef>
                <a:spcPct val="0"/>
              </a:spcBef>
              <a:buClr>
                <a:schemeClr val="tx1"/>
              </a:buClr>
              <a:buSzPct val="125000"/>
              <a:buFontTx/>
              <a:buNone/>
            </a:pPr>
            <a:endParaRPr lang="en-US" altLang="en-US" sz="2000" dirty="0">
              <a:latin typeface="Comic Sans MS" panose="030F0702030302020204" pitchFamily="66" charset="0"/>
            </a:endParaRPr>
          </a:p>
          <a:p>
            <a:pPr lvl="1" eaLnBrk="1" hangingPunct="1">
              <a:spcBef>
                <a:spcPct val="0"/>
              </a:spcBef>
              <a:buClr>
                <a:schemeClr val="tx1"/>
              </a:buClr>
              <a:buSzPct val="125000"/>
              <a:buFontTx/>
              <a:buChar char="•"/>
            </a:pPr>
            <a:endParaRPr lang="en-IN" altLang="en-US" sz="2000" dirty="0">
              <a:latin typeface="Comic Sans MS" panose="030F0702030302020204" pitchFamily="66" charset="0"/>
            </a:endParaRPr>
          </a:p>
          <a:p>
            <a:pPr lvl="1" eaLnBrk="1" hangingPunct="1">
              <a:spcBef>
                <a:spcPct val="0"/>
              </a:spcBef>
              <a:buClr>
                <a:schemeClr val="tx1"/>
              </a:buClr>
              <a:buSzPct val="125000"/>
              <a:buFontTx/>
              <a:buChar char="•"/>
            </a:pPr>
            <a:endParaRPr lang="en-US" altLang="en-US" sz="2000" dirty="0">
              <a:solidFill>
                <a:schemeClr val="bg1"/>
              </a:solidFill>
              <a:latin typeface="Comic Sans MS" panose="030F0702030302020204" pitchFamily="66" charset="0"/>
            </a:endParaRPr>
          </a:p>
          <a:p>
            <a:pPr lvl="1" eaLnBrk="1" hangingPunct="1">
              <a:spcBef>
                <a:spcPct val="0"/>
              </a:spcBef>
              <a:buClr>
                <a:schemeClr val="tx1"/>
              </a:buClr>
              <a:buSzPct val="125000"/>
              <a:buFontTx/>
              <a:buChar char="•"/>
            </a:pPr>
            <a:endParaRPr lang="en-US" altLang="en-US" sz="1800" dirty="0">
              <a:solidFill>
                <a:schemeClr val="bg1"/>
              </a:solidFill>
              <a:latin typeface="Comic Sans MS" panose="030F0702030302020204" pitchFamily="66" charset="0"/>
            </a:endParaRPr>
          </a:p>
          <a:p>
            <a:pPr eaLnBrk="1" hangingPunct="1">
              <a:spcBef>
                <a:spcPct val="0"/>
              </a:spcBef>
              <a:buClr>
                <a:schemeClr val="tx1"/>
              </a:buClr>
              <a:buSzPct val="125000"/>
              <a:buFontTx/>
              <a:buNone/>
            </a:pPr>
            <a:endParaRPr lang="en-US" altLang="en-US" sz="1800" dirty="0">
              <a:solidFill>
                <a:schemeClr val="bg1"/>
              </a:solidFill>
              <a:latin typeface="Comic Sans MS" panose="030F0702030302020204" pitchFamily="66" charset="0"/>
            </a:endParaRPr>
          </a:p>
        </p:txBody>
      </p:sp>
      <p:pic>
        <p:nvPicPr>
          <p:cNvPr id="53256" name="Picture 2" descr="E:\Helth Data Project\build-tool-used-most-often-graph.jpg">
            <a:extLst>
              <a:ext uri="{FF2B5EF4-FFF2-40B4-BE49-F238E27FC236}">
                <a16:creationId xmlns:a16="http://schemas.microsoft.com/office/drawing/2014/main" id="{02C7BEBE-DE4E-42D6-B11F-F649D3CEF5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1" y="1214439"/>
            <a:ext cx="8977313" cy="503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169D882-7471-4D1C-A724-909F3A69D10A}"/>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a:p>
        </p:txBody>
      </p:sp>
      <p:sp>
        <p:nvSpPr>
          <p:cNvPr id="26627" name="Rectangle 6">
            <a:extLst>
              <a:ext uri="{FF2B5EF4-FFF2-40B4-BE49-F238E27FC236}">
                <a16:creationId xmlns:a16="http://schemas.microsoft.com/office/drawing/2014/main" id="{1AD94B42-9B55-4730-93A2-45AA8516EB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432CAB-9DD0-4238-8A2A-0BD8CE2EFC62}" type="slidenum">
              <a:rPr lang="en-US" altLang="en-US" sz="1400"/>
              <a:pPr>
                <a:spcBef>
                  <a:spcPct val="0"/>
                </a:spcBef>
                <a:buFontTx/>
                <a:buNone/>
              </a:pPr>
              <a:t>26</a:t>
            </a:fld>
            <a:endParaRPr lang="en-US" altLang="en-US" sz="1400"/>
          </a:p>
        </p:txBody>
      </p:sp>
      <p:sp>
        <p:nvSpPr>
          <p:cNvPr id="26628" name="Text Box 2">
            <a:extLst>
              <a:ext uri="{FF2B5EF4-FFF2-40B4-BE49-F238E27FC236}">
                <a16:creationId xmlns:a16="http://schemas.microsoft.com/office/drawing/2014/main" id="{BF7AAB40-1F3E-4EC3-AC8A-69F4496217C2}"/>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6629" name="Picture 5" descr="Ppt_Bg2.png">
            <a:extLst>
              <a:ext uri="{FF2B5EF4-FFF2-40B4-BE49-F238E27FC236}">
                <a16:creationId xmlns:a16="http://schemas.microsoft.com/office/drawing/2014/main" id="{1036ACED-137D-456A-9489-0DE10DE21A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542" y="0"/>
            <a:ext cx="1207945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4">
            <a:extLst>
              <a:ext uri="{FF2B5EF4-FFF2-40B4-BE49-F238E27FC236}">
                <a16:creationId xmlns:a16="http://schemas.microsoft.com/office/drawing/2014/main" id="{64E856AE-385F-4340-A7D7-63FF1FCB07D3}"/>
              </a:ext>
            </a:extLst>
          </p:cNvPr>
          <p:cNvSpPr>
            <a:spLocks noChangeArrowheads="1"/>
          </p:cNvSpPr>
          <p:nvPr/>
        </p:nvSpPr>
        <p:spPr bwMode="auto">
          <a:xfrm>
            <a:off x="6570664" y="115889"/>
            <a:ext cx="5288401"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i="0" u="none" dirty="0">
                <a:latin typeface="Comic Sans MS" panose="030F0702030302020204" pitchFamily="66" charset="0"/>
              </a:rPr>
              <a:t>Maven Features</a:t>
            </a:r>
          </a:p>
        </p:txBody>
      </p:sp>
      <p:sp>
        <p:nvSpPr>
          <p:cNvPr id="26631" name="Rectangle 5">
            <a:extLst>
              <a:ext uri="{FF2B5EF4-FFF2-40B4-BE49-F238E27FC236}">
                <a16:creationId xmlns:a16="http://schemas.microsoft.com/office/drawing/2014/main" id="{E660EACE-9DF4-4249-A0A9-8E3E1F33D99C}"/>
              </a:ext>
            </a:extLst>
          </p:cNvPr>
          <p:cNvSpPr>
            <a:spLocks noChangeArrowheads="1"/>
          </p:cNvSpPr>
          <p:nvPr/>
        </p:nvSpPr>
        <p:spPr bwMode="auto">
          <a:xfrm>
            <a:off x="332935" y="690564"/>
            <a:ext cx="1137138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a:lnSpc>
                <a:spcPct val="90000"/>
              </a:lnSpc>
              <a:buClr>
                <a:schemeClr val="tx1"/>
              </a:buClr>
              <a:defRPr/>
            </a:pPr>
            <a:r>
              <a:rPr lang="en-US" altLang="en-US" sz="1800" i="0" u="none" dirty="0">
                <a:solidFill>
                  <a:schemeClr val="bg1"/>
                </a:solidFill>
                <a:latin typeface="Comic Sans MS" panose="030F0702030302020204" pitchFamily="66" charset="0"/>
              </a:rPr>
              <a:t> </a:t>
            </a:r>
            <a:r>
              <a:rPr lang="en-CA" altLang="en-US" sz="2400" i="0" u="none" dirty="0">
                <a:solidFill>
                  <a:schemeClr val="tx2"/>
                </a:solidFill>
                <a:latin typeface="Comic Sans MS" pitchFamily="66" charset="0"/>
              </a:rPr>
              <a:t>Maven is a project management and comprehension tool.</a:t>
            </a:r>
          </a:p>
          <a:p>
            <a:pPr algn="l">
              <a:lnSpc>
                <a:spcPct val="90000"/>
              </a:lnSpc>
              <a:buClr>
                <a:schemeClr val="tx1"/>
              </a:buClr>
              <a:defRPr/>
            </a:pPr>
            <a:r>
              <a:rPr lang="en-CA" altLang="en-US" sz="2400" i="0" u="none" dirty="0">
                <a:solidFill>
                  <a:schemeClr val="tx2"/>
                </a:solidFill>
                <a:latin typeface="Comic Sans MS" pitchFamily="66" charset="0"/>
              </a:rPr>
              <a:t>Maven projects is powerful tool for Java projects</a:t>
            </a:r>
          </a:p>
          <a:p>
            <a:pPr marL="0" indent="0" algn="l">
              <a:lnSpc>
                <a:spcPct val="90000"/>
              </a:lnSpc>
              <a:buClr>
                <a:schemeClr val="tx1"/>
              </a:buClr>
              <a:buFontTx/>
              <a:buNone/>
              <a:defRPr/>
            </a:pPr>
            <a:endParaRPr lang="en-CA" altLang="en-US" sz="2400" i="0" u="none" dirty="0">
              <a:solidFill>
                <a:schemeClr val="tx2"/>
              </a:solidFill>
              <a:latin typeface="Comic Sans MS" pitchFamily="66" charset="0"/>
            </a:endParaRPr>
          </a:p>
          <a:p>
            <a:pPr algn="l">
              <a:lnSpc>
                <a:spcPct val="90000"/>
              </a:lnSpc>
              <a:buClr>
                <a:schemeClr val="tx1"/>
              </a:buClr>
              <a:defRPr/>
            </a:pPr>
            <a:r>
              <a:rPr lang="en-US" sz="2400" i="0" u="none" dirty="0">
                <a:solidFill>
                  <a:schemeClr val="tx2"/>
                </a:solidFill>
                <a:latin typeface="Comic Sans MS" pitchFamily="66" charset="0"/>
              </a:rPr>
              <a:t>What is Maven ?</a:t>
            </a:r>
          </a:p>
          <a:p>
            <a:pPr marL="0" indent="0" algn="l">
              <a:lnSpc>
                <a:spcPct val="90000"/>
              </a:lnSpc>
              <a:buClr>
                <a:schemeClr val="tx1"/>
              </a:buClr>
              <a:buFontTx/>
              <a:buNone/>
              <a:defRPr/>
            </a:pPr>
            <a:r>
              <a:rPr lang="en-US" sz="2400" i="0" u="none" dirty="0">
                <a:solidFill>
                  <a:schemeClr val="tx2"/>
                </a:solidFill>
                <a:latin typeface="Comic Sans MS" pitchFamily="66" charset="0"/>
              </a:rPr>
              <a:t>	Maven is a software management and comprehension tool based on the concept of Project Object Model (POM) which can manage project build, reporting, and documentation from a central piece of information.</a:t>
            </a:r>
          </a:p>
          <a:p>
            <a:pPr marL="0" indent="0" algn="l">
              <a:lnSpc>
                <a:spcPct val="90000"/>
              </a:lnSpc>
              <a:buClr>
                <a:schemeClr val="tx1"/>
              </a:buClr>
              <a:buFontTx/>
              <a:buNone/>
              <a:defRPr/>
            </a:pPr>
            <a:endParaRPr lang="en-US" sz="2400" i="0" u="none" dirty="0">
              <a:solidFill>
                <a:schemeClr val="tx2"/>
              </a:solidFill>
              <a:latin typeface="Comic Sans MS" pitchFamily="66" charset="0"/>
            </a:endParaRPr>
          </a:p>
          <a:p>
            <a:pPr algn="l">
              <a:lnSpc>
                <a:spcPct val="90000"/>
              </a:lnSpc>
              <a:buClr>
                <a:schemeClr val="tx1"/>
              </a:buClr>
              <a:defRPr/>
            </a:pPr>
            <a:r>
              <a:rPr lang="en-US" sz="2400" i="0" u="none" dirty="0">
                <a:solidFill>
                  <a:schemeClr val="tx2"/>
                </a:solidFill>
                <a:latin typeface="Comic Sans MS" pitchFamily="66" charset="0"/>
              </a:rPr>
              <a:t>What is POM ?</a:t>
            </a:r>
          </a:p>
          <a:p>
            <a:pPr marL="0" indent="0" algn="l">
              <a:lnSpc>
                <a:spcPct val="90000"/>
              </a:lnSpc>
              <a:buClr>
                <a:schemeClr val="tx1"/>
              </a:buClr>
              <a:buFontTx/>
              <a:buNone/>
              <a:defRPr/>
            </a:pPr>
            <a:r>
              <a:rPr lang="en-US" sz="2400" i="0" u="none" dirty="0">
                <a:solidFill>
                  <a:schemeClr val="tx2"/>
                </a:solidFill>
                <a:latin typeface="Comic Sans MS" pitchFamily="66" charset="0"/>
              </a:rPr>
              <a:t>	As a fundamental unit of work in Maven, POM is an XML file that contains information about project and configuration details used by Maven to build the project.</a:t>
            </a:r>
            <a:endParaRPr lang="en-CA" altLang="en-US" sz="2400" i="0" u="none" dirty="0">
              <a:solidFill>
                <a:schemeClr val="tx2"/>
              </a:solidFill>
              <a:latin typeface="Comic Sans MS" pitchFamily="66" charset="0"/>
            </a:endParaRPr>
          </a:p>
          <a:p>
            <a:pPr lvl="1" algn="l" eaLnBrk="1" hangingPunct="1">
              <a:spcBef>
                <a:spcPct val="0"/>
              </a:spcBef>
              <a:buClr>
                <a:schemeClr val="tx1"/>
              </a:buClr>
              <a:buSzPct val="125000"/>
              <a:buFontTx/>
              <a:buChar char="•"/>
            </a:pPr>
            <a:endParaRPr lang="en-IN" altLang="en-US" sz="2000" i="0" u="none" dirty="0">
              <a:latin typeface="Times New Roman" panose="02020603050405020304" pitchFamily="18" charset="0"/>
            </a:endParaRPr>
          </a:p>
          <a:p>
            <a:pPr lvl="1" eaLnBrk="1" hangingPunct="1">
              <a:spcBef>
                <a:spcPct val="0"/>
              </a:spcBef>
              <a:buClr>
                <a:schemeClr val="tx1"/>
              </a:buClr>
              <a:buSzPct val="125000"/>
              <a:buFontTx/>
              <a:buChar char="•"/>
            </a:pPr>
            <a:endParaRPr lang="en-IN" altLang="en-US" sz="2000" dirty="0">
              <a:latin typeface="Times New Roman" panose="02020603050405020304" pitchFamily="18" charset="0"/>
            </a:endParaRPr>
          </a:p>
          <a:p>
            <a:pPr lvl="1" eaLnBrk="1" hangingPunct="1">
              <a:spcBef>
                <a:spcPct val="0"/>
              </a:spcBef>
              <a:buClr>
                <a:schemeClr val="tx1"/>
              </a:buClr>
              <a:buSzPct val="125000"/>
              <a:buFontTx/>
              <a:buNone/>
            </a:pPr>
            <a:endParaRPr lang="en-IN" altLang="en-US" sz="2000" dirty="0">
              <a:solidFill>
                <a:schemeClr val="tx2"/>
              </a:solidFill>
              <a:latin typeface="Comic Sans MS" panose="030F0702030302020204" pitchFamily="66" charset="0"/>
            </a:endParaRPr>
          </a:p>
          <a:p>
            <a:pPr lvl="1" eaLnBrk="1" hangingPunct="1">
              <a:spcBef>
                <a:spcPct val="0"/>
              </a:spcBef>
              <a:buClr>
                <a:schemeClr val="tx1"/>
              </a:buClr>
              <a:buSzPct val="125000"/>
              <a:buFontTx/>
              <a:buChar char="•"/>
            </a:pPr>
            <a:endParaRPr lang="en-US" altLang="en-US" sz="2000" dirty="0">
              <a:solidFill>
                <a:schemeClr val="tx2"/>
              </a:solidFill>
              <a:latin typeface="Comic Sans MS" panose="030F0702030302020204" pitchFamily="66" charset="0"/>
            </a:endParaRPr>
          </a:p>
          <a:p>
            <a:pPr lvl="1" eaLnBrk="1" hangingPunct="1">
              <a:spcBef>
                <a:spcPct val="0"/>
              </a:spcBef>
              <a:buClr>
                <a:schemeClr val="tx1"/>
              </a:buClr>
              <a:buSzPct val="125000"/>
              <a:buFontTx/>
              <a:buChar char="•"/>
            </a:pPr>
            <a:endParaRPr lang="en-IN" altLang="en-US" sz="2000" dirty="0">
              <a:solidFill>
                <a:schemeClr val="tx2"/>
              </a:solidFill>
              <a:latin typeface="Comic Sans MS" panose="030F0702030302020204" pitchFamily="66" charset="0"/>
            </a:endParaRPr>
          </a:p>
          <a:p>
            <a:pPr lvl="1" eaLnBrk="1" hangingPunct="1">
              <a:spcBef>
                <a:spcPct val="0"/>
              </a:spcBef>
              <a:buClr>
                <a:schemeClr val="tx1"/>
              </a:buClr>
              <a:buSzPct val="125000"/>
              <a:buFontTx/>
              <a:buChar char="•"/>
            </a:pPr>
            <a:endParaRPr lang="en-US" altLang="en-US" sz="2000" dirty="0">
              <a:solidFill>
                <a:schemeClr val="tx2"/>
              </a:solidFill>
              <a:latin typeface="Comic Sans MS" panose="030F0702030302020204" pitchFamily="66" charset="0"/>
            </a:endParaRPr>
          </a:p>
        </p:txBody>
      </p:sp>
    </p:spTree>
    <p:extLst>
      <p:ext uri="{BB962C8B-B14F-4D97-AF65-F5344CB8AC3E}">
        <p14:creationId xmlns:p14="http://schemas.microsoft.com/office/powerpoint/2010/main" val="2634372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169D882-7471-4D1C-A724-909F3A69D10A}"/>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a:p>
        </p:txBody>
      </p:sp>
      <p:sp>
        <p:nvSpPr>
          <p:cNvPr id="26627" name="Rectangle 6">
            <a:extLst>
              <a:ext uri="{FF2B5EF4-FFF2-40B4-BE49-F238E27FC236}">
                <a16:creationId xmlns:a16="http://schemas.microsoft.com/office/drawing/2014/main" id="{1AD94B42-9B55-4730-93A2-45AA8516EB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432CAB-9DD0-4238-8A2A-0BD8CE2EFC62}" type="slidenum">
              <a:rPr lang="en-US" altLang="en-US" sz="1400"/>
              <a:pPr>
                <a:spcBef>
                  <a:spcPct val="0"/>
                </a:spcBef>
                <a:buFontTx/>
                <a:buNone/>
              </a:pPr>
              <a:t>27</a:t>
            </a:fld>
            <a:endParaRPr lang="en-US" altLang="en-US" sz="1400"/>
          </a:p>
        </p:txBody>
      </p:sp>
      <p:sp>
        <p:nvSpPr>
          <p:cNvPr id="26628" name="Text Box 2">
            <a:extLst>
              <a:ext uri="{FF2B5EF4-FFF2-40B4-BE49-F238E27FC236}">
                <a16:creationId xmlns:a16="http://schemas.microsoft.com/office/drawing/2014/main" id="{BF7AAB40-1F3E-4EC3-AC8A-69F4496217C2}"/>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6629" name="Picture 5" descr="Ppt_Bg2.png">
            <a:extLst>
              <a:ext uri="{FF2B5EF4-FFF2-40B4-BE49-F238E27FC236}">
                <a16:creationId xmlns:a16="http://schemas.microsoft.com/office/drawing/2014/main" id="{1036ACED-137D-456A-9489-0DE10DE21A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542" y="0"/>
            <a:ext cx="1207945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4">
            <a:extLst>
              <a:ext uri="{FF2B5EF4-FFF2-40B4-BE49-F238E27FC236}">
                <a16:creationId xmlns:a16="http://schemas.microsoft.com/office/drawing/2014/main" id="{64E856AE-385F-4340-A7D7-63FF1FCB07D3}"/>
              </a:ext>
            </a:extLst>
          </p:cNvPr>
          <p:cNvSpPr>
            <a:spLocks noChangeArrowheads="1"/>
          </p:cNvSpPr>
          <p:nvPr/>
        </p:nvSpPr>
        <p:spPr bwMode="auto">
          <a:xfrm>
            <a:off x="6570664" y="115889"/>
            <a:ext cx="5288401"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None/>
            </a:pPr>
            <a:r>
              <a:rPr lang="en-US" altLang="en-US" sz="2400" i="0" u="none" dirty="0">
                <a:latin typeface="Comic Sans MS" panose="030F0702030302020204" pitchFamily="66" charset="0"/>
              </a:rPr>
              <a:t>Objectives and Characteristics </a:t>
            </a:r>
            <a:r>
              <a:rPr lang="en-US" altLang="en-US" sz="2400" b="1" dirty="0">
                <a:latin typeface="Times New Roman" panose="02020603050405020304" pitchFamily="18" charset="0"/>
              </a:rPr>
              <a:t>?</a:t>
            </a:r>
          </a:p>
        </p:txBody>
      </p:sp>
      <p:sp>
        <p:nvSpPr>
          <p:cNvPr id="26631" name="Rectangle 5">
            <a:extLst>
              <a:ext uri="{FF2B5EF4-FFF2-40B4-BE49-F238E27FC236}">
                <a16:creationId xmlns:a16="http://schemas.microsoft.com/office/drawing/2014/main" id="{E660EACE-9DF4-4249-A0A9-8E3E1F33D99C}"/>
              </a:ext>
            </a:extLst>
          </p:cNvPr>
          <p:cNvSpPr>
            <a:spLocks noChangeArrowheads="1"/>
          </p:cNvSpPr>
          <p:nvPr/>
        </p:nvSpPr>
        <p:spPr bwMode="auto">
          <a:xfrm>
            <a:off x="332935" y="690564"/>
            <a:ext cx="1137138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a:lnSpc>
                <a:spcPct val="90000"/>
              </a:lnSpc>
              <a:buClr>
                <a:schemeClr val="tx1"/>
              </a:buClr>
              <a:defRPr/>
            </a:pPr>
            <a:r>
              <a:rPr lang="en-US" altLang="en-US" sz="1800" i="0" u="none" dirty="0">
                <a:solidFill>
                  <a:schemeClr val="bg1"/>
                </a:solidFill>
                <a:latin typeface="Comic Sans MS" panose="030F0702030302020204" pitchFamily="66" charset="0"/>
              </a:rPr>
              <a:t> </a:t>
            </a:r>
            <a:r>
              <a:rPr lang="en-CA" altLang="en-US" sz="2400" i="0" u="none" dirty="0">
                <a:solidFill>
                  <a:schemeClr val="tx2"/>
                </a:solidFill>
                <a:latin typeface="Comic Sans MS" pitchFamily="66" charset="0"/>
              </a:rPr>
              <a:t>Maven is more than just Build tool.</a:t>
            </a:r>
          </a:p>
          <a:p>
            <a:pPr algn="l">
              <a:lnSpc>
                <a:spcPct val="90000"/>
              </a:lnSpc>
              <a:buClr>
                <a:schemeClr val="tx1"/>
              </a:buClr>
              <a:defRPr/>
            </a:pPr>
            <a:r>
              <a:rPr lang="en-CA" altLang="en-US" sz="2400" i="0" u="none" dirty="0">
                <a:solidFill>
                  <a:schemeClr val="tx2"/>
                </a:solidFill>
                <a:latin typeface="Comic Sans MS" pitchFamily="66" charset="0"/>
              </a:rPr>
              <a:t>Characteristics</a:t>
            </a:r>
          </a:p>
          <a:p>
            <a:pPr lvl="1" algn="l">
              <a:lnSpc>
                <a:spcPct val="90000"/>
              </a:lnSpc>
              <a:buClr>
                <a:schemeClr val="tx1"/>
              </a:buClr>
              <a:defRPr/>
            </a:pPr>
            <a:r>
              <a:rPr lang="en-CA" altLang="en-US" sz="2400" i="0" u="none" dirty="0">
                <a:solidFill>
                  <a:schemeClr val="tx2"/>
                </a:solidFill>
                <a:latin typeface="Comic Sans MS" pitchFamily="66" charset="0"/>
              </a:rPr>
              <a:t>Visibility</a:t>
            </a:r>
          </a:p>
          <a:p>
            <a:pPr lvl="1" algn="l">
              <a:lnSpc>
                <a:spcPct val="90000"/>
              </a:lnSpc>
              <a:buClr>
                <a:schemeClr val="tx1"/>
              </a:buClr>
              <a:defRPr/>
            </a:pPr>
            <a:r>
              <a:rPr lang="en-CA" altLang="en-US" sz="2400" i="0" u="none" dirty="0">
                <a:solidFill>
                  <a:schemeClr val="tx2"/>
                </a:solidFill>
                <a:latin typeface="Comic Sans MS" pitchFamily="66" charset="0"/>
              </a:rPr>
              <a:t>Reusability</a:t>
            </a:r>
          </a:p>
          <a:p>
            <a:pPr lvl="1" algn="l">
              <a:lnSpc>
                <a:spcPct val="90000"/>
              </a:lnSpc>
              <a:buClr>
                <a:schemeClr val="tx1"/>
              </a:buClr>
              <a:defRPr/>
            </a:pPr>
            <a:r>
              <a:rPr lang="en-CA" altLang="en-US" sz="2400" i="0" u="none" dirty="0">
                <a:solidFill>
                  <a:schemeClr val="tx2"/>
                </a:solidFill>
                <a:latin typeface="Comic Sans MS" pitchFamily="66" charset="0"/>
              </a:rPr>
              <a:t>Maintainability</a:t>
            </a:r>
          </a:p>
          <a:p>
            <a:pPr lvl="1" algn="l">
              <a:lnSpc>
                <a:spcPct val="90000"/>
              </a:lnSpc>
              <a:buClr>
                <a:schemeClr val="tx1"/>
              </a:buClr>
              <a:defRPr/>
            </a:pPr>
            <a:r>
              <a:rPr lang="en-CA" altLang="en-US" sz="2400" i="0" u="none" dirty="0">
                <a:solidFill>
                  <a:schemeClr val="tx2"/>
                </a:solidFill>
                <a:latin typeface="Comic Sans MS" pitchFamily="66" charset="0"/>
              </a:rPr>
              <a:t>Comprehensibility  “Accumulator of knowledge”</a:t>
            </a:r>
          </a:p>
          <a:p>
            <a:pPr lvl="1" algn="l">
              <a:lnSpc>
                <a:spcPct val="90000"/>
              </a:lnSpc>
              <a:buClr>
                <a:schemeClr val="tx1"/>
              </a:buClr>
              <a:buNone/>
              <a:defRPr/>
            </a:pPr>
            <a:endParaRPr lang="en-CA" altLang="en-US" sz="2400" i="0" u="none" dirty="0">
              <a:solidFill>
                <a:schemeClr val="tx2"/>
              </a:solidFill>
              <a:latin typeface="Comic Sans MS" pitchFamily="66" charset="0"/>
            </a:endParaRPr>
          </a:p>
          <a:p>
            <a:pPr algn="l">
              <a:lnSpc>
                <a:spcPct val="90000"/>
              </a:lnSpc>
              <a:buClr>
                <a:schemeClr val="tx1"/>
              </a:buClr>
              <a:defRPr/>
            </a:pPr>
            <a:r>
              <a:rPr lang="en-CA" altLang="en-US" sz="2400" i="0" u="none" dirty="0">
                <a:solidFill>
                  <a:schemeClr val="tx2"/>
                </a:solidFill>
                <a:latin typeface="Comic Sans MS" pitchFamily="66" charset="0"/>
              </a:rPr>
              <a:t>Objectives</a:t>
            </a:r>
          </a:p>
          <a:p>
            <a:pPr lvl="1" algn="l">
              <a:lnSpc>
                <a:spcPct val="90000"/>
              </a:lnSpc>
              <a:buClr>
                <a:schemeClr val="tx1"/>
              </a:buClr>
              <a:defRPr/>
            </a:pPr>
            <a:r>
              <a:rPr lang="en-CA" altLang="en-US" sz="2400" i="0" u="none" dirty="0">
                <a:solidFill>
                  <a:schemeClr val="tx2"/>
                </a:solidFill>
                <a:latin typeface="Comic Sans MS" pitchFamily="66" charset="0"/>
              </a:rPr>
              <a:t>Easy build process</a:t>
            </a:r>
          </a:p>
          <a:p>
            <a:pPr lvl="1" algn="l">
              <a:lnSpc>
                <a:spcPct val="90000"/>
              </a:lnSpc>
              <a:buClr>
                <a:schemeClr val="tx1"/>
              </a:buClr>
              <a:defRPr/>
            </a:pPr>
            <a:r>
              <a:rPr lang="en-CA" altLang="en-US" sz="2400" i="0" u="none" dirty="0">
                <a:solidFill>
                  <a:schemeClr val="tx2"/>
                </a:solidFill>
                <a:latin typeface="Comic Sans MS" pitchFamily="66" charset="0"/>
              </a:rPr>
              <a:t>Uniform build system</a:t>
            </a:r>
          </a:p>
          <a:p>
            <a:pPr lvl="1" algn="l">
              <a:lnSpc>
                <a:spcPct val="90000"/>
              </a:lnSpc>
              <a:buClr>
                <a:schemeClr val="tx1"/>
              </a:buClr>
              <a:defRPr/>
            </a:pPr>
            <a:r>
              <a:rPr lang="en-CA" altLang="en-US" sz="2400" i="0" u="none" dirty="0">
                <a:solidFill>
                  <a:schemeClr val="tx2"/>
                </a:solidFill>
                <a:latin typeface="Comic Sans MS" pitchFamily="66" charset="0"/>
              </a:rPr>
              <a:t>Quality Project Information</a:t>
            </a:r>
          </a:p>
          <a:p>
            <a:pPr lvl="1" algn="l">
              <a:lnSpc>
                <a:spcPct val="90000"/>
              </a:lnSpc>
              <a:buClr>
                <a:schemeClr val="tx1"/>
              </a:buClr>
              <a:defRPr/>
            </a:pPr>
            <a:r>
              <a:rPr lang="en-US" sz="2400" i="0" u="none" dirty="0">
                <a:solidFill>
                  <a:schemeClr val="tx2"/>
                </a:solidFill>
                <a:latin typeface="Comic Sans MS" pitchFamily="66" charset="0"/>
              </a:rPr>
              <a:t>Guidelines for Best Practices Development</a:t>
            </a:r>
          </a:p>
          <a:p>
            <a:pPr lvl="1" algn="l">
              <a:lnSpc>
                <a:spcPct val="90000"/>
              </a:lnSpc>
              <a:buClr>
                <a:schemeClr val="tx1"/>
              </a:buClr>
              <a:buNone/>
              <a:defRPr/>
            </a:pPr>
            <a:endParaRPr lang="en-CA" altLang="en-US" sz="2400" i="0" u="none" dirty="0">
              <a:solidFill>
                <a:schemeClr val="tx2"/>
              </a:solidFill>
              <a:latin typeface="Comic Sans MS" pitchFamily="66" charset="0"/>
            </a:endParaRPr>
          </a:p>
          <a:p>
            <a:pPr lvl="1" algn="l" eaLnBrk="1" hangingPunct="1">
              <a:spcBef>
                <a:spcPct val="0"/>
              </a:spcBef>
              <a:buClr>
                <a:schemeClr val="tx1"/>
              </a:buClr>
              <a:buSzPct val="125000"/>
              <a:buFontTx/>
              <a:buChar char="•"/>
            </a:pPr>
            <a:endParaRPr lang="en-US" altLang="en-US" sz="2400" i="0" u="none" dirty="0">
              <a:solidFill>
                <a:schemeClr val="tx2"/>
              </a:solidFill>
              <a:latin typeface="Comic Sans MS" pitchFamily="66" charset="0"/>
            </a:endParaRPr>
          </a:p>
          <a:p>
            <a:pPr lvl="1" eaLnBrk="1" hangingPunct="1">
              <a:spcBef>
                <a:spcPct val="0"/>
              </a:spcBef>
              <a:buClr>
                <a:schemeClr val="tx1"/>
              </a:buClr>
              <a:buSzPct val="125000"/>
              <a:buFontTx/>
              <a:buChar char="•"/>
            </a:pPr>
            <a:endParaRPr lang="en-IN" altLang="en-US" sz="2400" i="0" u="none" dirty="0">
              <a:solidFill>
                <a:schemeClr val="tx2"/>
              </a:solidFill>
              <a:latin typeface="Comic Sans MS" pitchFamily="66" charset="0"/>
            </a:endParaRPr>
          </a:p>
          <a:p>
            <a:pPr lvl="1" eaLnBrk="1" hangingPunct="1">
              <a:spcBef>
                <a:spcPct val="0"/>
              </a:spcBef>
              <a:buClr>
                <a:schemeClr val="tx1"/>
              </a:buClr>
              <a:buSzPct val="125000"/>
              <a:buFontTx/>
              <a:buChar char="•"/>
            </a:pPr>
            <a:endParaRPr lang="en-US" altLang="en-US" sz="2000" dirty="0">
              <a:solidFill>
                <a:schemeClr val="tx2"/>
              </a:solidFill>
              <a:latin typeface="Comic Sans MS" panose="030F0702030302020204" pitchFamily="66" charset="0"/>
            </a:endParaRPr>
          </a:p>
        </p:txBody>
      </p:sp>
    </p:spTree>
    <p:extLst>
      <p:ext uri="{BB962C8B-B14F-4D97-AF65-F5344CB8AC3E}">
        <p14:creationId xmlns:p14="http://schemas.microsoft.com/office/powerpoint/2010/main" val="2507716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169D882-7471-4D1C-A724-909F3A69D10A}"/>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a:p>
        </p:txBody>
      </p:sp>
      <p:sp>
        <p:nvSpPr>
          <p:cNvPr id="26627" name="Rectangle 6">
            <a:extLst>
              <a:ext uri="{FF2B5EF4-FFF2-40B4-BE49-F238E27FC236}">
                <a16:creationId xmlns:a16="http://schemas.microsoft.com/office/drawing/2014/main" id="{1AD94B42-9B55-4730-93A2-45AA8516EB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432CAB-9DD0-4238-8A2A-0BD8CE2EFC62}" type="slidenum">
              <a:rPr lang="en-US" altLang="en-US" sz="1400"/>
              <a:pPr>
                <a:spcBef>
                  <a:spcPct val="0"/>
                </a:spcBef>
                <a:buFontTx/>
                <a:buNone/>
              </a:pPr>
              <a:t>28</a:t>
            </a:fld>
            <a:endParaRPr lang="en-US" altLang="en-US" sz="1400"/>
          </a:p>
        </p:txBody>
      </p:sp>
      <p:sp>
        <p:nvSpPr>
          <p:cNvPr id="26628" name="Text Box 2">
            <a:extLst>
              <a:ext uri="{FF2B5EF4-FFF2-40B4-BE49-F238E27FC236}">
                <a16:creationId xmlns:a16="http://schemas.microsoft.com/office/drawing/2014/main" id="{BF7AAB40-1F3E-4EC3-AC8A-69F4496217C2}"/>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6629" name="Picture 5" descr="Ppt_Bg2.png">
            <a:extLst>
              <a:ext uri="{FF2B5EF4-FFF2-40B4-BE49-F238E27FC236}">
                <a16:creationId xmlns:a16="http://schemas.microsoft.com/office/drawing/2014/main" id="{1036ACED-137D-456A-9489-0DE10DE21A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542" y="0"/>
            <a:ext cx="1207945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4">
            <a:extLst>
              <a:ext uri="{FF2B5EF4-FFF2-40B4-BE49-F238E27FC236}">
                <a16:creationId xmlns:a16="http://schemas.microsoft.com/office/drawing/2014/main" id="{64E856AE-385F-4340-A7D7-63FF1FCB07D3}"/>
              </a:ext>
            </a:extLst>
          </p:cNvPr>
          <p:cNvSpPr>
            <a:spLocks noChangeArrowheads="1"/>
          </p:cNvSpPr>
          <p:nvPr/>
        </p:nvSpPr>
        <p:spPr bwMode="auto">
          <a:xfrm>
            <a:off x="6570664" y="286337"/>
            <a:ext cx="5288401"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None/>
            </a:pPr>
            <a:r>
              <a:rPr lang="en-US" altLang="en-US" sz="2400" i="0" u="none" dirty="0">
                <a:latin typeface="Comic Sans MS" panose="030F0702030302020204" pitchFamily="66" charset="0"/>
              </a:rPr>
              <a:t>Why Maven?</a:t>
            </a:r>
          </a:p>
          <a:p>
            <a:pPr>
              <a:spcBef>
                <a:spcPct val="50000"/>
              </a:spcBef>
              <a:buNone/>
            </a:pPr>
            <a:endParaRPr lang="en-US" altLang="en-US" sz="2400" b="1" i="0" u="none" dirty="0">
              <a:latin typeface="Times New Roman" panose="02020603050405020304" pitchFamily="18" charset="0"/>
            </a:endParaRPr>
          </a:p>
        </p:txBody>
      </p:sp>
      <p:sp>
        <p:nvSpPr>
          <p:cNvPr id="26631" name="Rectangle 5">
            <a:extLst>
              <a:ext uri="{FF2B5EF4-FFF2-40B4-BE49-F238E27FC236}">
                <a16:creationId xmlns:a16="http://schemas.microsoft.com/office/drawing/2014/main" id="{E660EACE-9DF4-4249-A0A9-8E3E1F33D99C}"/>
              </a:ext>
            </a:extLst>
          </p:cNvPr>
          <p:cNvSpPr>
            <a:spLocks noChangeArrowheads="1"/>
          </p:cNvSpPr>
          <p:nvPr/>
        </p:nvSpPr>
        <p:spPr bwMode="auto">
          <a:xfrm>
            <a:off x="332935" y="573675"/>
            <a:ext cx="1137138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63550" lvl="1" indent="-463550" algn="l" eaLnBrk="1" hangingPunct="1">
              <a:lnSpc>
                <a:spcPct val="150000"/>
              </a:lnSpc>
              <a:spcBef>
                <a:spcPct val="0"/>
              </a:spcBef>
              <a:buFont typeface="Calibri" pitchFamily="34" charset="0"/>
              <a:buAutoNum type="arabicPeriod"/>
              <a:defRPr/>
            </a:pPr>
            <a:r>
              <a:rPr lang="en-US" altLang="en-US" sz="1800" i="0" u="none" dirty="0">
                <a:solidFill>
                  <a:schemeClr val="bg1"/>
                </a:solidFill>
                <a:latin typeface="Comic Sans MS" panose="030F0702030302020204" pitchFamily="66" charset="0"/>
              </a:rPr>
              <a:t> </a:t>
            </a:r>
            <a:r>
              <a:rPr lang="en-US" sz="2400" i="0" u="none" dirty="0">
                <a:solidFill>
                  <a:schemeClr val="tx2"/>
                </a:solidFill>
                <a:latin typeface="Comic Sans MS" pitchFamily="66" charset="0"/>
              </a:rPr>
              <a:t>One level above ANT</a:t>
            </a:r>
          </a:p>
          <a:p>
            <a:pPr marL="463550" lvl="1" indent="-463550" algn="l" eaLnBrk="1" hangingPunct="1">
              <a:lnSpc>
                <a:spcPct val="150000"/>
              </a:lnSpc>
              <a:spcBef>
                <a:spcPct val="0"/>
              </a:spcBef>
              <a:buFont typeface="Calibri" pitchFamily="34" charset="0"/>
              <a:buAutoNum type="arabicPeriod"/>
              <a:defRPr/>
            </a:pPr>
            <a:r>
              <a:rPr lang="en-US" sz="2400" i="0" u="none" dirty="0">
                <a:solidFill>
                  <a:schemeClr val="tx2"/>
                </a:solidFill>
                <a:latin typeface="Comic Sans MS" pitchFamily="66" charset="0"/>
              </a:rPr>
              <a:t>Higher level of reusability between builds</a:t>
            </a:r>
          </a:p>
          <a:p>
            <a:pPr marL="463550" lvl="1" indent="-463550" algn="l" eaLnBrk="1" hangingPunct="1">
              <a:lnSpc>
                <a:spcPct val="150000"/>
              </a:lnSpc>
              <a:spcBef>
                <a:spcPct val="0"/>
              </a:spcBef>
              <a:buFont typeface="Calibri" pitchFamily="34" charset="0"/>
              <a:buAutoNum type="arabicPeriod"/>
              <a:defRPr/>
            </a:pPr>
            <a:r>
              <a:rPr lang="en-US" sz="2400" i="0" u="none" dirty="0">
                <a:solidFill>
                  <a:schemeClr val="tx2"/>
                </a:solidFill>
                <a:latin typeface="Comic Sans MS" pitchFamily="66" charset="0"/>
              </a:rPr>
              <a:t>Faster turn around time to set up a powerful build</a:t>
            </a:r>
          </a:p>
          <a:p>
            <a:pPr marL="463550" lvl="1" indent="-463550" algn="l" eaLnBrk="1" hangingPunct="1">
              <a:lnSpc>
                <a:spcPct val="150000"/>
              </a:lnSpc>
              <a:spcBef>
                <a:spcPct val="0"/>
              </a:spcBef>
              <a:buFont typeface="Calibri" pitchFamily="34" charset="0"/>
              <a:buAutoNum type="arabicPeriod"/>
              <a:defRPr/>
            </a:pPr>
            <a:r>
              <a:rPr lang="en-US" sz="2400" i="0" u="none" dirty="0">
                <a:solidFill>
                  <a:schemeClr val="tx2"/>
                </a:solidFill>
                <a:latin typeface="Comic Sans MS" pitchFamily="66" charset="0"/>
              </a:rPr>
              <a:t>Project website generation</a:t>
            </a:r>
          </a:p>
          <a:p>
            <a:pPr marL="463550" lvl="1" indent="-463550" algn="l" eaLnBrk="1" hangingPunct="1">
              <a:lnSpc>
                <a:spcPct val="150000"/>
              </a:lnSpc>
              <a:spcBef>
                <a:spcPct val="0"/>
              </a:spcBef>
              <a:buFont typeface="Calibri" pitchFamily="34" charset="0"/>
              <a:buAutoNum type="arabicPeriod"/>
              <a:defRPr/>
            </a:pPr>
            <a:r>
              <a:rPr lang="en-US" sz="2400" i="0" u="none" dirty="0">
                <a:solidFill>
                  <a:schemeClr val="tx2"/>
                </a:solidFill>
                <a:latin typeface="Comic Sans MS" pitchFamily="66" charset="0"/>
              </a:rPr>
              <a:t>Less maintenance</a:t>
            </a:r>
          </a:p>
          <a:p>
            <a:pPr marL="463550" lvl="1" indent="-463550" algn="l" eaLnBrk="1" hangingPunct="1">
              <a:lnSpc>
                <a:spcPct val="150000"/>
              </a:lnSpc>
              <a:spcBef>
                <a:spcPct val="0"/>
              </a:spcBef>
              <a:buFont typeface="Calibri" pitchFamily="34" charset="0"/>
              <a:buAutoNum type="arabicPeriod"/>
              <a:defRPr/>
            </a:pPr>
            <a:r>
              <a:rPr lang="en-US" sz="2400" i="0" u="none" dirty="0">
                <a:solidFill>
                  <a:schemeClr val="tx2"/>
                </a:solidFill>
                <a:latin typeface="Comic Sans MS" pitchFamily="66" charset="0"/>
              </a:rPr>
              <a:t>Greater momentum</a:t>
            </a:r>
          </a:p>
          <a:p>
            <a:pPr marL="463550" lvl="1" indent="-463550" algn="l" eaLnBrk="1" hangingPunct="1">
              <a:lnSpc>
                <a:spcPct val="150000"/>
              </a:lnSpc>
              <a:spcBef>
                <a:spcPct val="0"/>
              </a:spcBef>
              <a:buFont typeface="Calibri" pitchFamily="34" charset="0"/>
              <a:buAutoNum type="arabicPeriod"/>
              <a:defRPr/>
            </a:pPr>
            <a:r>
              <a:rPr lang="en-US" sz="2400" i="0" u="none" dirty="0">
                <a:solidFill>
                  <a:schemeClr val="tx2"/>
                </a:solidFill>
                <a:latin typeface="Comic Sans MS" pitchFamily="66" charset="0"/>
              </a:rPr>
              <a:t>Repository management</a:t>
            </a:r>
          </a:p>
          <a:p>
            <a:pPr marL="463550" lvl="1" indent="-463550" algn="l" eaLnBrk="1" hangingPunct="1">
              <a:lnSpc>
                <a:spcPct val="150000"/>
              </a:lnSpc>
              <a:spcBef>
                <a:spcPct val="0"/>
              </a:spcBef>
              <a:buFont typeface="Calibri" pitchFamily="34" charset="0"/>
              <a:buAutoNum type="arabicPeriod"/>
              <a:defRPr/>
            </a:pPr>
            <a:r>
              <a:rPr lang="en-US" sz="2400" i="0" u="none" dirty="0">
                <a:solidFill>
                  <a:schemeClr val="tx2"/>
                </a:solidFill>
                <a:latin typeface="Comic Sans MS" pitchFamily="66" charset="0"/>
              </a:rPr>
              <a:t> Automatic downloads</a:t>
            </a:r>
          </a:p>
          <a:p>
            <a:pPr marL="0" lvl="1" indent="0" algn="l" eaLnBrk="1" hangingPunct="1">
              <a:lnSpc>
                <a:spcPct val="150000"/>
              </a:lnSpc>
              <a:spcBef>
                <a:spcPct val="0"/>
              </a:spcBef>
              <a:buFontTx/>
              <a:buNone/>
              <a:defRPr/>
            </a:pPr>
            <a:r>
              <a:rPr lang="en-US" altLang="en-US" sz="2400" i="0" u="none" dirty="0">
                <a:solidFill>
                  <a:schemeClr val="tx2"/>
                </a:solidFill>
                <a:latin typeface="Comic Sans MS" pitchFamily="66" charset="0"/>
              </a:rPr>
              <a:t>Maven website</a:t>
            </a:r>
          </a:p>
          <a:p>
            <a:pPr marL="0" lvl="1" indent="0" algn="l" eaLnBrk="1" hangingPunct="1">
              <a:lnSpc>
                <a:spcPct val="150000"/>
              </a:lnSpc>
              <a:spcBef>
                <a:spcPct val="0"/>
              </a:spcBef>
              <a:buFontTx/>
              <a:buNone/>
              <a:defRPr/>
            </a:pPr>
            <a:r>
              <a:rPr lang="en-US" sz="2400" i="0" u="none" dirty="0">
                <a:solidFill>
                  <a:schemeClr val="tx2"/>
                </a:solidFill>
                <a:latin typeface="Comic Sans MS" pitchFamily="66" charset="0"/>
                <a:hlinkClick r:id="rId4">
                  <a:extLst>
                    <a:ext uri="{A12FA001-AC4F-418D-AE19-62706E023703}">
                      <ahyp:hlinkClr xmlns:ahyp="http://schemas.microsoft.com/office/drawing/2018/hyperlinkcolor" val="tx"/>
                    </a:ext>
                  </a:extLst>
                </a:hlinkClick>
              </a:rPr>
              <a:t>http://maven.apache.org</a:t>
            </a:r>
            <a:r>
              <a:rPr lang="en-US" sz="2400" i="0" u="none" dirty="0">
                <a:solidFill>
                  <a:schemeClr val="tx2"/>
                </a:solidFill>
                <a:latin typeface="Comic Sans MS" pitchFamily="66" charset="0"/>
              </a:rPr>
              <a:t> </a:t>
            </a:r>
          </a:p>
          <a:p>
            <a:pPr lvl="1" algn="l" eaLnBrk="1" hangingPunct="1">
              <a:spcBef>
                <a:spcPct val="0"/>
              </a:spcBef>
              <a:buClr>
                <a:schemeClr val="tx1"/>
              </a:buClr>
              <a:buSzPct val="125000"/>
              <a:buFontTx/>
              <a:buChar char="•"/>
            </a:pPr>
            <a:endParaRPr lang="en-US" altLang="en-US" sz="2400" i="0" u="none" dirty="0">
              <a:solidFill>
                <a:schemeClr val="tx2"/>
              </a:solidFill>
              <a:latin typeface="Comic Sans MS" pitchFamily="66" charset="0"/>
            </a:endParaRPr>
          </a:p>
          <a:p>
            <a:pPr lvl="1" eaLnBrk="1" hangingPunct="1">
              <a:spcBef>
                <a:spcPct val="0"/>
              </a:spcBef>
              <a:buClr>
                <a:schemeClr val="tx1"/>
              </a:buClr>
              <a:buSzPct val="125000"/>
              <a:buFontTx/>
              <a:buChar char="•"/>
            </a:pPr>
            <a:endParaRPr lang="en-IN" altLang="en-US" sz="2400" i="0" u="none" dirty="0">
              <a:solidFill>
                <a:schemeClr val="tx2"/>
              </a:solidFill>
              <a:latin typeface="Comic Sans MS" pitchFamily="66" charset="0"/>
            </a:endParaRPr>
          </a:p>
          <a:p>
            <a:pPr lvl="1" eaLnBrk="1" hangingPunct="1">
              <a:spcBef>
                <a:spcPct val="0"/>
              </a:spcBef>
              <a:buClr>
                <a:schemeClr val="tx1"/>
              </a:buClr>
              <a:buSzPct val="125000"/>
              <a:buFontTx/>
              <a:buChar char="•"/>
            </a:pPr>
            <a:endParaRPr lang="en-US" altLang="en-US" sz="2000" dirty="0">
              <a:solidFill>
                <a:schemeClr val="tx2"/>
              </a:solidFill>
              <a:latin typeface="Comic Sans MS" panose="030F0702030302020204" pitchFamily="66" charset="0"/>
            </a:endParaRPr>
          </a:p>
        </p:txBody>
      </p:sp>
    </p:spTree>
    <p:extLst>
      <p:ext uri="{BB962C8B-B14F-4D97-AF65-F5344CB8AC3E}">
        <p14:creationId xmlns:p14="http://schemas.microsoft.com/office/powerpoint/2010/main" val="1075106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169D882-7471-4D1C-A724-909F3A69D10A}"/>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a:p>
        </p:txBody>
      </p:sp>
      <p:sp>
        <p:nvSpPr>
          <p:cNvPr id="26627" name="Rectangle 6">
            <a:extLst>
              <a:ext uri="{FF2B5EF4-FFF2-40B4-BE49-F238E27FC236}">
                <a16:creationId xmlns:a16="http://schemas.microsoft.com/office/drawing/2014/main" id="{1AD94B42-9B55-4730-93A2-45AA8516EB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432CAB-9DD0-4238-8A2A-0BD8CE2EFC62}" type="slidenum">
              <a:rPr lang="en-US" altLang="en-US" sz="1400"/>
              <a:pPr>
                <a:spcBef>
                  <a:spcPct val="0"/>
                </a:spcBef>
                <a:buFontTx/>
                <a:buNone/>
              </a:pPr>
              <a:t>29</a:t>
            </a:fld>
            <a:endParaRPr lang="en-US" altLang="en-US" sz="1400"/>
          </a:p>
        </p:txBody>
      </p:sp>
      <p:sp>
        <p:nvSpPr>
          <p:cNvPr id="26628" name="Text Box 2">
            <a:extLst>
              <a:ext uri="{FF2B5EF4-FFF2-40B4-BE49-F238E27FC236}">
                <a16:creationId xmlns:a16="http://schemas.microsoft.com/office/drawing/2014/main" id="{BF7AAB40-1F3E-4EC3-AC8A-69F4496217C2}"/>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6629" name="Picture 5" descr="Ppt_Bg2.png">
            <a:extLst>
              <a:ext uri="{FF2B5EF4-FFF2-40B4-BE49-F238E27FC236}">
                <a16:creationId xmlns:a16="http://schemas.microsoft.com/office/drawing/2014/main" id="{1036ACED-137D-456A-9489-0DE10DE21A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542" y="0"/>
            <a:ext cx="1207945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4">
            <a:extLst>
              <a:ext uri="{FF2B5EF4-FFF2-40B4-BE49-F238E27FC236}">
                <a16:creationId xmlns:a16="http://schemas.microsoft.com/office/drawing/2014/main" id="{64E856AE-385F-4340-A7D7-63FF1FCB07D3}"/>
              </a:ext>
            </a:extLst>
          </p:cNvPr>
          <p:cNvSpPr>
            <a:spLocks noChangeArrowheads="1"/>
          </p:cNvSpPr>
          <p:nvPr/>
        </p:nvSpPr>
        <p:spPr bwMode="auto">
          <a:xfrm>
            <a:off x="6570664" y="115889"/>
            <a:ext cx="5288401"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None/>
            </a:pPr>
            <a:r>
              <a:rPr lang="en-US" altLang="en-US" sz="2400" b="1" i="0" u="none" dirty="0">
                <a:latin typeface="Times New Roman" panose="02020603050405020304" pitchFamily="18" charset="0"/>
              </a:rPr>
              <a:t>History</a:t>
            </a:r>
          </a:p>
        </p:txBody>
      </p:sp>
      <p:sp>
        <p:nvSpPr>
          <p:cNvPr id="26631" name="Rectangle 5">
            <a:extLst>
              <a:ext uri="{FF2B5EF4-FFF2-40B4-BE49-F238E27FC236}">
                <a16:creationId xmlns:a16="http://schemas.microsoft.com/office/drawing/2014/main" id="{E660EACE-9DF4-4249-A0A9-8E3E1F33D99C}"/>
              </a:ext>
            </a:extLst>
          </p:cNvPr>
          <p:cNvSpPr>
            <a:spLocks noChangeArrowheads="1"/>
          </p:cNvSpPr>
          <p:nvPr/>
        </p:nvSpPr>
        <p:spPr bwMode="auto">
          <a:xfrm>
            <a:off x="332935" y="573675"/>
            <a:ext cx="1137138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a:r>
              <a:rPr lang="en-US" altLang="en-US" sz="2400" i="0" u="none" dirty="0">
                <a:solidFill>
                  <a:schemeClr val="tx2"/>
                </a:solidFill>
                <a:latin typeface="Comic Sans MS" pitchFamily="66" charset="0"/>
              </a:rPr>
              <a:t>Apache project</a:t>
            </a:r>
          </a:p>
          <a:p>
            <a:pPr lvl="1" algn="l"/>
            <a:r>
              <a:rPr lang="en-US" altLang="en-US" sz="2400" i="0" u="none" dirty="0">
                <a:solidFill>
                  <a:schemeClr val="tx2"/>
                </a:solidFill>
                <a:latin typeface="Comic Sans MS" pitchFamily="66" charset="0"/>
              </a:rPr>
              <a:t>Sponsored by </a:t>
            </a:r>
            <a:r>
              <a:rPr lang="en-US" altLang="en-US" sz="2400" i="0" u="none" dirty="0" err="1">
                <a:solidFill>
                  <a:schemeClr val="tx2"/>
                </a:solidFill>
                <a:latin typeface="Comic Sans MS" pitchFamily="66" charset="0"/>
              </a:rPr>
              <a:t>sonatype</a:t>
            </a:r>
            <a:endParaRPr lang="en-US" altLang="en-US" sz="2400" i="0" u="none" dirty="0">
              <a:solidFill>
                <a:schemeClr val="tx2"/>
              </a:solidFill>
              <a:latin typeface="Comic Sans MS" pitchFamily="66" charset="0"/>
            </a:endParaRPr>
          </a:p>
          <a:p>
            <a:pPr algn="l" eaLnBrk="1" hangingPunct="1"/>
            <a:r>
              <a:rPr lang="en-US" altLang="en-US" sz="2400" i="0" u="none" dirty="0">
                <a:solidFill>
                  <a:schemeClr val="tx2"/>
                </a:solidFill>
                <a:latin typeface="Comic Sans MS" pitchFamily="66" charset="0"/>
              </a:rPr>
              <a:t>History</a:t>
            </a:r>
          </a:p>
          <a:p>
            <a:pPr lvl="1" algn="l" eaLnBrk="1" hangingPunct="1"/>
            <a:r>
              <a:rPr lang="en-US" altLang="en-US" sz="2400" i="0" u="none" dirty="0">
                <a:solidFill>
                  <a:schemeClr val="tx2"/>
                </a:solidFill>
                <a:latin typeface="Comic Sans MS" pitchFamily="66" charset="0"/>
              </a:rPr>
              <a:t>Maven 1 (2003)</a:t>
            </a:r>
          </a:p>
          <a:p>
            <a:pPr lvl="2" algn="l" eaLnBrk="1" hangingPunct="1"/>
            <a:r>
              <a:rPr lang="en-US" altLang="en-US" i="0" u="none" dirty="0">
                <a:solidFill>
                  <a:schemeClr val="tx2"/>
                </a:solidFill>
                <a:latin typeface="Comic Sans MS" pitchFamily="66" charset="0"/>
              </a:rPr>
              <a:t>Very Ugly</a:t>
            </a:r>
          </a:p>
          <a:p>
            <a:pPr lvl="2" algn="l" eaLnBrk="1" hangingPunct="1"/>
            <a:r>
              <a:rPr lang="en-US" altLang="en-US" i="0" u="none" dirty="0">
                <a:solidFill>
                  <a:schemeClr val="tx2"/>
                </a:solidFill>
                <a:latin typeface="Comic Sans MS" pitchFamily="66" charset="0"/>
              </a:rPr>
              <a:t>Used in Stack 1</a:t>
            </a:r>
          </a:p>
          <a:p>
            <a:pPr lvl="1" algn="l" eaLnBrk="1" hangingPunct="1"/>
            <a:r>
              <a:rPr lang="en-US" altLang="en-US" sz="2400" i="0" u="none" dirty="0">
                <a:solidFill>
                  <a:schemeClr val="tx2"/>
                </a:solidFill>
                <a:latin typeface="Comic Sans MS" pitchFamily="66" charset="0"/>
              </a:rPr>
              <a:t>Maven 2 (2005)</a:t>
            </a:r>
          </a:p>
          <a:p>
            <a:pPr lvl="2" algn="l" eaLnBrk="1" hangingPunct="1"/>
            <a:r>
              <a:rPr lang="en-US" altLang="en-US" i="0" u="none" dirty="0">
                <a:solidFill>
                  <a:schemeClr val="tx2"/>
                </a:solidFill>
                <a:latin typeface="Comic Sans MS" pitchFamily="66" charset="0"/>
              </a:rPr>
              <a:t>Complete rewrite</a:t>
            </a:r>
          </a:p>
          <a:p>
            <a:pPr lvl="2" algn="l" eaLnBrk="1" hangingPunct="1"/>
            <a:r>
              <a:rPr lang="en-US" altLang="en-US" i="0" u="none" dirty="0">
                <a:solidFill>
                  <a:schemeClr val="tx2"/>
                </a:solidFill>
                <a:latin typeface="Comic Sans MS" pitchFamily="66" charset="0"/>
              </a:rPr>
              <a:t>Not backwards Compatible</a:t>
            </a:r>
          </a:p>
          <a:p>
            <a:pPr lvl="2" algn="l" eaLnBrk="1" hangingPunct="1"/>
            <a:r>
              <a:rPr lang="en-US" altLang="en-US" i="0" u="none" dirty="0">
                <a:solidFill>
                  <a:schemeClr val="tx2"/>
                </a:solidFill>
                <a:latin typeface="Comic Sans MS" pitchFamily="66" charset="0"/>
              </a:rPr>
              <a:t>Used in Stack 2.0,2.1,2.2,3.0</a:t>
            </a:r>
          </a:p>
          <a:p>
            <a:pPr lvl="1" algn="l" eaLnBrk="1" hangingPunct="1"/>
            <a:r>
              <a:rPr lang="en-US" altLang="en-US" sz="2400" i="0" u="none" dirty="0">
                <a:solidFill>
                  <a:schemeClr val="tx2"/>
                </a:solidFill>
                <a:latin typeface="Comic Sans MS" pitchFamily="66" charset="0"/>
              </a:rPr>
              <a:t>Maven 3 (2010)</a:t>
            </a:r>
          </a:p>
          <a:p>
            <a:pPr lvl="2" algn="l" eaLnBrk="1" hangingPunct="1"/>
            <a:r>
              <a:rPr lang="en-US" altLang="en-US" i="0" u="none" dirty="0">
                <a:solidFill>
                  <a:schemeClr val="tx2"/>
                </a:solidFill>
                <a:latin typeface="Comic Sans MS" pitchFamily="66" charset="0"/>
              </a:rPr>
              <a:t>Same as Maven 2 but more stable</a:t>
            </a:r>
          </a:p>
          <a:p>
            <a:pPr lvl="2" algn="l" eaLnBrk="1" hangingPunct="1"/>
            <a:r>
              <a:rPr lang="en-US" altLang="en-US" i="0" u="none" dirty="0">
                <a:solidFill>
                  <a:schemeClr val="tx2"/>
                </a:solidFill>
                <a:latin typeface="Comic Sans MS" pitchFamily="66" charset="0"/>
              </a:rPr>
              <a:t>Used in Stack 2.3, 3.1,3.2.1</a:t>
            </a:r>
          </a:p>
          <a:p>
            <a:pPr lvl="1" eaLnBrk="1" hangingPunct="1">
              <a:spcBef>
                <a:spcPct val="0"/>
              </a:spcBef>
              <a:buClr>
                <a:schemeClr val="tx1"/>
              </a:buClr>
              <a:buSzPct val="125000"/>
              <a:buFontTx/>
              <a:buChar char="•"/>
            </a:pPr>
            <a:endParaRPr lang="en-IN" altLang="en-US" sz="2400" i="0" u="none" dirty="0">
              <a:solidFill>
                <a:schemeClr val="tx2"/>
              </a:solidFill>
              <a:latin typeface="Comic Sans MS" pitchFamily="66" charset="0"/>
            </a:endParaRPr>
          </a:p>
          <a:p>
            <a:pPr lvl="1" eaLnBrk="1" hangingPunct="1">
              <a:spcBef>
                <a:spcPct val="0"/>
              </a:spcBef>
              <a:buClr>
                <a:schemeClr val="tx1"/>
              </a:buClr>
              <a:buSzPct val="125000"/>
              <a:buFontTx/>
              <a:buChar char="•"/>
            </a:pPr>
            <a:endParaRPr lang="en-US" altLang="en-US" sz="2000" dirty="0">
              <a:solidFill>
                <a:schemeClr val="tx2"/>
              </a:solidFill>
              <a:latin typeface="Comic Sans MS" panose="030F0702030302020204" pitchFamily="66" charset="0"/>
            </a:endParaRPr>
          </a:p>
        </p:txBody>
      </p:sp>
    </p:spTree>
    <p:extLst>
      <p:ext uri="{BB962C8B-B14F-4D97-AF65-F5344CB8AC3E}">
        <p14:creationId xmlns:p14="http://schemas.microsoft.com/office/powerpoint/2010/main" val="396360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D471CF94-C7D1-4BF1-B268-560A0F6242D1}"/>
              </a:ext>
            </a:extLst>
          </p:cNvPr>
          <p:cNvSpPr>
            <a:spLocks noGrp="1" noChangeArrowheads="1"/>
          </p:cNvSpPr>
          <p:nvPr>
            <p:ph type="dt" sz="quarter" idx="10"/>
          </p:nvPr>
        </p:nvSpPr>
        <p:spPr/>
        <p:txBody>
          <a:bodyPr/>
          <a:lstStyle/>
          <a:p>
            <a:pPr>
              <a:defRPr/>
            </a:pPr>
            <a:fld id="{F7F32C92-5605-4AD9-B3E3-56903AB62F63}" type="datetime3">
              <a:rPr lang="en-US"/>
              <a:pPr>
                <a:defRPr/>
              </a:pPr>
              <a:t>30 November 2022</a:t>
            </a:fld>
            <a:endParaRPr lang="en-US" dirty="0"/>
          </a:p>
        </p:txBody>
      </p:sp>
      <p:sp>
        <p:nvSpPr>
          <p:cNvPr id="8195" name="Rectangle 6">
            <a:extLst>
              <a:ext uri="{FF2B5EF4-FFF2-40B4-BE49-F238E27FC236}">
                <a16:creationId xmlns:a16="http://schemas.microsoft.com/office/drawing/2014/main" id="{F9DDE6D3-86EC-4F7E-9750-FDBB09DD602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1BE5495-A2F5-4120-AAE6-4145C081D3D4}" type="slidenum">
              <a:rPr lang="en-US" altLang="en-US" sz="1400"/>
              <a:pPr>
                <a:spcBef>
                  <a:spcPct val="0"/>
                </a:spcBef>
                <a:buFontTx/>
                <a:buNone/>
              </a:pPr>
              <a:t>3</a:t>
            </a:fld>
            <a:endParaRPr lang="en-US" altLang="en-US" sz="1400"/>
          </a:p>
        </p:txBody>
      </p:sp>
      <p:sp>
        <p:nvSpPr>
          <p:cNvPr id="8196" name="Text Box 2">
            <a:extLst>
              <a:ext uri="{FF2B5EF4-FFF2-40B4-BE49-F238E27FC236}">
                <a16:creationId xmlns:a16="http://schemas.microsoft.com/office/drawing/2014/main" id="{C9CF74C5-7762-4F1D-9AD6-4CACE038D86F}"/>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8197" name="Picture 5" descr="Ppt_Bg2.png">
            <a:extLst>
              <a:ext uri="{FF2B5EF4-FFF2-40B4-BE49-F238E27FC236}">
                <a16:creationId xmlns:a16="http://schemas.microsoft.com/office/drawing/2014/main" id="{92504032-5DC0-4C8C-A15B-EFD4CB8BA2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813" y="0"/>
            <a:ext cx="1158186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Rectangle 4">
            <a:extLst>
              <a:ext uri="{FF2B5EF4-FFF2-40B4-BE49-F238E27FC236}">
                <a16:creationId xmlns:a16="http://schemas.microsoft.com/office/drawing/2014/main" id="{8ACB8D8C-7220-41A9-99BF-446B7071E232}"/>
              </a:ext>
            </a:extLst>
          </p:cNvPr>
          <p:cNvSpPr>
            <a:spLocks noChangeArrowheads="1"/>
          </p:cNvSpPr>
          <p:nvPr/>
        </p:nvSpPr>
        <p:spPr bwMode="auto">
          <a:xfrm>
            <a:off x="7813676" y="115888"/>
            <a:ext cx="2854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u="none" dirty="0">
                <a:latin typeface="Comic Sans MS" panose="030F0702030302020204" pitchFamily="66" charset="0"/>
              </a:rPr>
              <a:t>Agenda</a:t>
            </a:r>
          </a:p>
        </p:txBody>
      </p:sp>
      <p:sp>
        <p:nvSpPr>
          <p:cNvPr id="8199" name="Rectangle 5">
            <a:extLst>
              <a:ext uri="{FF2B5EF4-FFF2-40B4-BE49-F238E27FC236}">
                <a16:creationId xmlns:a16="http://schemas.microsoft.com/office/drawing/2014/main" id="{6E839D0B-AB9F-4634-B159-74D6F34C8FC8}"/>
              </a:ext>
            </a:extLst>
          </p:cNvPr>
          <p:cNvSpPr>
            <a:spLocks noChangeArrowheads="1"/>
          </p:cNvSpPr>
          <p:nvPr/>
        </p:nvSpPr>
        <p:spPr bwMode="auto">
          <a:xfrm>
            <a:off x="441325" y="781050"/>
            <a:ext cx="11141075" cy="562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0"/>
              </a:spcBef>
              <a:buClr>
                <a:schemeClr val="tx1"/>
              </a:buClr>
              <a:buSzPct val="125000"/>
            </a:pPr>
            <a:r>
              <a:rPr lang="en-US" altLang="en-US" sz="2800" u="none" dirty="0">
                <a:solidFill>
                  <a:schemeClr val="bg1"/>
                </a:solidFill>
                <a:latin typeface="Comic Sans MS" panose="030F0702030302020204" pitchFamily="66" charset="0"/>
              </a:rPr>
              <a:t>Ant Overview  </a:t>
            </a:r>
          </a:p>
          <a:p>
            <a:pPr algn="l" eaLnBrk="1" hangingPunct="1">
              <a:spcBef>
                <a:spcPct val="0"/>
              </a:spcBef>
              <a:buClr>
                <a:schemeClr val="tx1"/>
              </a:buClr>
              <a:buSzPct val="125000"/>
              <a:buFontTx/>
              <a:buNone/>
            </a:pPr>
            <a:r>
              <a:rPr lang="en-US" altLang="en-US" sz="1800" u="none" dirty="0">
                <a:solidFill>
                  <a:schemeClr val="bg1"/>
                </a:solidFill>
                <a:latin typeface="Comic Sans MS" panose="030F0702030302020204" pitchFamily="66" charset="0"/>
              </a:rPr>
              <a:t>	- what is ant</a:t>
            </a:r>
          </a:p>
          <a:p>
            <a:pPr algn="l" eaLnBrk="1" hangingPunct="1">
              <a:spcBef>
                <a:spcPct val="0"/>
              </a:spcBef>
              <a:buClr>
                <a:schemeClr val="tx1"/>
              </a:buClr>
              <a:buSzPct val="125000"/>
              <a:buFontTx/>
              <a:buNone/>
            </a:pPr>
            <a:r>
              <a:rPr lang="en-US" altLang="en-US" sz="1800" u="none" dirty="0">
                <a:solidFill>
                  <a:schemeClr val="bg1"/>
                </a:solidFill>
                <a:latin typeface="Comic Sans MS" panose="030F0702030302020204" pitchFamily="66" charset="0"/>
              </a:rPr>
              <a:t>	- Features of Ant</a:t>
            </a:r>
          </a:p>
          <a:p>
            <a:pPr algn="l" eaLnBrk="1" hangingPunct="1">
              <a:spcBef>
                <a:spcPct val="0"/>
              </a:spcBef>
              <a:buClr>
                <a:schemeClr val="tx1"/>
              </a:buClr>
              <a:buSzPct val="125000"/>
              <a:buFontTx/>
              <a:buNone/>
            </a:pPr>
            <a:r>
              <a:rPr lang="en-US" altLang="en-US" sz="1800" u="none" dirty="0">
                <a:solidFill>
                  <a:schemeClr val="bg1"/>
                </a:solidFill>
                <a:latin typeface="Comic Sans MS" panose="030F0702030302020204" pitchFamily="66" charset="0"/>
              </a:rPr>
              <a:t>	- Why Ant?</a:t>
            </a:r>
          </a:p>
          <a:p>
            <a:pPr algn="l" eaLnBrk="1" hangingPunct="1">
              <a:spcBef>
                <a:spcPct val="0"/>
              </a:spcBef>
              <a:buClr>
                <a:schemeClr val="tx1"/>
              </a:buClr>
              <a:buSzPct val="125000"/>
              <a:buFontTx/>
              <a:buNone/>
            </a:pPr>
            <a:r>
              <a:rPr lang="en-US" altLang="en-US" sz="1800" u="none" dirty="0">
                <a:solidFill>
                  <a:schemeClr val="bg1"/>
                </a:solidFill>
                <a:latin typeface="Comic Sans MS" panose="030F0702030302020204" pitchFamily="66" charset="0"/>
              </a:rPr>
              <a:t>             -  Ant History</a:t>
            </a:r>
          </a:p>
          <a:p>
            <a:pPr algn="l" eaLnBrk="1" hangingPunct="1">
              <a:spcBef>
                <a:spcPct val="0"/>
              </a:spcBef>
              <a:buClr>
                <a:schemeClr val="tx1"/>
              </a:buClr>
              <a:buSzPct val="125000"/>
            </a:pPr>
            <a:endParaRPr lang="en-US" altLang="en-US" sz="1800" u="none" dirty="0">
              <a:solidFill>
                <a:schemeClr val="bg1"/>
              </a:solidFill>
              <a:latin typeface="Comic Sans MS" panose="030F0702030302020204" pitchFamily="66" charset="0"/>
            </a:endParaRPr>
          </a:p>
          <a:p>
            <a:pPr algn="l" eaLnBrk="1" hangingPunct="1">
              <a:spcBef>
                <a:spcPct val="0"/>
              </a:spcBef>
              <a:buClr>
                <a:schemeClr val="tx1"/>
              </a:buClr>
              <a:buSzPct val="125000"/>
            </a:pPr>
            <a:endParaRPr lang="en-US" altLang="en-US" sz="1800" u="none" dirty="0">
              <a:solidFill>
                <a:schemeClr val="bg1"/>
              </a:solidFill>
              <a:latin typeface="Comic Sans MS" panose="030F0702030302020204" pitchFamily="66" charset="0"/>
            </a:endParaRPr>
          </a:p>
          <a:p>
            <a:pPr algn="l" eaLnBrk="1" hangingPunct="1">
              <a:spcBef>
                <a:spcPct val="0"/>
              </a:spcBef>
              <a:buClr>
                <a:schemeClr val="tx1"/>
              </a:buClr>
              <a:buSzPct val="125000"/>
            </a:pPr>
            <a:r>
              <a:rPr lang="en-US" altLang="en-US" sz="1800" u="none" dirty="0">
                <a:solidFill>
                  <a:schemeClr val="bg1"/>
                </a:solidFill>
                <a:latin typeface="Comic Sans MS" panose="030F0702030302020204" pitchFamily="66" charset="0"/>
              </a:rPr>
              <a:t>  </a:t>
            </a:r>
            <a:r>
              <a:rPr lang="en-US" altLang="en-US" sz="3600" u="none" dirty="0">
                <a:solidFill>
                  <a:schemeClr val="bg1"/>
                </a:solidFill>
                <a:latin typeface="Comic Sans MS" panose="030F0702030302020204" pitchFamily="66" charset="0"/>
              </a:rPr>
              <a:t>Maven Overview</a:t>
            </a:r>
          </a:p>
          <a:p>
            <a:pPr algn="l" eaLnBrk="1" hangingPunct="1">
              <a:spcBef>
                <a:spcPct val="0"/>
              </a:spcBef>
              <a:buClr>
                <a:schemeClr val="tx1"/>
              </a:buClr>
              <a:buSzPct val="125000"/>
              <a:buFontTx/>
              <a:buNone/>
            </a:pPr>
            <a:r>
              <a:rPr lang="en-US" altLang="en-US" sz="1800" u="none" dirty="0">
                <a:solidFill>
                  <a:schemeClr val="bg1"/>
                </a:solidFill>
                <a:latin typeface="Comic Sans MS" panose="030F0702030302020204" pitchFamily="66" charset="0"/>
              </a:rPr>
              <a:t>	- What is Maven </a:t>
            </a:r>
          </a:p>
          <a:p>
            <a:pPr algn="l" eaLnBrk="1" hangingPunct="1">
              <a:spcBef>
                <a:spcPct val="0"/>
              </a:spcBef>
              <a:buClr>
                <a:schemeClr val="tx1"/>
              </a:buClr>
              <a:buSzPct val="125000"/>
              <a:buFontTx/>
              <a:buNone/>
            </a:pPr>
            <a:r>
              <a:rPr lang="en-US" altLang="en-US" sz="1800" u="none" dirty="0">
                <a:solidFill>
                  <a:schemeClr val="bg1"/>
                </a:solidFill>
                <a:latin typeface="Comic Sans MS" panose="030F0702030302020204" pitchFamily="66" charset="0"/>
              </a:rPr>
              <a:t>	-Features Maven </a:t>
            </a:r>
          </a:p>
          <a:p>
            <a:pPr algn="l" eaLnBrk="1" hangingPunct="1">
              <a:spcBef>
                <a:spcPct val="0"/>
              </a:spcBef>
              <a:buClr>
                <a:schemeClr val="tx1"/>
              </a:buClr>
              <a:buSzPct val="125000"/>
              <a:buFontTx/>
              <a:buNone/>
            </a:pPr>
            <a:r>
              <a:rPr lang="en-US" altLang="en-US" sz="1800" u="none" dirty="0">
                <a:solidFill>
                  <a:schemeClr val="bg1"/>
                </a:solidFill>
                <a:latin typeface="Comic Sans MS" panose="030F0702030302020204" pitchFamily="66" charset="0"/>
              </a:rPr>
              <a:t>	-Why Maven?</a:t>
            </a:r>
          </a:p>
          <a:p>
            <a:pPr algn="l" eaLnBrk="1" hangingPunct="1">
              <a:spcBef>
                <a:spcPct val="0"/>
              </a:spcBef>
              <a:buClr>
                <a:schemeClr val="tx1"/>
              </a:buClr>
              <a:buSzPct val="125000"/>
              <a:buFontTx/>
              <a:buNone/>
            </a:pPr>
            <a:r>
              <a:rPr lang="en-US" altLang="en-US" sz="1800" u="none" dirty="0">
                <a:solidFill>
                  <a:schemeClr val="bg1"/>
                </a:solidFill>
                <a:latin typeface="Comic Sans MS" panose="030F0702030302020204" pitchFamily="66" charset="0"/>
              </a:rPr>
              <a:t>	-Maven History</a:t>
            </a:r>
          </a:p>
          <a:p>
            <a:pPr algn="l" eaLnBrk="1" hangingPunct="1">
              <a:spcBef>
                <a:spcPct val="0"/>
              </a:spcBef>
              <a:buClr>
                <a:schemeClr val="tx1"/>
              </a:buClr>
              <a:buSzPct val="125000"/>
            </a:pPr>
            <a:endParaRPr lang="en-US" altLang="en-US" sz="1800" u="none" dirty="0">
              <a:solidFill>
                <a:schemeClr val="bg1"/>
              </a:solidFill>
              <a:latin typeface="Comic Sans MS" panose="030F0702030302020204" pitchFamily="66" charset="0"/>
            </a:endParaRPr>
          </a:p>
          <a:p>
            <a:pPr algn="l" eaLnBrk="1" hangingPunct="1">
              <a:spcBef>
                <a:spcPct val="0"/>
              </a:spcBef>
              <a:buClr>
                <a:schemeClr val="tx1"/>
              </a:buClr>
              <a:buSzPct val="125000"/>
            </a:pPr>
            <a:endParaRPr lang="en-US" altLang="en-US" sz="1800" u="none" dirty="0">
              <a:solidFill>
                <a:schemeClr val="bg1"/>
              </a:solidFill>
              <a:latin typeface="Comic Sans MS" panose="030F0702030302020204" pitchFamily="66" charset="0"/>
            </a:endParaRPr>
          </a:p>
          <a:p>
            <a:pPr algn="l" eaLnBrk="1" hangingPunct="1">
              <a:spcBef>
                <a:spcPct val="0"/>
              </a:spcBef>
              <a:buClr>
                <a:schemeClr val="tx1"/>
              </a:buClr>
              <a:buSzPct val="125000"/>
            </a:pPr>
            <a:r>
              <a:rPr lang="en-US" altLang="en-US" sz="1800" u="none" dirty="0">
                <a:solidFill>
                  <a:schemeClr val="bg1"/>
                </a:solidFill>
                <a:latin typeface="Comic Sans MS" panose="030F0702030302020204" pitchFamily="66" charset="0"/>
              </a:rPr>
              <a:t>  </a:t>
            </a:r>
            <a:r>
              <a:rPr lang="en-US" altLang="en-US" sz="2800" u="none" dirty="0">
                <a:solidFill>
                  <a:schemeClr val="bg1"/>
                </a:solidFill>
                <a:latin typeface="Comic Sans MS" panose="030F0702030302020204" pitchFamily="66" charset="0"/>
              </a:rPr>
              <a:t>Difference B/W Ant and Maven</a:t>
            </a:r>
          </a:p>
          <a:p>
            <a:pPr eaLnBrk="1" hangingPunct="1">
              <a:spcBef>
                <a:spcPct val="0"/>
              </a:spcBef>
              <a:buClr>
                <a:schemeClr val="tx1"/>
              </a:buClr>
              <a:buSzPct val="125000"/>
            </a:pPr>
            <a:endParaRPr lang="en-US" altLang="en-US" sz="2800" dirty="0">
              <a:solidFill>
                <a:schemeClr val="bg1"/>
              </a:solidFill>
              <a:latin typeface="Comic Sans MS" panose="030F0702030302020204" pitchFamily="66" charset="0"/>
            </a:endParaRPr>
          </a:p>
          <a:p>
            <a:pPr eaLnBrk="1" hangingPunct="1">
              <a:spcBef>
                <a:spcPct val="0"/>
              </a:spcBef>
              <a:buClr>
                <a:schemeClr val="tx1"/>
              </a:buClr>
              <a:buSzPct val="125000"/>
              <a:buFontTx/>
              <a:buNone/>
            </a:pPr>
            <a:endParaRPr lang="en-US" altLang="en-US" sz="2800" dirty="0">
              <a:solidFill>
                <a:schemeClr val="bg1"/>
              </a:solidFill>
              <a:latin typeface="Comic Sans MS" panose="030F0702030302020204" pitchFamily="66" charset="0"/>
            </a:endParaRPr>
          </a:p>
          <a:p>
            <a:pPr eaLnBrk="1" hangingPunct="1">
              <a:spcBef>
                <a:spcPct val="0"/>
              </a:spcBef>
              <a:buClr>
                <a:schemeClr val="tx1"/>
              </a:buClr>
              <a:buSzPct val="125000"/>
              <a:buFontTx/>
              <a:buNone/>
            </a:pPr>
            <a:endParaRPr lang="en-US" altLang="en-US" sz="1800" dirty="0">
              <a:solidFill>
                <a:schemeClr val="bg1"/>
              </a:solidFill>
              <a:latin typeface="Comic Sans MS" panose="030F0702030302020204" pitchFamily="66" charset="0"/>
            </a:endParaRPr>
          </a:p>
          <a:p>
            <a:pPr eaLnBrk="1" hangingPunct="1">
              <a:spcBef>
                <a:spcPct val="0"/>
              </a:spcBef>
              <a:buClr>
                <a:schemeClr val="tx1"/>
              </a:buClr>
              <a:buSzPct val="125000"/>
              <a:buFontTx/>
              <a:buNone/>
            </a:pPr>
            <a:endParaRPr lang="en-US" altLang="en-US" sz="1800" dirty="0">
              <a:latin typeface="Comic Sans MS" panose="030F0702030302020204" pitchFamily="66" charset="0"/>
            </a:endParaRPr>
          </a:p>
          <a:p>
            <a:pPr eaLnBrk="1" hangingPunct="1">
              <a:spcBef>
                <a:spcPct val="0"/>
              </a:spcBef>
              <a:buClr>
                <a:schemeClr val="tx1"/>
              </a:buClr>
              <a:buSzPct val="125000"/>
              <a:buFontTx/>
              <a:buNone/>
            </a:pPr>
            <a:endParaRPr lang="en-US" altLang="en-US" sz="1800" dirty="0">
              <a:solidFill>
                <a:schemeClr val="bg1"/>
              </a:solidFill>
              <a:latin typeface="Comic Sans MS" panose="030F0702030302020204" pitchFamily="66"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169D882-7471-4D1C-A724-909F3A69D10A}"/>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a:p>
        </p:txBody>
      </p:sp>
      <p:sp>
        <p:nvSpPr>
          <p:cNvPr id="26627" name="Rectangle 6">
            <a:extLst>
              <a:ext uri="{FF2B5EF4-FFF2-40B4-BE49-F238E27FC236}">
                <a16:creationId xmlns:a16="http://schemas.microsoft.com/office/drawing/2014/main" id="{1AD94B42-9B55-4730-93A2-45AA8516EB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432CAB-9DD0-4238-8A2A-0BD8CE2EFC62}" type="slidenum">
              <a:rPr lang="en-US" altLang="en-US" sz="1400"/>
              <a:pPr>
                <a:spcBef>
                  <a:spcPct val="0"/>
                </a:spcBef>
                <a:buFontTx/>
                <a:buNone/>
              </a:pPr>
              <a:t>30</a:t>
            </a:fld>
            <a:endParaRPr lang="en-US" altLang="en-US" sz="1400"/>
          </a:p>
        </p:txBody>
      </p:sp>
      <p:sp>
        <p:nvSpPr>
          <p:cNvPr id="26628" name="Text Box 2">
            <a:extLst>
              <a:ext uri="{FF2B5EF4-FFF2-40B4-BE49-F238E27FC236}">
                <a16:creationId xmlns:a16="http://schemas.microsoft.com/office/drawing/2014/main" id="{BF7AAB40-1F3E-4EC3-AC8A-69F4496217C2}"/>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6629" name="Picture 5" descr="Ppt_Bg2.png">
            <a:extLst>
              <a:ext uri="{FF2B5EF4-FFF2-40B4-BE49-F238E27FC236}">
                <a16:creationId xmlns:a16="http://schemas.microsoft.com/office/drawing/2014/main" id="{1036ACED-137D-456A-9489-0DE10DE21A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542" y="0"/>
            <a:ext cx="1207945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4">
            <a:extLst>
              <a:ext uri="{FF2B5EF4-FFF2-40B4-BE49-F238E27FC236}">
                <a16:creationId xmlns:a16="http://schemas.microsoft.com/office/drawing/2014/main" id="{64E856AE-385F-4340-A7D7-63FF1FCB07D3}"/>
              </a:ext>
            </a:extLst>
          </p:cNvPr>
          <p:cNvSpPr>
            <a:spLocks noChangeArrowheads="1"/>
          </p:cNvSpPr>
          <p:nvPr/>
        </p:nvSpPr>
        <p:spPr bwMode="auto">
          <a:xfrm>
            <a:off x="6570664" y="115889"/>
            <a:ext cx="5288401"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None/>
            </a:pPr>
            <a:r>
              <a:rPr lang="en-US" altLang="en-US" sz="2400" b="1" i="0" u="none" dirty="0">
                <a:latin typeface="Times New Roman" panose="02020603050405020304" pitchFamily="18" charset="0"/>
              </a:rPr>
              <a:t>MAVEN  INSTALLATION</a:t>
            </a:r>
          </a:p>
        </p:txBody>
      </p:sp>
      <p:sp>
        <p:nvSpPr>
          <p:cNvPr id="26631" name="Rectangle 5">
            <a:extLst>
              <a:ext uri="{FF2B5EF4-FFF2-40B4-BE49-F238E27FC236}">
                <a16:creationId xmlns:a16="http://schemas.microsoft.com/office/drawing/2014/main" id="{E660EACE-9DF4-4249-A0A9-8E3E1F33D99C}"/>
              </a:ext>
            </a:extLst>
          </p:cNvPr>
          <p:cNvSpPr>
            <a:spLocks noChangeArrowheads="1"/>
          </p:cNvSpPr>
          <p:nvPr/>
        </p:nvSpPr>
        <p:spPr bwMode="auto">
          <a:xfrm>
            <a:off x="332935" y="573675"/>
            <a:ext cx="1137138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a:defRPr/>
            </a:pPr>
            <a:r>
              <a:rPr lang="en-US" sz="2400" i="0" u="none" dirty="0">
                <a:solidFill>
                  <a:schemeClr val="tx2"/>
                </a:solidFill>
                <a:latin typeface="Comic Sans MS" pitchFamily="66" charset="0"/>
              </a:rPr>
              <a:t>Download MAVEN </a:t>
            </a:r>
            <a:r>
              <a:rPr lang="en-US" sz="2400" i="0" u="none" dirty="0">
                <a:solidFill>
                  <a:schemeClr val="tx2"/>
                </a:solidFill>
                <a:latin typeface="Comic Sans MS" pitchFamily="66" charset="0"/>
                <a:hlinkClick r:id="rId4">
                  <a:extLst>
                    <a:ext uri="{A12FA001-AC4F-418D-AE19-62706E023703}">
                      <ahyp:hlinkClr xmlns:ahyp="http://schemas.microsoft.com/office/drawing/2018/hyperlinkcolor" val="tx"/>
                    </a:ext>
                  </a:extLst>
                </a:hlinkClick>
              </a:rPr>
              <a:t>http://maven.apache.org/download.cgi</a:t>
            </a:r>
            <a:endParaRPr lang="en-US" sz="2400" i="0" u="none" dirty="0">
              <a:solidFill>
                <a:schemeClr val="tx2"/>
              </a:solidFill>
              <a:latin typeface="Comic Sans MS" pitchFamily="66" charset="0"/>
            </a:endParaRPr>
          </a:p>
          <a:p>
            <a:pPr marL="0" indent="0" algn="l">
              <a:buFontTx/>
              <a:buNone/>
              <a:defRPr/>
            </a:pPr>
            <a:r>
              <a:rPr lang="en-US" sz="2400" i="0" u="none" dirty="0">
                <a:solidFill>
                  <a:schemeClr val="tx2"/>
                </a:solidFill>
                <a:latin typeface="Comic Sans MS" pitchFamily="66" charset="0"/>
              </a:rPr>
              <a:t> and unzip Maven.</a:t>
            </a:r>
          </a:p>
          <a:p>
            <a:pPr algn="l">
              <a:defRPr/>
            </a:pPr>
            <a:r>
              <a:rPr lang="en-US" sz="2400" i="0" u="none" dirty="0">
                <a:solidFill>
                  <a:schemeClr val="tx2"/>
                </a:solidFill>
                <a:latin typeface="Comic Sans MS" pitchFamily="66" charset="0"/>
              </a:rPr>
              <a:t>Set the M2_HOME environment variable to point to the directory you unzipped Maven to.</a:t>
            </a:r>
          </a:p>
          <a:p>
            <a:pPr algn="l">
              <a:defRPr/>
            </a:pPr>
            <a:r>
              <a:rPr lang="en-US" sz="2400" i="0" u="none" dirty="0">
                <a:solidFill>
                  <a:schemeClr val="tx2"/>
                </a:solidFill>
                <a:latin typeface="Comic Sans MS" pitchFamily="66" charset="0"/>
              </a:rPr>
              <a:t>Set the M2 environment variable to point to M2_HOME/bin (%M2_HOME%\bin on Windows, $M2_HOME/bin on </a:t>
            </a:r>
            <a:r>
              <a:rPr lang="en-US" sz="2400" i="0" u="none" dirty="0" err="1">
                <a:solidFill>
                  <a:schemeClr val="tx2"/>
                </a:solidFill>
                <a:latin typeface="Comic Sans MS" pitchFamily="66" charset="0"/>
              </a:rPr>
              <a:t>unix</a:t>
            </a:r>
            <a:r>
              <a:rPr lang="en-US" sz="2400" i="0" u="none" dirty="0">
                <a:solidFill>
                  <a:schemeClr val="tx2"/>
                </a:solidFill>
                <a:latin typeface="Comic Sans MS" pitchFamily="66" charset="0"/>
              </a:rPr>
              <a:t>).</a:t>
            </a:r>
          </a:p>
          <a:p>
            <a:pPr algn="l">
              <a:defRPr/>
            </a:pPr>
            <a:r>
              <a:rPr lang="en-US" sz="2400" i="0" u="none" dirty="0">
                <a:solidFill>
                  <a:schemeClr val="tx2"/>
                </a:solidFill>
                <a:latin typeface="Comic Sans MS" pitchFamily="66" charset="0"/>
              </a:rPr>
              <a:t>Add M2 to the PATH environment variable (%M2% on Windows, $M2 on </a:t>
            </a:r>
            <a:r>
              <a:rPr lang="en-US" sz="2400" i="0" u="none" dirty="0" err="1">
                <a:solidFill>
                  <a:schemeClr val="tx2"/>
                </a:solidFill>
                <a:latin typeface="Comic Sans MS" pitchFamily="66" charset="0"/>
              </a:rPr>
              <a:t>unix</a:t>
            </a:r>
            <a:r>
              <a:rPr lang="en-US" sz="2400" i="0" u="none" dirty="0">
                <a:solidFill>
                  <a:schemeClr val="tx2"/>
                </a:solidFill>
                <a:latin typeface="Comic Sans MS" pitchFamily="66" charset="0"/>
              </a:rPr>
              <a:t>).</a:t>
            </a:r>
          </a:p>
          <a:p>
            <a:pPr algn="l">
              <a:defRPr/>
            </a:pPr>
            <a:r>
              <a:rPr lang="en-US" sz="2400" i="0" u="none" dirty="0">
                <a:solidFill>
                  <a:schemeClr val="tx2"/>
                </a:solidFill>
                <a:latin typeface="Comic Sans MS" pitchFamily="66" charset="0"/>
              </a:rPr>
              <a:t>Open a command prompt and type '</a:t>
            </a:r>
            <a:r>
              <a:rPr lang="en-US" sz="2400" i="0" u="none" dirty="0" err="1">
                <a:solidFill>
                  <a:schemeClr val="tx2"/>
                </a:solidFill>
                <a:latin typeface="Comic Sans MS" pitchFamily="66" charset="0"/>
              </a:rPr>
              <a:t>mvn</a:t>
            </a:r>
            <a:r>
              <a:rPr lang="en-US" sz="2400" i="0" u="none" dirty="0">
                <a:solidFill>
                  <a:schemeClr val="tx2"/>
                </a:solidFill>
                <a:latin typeface="Comic Sans MS" pitchFamily="66" charset="0"/>
              </a:rPr>
              <a:t>' (without quotes) and press enter.</a:t>
            </a:r>
          </a:p>
          <a:p>
            <a:pPr marL="0" lvl="1" indent="0" algn="l" eaLnBrk="1" hangingPunct="1">
              <a:lnSpc>
                <a:spcPct val="150000"/>
              </a:lnSpc>
              <a:spcBef>
                <a:spcPct val="0"/>
              </a:spcBef>
              <a:buFontTx/>
              <a:buNone/>
              <a:defRPr/>
            </a:pPr>
            <a:endParaRPr lang="en-CA" altLang="en-US" sz="2400" i="0" u="none" dirty="0">
              <a:solidFill>
                <a:schemeClr val="tx2"/>
              </a:solidFill>
              <a:latin typeface="Comic Sans MS" pitchFamily="66" charset="0"/>
            </a:endParaRPr>
          </a:p>
          <a:p>
            <a:pPr marL="0" indent="0">
              <a:lnSpc>
                <a:spcPct val="90000"/>
              </a:lnSpc>
              <a:buClr>
                <a:schemeClr val="tx1"/>
              </a:buClr>
              <a:buFontTx/>
              <a:buNone/>
              <a:defRPr/>
            </a:pPr>
            <a:endParaRPr lang="en-US" sz="2000" dirty="0">
              <a:solidFill>
                <a:schemeClr val="bg1"/>
              </a:solidFill>
              <a:latin typeface="Times New Roman" pitchFamily="18" charset="0"/>
            </a:endParaRPr>
          </a:p>
          <a:p>
            <a:pPr lvl="1">
              <a:lnSpc>
                <a:spcPct val="90000"/>
              </a:lnSpc>
              <a:buClr>
                <a:schemeClr val="tx1"/>
              </a:buClr>
              <a:buNone/>
              <a:defRPr/>
            </a:pPr>
            <a:endParaRPr lang="en-CA" altLang="en-US" sz="2000" dirty="0">
              <a:solidFill>
                <a:schemeClr val="bg1"/>
              </a:solidFill>
              <a:latin typeface="Times New Roman" pitchFamily="18" charset="0"/>
            </a:endParaRPr>
          </a:p>
          <a:p>
            <a:pPr lvl="1" eaLnBrk="1" hangingPunct="1">
              <a:spcBef>
                <a:spcPct val="0"/>
              </a:spcBef>
              <a:buClr>
                <a:schemeClr val="tx1"/>
              </a:buClr>
              <a:buSzPct val="125000"/>
              <a:buFontTx/>
              <a:buChar char="•"/>
            </a:pPr>
            <a:endParaRPr lang="en-US" altLang="en-US" sz="2000" dirty="0">
              <a:solidFill>
                <a:schemeClr val="tx2"/>
              </a:solidFill>
              <a:latin typeface="Comic Sans MS" panose="030F0702030302020204" pitchFamily="66" charset="0"/>
            </a:endParaRPr>
          </a:p>
        </p:txBody>
      </p:sp>
    </p:spTree>
    <p:extLst>
      <p:ext uri="{BB962C8B-B14F-4D97-AF65-F5344CB8AC3E}">
        <p14:creationId xmlns:p14="http://schemas.microsoft.com/office/powerpoint/2010/main" val="3796371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169D882-7471-4D1C-A724-909F3A69D10A}"/>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a:p>
        </p:txBody>
      </p:sp>
      <p:sp>
        <p:nvSpPr>
          <p:cNvPr id="26627" name="Rectangle 6">
            <a:extLst>
              <a:ext uri="{FF2B5EF4-FFF2-40B4-BE49-F238E27FC236}">
                <a16:creationId xmlns:a16="http://schemas.microsoft.com/office/drawing/2014/main" id="{1AD94B42-9B55-4730-93A2-45AA8516EB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432CAB-9DD0-4238-8A2A-0BD8CE2EFC62}" type="slidenum">
              <a:rPr lang="en-US" altLang="en-US" sz="1400"/>
              <a:pPr>
                <a:spcBef>
                  <a:spcPct val="0"/>
                </a:spcBef>
                <a:buFontTx/>
                <a:buNone/>
              </a:pPr>
              <a:t>31</a:t>
            </a:fld>
            <a:endParaRPr lang="en-US" altLang="en-US" sz="1400"/>
          </a:p>
        </p:txBody>
      </p:sp>
      <p:sp>
        <p:nvSpPr>
          <p:cNvPr id="26628" name="Text Box 2">
            <a:extLst>
              <a:ext uri="{FF2B5EF4-FFF2-40B4-BE49-F238E27FC236}">
                <a16:creationId xmlns:a16="http://schemas.microsoft.com/office/drawing/2014/main" id="{BF7AAB40-1F3E-4EC3-AC8A-69F4496217C2}"/>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6629" name="Picture 5" descr="Ppt_Bg2.png">
            <a:extLst>
              <a:ext uri="{FF2B5EF4-FFF2-40B4-BE49-F238E27FC236}">
                <a16:creationId xmlns:a16="http://schemas.microsoft.com/office/drawing/2014/main" id="{1036ACED-137D-456A-9489-0DE10DE21A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4">
            <a:extLst>
              <a:ext uri="{FF2B5EF4-FFF2-40B4-BE49-F238E27FC236}">
                <a16:creationId xmlns:a16="http://schemas.microsoft.com/office/drawing/2014/main" id="{64E856AE-385F-4340-A7D7-63FF1FCB07D3}"/>
              </a:ext>
            </a:extLst>
          </p:cNvPr>
          <p:cNvSpPr>
            <a:spLocks noChangeArrowheads="1"/>
          </p:cNvSpPr>
          <p:nvPr/>
        </p:nvSpPr>
        <p:spPr bwMode="auto">
          <a:xfrm>
            <a:off x="6570664" y="115889"/>
            <a:ext cx="5288401"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None/>
            </a:pPr>
            <a:r>
              <a:rPr lang="en-US" altLang="en-US" sz="2400" b="1" i="0" u="none" dirty="0">
                <a:latin typeface="Times New Roman" panose="02020603050405020304" pitchFamily="18" charset="0"/>
              </a:rPr>
              <a:t>MAVEN  POM</a:t>
            </a:r>
          </a:p>
        </p:txBody>
      </p:sp>
      <p:sp>
        <p:nvSpPr>
          <p:cNvPr id="26631" name="Rectangle 5">
            <a:extLst>
              <a:ext uri="{FF2B5EF4-FFF2-40B4-BE49-F238E27FC236}">
                <a16:creationId xmlns:a16="http://schemas.microsoft.com/office/drawing/2014/main" id="{E660EACE-9DF4-4249-A0A9-8E3E1F33D99C}"/>
              </a:ext>
            </a:extLst>
          </p:cNvPr>
          <p:cNvSpPr>
            <a:spLocks noChangeArrowheads="1"/>
          </p:cNvSpPr>
          <p:nvPr/>
        </p:nvSpPr>
        <p:spPr bwMode="auto">
          <a:xfrm>
            <a:off x="332935" y="573675"/>
            <a:ext cx="1137138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r>
              <a:rPr lang="en-US" altLang="en-US" sz="2400" i="0" u="none" dirty="0">
                <a:solidFill>
                  <a:schemeClr val="tx2"/>
                </a:solidFill>
                <a:latin typeface="Comic Sans MS" pitchFamily="66" charset="0"/>
              </a:rPr>
              <a:t>Stands for Project Object Model</a:t>
            </a:r>
          </a:p>
          <a:p>
            <a:pPr algn="l" eaLnBrk="1" hangingPunct="1"/>
            <a:r>
              <a:rPr lang="en-US" altLang="en-US" sz="2400" i="0" u="none" dirty="0">
                <a:solidFill>
                  <a:schemeClr val="tx2"/>
                </a:solidFill>
                <a:latin typeface="Comic Sans MS" pitchFamily="66" charset="0"/>
              </a:rPr>
              <a:t>Describes a project</a:t>
            </a:r>
          </a:p>
          <a:p>
            <a:pPr lvl="1" algn="l" eaLnBrk="1" hangingPunct="1"/>
            <a:r>
              <a:rPr lang="en-US" altLang="en-US" sz="2400" i="0" u="none" dirty="0">
                <a:solidFill>
                  <a:schemeClr val="tx2"/>
                </a:solidFill>
                <a:latin typeface="Comic Sans MS" pitchFamily="66" charset="0"/>
              </a:rPr>
              <a:t>Name and Version</a:t>
            </a:r>
          </a:p>
          <a:p>
            <a:pPr lvl="1" algn="l" eaLnBrk="1" hangingPunct="1"/>
            <a:r>
              <a:rPr lang="en-US" altLang="en-US" sz="2400" i="0" u="none" dirty="0">
                <a:solidFill>
                  <a:schemeClr val="tx2"/>
                </a:solidFill>
                <a:latin typeface="Comic Sans MS" pitchFamily="66" charset="0"/>
              </a:rPr>
              <a:t>Artifact Type</a:t>
            </a:r>
          </a:p>
          <a:p>
            <a:pPr lvl="1" algn="l" eaLnBrk="1" hangingPunct="1"/>
            <a:r>
              <a:rPr lang="en-US" altLang="en-US" sz="2400" i="0" u="none" dirty="0">
                <a:solidFill>
                  <a:schemeClr val="tx2"/>
                </a:solidFill>
                <a:latin typeface="Comic Sans MS" pitchFamily="66" charset="0"/>
              </a:rPr>
              <a:t>Source Code Locations</a:t>
            </a:r>
          </a:p>
          <a:p>
            <a:pPr lvl="1" algn="l" eaLnBrk="1" hangingPunct="1"/>
            <a:r>
              <a:rPr lang="en-US" altLang="en-US" sz="2400" i="0" u="none" dirty="0">
                <a:solidFill>
                  <a:schemeClr val="tx2"/>
                </a:solidFill>
                <a:latin typeface="Comic Sans MS" pitchFamily="66" charset="0"/>
              </a:rPr>
              <a:t>Dependencies</a:t>
            </a:r>
          </a:p>
          <a:p>
            <a:pPr lvl="1" algn="l" eaLnBrk="1" hangingPunct="1"/>
            <a:r>
              <a:rPr lang="en-US" altLang="en-US" sz="2400" i="0" u="none" dirty="0">
                <a:solidFill>
                  <a:schemeClr val="tx2"/>
                </a:solidFill>
                <a:latin typeface="Comic Sans MS" pitchFamily="66" charset="0"/>
              </a:rPr>
              <a:t>Plugins</a:t>
            </a:r>
          </a:p>
          <a:p>
            <a:pPr lvl="1" algn="l" eaLnBrk="1" hangingPunct="1"/>
            <a:r>
              <a:rPr lang="en-US" altLang="en-US" sz="2400" i="0" u="none" dirty="0">
                <a:solidFill>
                  <a:schemeClr val="tx2"/>
                </a:solidFill>
                <a:latin typeface="Comic Sans MS" pitchFamily="66" charset="0"/>
              </a:rPr>
              <a:t>Profiles (Alternate build configurations)</a:t>
            </a:r>
          </a:p>
          <a:p>
            <a:pPr algn="l" eaLnBrk="1" hangingPunct="1"/>
            <a:r>
              <a:rPr lang="en-US" altLang="en-US" sz="2400" i="0" u="none" dirty="0">
                <a:solidFill>
                  <a:schemeClr val="tx2"/>
                </a:solidFill>
                <a:latin typeface="Comic Sans MS" pitchFamily="66" charset="0"/>
              </a:rPr>
              <a:t>Uses XML by Default</a:t>
            </a:r>
          </a:p>
          <a:p>
            <a:pPr lvl="1" algn="l" eaLnBrk="1" hangingPunct="1"/>
            <a:r>
              <a:rPr lang="en-US" altLang="en-US" sz="2400" i="0" u="none" dirty="0">
                <a:solidFill>
                  <a:schemeClr val="tx2"/>
                </a:solidFill>
                <a:latin typeface="Comic Sans MS" pitchFamily="66" charset="0"/>
              </a:rPr>
              <a:t>Not the way Ant uses XML</a:t>
            </a:r>
          </a:p>
        </p:txBody>
      </p:sp>
      <p:pic>
        <p:nvPicPr>
          <p:cNvPr id="8" name="Picture 2">
            <a:extLst>
              <a:ext uri="{FF2B5EF4-FFF2-40B4-BE49-F238E27FC236}">
                <a16:creationId xmlns:a16="http://schemas.microsoft.com/office/drawing/2014/main" id="{F541ED70-AA2B-4ABD-A0B4-0F34E0B697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1533" y="864187"/>
            <a:ext cx="5167532" cy="4603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8303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169D882-7471-4D1C-A724-909F3A69D10A}"/>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a:p>
        </p:txBody>
      </p:sp>
      <p:sp>
        <p:nvSpPr>
          <p:cNvPr id="26627" name="Rectangle 6">
            <a:extLst>
              <a:ext uri="{FF2B5EF4-FFF2-40B4-BE49-F238E27FC236}">
                <a16:creationId xmlns:a16="http://schemas.microsoft.com/office/drawing/2014/main" id="{1AD94B42-9B55-4730-93A2-45AA8516EB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432CAB-9DD0-4238-8A2A-0BD8CE2EFC62}" type="slidenum">
              <a:rPr lang="en-US" altLang="en-US" sz="1400"/>
              <a:pPr>
                <a:spcBef>
                  <a:spcPct val="0"/>
                </a:spcBef>
                <a:buFontTx/>
                <a:buNone/>
              </a:pPr>
              <a:t>32</a:t>
            </a:fld>
            <a:endParaRPr lang="en-US" altLang="en-US" sz="1400"/>
          </a:p>
        </p:txBody>
      </p:sp>
      <p:sp>
        <p:nvSpPr>
          <p:cNvPr id="26628" name="Text Box 2">
            <a:extLst>
              <a:ext uri="{FF2B5EF4-FFF2-40B4-BE49-F238E27FC236}">
                <a16:creationId xmlns:a16="http://schemas.microsoft.com/office/drawing/2014/main" id="{BF7AAB40-1F3E-4EC3-AC8A-69F4496217C2}"/>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6629" name="Picture 5" descr="Ppt_Bg2.png">
            <a:extLst>
              <a:ext uri="{FF2B5EF4-FFF2-40B4-BE49-F238E27FC236}">
                <a16:creationId xmlns:a16="http://schemas.microsoft.com/office/drawing/2014/main" id="{1036ACED-137D-456A-9489-0DE10DE21A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4">
            <a:extLst>
              <a:ext uri="{FF2B5EF4-FFF2-40B4-BE49-F238E27FC236}">
                <a16:creationId xmlns:a16="http://schemas.microsoft.com/office/drawing/2014/main" id="{64E856AE-385F-4340-A7D7-63FF1FCB07D3}"/>
              </a:ext>
            </a:extLst>
          </p:cNvPr>
          <p:cNvSpPr>
            <a:spLocks noChangeArrowheads="1"/>
          </p:cNvSpPr>
          <p:nvPr/>
        </p:nvSpPr>
        <p:spPr bwMode="auto">
          <a:xfrm>
            <a:off x="6570664" y="115889"/>
            <a:ext cx="5288401"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None/>
            </a:pPr>
            <a:r>
              <a:rPr lang="en-US" altLang="en-US" sz="2400" b="1" i="0" u="none" dirty="0">
                <a:latin typeface="Times New Roman" panose="02020603050405020304" pitchFamily="18" charset="0"/>
              </a:rPr>
              <a:t>Project Name</a:t>
            </a:r>
          </a:p>
        </p:txBody>
      </p:sp>
      <p:sp>
        <p:nvSpPr>
          <p:cNvPr id="26631" name="Rectangle 5">
            <a:extLst>
              <a:ext uri="{FF2B5EF4-FFF2-40B4-BE49-F238E27FC236}">
                <a16:creationId xmlns:a16="http://schemas.microsoft.com/office/drawing/2014/main" id="{E660EACE-9DF4-4249-A0A9-8E3E1F33D99C}"/>
              </a:ext>
            </a:extLst>
          </p:cNvPr>
          <p:cNvSpPr>
            <a:spLocks noChangeArrowheads="1"/>
          </p:cNvSpPr>
          <p:nvPr/>
        </p:nvSpPr>
        <p:spPr bwMode="auto">
          <a:xfrm>
            <a:off x="332935" y="573675"/>
            <a:ext cx="1137138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0"/>
              </a:spcBef>
            </a:pPr>
            <a:r>
              <a:rPr lang="en-US" altLang="en-US" sz="2400" i="0" u="none" dirty="0">
                <a:solidFill>
                  <a:schemeClr val="tx2"/>
                </a:solidFill>
                <a:latin typeface="Comic Sans MS" pitchFamily="66" charset="0"/>
              </a:rPr>
              <a:t>Maven uniquely identifies a project using:</a:t>
            </a:r>
          </a:p>
          <a:p>
            <a:pPr lvl="1" algn="l" eaLnBrk="1" hangingPunct="1">
              <a:spcBef>
                <a:spcPct val="0"/>
              </a:spcBef>
            </a:pPr>
            <a:r>
              <a:rPr lang="en-US" altLang="en-US" sz="2400" i="0" u="none" dirty="0" err="1">
                <a:solidFill>
                  <a:srgbClr val="FFFF00"/>
                </a:solidFill>
                <a:latin typeface="Comic Sans MS" pitchFamily="66" charset="0"/>
              </a:rPr>
              <a:t>groupID</a:t>
            </a:r>
            <a:r>
              <a:rPr lang="en-US" altLang="en-US" sz="2400" i="0" u="none" dirty="0">
                <a:solidFill>
                  <a:schemeClr val="tx2"/>
                </a:solidFill>
                <a:latin typeface="Comic Sans MS" pitchFamily="66" charset="0"/>
              </a:rPr>
              <a:t>: Arbitrary project grouping identifier (no spaces or colons)</a:t>
            </a:r>
          </a:p>
          <a:p>
            <a:pPr lvl="2" algn="l" eaLnBrk="1" hangingPunct="1">
              <a:spcBef>
                <a:spcPct val="0"/>
              </a:spcBef>
            </a:pPr>
            <a:r>
              <a:rPr lang="en-US" altLang="en-US" i="0" u="none" dirty="0">
                <a:solidFill>
                  <a:schemeClr val="tx2"/>
                </a:solidFill>
                <a:latin typeface="Comic Sans MS" pitchFamily="66" charset="0"/>
              </a:rPr>
              <a:t>Usually loosely based on Java package</a:t>
            </a:r>
          </a:p>
          <a:p>
            <a:pPr lvl="1" algn="l" eaLnBrk="1" hangingPunct="1">
              <a:spcBef>
                <a:spcPct val="0"/>
              </a:spcBef>
            </a:pPr>
            <a:r>
              <a:rPr lang="en-US" altLang="en-US" sz="2400" i="0" u="none" dirty="0" err="1">
                <a:solidFill>
                  <a:srgbClr val="FFFF00"/>
                </a:solidFill>
                <a:latin typeface="Comic Sans MS" pitchFamily="66" charset="0"/>
              </a:rPr>
              <a:t>artfiactId</a:t>
            </a:r>
            <a:r>
              <a:rPr lang="en-US" altLang="en-US" sz="2400" i="0" u="none" dirty="0">
                <a:solidFill>
                  <a:schemeClr val="tx2"/>
                </a:solidFill>
                <a:latin typeface="Comic Sans MS" pitchFamily="66" charset="0"/>
              </a:rPr>
              <a:t>: Arbitrary name of the project (no spaces or colons)</a:t>
            </a:r>
          </a:p>
          <a:p>
            <a:pPr lvl="1" algn="l" eaLnBrk="1" hangingPunct="1">
              <a:spcBef>
                <a:spcPct val="0"/>
              </a:spcBef>
            </a:pPr>
            <a:r>
              <a:rPr lang="en-US" altLang="en-US" sz="2400" i="0" u="none" dirty="0">
                <a:solidFill>
                  <a:srgbClr val="FFFF00"/>
                </a:solidFill>
                <a:latin typeface="Comic Sans MS" pitchFamily="66" charset="0"/>
              </a:rPr>
              <a:t>version</a:t>
            </a:r>
            <a:r>
              <a:rPr lang="en-US" altLang="en-US" sz="2400" i="0" u="none" dirty="0">
                <a:solidFill>
                  <a:schemeClr val="tx2"/>
                </a:solidFill>
                <a:latin typeface="Comic Sans MS" pitchFamily="66" charset="0"/>
              </a:rPr>
              <a:t>: Version of the project</a:t>
            </a:r>
          </a:p>
          <a:p>
            <a:pPr lvl="2" algn="l" eaLnBrk="1" hangingPunct="1">
              <a:spcBef>
                <a:spcPct val="0"/>
              </a:spcBef>
            </a:pPr>
            <a:r>
              <a:rPr lang="en-US" altLang="en-US" i="0" u="none" dirty="0">
                <a:solidFill>
                  <a:schemeClr val="tx2"/>
                </a:solidFill>
                <a:latin typeface="Comic Sans MS" pitchFamily="66" charset="0"/>
              </a:rPr>
              <a:t>Format {Major}.{Minor}.{Maintenance}</a:t>
            </a:r>
          </a:p>
          <a:p>
            <a:pPr lvl="2" algn="l" eaLnBrk="1" hangingPunct="1">
              <a:spcBef>
                <a:spcPct val="0"/>
              </a:spcBef>
            </a:pPr>
            <a:r>
              <a:rPr lang="en-US" altLang="en-US" i="0" u="none" dirty="0">
                <a:solidFill>
                  <a:schemeClr val="tx2"/>
                </a:solidFill>
                <a:latin typeface="Comic Sans MS" pitchFamily="66" charset="0"/>
              </a:rPr>
              <a:t>Add ‘-SNAPSHOT ‘ to identify in development</a:t>
            </a:r>
          </a:p>
          <a:p>
            <a:pPr algn="l" eaLnBrk="1" hangingPunct="1">
              <a:spcBef>
                <a:spcPct val="0"/>
              </a:spcBef>
            </a:pPr>
            <a:r>
              <a:rPr lang="en-US" altLang="en-US" sz="2400" i="0" u="none" dirty="0">
                <a:solidFill>
                  <a:schemeClr val="tx2"/>
                </a:solidFill>
                <a:latin typeface="Comic Sans MS" pitchFamily="66" charset="0"/>
              </a:rPr>
              <a:t>GAV Syntax: </a:t>
            </a:r>
            <a:r>
              <a:rPr lang="en-US" altLang="en-US" sz="2400" i="0" u="none" dirty="0" err="1">
                <a:solidFill>
                  <a:schemeClr val="tx2"/>
                </a:solidFill>
                <a:latin typeface="Comic Sans MS" pitchFamily="66" charset="0"/>
              </a:rPr>
              <a:t>groupId:artifactId:version</a:t>
            </a:r>
            <a:endParaRPr lang="en-US" altLang="en-US" sz="2400" i="0" u="none" dirty="0">
              <a:solidFill>
                <a:schemeClr val="tx2"/>
              </a:solidFill>
              <a:latin typeface="Comic Sans MS" pitchFamily="66" charset="0"/>
            </a:endParaRPr>
          </a:p>
          <a:p>
            <a:pPr lvl="1" algn="l" eaLnBrk="1" hangingPunct="1"/>
            <a:endParaRPr lang="en-US" altLang="en-US" sz="2400" i="0" u="none" dirty="0">
              <a:solidFill>
                <a:schemeClr val="tx2"/>
              </a:solidFill>
              <a:latin typeface="Comic Sans MS" pitchFamily="66" charset="0"/>
            </a:endParaRPr>
          </a:p>
        </p:txBody>
      </p:sp>
      <p:sp>
        <p:nvSpPr>
          <p:cNvPr id="9" name="TextBox 8">
            <a:extLst>
              <a:ext uri="{FF2B5EF4-FFF2-40B4-BE49-F238E27FC236}">
                <a16:creationId xmlns:a16="http://schemas.microsoft.com/office/drawing/2014/main" id="{570815FE-6621-49C8-A1B2-40E96F8711F4}"/>
              </a:ext>
            </a:extLst>
          </p:cNvPr>
          <p:cNvSpPr txBox="1"/>
          <p:nvPr/>
        </p:nvSpPr>
        <p:spPr>
          <a:xfrm>
            <a:off x="680464" y="3648870"/>
            <a:ext cx="8534400" cy="2246312"/>
          </a:xfrm>
          <a:prstGeom prst="rect">
            <a:avLst/>
          </a:prstGeom>
          <a:solidFill>
            <a:schemeClr val="tx1">
              <a:lumMod val="20000"/>
              <a:lumOff val="80000"/>
            </a:schemeClr>
          </a:solidFill>
          <a:ln w="25400">
            <a:solidFill>
              <a:schemeClr val="accent6">
                <a:lumMod val="75000"/>
              </a:schemeClr>
            </a:solidFill>
          </a:ln>
        </p:spPr>
        <p:txBody>
          <a:bodyPr>
            <a:spAutoFit/>
          </a:bodyPr>
          <a:lstStyle/>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&lt;?xml version="1.0" encoding="UTF-8"?&gt;</a:t>
            </a:r>
          </a:p>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&lt;project </a:t>
            </a:r>
            <a:r>
              <a:rPr lang="en-US" sz="1400" i="0" u="none" dirty="0" err="1">
                <a:solidFill>
                  <a:schemeClr val="tx1">
                    <a:lumMod val="50000"/>
                  </a:schemeClr>
                </a:solidFill>
                <a:latin typeface="Courier New" pitchFamily="49" charset="0"/>
                <a:cs typeface="Courier New" pitchFamily="49" charset="0"/>
              </a:rPr>
              <a:t>project</a:t>
            </a:r>
            <a:r>
              <a:rPr lang="en-US" sz="1400" i="0" u="none" dirty="0">
                <a:solidFill>
                  <a:schemeClr val="tx1">
                    <a:lumMod val="50000"/>
                  </a:schemeClr>
                </a:solidFill>
                <a:latin typeface="Courier New" pitchFamily="49" charset="0"/>
                <a:cs typeface="Courier New" pitchFamily="49" charset="0"/>
              </a:rPr>
              <a:t> </a:t>
            </a:r>
            <a:r>
              <a:rPr lang="en-US" sz="1400" i="0" u="none" dirty="0" err="1">
                <a:solidFill>
                  <a:schemeClr val="tx1">
                    <a:lumMod val="50000"/>
                  </a:schemeClr>
                </a:solidFill>
                <a:latin typeface="Courier New" pitchFamily="49" charset="0"/>
                <a:cs typeface="Courier New" pitchFamily="49" charset="0"/>
              </a:rPr>
              <a:t>xmlns</a:t>
            </a:r>
            <a:r>
              <a:rPr lang="en-US" sz="1400" i="0" u="none" dirty="0">
                <a:solidFill>
                  <a:schemeClr val="tx1">
                    <a:lumMod val="50000"/>
                  </a:schemeClr>
                </a:solidFill>
                <a:latin typeface="Courier New" pitchFamily="49" charset="0"/>
                <a:cs typeface="Courier New" pitchFamily="49" charset="0"/>
              </a:rPr>
              <a:t>="http://maven.apache.org/POM/4.0.0" </a:t>
            </a:r>
            <a:r>
              <a:rPr lang="en-US" sz="1400" i="0" u="none" dirty="0" err="1">
                <a:solidFill>
                  <a:schemeClr val="tx1">
                    <a:lumMod val="50000"/>
                  </a:schemeClr>
                </a:solidFill>
                <a:latin typeface="Courier New" pitchFamily="49" charset="0"/>
                <a:cs typeface="Courier New" pitchFamily="49" charset="0"/>
              </a:rPr>
              <a:t>xmlns:xsi</a:t>
            </a:r>
            <a:r>
              <a:rPr lang="en-US" sz="1400" i="0" u="none" dirty="0">
                <a:solidFill>
                  <a:schemeClr val="tx1">
                    <a:lumMod val="50000"/>
                  </a:schemeClr>
                </a:solidFill>
                <a:latin typeface="Courier New" pitchFamily="49" charset="0"/>
                <a:cs typeface="Courier New" pitchFamily="49" charset="0"/>
              </a:rPr>
              <a:t>="http://www.w3.org/2001/XMLSchema-instance" </a:t>
            </a:r>
            <a:r>
              <a:rPr lang="en-US" sz="1400" i="0" u="none" dirty="0" err="1">
                <a:solidFill>
                  <a:schemeClr val="tx1">
                    <a:lumMod val="50000"/>
                  </a:schemeClr>
                </a:solidFill>
                <a:latin typeface="Courier New" pitchFamily="49" charset="0"/>
                <a:cs typeface="Courier New" pitchFamily="49" charset="0"/>
              </a:rPr>
              <a:t>xsi:schemaLocation</a:t>
            </a:r>
            <a:r>
              <a:rPr lang="en-US" sz="1400" i="0" u="none" dirty="0">
                <a:solidFill>
                  <a:schemeClr val="tx1">
                    <a:lumMod val="50000"/>
                  </a:schemeClr>
                </a:solidFill>
                <a:latin typeface="Courier New" pitchFamily="49" charset="0"/>
                <a:cs typeface="Courier New" pitchFamily="49" charset="0"/>
              </a:rPr>
              <a:t>="http://maven.apache.org/POM/4.0.0 http://maven.apache.org/xsd/maven-4.0.0.xsd &gt;</a:t>
            </a:r>
          </a:p>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    &lt;</a:t>
            </a:r>
            <a:r>
              <a:rPr lang="en-US" sz="1400" i="0" u="none" dirty="0" err="1">
                <a:solidFill>
                  <a:schemeClr val="tx1">
                    <a:lumMod val="50000"/>
                  </a:schemeClr>
                </a:solidFill>
                <a:latin typeface="Courier New" pitchFamily="49" charset="0"/>
                <a:cs typeface="Courier New" pitchFamily="49" charset="0"/>
              </a:rPr>
              <a:t>modelVersion</a:t>
            </a:r>
            <a:r>
              <a:rPr lang="en-US" sz="1400" i="0" u="none" dirty="0">
                <a:solidFill>
                  <a:schemeClr val="tx1">
                    <a:lumMod val="50000"/>
                  </a:schemeClr>
                </a:solidFill>
                <a:latin typeface="Courier New" pitchFamily="49" charset="0"/>
                <a:cs typeface="Courier New" pitchFamily="49" charset="0"/>
              </a:rPr>
              <a:t>&gt;4.0.0&lt;/</a:t>
            </a:r>
            <a:r>
              <a:rPr lang="en-US" sz="1400" i="0" u="none" dirty="0" err="1">
                <a:solidFill>
                  <a:schemeClr val="tx1">
                    <a:lumMod val="50000"/>
                  </a:schemeClr>
                </a:solidFill>
                <a:latin typeface="Courier New" pitchFamily="49" charset="0"/>
                <a:cs typeface="Courier New" pitchFamily="49" charset="0"/>
              </a:rPr>
              <a:t>modelVersion</a:t>
            </a:r>
            <a:r>
              <a:rPr lang="en-US" sz="1400" i="0" u="none" dirty="0">
                <a:solidFill>
                  <a:schemeClr val="tx1">
                    <a:lumMod val="50000"/>
                  </a:schemeClr>
                </a:solidFill>
                <a:latin typeface="Courier New" pitchFamily="49" charset="0"/>
                <a:cs typeface="Courier New" pitchFamily="49" charset="0"/>
              </a:rPr>
              <a:t>&gt;</a:t>
            </a:r>
          </a:p>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    &lt;</a:t>
            </a:r>
            <a:r>
              <a:rPr lang="en-US" sz="1400" i="0" u="none" dirty="0" err="1">
                <a:solidFill>
                  <a:schemeClr val="tx1">
                    <a:lumMod val="50000"/>
                  </a:schemeClr>
                </a:solidFill>
                <a:latin typeface="Courier New" pitchFamily="49" charset="0"/>
                <a:cs typeface="Courier New" pitchFamily="49" charset="0"/>
              </a:rPr>
              <a:t>artifactId</a:t>
            </a:r>
            <a:r>
              <a:rPr lang="en-US" sz="1400" i="0" u="none" dirty="0">
                <a:solidFill>
                  <a:schemeClr val="tx1">
                    <a:lumMod val="50000"/>
                  </a:schemeClr>
                </a:solidFill>
                <a:latin typeface="Courier New" pitchFamily="49" charset="0"/>
                <a:cs typeface="Courier New" pitchFamily="49" charset="0"/>
              </a:rPr>
              <a:t>&gt;maven-training&lt;/</a:t>
            </a:r>
            <a:r>
              <a:rPr lang="en-US" sz="1400" i="0" u="none" dirty="0" err="1">
                <a:solidFill>
                  <a:schemeClr val="tx1">
                    <a:lumMod val="50000"/>
                  </a:schemeClr>
                </a:solidFill>
                <a:latin typeface="Courier New" pitchFamily="49" charset="0"/>
                <a:cs typeface="Courier New" pitchFamily="49" charset="0"/>
              </a:rPr>
              <a:t>artifactId</a:t>
            </a:r>
            <a:r>
              <a:rPr lang="en-US" sz="1400" i="0" u="none" dirty="0">
                <a:solidFill>
                  <a:schemeClr val="tx1">
                    <a:lumMod val="50000"/>
                  </a:schemeClr>
                </a:solidFill>
                <a:latin typeface="Courier New" pitchFamily="49" charset="0"/>
                <a:cs typeface="Courier New" pitchFamily="49" charset="0"/>
              </a:rPr>
              <a:t>&gt;</a:t>
            </a:r>
          </a:p>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    &lt;</a:t>
            </a:r>
            <a:r>
              <a:rPr lang="en-US" sz="1400" i="0" u="none" dirty="0" err="1">
                <a:solidFill>
                  <a:schemeClr val="tx1">
                    <a:lumMod val="50000"/>
                  </a:schemeClr>
                </a:solidFill>
                <a:latin typeface="Courier New" pitchFamily="49" charset="0"/>
                <a:cs typeface="Courier New" pitchFamily="49" charset="0"/>
              </a:rPr>
              <a:t>groupId</a:t>
            </a:r>
            <a:r>
              <a:rPr lang="en-US" sz="1400" i="0" u="none" dirty="0">
                <a:solidFill>
                  <a:schemeClr val="tx1">
                    <a:lumMod val="50000"/>
                  </a:schemeClr>
                </a:solidFill>
                <a:latin typeface="Courier New" pitchFamily="49" charset="0"/>
                <a:cs typeface="Courier New" pitchFamily="49" charset="0"/>
              </a:rPr>
              <a:t>&gt;</a:t>
            </a:r>
            <a:r>
              <a:rPr lang="en-US" sz="1400" i="0" u="none" dirty="0" err="1">
                <a:solidFill>
                  <a:schemeClr val="tx1">
                    <a:lumMod val="50000"/>
                  </a:schemeClr>
                </a:solidFill>
                <a:latin typeface="Courier New" pitchFamily="49" charset="0"/>
                <a:cs typeface="Courier New" pitchFamily="49" charset="0"/>
              </a:rPr>
              <a:t>org.learning</a:t>
            </a:r>
            <a:r>
              <a:rPr lang="en-US" sz="1400" i="0" u="none" dirty="0">
                <a:solidFill>
                  <a:schemeClr val="tx1">
                    <a:lumMod val="50000"/>
                  </a:schemeClr>
                </a:solidFill>
                <a:latin typeface="Courier New" pitchFamily="49" charset="0"/>
                <a:cs typeface="Courier New" pitchFamily="49" charset="0"/>
              </a:rPr>
              <a:t>&lt;/</a:t>
            </a:r>
            <a:r>
              <a:rPr lang="en-US" sz="1400" i="0" u="none" dirty="0" err="1">
                <a:solidFill>
                  <a:schemeClr val="tx1">
                    <a:lumMod val="50000"/>
                  </a:schemeClr>
                </a:solidFill>
                <a:latin typeface="Courier New" pitchFamily="49" charset="0"/>
                <a:cs typeface="Courier New" pitchFamily="49" charset="0"/>
              </a:rPr>
              <a:t>groupId</a:t>
            </a:r>
            <a:r>
              <a:rPr lang="en-US" sz="1400" i="0" u="none" dirty="0">
                <a:solidFill>
                  <a:schemeClr val="tx1">
                    <a:lumMod val="50000"/>
                  </a:schemeClr>
                </a:solidFill>
                <a:latin typeface="Courier New" pitchFamily="49" charset="0"/>
                <a:cs typeface="Courier New" pitchFamily="49" charset="0"/>
              </a:rPr>
              <a:t>&gt;</a:t>
            </a:r>
          </a:p>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    &lt;version&gt;1.0&lt;/version&gt;</a:t>
            </a:r>
          </a:p>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   &lt;/project&gt;</a:t>
            </a:r>
          </a:p>
        </p:txBody>
      </p:sp>
    </p:spTree>
    <p:extLst>
      <p:ext uri="{BB962C8B-B14F-4D97-AF65-F5344CB8AC3E}">
        <p14:creationId xmlns:p14="http://schemas.microsoft.com/office/powerpoint/2010/main" val="107980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169D882-7471-4D1C-A724-909F3A69D10A}"/>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a:p>
        </p:txBody>
      </p:sp>
      <p:sp>
        <p:nvSpPr>
          <p:cNvPr id="26627" name="Rectangle 6">
            <a:extLst>
              <a:ext uri="{FF2B5EF4-FFF2-40B4-BE49-F238E27FC236}">
                <a16:creationId xmlns:a16="http://schemas.microsoft.com/office/drawing/2014/main" id="{1AD94B42-9B55-4730-93A2-45AA8516EB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432CAB-9DD0-4238-8A2A-0BD8CE2EFC62}" type="slidenum">
              <a:rPr lang="en-US" altLang="en-US" sz="1400"/>
              <a:pPr>
                <a:spcBef>
                  <a:spcPct val="0"/>
                </a:spcBef>
                <a:buFontTx/>
                <a:buNone/>
              </a:pPr>
              <a:t>33</a:t>
            </a:fld>
            <a:endParaRPr lang="en-US" altLang="en-US" sz="1400"/>
          </a:p>
        </p:txBody>
      </p:sp>
      <p:sp>
        <p:nvSpPr>
          <p:cNvPr id="26628" name="Text Box 2">
            <a:extLst>
              <a:ext uri="{FF2B5EF4-FFF2-40B4-BE49-F238E27FC236}">
                <a16:creationId xmlns:a16="http://schemas.microsoft.com/office/drawing/2014/main" id="{BF7AAB40-1F3E-4EC3-AC8A-69F4496217C2}"/>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6629" name="Picture 5" descr="Ppt_Bg2.png">
            <a:extLst>
              <a:ext uri="{FF2B5EF4-FFF2-40B4-BE49-F238E27FC236}">
                <a16:creationId xmlns:a16="http://schemas.microsoft.com/office/drawing/2014/main" id="{1036ACED-137D-456A-9489-0DE10DE21A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68"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4">
            <a:extLst>
              <a:ext uri="{FF2B5EF4-FFF2-40B4-BE49-F238E27FC236}">
                <a16:creationId xmlns:a16="http://schemas.microsoft.com/office/drawing/2014/main" id="{64E856AE-385F-4340-A7D7-63FF1FCB07D3}"/>
              </a:ext>
            </a:extLst>
          </p:cNvPr>
          <p:cNvSpPr>
            <a:spLocks noChangeArrowheads="1"/>
          </p:cNvSpPr>
          <p:nvPr/>
        </p:nvSpPr>
        <p:spPr bwMode="auto">
          <a:xfrm>
            <a:off x="6570664" y="115889"/>
            <a:ext cx="5288401"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None/>
            </a:pPr>
            <a:r>
              <a:rPr lang="en-US" altLang="en-US" sz="2400" b="1" i="0" u="none" dirty="0">
                <a:latin typeface="Times New Roman" panose="02020603050405020304" pitchFamily="18" charset="0"/>
              </a:rPr>
              <a:t>Packaging</a:t>
            </a:r>
          </a:p>
        </p:txBody>
      </p:sp>
      <p:sp>
        <p:nvSpPr>
          <p:cNvPr id="26631" name="Rectangle 5">
            <a:extLst>
              <a:ext uri="{FF2B5EF4-FFF2-40B4-BE49-F238E27FC236}">
                <a16:creationId xmlns:a16="http://schemas.microsoft.com/office/drawing/2014/main" id="{E660EACE-9DF4-4249-A0A9-8E3E1F33D99C}"/>
              </a:ext>
            </a:extLst>
          </p:cNvPr>
          <p:cNvSpPr>
            <a:spLocks noChangeArrowheads="1"/>
          </p:cNvSpPr>
          <p:nvPr/>
        </p:nvSpPr>
        <p:spPr bwMode="auto">
          <a:xfrm>
            <a:off x="332935" y="573675"/>
            <a:ext cx="1137138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0"/>
              </a:spcBef>
            </a:pPr>
            <a:r>
              <a:rPr lang="en-US" altLang="en-US" sz="2400" i="0" u="none" dirty="0">
                <a:solidFill>
                  <a:schemeClr val="tx2"/>
                </a:solidFill>
                <a:latin typeface="Comic Sans MS" pitchFamily="66" charset="0"/>
              </a:rPr>
              <a:t>Build type identified using the “packaging” element</a:t>
            </a:r>
          </a:p>
          <a:p>
            <a:pPr algn="l" eaLnBrk="1" hangingPunct="1">
              <a:spcBef>
                <a:spcPct val="0"/>
              </a:spcBef>
            </a:pPr>
            <a:r>
              <a:rPr lang="en-US" altLang="en-US" sz="2400" i="0" u="none" dirty="0">
                <a:solidFill>
                  <a:schemeClr val="tx2"/>
                </a:solidFill>
                <a:latin typeface="Comic Sans MS" pitchFamily="66" charset="0"/>
              </a:rPr>
              <a:t>Tells Maven how to build the project</a:t>
            </a:r>
          </a:p>
          <a:p>
            <a:pPr algn="l" eaLnBrk="1" hangingPunct="1">
              <a:spcBef>
                <a:spcPct val="0"/>
              </a:spcBef>
            </a:pPr>
            <a:r>
              <a:rPr lang="en-US" altLang="en-US" sz="2400" i="0" u="none" dirty="0">
                <a:solidFill>
                  <a:schemeClr val="tx2"/>
                </a:solidFill>
                <a:latin typeface="Comic Sans MS" pitchFamily="66" charset="0"/>
              </a:rPr>
              <a:t>Example packaging types:</a:t>
            </a:r>
          </a:p>
          <a:p>
            <a:pPr lvl="1" algn="l" eaLnBrk="1" hangingPunct="1">
              <a:spcBef>
                <a:spcPct val="0"/>
              </a:spcBef>
            </a:pPr>
            <a:r>
              <a:rPr lang="en-US" altLang="en-US" sz="2400" i="0" u="none" dirty="0">
                <a:solidFill>
                  <a:schemeClr val="tx2"/>
                </a:solidFill>
                <a:latin typeface="Comic Sans MS" pitchFamily="66" charset="0"/>
              </a:rPr>
              <a:t>pom, jar, war, ear, custom</a:t>
            </a:r>
          </a:p>
          <a:p>
            <a:pPr lvl="1" algn="l" eaLnBrk="1" hangingPunct="1">
              <a:spcBef>
                <a:spcPct val="0"/>
              </a:spcBef>
            </a:pPr>
            <a:r>
              <a:rPr lang="en-US" altLang="en-US" sz="2400" i="0" u="none" dirty="0">
                <a:solidFill>
                  <a:schemeClr val="tx2"/>
                </a:solidFill>
                <a:latin typeface="Comic Sans MS" pitchFamily="66" charset="0"/>
              </a:rPr>
              <a:t>Default is jar</a:t>
            </a:r>
          </a:p>
          <a:p>
            <a:pPr lvl="1" algn="l" eaLnBrk="1" hangingPunct="1">
              <a:spcBef>
                <a:spcPct val="0"/>
              </a:spcBef>
            </a:pPr>
            <a:endParaRPr lang="en-US" altLang="en-US" sz="2400" i="0" u="none" dirty="0">
              <a:solidFill>
                <a:schemeClr val="tx2"/>
              </a:solidFill>
              <a:latin typeface="Comic Sans MS" pitchFamily="66" charset="0"/>
            </a:endParaRPr>
          </a:p>
          <a:p>
            <a:pPr lvl="1" algn="l" eaLnBrk="1" hangingPunct="1">
              <a:spcBef>
                <a:spcPct val="0"/>
              </a:spcBef>
            </a:pPr>
            <a:endParaRPr lang="en-US" altLang="en-US" sz="2400" i="0" u="none" dirty="0">
              <a:solidFill>
                <a:schemeClr val="tx2"/>
              </a:solidFill>
              <a:latin typeface="Comic Sans MS" pitchFamily="66" charset="0"/>
            </a:endParaRPr>
          </a:p>
          <a:p>
            <a:pPr algn="l" eaLnBrk="1" hangingPunct="1">
              <a:spcBef>
                <a:spcPct val="0"/>
              </a:spcBef>
            </a:pPr>
            <a:endParaRPr lang="en-US" altLang="en-US" sz="2400" i="0" u="none" dirty="0">
              <a:solidFill>
                <a:schemeClr val="tx2"/>
              </a:solidFill>
              <a:latin typeface="Comic Sans MS" pitchFamily="66" charset="0"/>
            </a:endParaRPr>
          </a:p>
        </p:txBody>
      </p:sp>
      <p:sp>
        <p:nvSpPr>
          <p:cNvPr id="8" name="TextBox 7">
            <a:extLst>
              <a:ext uri="{FF2B5EF4-FFF2-40B4-BE49-F238E27FC236}">
                <a16:creationId xmlns:a16="http://schemas.microsoft.com/office/drawing/2014/main" id="{9B97DD9A-0ED0-43C1-B18D-37723CA0AB04}"/>
              </a:ext>
            </a:extLst>
          </p:cNvPr>
          <p:cNvSpPr txBox="1"/>
          <p:nvPr/>
        </p:nvSpPr>
        <p:spPr>
          <a:xfrm>
            <a:off x="332935" y="2632371"/>
            <a:ext cx="8534400" cy="1816100"/>
          </a:xfrm>
          <a:prstGeom prst="rect">
            <a:avLst/>
          </a:prstGeom>
          <a:solidFill>
            <a:schemeClr val="tx1">
              <a:lumMod val="20000"/>
              <a:lumOff val="80000"/>
            </a:schemeClr>
          </a:solidFill>
          <a:ln w="25400">
            <a:solidFill>
              <a:schemeClr val="accent6">
                <a:lumMod val="75000"/>
              </a:schemeClr>
            </a:solidFill>
          </a:ln>
        </p:spPr>
        <p:txBody>
          <a:bodyPr>
            <a:spAutoFit/>
          </a:bodyPr>
          <a:lstStyle/>
          <a:p>
            <a:pPr algn="l" eaLnBrk="1" fontAlgn="auto" hangingPunct="1">
              <a:spcBef>
                <a:spcPts val="0"/>
              </a:spcBef>
              <a:spcAft>
                <a:spcPts val="0"/>
              </a:spcAft>
              <a:defRPr/>
            </a:pPr>
            <a:r>
              <a:rPr lang="en-US" sz="1400" u="none" dirty="0">
                <a:solidFill>
                  <a:schemeClr val="tx1">
                    <a:lumMod val="50000"/>
                  </a:schemeClr>
                </a:solidFill>
                <a:latin typeface="Courier New" pitchFamily="49" charset="0"/>
                <a:cs typeface="Courier New" pitchFamily="49" charset="0"/>
              </a:rPr>
              <a:t>&lt;?xml version="1.0" encoding="UTF-8"?&gt;</a:t>
            </a:r>
          </a:p>
          <a:p>
            <a:pPr algn="l" eaLnBrk="1" fontAlgn="auto" hangingPunct="1">
              <a:spcBef>
                <a:spcPts val="0"/>
              </a:spcBef>
              <a:spcAft>
                <a:spcPts val="0"/>
              </a:spcAft>
              <a:defRPr/>
            </a:pPr>
            <a:r>
              <a:rPr lang="en-US" sz="1400" u="none" dirty="0">
                <a:solidFill>
                  <a:schemeClr val="tx1">
                    <a:lumMod val="50000"/>
                  </a:schemeClr>
                </a:solidFill>
                <a:latin typeface="Courier New" pitchFamily="49" charset="0"/>
                <a:cs typeface="Courier New" pitchFamily="49" charset="0"/>
              </a:rPr>
              <a:t>&lt;project&gt;</a:t>
            </a:r>
          </a:p>
          <a:p>
            <a:pPr algn="l" eaLnBrk="1" fontAlgn="auto" hangingPunct="1">
              <a:spcBef>
                <a:spcPts val="0"/>
              </a:spcBef>
              <a:spcAft>
                <a:spcPts val="0"/>
              </a:spcAft>
              <a:defRPr/>
            </a:pPr>
            <a:r>
              <a:rPr lang="en-US" sz="1400" u="none" dirty="0">
                <a:solidFill>
                  <a:schemeClr val="tx1">
                    <a:lumMod val="50000"/>
                  </a:schemeClr>
                </a:solidFill>
                <a:latin typeface="Courier New" pitchFamily="49" charset="0"/>
                <a:cs typeface="Courier New" pitchFamily="49" charset="0"/>
              </a:rPr>
              <a:t>    &lt;</a:t>
            </a:r>
            <a:r>
              <a:rPr lang="en-US" sz="1400" u="none" dirty="0" err="1">
                <a:solidFill>
                  <a:schemeClr val="tx1">
                    <a:lumMod val="50000"/>
                  </a:schemeClr>
                </a:solidFill>
                <a:latin typeface="Courier New" pitchFamily="49" charset="0"/>
                <a:cs typeface="Courier New" pitchFamily="49" charset="0"/>
              </a:rPr>
              <a:t>modelVersion</a:t>
            </a:r>
            <a:r>
              <a:rPr lang="en-US" sz="1400" u="none" dirty="0">
                <a:solidFill>
                  <a:schemeClr val="tx1">
                    <a:lumMod val="50000"/>
                  </a:schemeClr>
                </a:solidFill>
                <a:latin typeface="Courier New" pitchFamily="49" charset="0"/>
                <a:cs typeface="Courier New" pitchFamily="49" charset="0"/>
              </a:rPr>
              <a:t>&gt;4.0.0&lt;/</a:t>
            </a:r>
            <a:r>
              <a:rPr lang="en-US" sz="1400" u="none" dirty="0" err="1">
                <a:solidFill>
                  <a:schemeClr val="tx1">
                    <a:lumMod val="50000"/>
                  </a:schemeClr>
                </a:solidFill>
                <a:latin typeface="Courier New" pitchFamily="49" charset="0"/>
                <a:cs typeface="Courier New" pitchFamily="49" charset="0"/>
              </a:rPr>
              <a:t>modelVersion</a:t>
            </a:r>
            <a:r>
              <a:rPr lang="en-US" sz="1400" u="none" dirty="0">
                <a:solidFill>
                  <a:schemeClr val="tx1">
                    <a:lumMod val="50000"/>
                  </a:schemeClr>
                </a:solidFill>
                <a:latin typeface="Courier New" pitchFamily="49" charset="0"/>
                <a:cs typeface="Courier New" pitchFamily="49" charset="0"/>
              </a:rPr>
              <a:t>&gt;</a:t>
            </a:r>
          </a:p>
          <a:p>
            <a:pPr algn="l" eaLnBrk="1" fontAlgn="auto" hangingPunct="1">
              <a:spcBef>
                <a:spcPts val="0"/>
              </a:spcBef>
              <a:spcAft>
                <a:spcPts val="0"/>
              </a:spcAft>
              <a:defRPr/>
            </a:pPr>
            <a:r>
              <a:rPr lang="en-US" sz="1400" u="none" dirty="0">
                <a:solidFill>
                  <a:schemeClr val="tx1">
                    <a:lumMod val="50000"/>
                  </a:schemeClr>
                </a:solidFill>
                <a:latin typeface="Courier New" pitchFamily="49" charset="0"/>
                <a:cs typeface="Courier New" pitchFamily="49" charset="0"/>
              </a:rPr>
              <a:t>    &lt;</a:t>
            </a:r>
            <a:r>
              <a:rPr lang="en-US" sz="1400" u="none" dirty="0" err="1">
                <a:solidFill>
                  <a:schemeClr val="tx1">
                    <a:lumMod val="50000"/>
                  </a:schemeClr>
                </a:solidFill>
                <a:latin typeface="Courier New" pitchFamily="49" charset="0"/>
                <a:cs typeface="Courier New" pitchFamily="49" charset="0"/>
              </a:rPr>
              <a:t>artifactId</a:t>
            </a:r>
            <a:r>
              <a:rPr lang="en-US" sz="1400" u="none" dirty="0">
                <a:solidFill>
                  <a:schemeClr val="tx1">
                    <a:lumMod val="50000"/>
                  </a:schemeClr>
                </a:solidFill>
                <a:latin typeface="Courier New" pitchFamily="49" charset="0"/>
                <a:cs typeface="Courier New" pitchFamily="49" charset="0"/>
              </a:rPr>
              <a:t>&gt;maven-training&lt;/</a:t>
            </a:r>
            <a:r>
              <a:rPr lang="en-US" sz="1400" u="none" dirty="0" err="1">
                <a:solidFill>
                  <a:schemeClr val="tx1">
                    <a:lumMod val="50000"/>
                  </a:schemeClr>
                </a:solidFill>
                <a:latin typeface="Courier New" pitchFamily="49" charset="0"/>
                <a:cs typeface="Courier New" pitchFamily="49" charset="0"/>
              </a:rPr>
              <a:t>artifactId</a:t>
            </a:r>
            <a:r>
              <a:rPr lang="en-US" sz="1400" u="none" dirty="0">
                <a:solidFill>
                  <a:schemeClr val="tx1">
                    <a:lumMod val="50000"/>
                  </a:schemeClr>
                </a:solidFill>
                <a:latin typeface="Courier New" pitchFamily="49" charset="0"/>
                <a:cs typeface="Courier New" pitchFamily="49" charset="0"/>
              </a:rPr>
              <a:t>&gt;</a:t>
            </a:r>
          </a:p>
          <a:p>
            <a:pPr algn="l" eaLnBrk="1" fontAlgn="auto" hangingPunct="1">
              <a:spcBef>
                <a:spcPts val="0"/>
              </a:spcBef>
              <a:spcAft>
                <a:spcPts val="0"/>
              </a:spcAft>
              <a:defRPr/>
            </a:pPr>
            <a:r>
              <a:rPr lang="en-US" sz="1400" u="none" dirty="0">
                <a:solidFill>
                  <a:schemeClr val="tx1">
                    <a:lumMod val="50000"/>
                  </a:schemeClr>
                </a:solidFill>
                <a:latin typeface="Courier New" pitchFamily="49" charset="0"/>
                <a:cs typeface="Courier New" pitchFamily="49" charset="0"/>
              </a:rPr>
              <a:t>    &lt;</a:t>
            </a:r>
            <a:r>
              <a:rPr lang="en-US" sz="1400" u="none" dirty="0" err="1">
                <a:solidFill>
                  <a:schemeClr val="tx1">
                    <a:lumMod val="50000"/>
                  </a:schemeClr>
                </a:solidFill>
                <a:latin typeface="Courier New" pitchFamily="49" charset="0"/>
                <a:cs typeface="Courier New" pitchFamily="49" charset="0"/>
              </a:rPr>
              <a:t>groupId</a:t>
            </a:r>
            <a:r>
              <a:rPr lang="en-US" sz="1400" u="none" dirty="0">
                <a:solidFill>
                  <a:schemeClr val="tx1">
                    <a:lumMod val="50000"/>
                  </a:schemeClr>
                </a:solidFill>
                <a:latin typeface="Courier New" pitchFamily="49" charset="0"/>
                <a:cs typeface="Courier New" pitchFamily="49" charset="0"/>
              </a:rPr>
              <a:t>&gt;</a:t>
            </a:r>
            <a:r>
              <a:rPr lang="en-US" sz="1400" u="none" dirty="0" err="1">
                <a:solidFill>
                  <a:schemeClr val="tx1">
                    <a:lumMod val="50000"/>
                  </a:schemeClr>
                </a:solidFill>
                <a:latin typeface="Courier New" pitchFamily="49" charset="0"/>
                <a:cs typeface="Courier New" pitchFamily="49" charset="0"/>
              </a:rPr>
              <a:t>org.learning</a:t>
            </a:r>
            <a:r>
              <a:rPr lang="en-US" sz="1400" u="none" dirty="0">
                <a:solidFill>
                  <a:schemeClr val="tx1">
                    <a:lumMod val="50000"/>
                  </a:schemeClr>
                </a:solidFill>
                <a:latin typeface="Courier New" pitchFamily="49" charset="0"/>
                <a:cs typeface="Courier New" pitchFamily="49" charset="0"/>
              </a:rPr>
              <a:t>&lt;/</a:t>
            </a:r>
            <a:r>
              <a:rPr lang="en-US" sz="1400" u="none" dirty="0" err="1">
                <a:solidFill>
                  <a:schemeClr val="tx1">
                    <a:lumMod val="50000"/>
                  </a:schemeClr>
                </a:solidFill>
                <a:latin typeface="Courier New" pitchFamily="49" charset="0"/>
                <a:cs typeface="Courier New" pitchFamily="49" charset="0"/>
              </a:rPr>
              <a:t>groupId</a:t>
            </a:r>
            <a:r>
              <a:rPr lang="en-US" sz="1400" u="none" dirty="0">
                <a:solidFill>
                  <a:schemeClr val="tx1">
                    <a:lumMod val="50000"/>
                  </a:schemeClr>
                </a:solidFill>
                <a:latin typeface="Courier New" pitchFamily="49" charset="0"/>
                <a:cs typeface="Courier New" pitchFamily="49" charset="0"/>
              </a:rPr>
              <a:t>&gt;</a:t>
            </a:r>
          </a:p>
          <a:p>
            <a:pPr algn="l" eaLnBrk="1" fontAlgn="auto" hangingPunct="1">
              <a:spcBef>
                <a:spcPts val="0"/>
              </a:spcBef>
              <a:spcAft>
                <a:spcPts val="0"/>
              </a:spcAft>
              <a:defRPr/>
            </a:pPr>
            <a:r>
              <a:rPr lang="en-US" sz="1400" u="none" dirty="0">
                <a:solidFill>
                  <a:schemeClr val="tx1">
                    <a:lumMod val="50000"/>
                  </a:schemeClr>
                </a:solidFill>
                <a:latin typeface="Courier New" pitchFamily="49" charset="0"/>
                <a:cs typeface="Courier New" pitchFamily="49" charset="0"/>
              </a:rPr>
              <a:t>    &lt;version&gt;1.0&lt;/version&gt;</a:t>
            </a:r>
          </a:p>
          <a:p>
            <a:pPr algn="l" eaLnBrk="1" fontAlgn="auto" hangingPunct="1">
              <a:spcBef>
                <a:spcPts val="0"/>
              </a:spcBef>
              <a:spcAft>
                <a:spcPts val="0"/>
              </a:spcAft>
              <a:defRPr/>
            </a:pPr>
            <a:r>
              <a:rPr lang="en-US" sz="1400" u="none" dirty="0">
                <a:solidFill>
                  <a:schemeClr val="tx1">
                    <a:lumMod val="50000"/>
                  </a:schemeClr>
                </a:solidFill>
                <a:latin typeface="Courier New" pitchFamily="49" charset="0"/>
                <a:cs typeface="Courier New" pitchFamily="49" charset="0"/>
              </a:rPr>
              <a:t>    </a:t>
            </a:r>
            <a:r>
              <a:rPr lang="en-US" sz="1400" b="1" u="none" dirty="0">
                <a:solidFill>
                  <a:schemeClr val="tx1">
                    <a:lumMod val="50000"/>
                  </a:schemeClr>
                </a:solidFill>
                <a:latin typeface="Courier New" pitchFamily="49" charset="0"/>
                <a:cs typeface="Courier New" pitchFamily="49" charset="0"/>
              </a:rPr>
              <a:t>&lt;packaging&gt;jar&lt;/packaging&gt;</a:t>
            </a:r>
          </a:p>
          <a:p>
            <a:pPr algn="l" eaLnBrk="1" fontAlgn="auto" hangingPunct="1">
              <a:spcBef>
                <a:spcPts val="0"/>
              </a:spcBef>
              <a:spcAft>
                <a:spcPts val="0"/>
              </a:spcAft>
              <a:defRPr/>
            </a:pPr>
            <a:r>
              <a:rPr lang="en-US" sz="1400" u="none" dirty="0">
                <a:solidFill>
                  <a:schemeClr val="tx1">
                    <a:lumMod val="50000"/>
                  </a:schemeClr>
                </a:solidFill>
                <a:latin typeface="Courier New" pitchFamily="49" charset="0"/>
                <a:cs typeface="Courier New" pitchFamily="49" charset="0"/>
              </a:rPr>
              <a:t>&lt;/project&gt;</a:t>
            </a:r>
          </a:p>
        </p:txBody>
      </p:sp>
    </p:spTree>
    <p:extLst>
      <p:ext uri="{BB962C8B-B14F-4D97-AF65-F5344CB8AC3E}">
        <p14:creationId xmlns:p14="http://schemas.microsoft.com/office/powerpoint/2010/main" val="134812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169D882-7471-4D1C-A724-909F3A69D10A}"/>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a:p>
        </p:txBody>
      </p:sp>
      <p:sp>
        <p:nvSpPr>
          <p:cNvPr id="26627" name="Rectangle 6">
            <a:extLst>
              <a:ext uri="{FF2B5EF4-FFF2-40B4-BE49-F238E27FC236}">
                <a16:creationId xmlns:a16="http://schemas.microsoft.com/office/drawing/2014/main" id="{1AD94B42-9B55-4730-93A2-45AA8516EB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432CAB-9DD0-4238-8A2A-0BD8CE2EFC62}" type="slidenum">
              <a:rPr lang="en-US" altLang="en-US" sz="1400"/>
              <a:pPr>
                <a:spcBef>
                  <a:spcPct val="0"/>
                </a:spcBef>
                <a:buFontTx/>
                <a:buNone/>
              </a:pPr>
              <a:t>34</a:t>
            </a:fld>
            <a:endParaRPr lang="en-US" altLang="en-US" sz="1400"/>
          </a:p>
        </p:txBody>
      </p:sp>
      <p:sp>
        <p:nvSpPr>
          <p:cNvPr id="26628" name="Text Box 2">
            <a:extLst>
              <a:ext uri="{FF2B5EF4-FFF2-40B4-BE49-F238E27FC236}">
                <a16:creationId xmlns:a16="http://schemas.microsoft.com/office/drawing/2014/main" id="{BF7AAB40-1F3E-4EC3-AC8A-69F4496217C2}"/>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6629" name="Picture 5" descr="Ppt_Bg2.png">
            <a:extLst>
              <a:ext uri="{FF2B5EF4-FFF2-40B4-BE49-F238E27FC236}">
                <a16:creationId xmlns:a16="http://schemas.microsoft.com/office/drawing/2014/main" id="{1036ACED-137D-456A-9489-0DE10DE21A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68"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4">
            <a:extLst>
              <a:ext uri="{FF2B5EF4-FFF2-40B4-BE49-F238E27FC236}">
                <a16:creationId xmlns:a16="http://schemas.microsoft.com/office/drawing/2014/main" id="{64E856AE-385F-4340-A7D7-63FF1FCB07D3}"/>
              </a:ext>
            </a:extLst>
          </p:cNvPr>
          <p:cNvSpPr>
            <a:spLocks noChangeArrowheads="1"/>
          </p:cNvSpPr>
          <p:nvPr/>
        </p:nvSpPr>
        <p:spPr bwMode="auto">
          <a:xfrm>
            <a:off x="6570664" y="115889"/>
            <a:ext cx="5288401"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None/>
            </a:pPr>
            <a:r>
              <a:rPr lang="en-US" altLang="en-US" sz="2400" b="1" i="0" u="none" dirty="0">
                <a:latin typeface="Times New Roman" panose="02020603050405020304" pitchFamily="18" charset="0"/>
              </a:rPr>
              <a:t>Project Inheritance</a:t>
            </a:r>
          </a:p>
        </p:txBody>
      </p:sp>
      <p:sp>
        <p:nvSpPr>
          <p:cNvPr id="26631" name="Rectangle 5">
            <a:extLst>
              <a:ext uri="{FF2B5EF4-FFF2-40B4-BE49-F238E27FC236}">
                <a16:creationId xmlns:a16="http://schemas.microsoft.com/office/drawing/2014/main" id="{E660EACE-9DF4-4249-A0A9-8E3E1F33D99C}"/>
              </a:ext>
            </a:extLst>
          </p:cNvPr>
          <p:cNvSpPr>
            <a:spLocks noChangeArrowheads="1"/>
          </p:cNvSpPr>
          <p:nvPr/>
        </p:nvSpPr>
        <p:spPr bwMode="auto">
          <a:xfrm>
            <a:off x="332935" y="573675"/>
            <a:ext cx="1137138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0"/>
              </a:spcBef>
            </a:pPr>
            <a:r>
              <a:rPr lang="en-US" altLang="en-US" sz="2400" i="0" u="none" dirty="0">
                <a:solidFill>
                  <a:schemeClr val="tx2"/>
                </a:solidFill>
                <a:latin typeface="Comic Sans MS" pitchFamily="66" charset="0"/>
              </a:rPr>
              <a:t>Pom files can inherit configuration</a:t>
            </a:r>
          </a:p>
          <a:p>
            <a:pPr lvl="1" algn="l" eaLnBrk="1" hangingPunct="1">
              <a:spcBef>
                <a:spcPct val="0"/>
              </a:spcBef>
            </a:pPr>
            <a:r>
              <a:rPr lang="en-US" altLang="en-US" sz="2400" i="0" u="none" dirty="0" err="1">
                <a:solidFill>
                  <a:schemeClr val="tx2"/>
                </a:solidFill>
                <a:latin typeface="Comic Sans MS" pitchFamily="66" charset="0"/>
              </a:rPr>
              <a:t>groupId</a:t>
            </a:r>
            <a:r>
              <a:rPr lang="en-US" altLang="en-US" sz="2400" i="0" u="none" dirty="0">
                <a:solidFill>
                  <a:schemeClr val="tx2"/>
                </a:solidFill>
                <a:latin typeface="Comic Sans MS" pitchFamily="66" charset="0"/>
              </a:rPr>
              <a:t>, version</a:t>
            </a:r>
          </a:p>
          <a:p>
            <a:pPr lvl="1" algn="l" eaLnBrk="1" hangingPunct="1">
              <a:spcBef>
                <a:spcPct val="0"/>
              </a:spcBef>
            </a:pPr>
            <a:r>
              <a:rPr lang="en-US" altLang="en-US" sz="2400" i="0" u="none" dirty="0">
                <a:solidFill>
                  <a:schemeClr val="tx2"/>
                </a:solidFill>
                <a:latin typeface="Comic Sans MS" pitchFamily="66" charset="0"/>
              </a:rPr>
              <a:t>Project Config</a:t>
            </a:r>
          </a:p>
          <a:p>
            <a:pPr lvl="1" algn="l" eaLnBrk="1" hangingPunct="1">
              <a:spcBef>
                <a:spcPct val="0"/>
              </a:spcBef>
            </a:pPr>
            <a:r>
              <a:rPr lang="en-US" altLang="en-US" sz="2400" i="0" u="none" dirty="0">
                <a:solidFill>
                  <a:schemeClr val="tx2"/>
                </a:solidFill>
                <a:latin typeface="Comic Sans MS" pitchFamily="66" charset="0"/>
              </a:rPr>
              <a:t>Dependencies</a:t>
            </a:r>
          </a:p>
          <a:p>
            <a:pPr lvl="1" algn="l" eaLnBrk="1" hangingPunct="1">
              <a:spcBef>
                <a:spcPct val="0"/>
              </a:spcBef>
            </a:pPr>
            <a:r>
              <a:rPr lang="en-US" altLang="en-US" sz="2400" i="0" u="none" dirty="0">
                <a:solidFill>
                  <a:schemeClr val="tx2"/>
                </a:solidFill>
                <a:latin typeface="Comic Sans MS" pitchFamily="66" charset="0"/>
              </a:rPr>
              <a:t>Plugin configuration</a:t>
            </a:r>
          </a:p>
          <a:p>
            <a:pPr lvl="1" algn="l" eaLnBrk="1" hangingPunct="1">
              <a:spcBef>
                <a:spcPct val="0"/>
              </a:spcBef>
            </a:pPr>
            <a:r>
              <a:rPr lang="en-US" altLang="en-US" sz="2400" i="0" u="none" dirty="0">
                <a:solidFill>
                  <a:schemeClr val="tx2"/>
                </a:solidFill>
                <a:latin typeface="Comic Sans MS" pitchFamily="66" charset="0"/>
              </a:rPr>
              <a:t>Etc.</a:t>
            </a:r>
          </a:p>
          <a:p>
            <a:pPr lvl="1" algn="l" eaLnBrk="1" hangingPunct="1">
              <a:spcBef>
                <a:spcPct val="0"/>
              </a:spcBef>
            </a:pPr>
            <a:endParaRPr lang="en-US" altLang="en-US" sz="2400" i="0" u="none" dirty="0">
              <a:solidFill>
                <a:schemeClr val="tx2"/>
              </a:solidFill>
              <a:latin typeface="Comic Sans MS" pitchFamily="66" charset="0"/>
            </a:endParaRPr>
          </a:p>
          <a:p>
            <a:pPr lvl="1" algn="l" eaLnBrk="1" hangingPunct="1">
              <a:spcBef>
                <a:spcPct val="0"/>
              </a:spcBef>
            </a:pPr>
            <a:endParaRPr lang="en-US" altLang="en-US" sz="2400" i="0" u="none" dirty="0">
              <a:solidFill>
                <a:schemeClr val="tx2"/>
              </a:solidFill>
              <a:latin typeface="Comic Sans MS" pitchFamily="66" charset="0"/>
            </a:endParaRPr>
          </a:p>
          <a:p>
            <a:pPr algn="l" eaLnBrk="1" hangingPunct="1">
              <a:spcBef>
                <a:spcPct val="0"/>
              </a:spcBef>
            </a:pPr>
            <a:endParaRPr lang="en-US" altLang="en-US" sz="2400" i="0" u="none" dirty="0">
              <a:solidFill>
                <a:schemeClr val="tx2"/>
              </a:solidFill>
              <a:latin typeface="Comic Sans MS" pitchFamily="66" charset="0"/>
            </a:endParaRPr>
          </a:p>
        </p:txBody>
      </p:sp>
      <p:sp>
        <p:nvSpPr>
          <p:cNvPr id="9" name="TextBox 8">
            <a:extLst>
              <a:ext uri="{FF2B5EF4-FFF2-40B4-BE49-F238E27FC236}">
                <a16:creationId xmlns:a16="http://schemas.microsoft.com/office/drawing/2014/main" id="{AD4D045A-9823-4398-9790-DCBE168D7AA6}"/>
              </a:ext>
            </a:extLst>
          </p:cNvPr>
          <p:cNvSpPr txBox="1"/>
          <p:nvPr/>
        </p:nvSpPr>
        <p:spPr>
          <a:xfrm>
            <a:off x="487680" y="2997149"/>
            <a:ext cx="8534400" cy="3109913"/>
          </a:xfrm>
          <a:prstGeom prst="rect">
            <a:avLst/>
          </a:prstGeom>
          <a:solidFill>
            <a:schemeClr val="tx1">
              <a:lumMod val="20000"/>
              <a:lumOff val="80000"/>
            </a:schemeClr>
          </a:solidFill>
          <a:ln w="25400">
            <a:solidFill>
              <a:schemeClr val="accent6">
                <a:lumMod val="75000"/>
              </a:schemeClr>
            </a:solidFill>
          </a:ln>
        </p:spPr>
        <p:txBody>
          <a:bodyPr>
            <a:spAutoFit/>
          </a:bodyPr>
          <a:lstStyle/>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&lt;?xml version="1.0" encoding="UTF-8"?&gt;</a:t>
            </a:r>
          </a:p>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&lt;project&gt;</a:t>
            </a:r>
          </a:p>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    &lt;parent&gt;</a:t>
            </a:r>
          </a:p>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        &lt;</a:t>
            </a:r>
            <a:r>
              <a:rPr lang="en-US" sz="1400" i="0" u="none" dirty="0" err="1">
                <a:solidFill>
                  <a:schemeClr val="tx1">
                    <a:lumMod val="50000"/>
                  </a:schemeClr>
                </a:solidFill>
                <a:latin typeface="Courier New" pitchFamily="49" charset="0"/>
                <a:cs typeface="Courier New" pitchFamily="49" charset="0"/>
              </a:rPr>
              <a:t>artifactId</a:t>
            </a:r>
            <a:r>
              <a:rPr lang="en-US" sz="1400" i="0" u="none" dirty="0">
                <a:solidFill>
                  <a:schemeClr val="tx1">
                    <a:lumMod val="50000"/>
                  </a:schemeClr>
                </a:solidFill>
                <a:latin typeface="Courier New" pitchFamily="49" charset="0"/>
                <a:cs typeface="Courier New" pitchFamily="49" charset="0"/>
              </a:rPr>
              <a:t>&gt;maven-training-parent&lt;/</a:t>
            </a:r>
            <a:r>
              <a:rPr lang="en-US" sz="1400" i="0" u="none" dirty="0" err="1">
                <a:solidFill>
                  <a:schemeClr val="tx1">
                    <a:lumMod val="50000"/>
                  </a:schemeClr>
                </a:solidFill>
                <a:latin typeface="Courier New" pitchFamily="49" charset="0"/>
                <a:cs typeface="Courier New" pitchFamily="49" charset="0"/>
              </a:rPr>
              <a:t>artifactId</a:t>
            </a:r>
            <a:r>
              <a:rPr lang="en-US" sz="1400" i="0" u="none" dirty="0">
                <a:solidFill>
                  <a:schemeClr val="tx1">
                    <a:lumMod val="50000"/>
                  </a:schemeClr>
                </a:solidFill>
                <a:latin typeface="Courier New" pitchFamily="49" charset="0"/>
                <a:cs typeface="Courier New" pitchFamily="49" charset="0"/>
              </a:rPr>
              <a:t>&gt;</a:t>
            </a:r>
          </a:p>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        &lt;</a:t>
            </a:r>
            <a:r>
              <a:rPr lang="en-US" sz="1400" i="0" u="none" dirty="0" err="1">
                <a:solidFill>
                  <a:schemeClr val="tx1">
                    <a:lumMod val="50000"/>
                  </a:schemeClr>
                </a:solidFill>
                <a:latin typeface="Courier New" pitchFamily="49" charset="0"/>
                <a:cs typeface="Courier New" pitchFamily="49" charset="0"/>
              </a:rPr>
              <a:t>groupId</a:t>
            </a:r>
            <a:r>
              <a:rPr lang="en-US" sz="1400" i="0" u="none" dirty="0">
                <a:solidFill>
                  <a:schemeClr val="tx1">
                    <a:lumMod val="50000"/>
                  </a:schemeClr>
                </a:solidFill>
                <a:latin typeface="Courier New" pitchFamily="49" charset="0"/>
                <a:cs typeface="Courier New" pitchFamily="49" charset="0"/>
              </a:rPr>
              <a:t>&gt;</a:t>
            </a:r>
            <a:r>
              <a:rPr lang="en-US" sz="1400" i="0" u="none" dirty="0" err="1">
                <a:solidFill>
                  <a:schemeClr val="tx1">
                    <a:lumMod val="50000"/>
                  </a:schemeClr>
                </a:solidFill>
                <a:latin typeface="Courier New" pitchFamily="49" charset="0"/>
                <a:cs typeface="Courier New" pitchFamily="49" charset="0"/>
              </a:rPr>
              <a:t>org.learning.training</a:t>
            </a:r>
            <a:r>
              <a:rPr lang="en-US" sz="1400" i="0" u="none" dirty="0">
                <a:solidFill>
                  <a:schemeClr val="tx1">
                    <a:lumMod val="50000"/>
                  </a:schemeClr>
                </a:solidFill>
                <a:latin typeface="Courier New" pitchFamily="49" charset="0"/>
                <a:cs typeface="Courier New" pitchFamily="49" charset="0"/>
              </a:rPr>
              <a:t>&lt;/</a:t>
            </a:r>
            <a:r>
              <a:rPr lang="en-US" sz="1400" i="0" u="none" dirty="0" err="1">
                <a:solidFill>
                  <a:schemeClr val="tx1">
                    <a:lumMod val="50000"/>
                  </a:schemeClr>
                </a:solidFill>
                <a:latin typeface="Courier New" pitchFamily="49" charset="0"/>
                <a:cs typeface="Courier New" pitchFamily="49" charset="0"/>
              </a:rPr>
              <a:t>groupId</a:t>
            </a:r>
            <a:r>
              <a:rPr lang="en-US" sz="1400" i="0" u="none" dirty="0">
                <a:solidFill>
                  <a:schemeClr val="tx1">
                    <a:lumMod val="50000"/>
                  </a:schemeClr>
                </a:solidFill>
                <a:latin typeface="Courier New" pitchFamily="49" charset="0"/>
                <a:cs typeface="Courier New" pitchFamily="49" charset="0"/>
              </a:rPr>
              <a:t>&gt;</a:t>
            </a:r>
          </a:p>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        &lt;version&gt;1.0&lt;/version&gt;</a:t>
            </a:r>
          </a:p>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    &lt;/parent&gt;</a:t>
            </a:r>
          </a:p>
          <a:p>
            <a:pPr algn="l" eaLnBrk="1" fontAlgn="auto" hangingPunct="1">
              <a:spcBef>
                <a:spcPts val="0"/>
              </a:spcBef>
              <a:spcAft>
                <a:spcPts val="0"/>
              </a:spcAft>
              <a:defRPr/>
            </a:pPr>
            <a:endParaRPr lang="en-US" sz="1400" i="0" u="none" dirty="0">
              <a:solidFill>
                <a:schemeClr val="tx1">
                  <a:lumMod val="50000"/>
                </a:schemeClr>
              </a:solidFill>
              <a:latin typeface="Courier New" pitchFamily="49" charset="0"/>
              <a:cs typeface="Courier New" pitchFamily="49" charset="0"/>
            </a:endParaRPr>
          </a:p>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    &lt;</a:t>
            </a:r>
            <a:r>
              <a:rPr lang="en-US" sz="1400" i="0" u="none" dirty="0" err="1">
                <a:solidFill>
                  <a:schemeClr val="tx1">
                    <a:lumMod val="50000"/>
                  </a:schemeClr>
                </a:solidFill>
                <a:latin typeface="Courier New" pitchFamily="49" charset="0"/>
                <a:cs typeface="Courier New" pitchFamily="49" charset="0"/>
              </a:rPr>
              <a:t>modelVersion</a:t>
            </a:r>
            <a:r>
              <a:rPr lang="en-US" sz="1400" i="0" u="none" dirty="0">
                <a:solidFill>
                  <a:schemeClr val="tx1">
                    <a:lumMod val="50000"/>
                  </a:schemeClr>
                </a:solidFill>
                <a:latin typeface="Courier New" pitchFamily="49" charset="0"/>
                <a:cs typeface="Courier New" pitchFamily="49" charset="0"/>
              </a:rPr>
              <a:t>&gt;4.0.0&lt;/</a:t>
            </a:r>
            <a:r>
              <a:rPr lang="en-US" sz="1400" i="0" u="none" dirty="0" err="1">
                <a:solidFill>
                  <a:schemeClr val="tx1">
                    <a:lumMod val="50000"/>
                  </a:schemeClr>
                </a:solidFill>
                <a:latin typeface="Courier New" pitchFamily="49" charset="0"/>
                <a:cs typeface="Courier New" pitchFamily="49" charset="0"/>
              </a:rPr>
              <a:t>modelVersion</a:t>
            </a:r>
            <a:r>
              <a:rPr lang="en-US" sz="1400" i="0" u="none" dirty="0">
                <a:solidFill>
                  <a:schemeClr val="tx1">
                    <a:lumMod val="50000"/>
                  </a:schemeClr>
                </a:solidFill>
                <a:latin typeface="Courier New" pitchFamily="49" charset="0"/>
                <a:cs typeface="Courier New" pitchFamily="49" charset="0"/>
              </a:rPr>
              <a:t>&gt;</a:t>
            </a:r>
          </a:p>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    &lt;</a:t>
            </a:r>
            <a:r>
              <a:rPr lang="en-US" sz="1400" i="0" u="none" dirty="0" err="1">
                <a:solidFill>
                  <a:schemeClr val="tx1">
                    <a:lumMod val="50000"/>
                  </a:schemeClr>
                </a:solidFill>
                <a:latin typeface="Courier New" pitchFamily="49" charset="0"/>
                <a:cs typeface="Courier New" pitchFamily="49" charset="0"/>
              </a:rPr>
              <a:t>artifactId</a:t>
            </a:r>
            <a:r>
              <a:rPr lang="en-US" sz="1400" i="0" u="none" dirty="0">
                <a:solidFill>
                  <a:schemeClr val="tx1">
                    <a:lumMod val="50000"/>
                  </a:schemeClr>
                </a:solidFill>
                <a:latin typeface="Courier New" pitchFamily="49" charset="0"/>
                <a:cs typeface="Courier New" pitchFamily="49" charset="0"/>
              </a:rPr>
              <a:t>&gt;maven-training&lt;/</a:t>
            </a:r>
            <a:r>
              <a:rPr lang="en-US" sz="1400" i="0" u="none" dirty="0" err="1">
                <a:solidFill>
                  <a:schemeClr val="tx1">
                    <a:lumMod val="50000"/>
                  </a:schemeClr>
                </a:solidFill>
                <a:latin typeface="Courier New" pitchFamily="49" charset="0"/>
                <a:cs typeface="Courier New" pitchFamily="49" charset="0"/>
              </a:rPr>
              <a:t>artifactId</a:t>
            </a:r>
            <a:r>
              <a:rPr lang="en-US" sz="1400" i="0" u="none" dirty="0">
                <a:solidFill>
                  <a:schemeClr val="tx1">
                    <a:lumMod val="50000"/>
                  </a:schemeClr>
                </a:solidFill>
                <a:latin typeface="Courier New" pitchFamily="49" charset="0"/>
                <a:cs typeface="Courier New" pitchFamily="49" charset="0"/>
              </a:rPr>
              <a:t>&gt;</a:t>
            </a:r>
          </a:p>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    &lt;</a:t>
            </a:r>
            <a:r>
              <a:rPr lang="en-US" sz="1400" i="0" u="none" dirty="0" err="1">
                <a:solidFill>
                  <a:schemeClr val="tx1">
                    <a:lumMod val="50000"/>
                  </a:schemeClr>
                </a:solidFill>
                <a:latin typeface="Courier New" pitchFamily="49" charset="0"/>
                <a:cs typeface="Courier New" pitchFamily="49" charset="0"/>
              </a:rPr>
              <a:t>groupId</a:t>
            </a:r>
            <a:r>
              <a:rPr lang="en-US" sz="1400" i="0" u="none" dirty="0">
                <a:solidFill>
                  <a:schemeClr val="tx1">
                    <a:lumMod val="50000"/>
                  </a:schemeClr>
                </a:solidFill>
                <a:latin typeface="Courier New" pitchFamily="49" charset="0"/>
                <a:cs typeface="Courier New" pitchFamily="49" charset="0"/>
              </a:rPr>
              <a:t>&gt;</a:t>
            </a:r>
            <a:r>
              <a:rPr lang="en-US" sz="1400" i="0" u="none" dirty="0" err="1">
                <a:solidFill>
                  <a:schemeClr val="tx1">
                    <a:lumMod val="50000"/>
                  </a:schemeClr>
                </a:solidFill>
                <a:latin typeface="Courier New" pitchFamily="49" charset="0"/>
                <a:cs typeface="Courier New" pitchFamily="49" charset="0"/>
              </a:rPr>
              <a:t>org.learning.training</a:t>
            </a:r>
            <a:r>
              <a:rPr lang="en-US" sz="1400" i="0" u="none" dirty="0">
                <a:solidFill>
                  <a:schemeClr val="tx1">
                    <a:lumMod val="50000"/>
                  </a:schemeClr>
                </a:solidFill>
                <a:latin typeface="Courier New" pitchFamily="49" charset="0"/>
                <a:cs typeface="Courier New" pitchFamily="49" charset="0"/>
              </a:rPr>
              <a:t>&lt;/</a:t>
            </a:r>
            <a:r>
              <a:rPr lang="en-US" sz="1400" i="0" u="none" dirty="0" err="1">
                <a:solidFill>
                  <a:schemeClr val="tx1">
                    <a:lumMod val="50000"/>
                  </a:schemeClr>
                </a:solidFill>
                <a:latin typeface="Courier New" pitchFamily="49" charset="0"/>
                <a:cs typeface="Courier New" pitchFamily="49" charset="0"/>
              </a:rPr>
              <a:t>groupId</a:t>
            </a:r>
            <a:r>
              <a:rPr lang="en-US" sz="1400" i="0" u="none" dirty="0">
                <a:solidFill>
                  <a:schemeClr val="tx1">
                    <a:lumMod val="50000"/>
                  </a:schemeClr>
                </a:solidFill>
                <a:latin typeface="Courier New" pitchFamily="49" charset="0"/>
                <a:cs typeface="Courier New" pitchFamily="49" charset="0"/>
              </a:rPr>
              <a:t>&gt;</a:t>
            </a:r>
          </a:p>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    &lt;version&gt;1.0&lt;/version&gt;</a:t>
            </a:r>
          </a:p>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    &lt;packaging&gt;jar&lt;/packaging&gt;</a:t>
            </a:r>
          </a:p>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&lt;/project&gt;</a:t>
            </a:r>
          </a:p>
        </p:txBody>
      </p:sp>
    </p:spTree>
    <p:extLst>
      <p:ext uri="{BB962C8B-B14F-4D97-AF65-F5344CB8AC3E}">
        <p14:creationId xmlns:p14="http://schemas.microsoft.com/office/powerpoint/2010/main" val="242846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169D882-7471-4D1C-A724-909F3A69D10A}"/>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a:p>
        </p:txBody>
      </p:sp>
      <p:sp>
        <p:nvSpPr>
          <p:cNvPr id="26627" name="Rectangle 6">
            <a:extLst>
              <a:ext uri="{FF2B5EF4-FFF2-40B4-BE49-F238E27FC236}">
                <a16:creationId xmlns:a16="http://schemas.microsoft.com/office/drawing/2014/main" id="{1AD94B42-9B55-4730-93A2-45AA8516EB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432CAB-9DD0-4238-8A2A-0BD8CE2EFC62}" type="slidenum">
              <a:rPr lang="en-US" altLang="en-US" sz="1400"/>
              <a:pPr>
                <a:spcBef>
                  <a:spcPct val="0"/>
                </a:spcBef>
                <a:buFontTx/>
                <a:buNone/>
              </a:pPr>
              <a:t>35</a:t>
            </a:fld>
            <a:endParaRPr lang="en-US" altLang="en-US" sz="1400"/>
          </a:p>
        </p:txBody>
      </p:sp>
      <p:sp>
        <p:nvSpPr>
          <p:cNvPr id="26628" name="Text Box 2">
            <a:extLst>
              <a:ext uri="{FF2B5EF4-FFF2-40B4-BE49-F238E27FC236}">
                <a16:creationId xmlns:a16="http://schemas.microsoft.com/office/drawing/2014/main" id="{BF7AAB40-1F3E-4EC3-AC8A-69F4496217C2}"/>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6629" name="Picture 5" descr="Ppt_Bg2.png">
            <a:extLst>
              <a:ext uri="{FF2B5EF4-FFF2-40B4-BE49-F238E27FC236}">
                <a16:creationId xmlns:a16="http://schemas.microsoft.com/office/drawing/2014/main" id="{1036ACED-137D-456A-9489-0DE10DE21A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68"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4">
            <a:extLst>
              <a:ext uri="{FF2B5EF4-FFF2-40B4-BE49-F238E27FC236}">
                <a16:creationId xmlns:a16="http://schemas.microsoft.com/office/drawing/2014/main" id="{64E856AE-385F-4340-A7D7-63FF1FCB07D3}"/>
              </a:ext>
            </a:extLst>
          </p:cNvPr>
          <p:cNvSpPr>
            <a:spLocks noChangeArrowheads="1"/>
          </p:cNvSpPr>
          <p:nvPr/>
        </p:nvSpPr>
        <p:spPr bwMode="auto">
          <a:xfrm>
            <a:off x="6570664" y="115889"/>
            <a:ext cx="5288401"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None/>
            </a:pPr>
            <a:r>
              <a:rPr lang="en-US" altLang="en-US" sz="2400" b="1" i="0" u="none" dirty="0">
                <a:latin typeface="Times New Roman" panose="02020603050405020304" pitchFamily="18" charset="0"/>
              </a:rPr>
              <a:t>Multimodule Project</a:t>
            </a:r>
          </a:p>
        </p:txBody>
      </p:sp>
      <p:sp>
        <p:nvSpPr>
          <p:cNvPr id="26631" name="Rectangle 5">
            <a:extLst>
              <a:ext uri="{FF2B5EF4-FFF2-40B4-BE49-F238E27FC236}">
                <a16:creationId xmlns:a16="http://schemas.microsoft.com/office/drawing/2014/main" id="{E660EACE-9DF4-4249-A0A9-8E3E1F33D99C}"/>
              </a:ext>
            </a:extLst>
          </p:cNvPr>
          <p:cNvSpPr>
            <a:spLocks noChangeArrowheads="1"/>
          </p:cNvSpPr>
          <p:nvPr/>
        </p:nvSpPr>
        <p:spPr bwMode="auto">
          <a:xfrm>
            <a:off x="332935" y="573675"/>
            <a:ext cx="1137138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indent="-342900" algn="l">
              <a:buFont typeface="Arial" panose="020B0604020202020204" pitchFamily="34" charset="0"/>
              <a:buChar char="•"/>
              <a:defRPr/>
            </a:pPr>
            <a:r>
              <a:rPr lang="en-US" sz="2400" i="0" u="none" dirty="0">
                <a:solidFill>
                  <a:schemeClr val="tx2"/>
                </a:solidFill>
                <a:latin typeface="Comic Sans MS" pitchFamily="66" charset="0"/>
              </a:rPr>
              <a:t>Pom </a:t>
            </a:r>
            <a:r>
              <a:rPr lang="en-US" altLang="en-US" sz="2400" i="0" u="none" dirty="0">
                <a:solidFill>
                  <a:schemeClr val="tx2"/>
                </a:solidFill>
                <a:latin typeface="Comic Sans MS" pitchFamily="66" charset="0"/>
              </a:rPr>
              <a:t>Maven has 1st class multi-module support</a:t>
            </a:r>
          </a:p>
          <a:p>
            <a:pPr marL="342900" indent="-342900" algn="l">
              <a:buFont typeface="Arial" panose="020B0604020202020204" pitchFamily="34" charset="0"/>
              <a:buChar char="•"/>
              <a:defRPr/>
            </a:pPr>
            <a:r>
              <a:rPr lang="en-US" altLang="en-US" sz="2400" i="0" u="none" dirty="0">
                <a:solidFill>
                  <a:schemeClr val="tx2"/>
                </a:solidFill>
                <a:latin typeface="Comic Sans MS" pitchFamily="66" charset="0"/>
              </a:rPr>
              <a:t>Each maven project creates 1 primary artifact</a:t>
            </a:r>
          </a:p>
          <a:p>
            <a:pPr marL="342900" indent="-342900" algn="l">
              <a:buFont typeface="Arial" panose="020B0604020202020204" pitchFamily="34" charset="0"/>
              <a:buChar char="•"/>
              <a:defRPr/>
            </a:pPr>
            <a:r>
              <a:rPr lang="en-US" altLang="en-US" sz="2400" i="0" u="none" dirty="0">
                <a:solidFill>
                  <a:schemeClr val="tx2"/>
                </a:solidFill>
                <a:latin typeface="Comic Sans MS" pitchFamily="66" charset="0"/>
              </a:rPr>
              <a:t>A parent pom is used to group modules</a:t>
            </a:r>
          </a:p>
          <a:p>
            <a:pPr lvl="1" algn="l" fontAlgn="auto">
              <a:spcAft>
                <a:spcPts val="0"/>
              </a:spcAft>
              <a:buFont typeface="Arial" pitchFamily="34" charset="0"/>
              <a:buChar char="–"/>
              <a:defRPr/>
            </a:pPr>
            <a:endParaRPr lang="en-US" sz="2400" i="0" u="none" dirty="0">
              <a:solidFill>
                <a:schemeClr val="tx2"/>
              </a:solidFill>
              <a:latin typeface="Comic Sans MS" pitchFamily="66" charset="0"/>
            </a:endParaRPr>
          </a:p>
          <a:p>
            <a:pPr lvl="1" algn="l" eaLnBrk="1" hangingPunct="1">
              <a:spcBef>
                <a:spcPct val="0"/>
              </a:spcBef>
            </a:pPr>
            <a:endParaRPr lang="en-US" altLang="en-US" sz="2400" i="0" u="none" dirty="0">
              <a:solidFill>
                <a:schemeClr val="tx2"/>
              </a:solidFill>
              <a:latin typeface="Comic Sans MS" pitchFamily="66" charset="0"/>
            </a:endParaRPr>
          </a:p>
          <a:p>
            <a:pPr lvl="1" algn="l" eaLnBrk="1" hangingPunct="1">
              <a:spcBef>
                <a:spcPct val="0"/>
              </a:spcBef>
            </a:pPr>
            <a:endParaRPr lang="en-US" altLang="en-US" sz="2400" i="0" u="none" dirty="0">
              <a:solidFill>
                <a:schemeClr val="tx2"/>
              </a:solidFill>
              <a:latin typeface="Comic Sans MS" pitchFamily="66" charset="0"/>
            </a:endParaRPr>
          </a:p>
          <a:p>
            <a:pPr algn="l" eaLnBrk="1" hangingPunct="1">
              <a:spcBef>
                <a:spcPct val="0"/>
              </a:spcBef>
            </a:pPr>
            <a:endParaRPr lang="en-US" altLang="en-US" sz="2400" i="0" u="none" dirty="0">
              <a:solidFill>
                <a:schemeClr val="tx2"/>
              </a:solidFill>
              <a:latin typeface="Comic Sans MS" pitchFamily="66" charset="0"/>
            </a:endParaRPr>
          </a:p>
        </p:txBody>
      </p:sp>
      <p:sp>
        <p:nvSpPr>
          <p:cNvPr id="11" name="TextBox 10">
            <a:extLst>
              <a:ext uri="{FF2B5EF4-FFF2-40B4-BE49-F238E27FC236}">
                <a16:creationId xmlns:a16="http://schemas.microsoft.com/office/drawing/2014/main" id="{DA051122-777B-4F60-A9EA-A7E58E4FCDDA}"/>
              </a:ext>
            </a:extLst>
          </p:cNvPr>
          <p:cNvSpPr txBox="1"/>
          <p:nvPr/>
        </p:nvSpPr>
        <p:spPr>
          <a:xfrm>
            <a:off x="212725" y="2600325"/>
            <a:ext cx="8534400" cy="1816100"/>
          </a:xfrm>
          <a:prstGeom prst="rect">
            <a:avLst/>
          </a:prstGeom>
          <a:solidFill>
            <a:schemeClr val="tx1">
              <a:lumMod val="20000"/>
              <a:lumOff val="80000"/>
            </a:schemeClr>
          </a:solidFill>
          <a:ln w="25400">
            <a:solidFill>
              <a:schemeClr val="accent6">
                <a:lumMod val="75000"/>
              </a:schemeClr>
            </a:solidFill>
          </a:ln>
        </p:spPr>
        <p:txBody>
          <a:bodyPr>
            <a:spAutoFit/>
          </a:bodyPr>
          <a:lstStyle/>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&lt;project&gt;</a:t>
            </a:r>
          </a:p>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    ...</a:t>
            </a:r>
          </a:p>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    &lt;packaging&gt;</a:t>
            </a:r>
            <a:r>
              <a:rPr lang="en-US" sz="1400" b="1" i="0" u="none" dirty="0" err="1">
                <a:solidFill>
                  <a:schemeClr val="tx1">
                    <a:lumMod val="50000"/>
                  </a:schemeClr>
                </a:solidFill>
                <a:latin typeface="Courier New" pitchFamily="49" charset="0"/>
                <a:cs typeface="Courier New" pitchFamily="49" charset="0"/>
              </a:rPr>
              <a:t>pom</a:t>
            </a:r>
            <a:r>
              <a:rPr lang="en-US" sz="1400" i="0" u="none" dirty="0">
                <a:solidFill>
                  <a:schemeClr val="tx1">
                    <a:lumMod val="50000"/>
                  </a:schemeClr>
                </a:solidFill>
                <a:latin typeface="Courier New" pitchFamily="49" charset="0"/>
                <a:cs typeface="Courier New" pitchFamily="49" charset="0"/>
              </a:rPr>
              <a:t>&lt;/packaging&gt;</a:t>
            </a:r>
          </a:p>
          <a:p>
            <a:pPr algn="l" eaLnBrk="1" fontAlgn="auto" hangingPunct="1">
              <a:spcBef>
                <a:spcPts val="0"/>
              </a:spcBef>
              <a:spcAft>
                <a:spcPts val="0"/>
              </a:spcAft>
              <a:defRPr/>
            </a:pPr>
            <a:r>
              <a:rPr lang="en-US" sz="1400" b="1" i="0" u="none" dirty="0">
                <a:solidFill>
                  <a:schemeClr val="tx1">
                    <a:lumMod val="50000"/>
                  </a:schemeClr>
                </a:solidFill>
                <a:latin typeface="Courier New" pitchFamily="49" charset="0"/>
                <a:cs typeface="Courier New" pitchFamily="49" charset="0"/>
              </a:rPr>
              <a:t>    &lt;modules&gt;</a:t>
            </a:r>
          </a:p>
          <a:p>
            <a:pPr algn="l" eaLnBrk="1" fontAlgn="auto" hangingPunct="1">
              <a:spcBef>
                <a:spcPts val="0"/>
              </a:spcBef>
              <a:spcAft>
                <a:spcPts val="0"/>
              </a:spcAft>
              <a:defRPr/>
            </a:pPr>
            <a:r>
              <a:rPr lang="en-US" sz="1400" b="1" i="0" u="none" dirty="0">
                <a:solidFill>
                  <a:schemeClr val="tx1">
                    <a:lumMod val="50000"/>
                  </a:schemeClr>
                </a:solidFill>
                <a:latin typeface="Courier New" pitchFamily="49" charset="0"/>
                <a:cs typeface="Courier New" pitchFamily="49" charset="0"/>
              </a:rPr>
              <a:t>        &lt;module&gt;maven-training&lt;/module&gt;</a:t>
            </a:r>
          </a:p>
          <a:p>
            <a:pPr algn="l" eaLnBrk="1" fontAlgn="auto" hangingPunct="1">
              <a:spcBef>
                <a:spcPts val="0"/>
              </a:spcBef>
              <a:spcAft>
                <a:spcPts val="0"/>
              </a:spcAft>
              <a:defRPr/>
            </a:pPr>
            <a:r>
              <a:rPr lang="en-US" sz="1400" b="1" i="0" u="none" dirty="0">
                <a:solidFill>
                  <a:schemeClr val="tx1">
                    <a:lumMod val="50000"/>
                  </a:schemeClr>
                </a:solidFill>
                <a:latin typeface="Courier New" pitchFamily="49" charset="0"/>
                <a:cs typeface="Courier New" pitchFamily="49" charset="0"/>
              </a:rPr>
              <a:t>        &lt;module&gt;maven-training-web&lt;/module&gt;</a:t>
            </a:r>
          </a:p>
          <a:p>
            <a:pPr algn="l" eaLnBrk="1" fontAlgn="auto" hangingPunct="1">
              <a:spcBef>
                <a:spcPts val="0"/>
              </a:spcBef>
              <a:spcAft>
                <a:spcPts val="0"/>
              </a:spcAft>
              <a:defRPr/>
            </a:pPr>
            <a:r>
              <a:rPr lang="en-US" sz="1400" b="1" i="0" u="none" dirty="0">
                <a:solidFill>
                  <a:schemeClr val="tx1">
                    <a:lumMod val="50000"/>
                  </a:schemeClr>
                </a:solidFill>
                <a:latin typeface="Courier New" pitchFamily="49" charset="0"/>
                <a:cs typeface="Courier New" pitchFamily="49" charset="0"/>
              </a:rPr>
              <a:t>    &lt;/modules&gt;</a:t>
            </a:r>
          </a:p>
          <a:p>
            <a:pPr algn="l" eaLnBrk="1" fontAlgn="auto" hangingPunct="1">
              <a:spcBef>
                <a:spcPts val="0"/>
              </a:spcBef>
              <a:spcAft>
                <a:spcPts val="0"/>
              </a:spcAft>
              <a:defRPr/>
            </a:pPr>
            <a:r>
              <a:rPr lang="en-US" sz="1400" i="0" u="none" dirty="0">
                <a:solidFill>
                  <a:schemeClr val="tx1">
                    <a:lumMod val="50000"/>
                  </a:schemeClr>
                </a:solidFill>
                <a:latin typeface="Courier New" pitchFamily="49" charset="0"/>
                <a:cs typeface="Courier New" pitchFamily="49" charset="0"/>
              </a:rPr>
              <a:t>&lt;/project&gt;</a:t>
            </a:r>
          </a:p>
        </p:txBody>
      </p:sp>
      <p:pic>
        <p:nvPicPr>
          <p:cNvPr id="12" name="Picture 11" descr="multi-module.PNG">
            <a:extLst>
              <a:ext uri="{FF2B5EF4-FFF2-40B4-BE49-F238E27FC236}">
                <a16:creationId xmlns:a16="http://schemas.microsoft.com/office/drawing/2014/main" id="{3B9F1EDF-7607-4543-B4B1-1A756C9FC764}"/>
              </a:ext>
            </a:extLst>
          </p:cNvPr>
          <p:cNvPicPr>
            <a:picLocks noChangeAspect="1"/>
          </p:cNvPicPr>
          <p:nvPr/>
        </p:nvPicPr>
        <p:blipFill>
          <a:blip r:embed="rId4"/>
          <a:stretch>
            <a:fillRect/>
          </a:stretch>
        </p:blipFill>
        <p:spPr>
          <a:xfrm>
            <a:off x="8961120" y="690564"/>
            <a:ext cx="2743200" cy="2546350"/>
          </a:xfrm>
          <a:prstGeom prst="rect">
            <a:avLst/>
          </a:prstGeom>
          <a:ln w="25400">
            <a:solidFill>
              <a:schemeClr val="accent6">
                <a:lumMod val="75000"/>
              </a:schemeClr>
            </a:solidFill>
          </a:ln>
        </p:spPr>
      </p:pic>
    </p:spTree>
    <p:extLst>
      <p:ext uri="{BB962C8B-B14F-4D97-AF65-F5344CB8AC3E}">
        <p14:creationId xmlns:p14="http://schemas.microsoft.com/office/powerpoint/2010/main" val="230421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169D882-7471-4D1C-A724-909F3A69D10A}"/>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a:p>
        </p:txBody>
      </p:sp>
      <p:sp>
        <p:nvSpPr>
          <p:cNvPr id="26627" name="Rectangle 6">
            <a:extLst>
              <a:ext uri="{FF2B5EF4-FFF2-40B4-BE49-F238E27FC236}">
                <a16:creationId xmlns:a16="http://schemas.microsoft.com/office/drawing/2014/main" id="{1AD94B42-9B55-4730-93A2-45AA8516EB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432CAB-9DD0-4238-8A2A-0BD8CE2EFC62}" type="slidenum">
              <a:rPr lang="en-US" altLang="en-US" sz="1400"/>
              <a:pPr>
                <a:spcBef>
                  <a:spcPct val="0"/>
                </a:spcBef>
                <a:buFontTx/>
                <a:buNone/>
              </a:pPr>
              <a:t>36</a:t>
            </a:fld>
            <a:endParaRPr lang="en-US" altLang="en-US" sz="1400"/>
          </a:p>
        </p:txBody>
      </p:sp>
      <p:sp>
        <p:nvSpPr>
          <p:cNvPr id="26628" name="Text Box 2">
            <a:extLst>
              <a:ext uri="{FF2B5EF4-FFF2-40B4-BE49-F238E27FC236}">
                <a16:creationId xmlns:a16="http://schemas.microsoft.com/office/drawing/2014/main" id="{BF7AAB40-1F3E-4EC3-AC8A-69F4496217C2}"/>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6629" name="Picture 5" descr="Ppt_Bg2.png">
            <a:extLst>
              <a:ext uri="{FF2B5EF4-FFF2-40B4-BE49-F238E27FC236}">
                <a16:creationId xmlns:a16="http://schemas.microsoft.com/office/drawing/2014/main" id="{1036ACED-137D-456A-9489-0DE10DE21A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68"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4">
            <a:extLst>
              <a:ext uri="{FF2B5EF4-FFF2-40B4-BE49-F238E27FC236}">
                <a16:creationId xmlns:a16="http://schemas.microsoft.com/office/drawing/2014/main" id="{64E856AE-385F-4340-A7D7-63FF1FCB07D3}"/>
              </a:ext>
            </a:extLst>
          </p:cNvPr>
          <p:cNvSpPr>
            <a:spLocks noChangeArrowheads="1"/>
          </p:cNvSpPr>
          <p:nvPr/>
        </p:nvSpPr>
        <p:spPr bwMode="auto">
          <a:xfrm>
            <a:off x="6570664" y="115889"/>
            <a:ext cx="5288401"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None/>
            </a:pPr>
            <a:r>
              <a:rPr lang="en-US" altLang="en-US" sz="2400" b="1" i="0" u="none" dirty="0">
                <a:latin typeface="Times New Roman" panose="02020603050405020304" pitchFamily="18" charset="0"/>
              </a:rPr>
              <a:t>Maven Conventions</a:t>
            </a:r>
          </a:p>
        </p:txBody>
      </p:sp>
      <p:sp>
        <p:nvSpPr>
          <p:cNvPr id="26631" name="Rectangle 5">
            <a:extLst>
              <a:ext uri="{FF2B5EF4-FFF2-40B4-BE49-F238E27FC236}">
                <a16:creationId xmlns:a16="http://schemas.microsoft.com/office/drawing/2014/main" id="{E660EACE-9DF4-4249-A0A9-8E3E1F33D99C}"/>
              </a:ext>
            </a:extLst>
          </p:cNvPr>
          <p:cNvSpPr>
            <a:spLocks noChangeArrowheads="1"/>
          </p:cNvSpPr>
          <p:nvPr/>
        </p:nvSpPr>
        <p:spPr bwMode="auto">
          <a:xfrm>
            <a:off x="332935" y="573675"/>
            <a:ext cx="1137138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0"/>
              </a:spcBef>
            </a:pPr>
            <a:r>
              <a:rPr lang="en-US" altLang="en-US" sz="2400" i="0" u="none" dirty="0">
                <a:solidFill>
                  <a:schemeClr val="tx2"/>
                </a:solidFill>
                <a:latin typeface="Comic Sans MS" pitchFamily="66" charset="0"/>
              </a:rPr>
              <a:t>Maven is opinionated about project structure</a:t>
            </a:r>
          </a:p>
          <a:p>
            <a:pPr algn="l" eaLnBrk="1" hangingPunct="1">
              <a:spcBef>
                <a:spcPct val="0"/>
              </a:spcBef>
            </a:pPr>
            <a:r>
              <a:rPr lang="en-US" altLang="en-US" sz="2400" i="0" u="none" dirty="0">
                <a:solidFill>
                  <a:schemeClr val="tx2"/>
                </a:solidFill>
                <a:latin typeface="Comic Sans MS" pitchFamily="66" charset="0"/>
              </a:rPr>
              <a:t>target: Default work directory</a:t>
            </a:r>
          </a:p>
          <a:p>
            <a:pPr algn="l" eaLnBrk="1" hangingPunct="1">
              <a:spcBef>
                <a:spcPct val="0"/>
              </a:spcBef>
            </a:pPr>
            <a:r>
              <a:rPr lang="en-US" altLang="en-US" sz="2400" i="0" u="none" dirty="0" err="1">
                <a:solidFill>
                  <a:schemeClr val="tx2"/>
                </a:solidFill>
                <a:latin typeface="Comic Sans MS" pitchFamily="66" charset="0"/>
              </a:rPr>
              <a:t>src</a:t>
            </a:r>
            <a:r>
              <a:rPr lang="en-US" altLang="en-US" sz="2400" i="0" u="none" dirty="0">
                <a:solidFill>
                  <a:schemeClr val="tx2"/>
                </a:solidFill>
                <a:latin typeface="Comic Sans MS" pitchFamily="66" charset="0"/>
              </a:rPr>
              <a:t>: All project source files go in this directory</a:t>
            </a:r>
          </a:p>
          <a:p>
            <a:pPr algn="l" eaLnBrk="1" hangingPunct="1">
              <a:spcBef>
                <a:spcPct val="0"/>
              </a:spcBef>
            </a:pPr>
            <a:r>
              <a:rPr lang="en-US" altLang="en-US" sz="2400" i="0" u="none" dirty="0" err="1">
                <a:solidFill>
                  <a:schemeClr val="tx2"/>
                </a:solidFill>
                <a:latin typeface="Comic Sans MS" pitchFamily="66" charset="0"/>
              </a:rPr>
              <a:t>src</a:t>
            </a:r>
            <a:r>
              <a:rPr lang="en-US" altLang="en-US" sz="2400" i="0" u="none" dirty="0">
                <a:solidFill>
                  <a:schemeClr val="tx2"/>
                </a:solidFill>
                <a:latin typeface="Comic Sans MS" pitchFamily="66" charset="0"/>
              </a:rPr>
              <a:t>/main: All sources that go into primary artifact</a:t>
            </a:r>
          </a:p>
          <a:p>
            <a:pPr algn="l" eaLnBrk="1" hangingPunct="1">
              <a:spcBef>
                <a:spcPct val="0"/>
              </a:spcBef>
            </a:pPr>
            <a:r>
              <a:rPr lang="en-US" altLang="en-US" sz="2400" i="0" u="none" dirty="0" err="1">
                <a:solidFill>
                  <a:schemeClr val="tx2"/>
                </a:solidFill>
                <a:latin typeface="Comic Sans MS" pitchFamily="66" charset="0"/>
              </a:rPr>
              <a:t>src</a:t>
            </a:r>
            <a:r>
              <a:rPr lang="en-US" altLang="en-US" sz="2400" i="0" u="none" dirty="0">
                <a:solidFill>
                  <a:schemeClr val="tx2"/>
                </a:solidFill>
                <a:latin typeface="Comic Sans MS" pitchFamily="66" charset="0"/>
              </a:rPr>
              <a:t>/test: All sources contributing to testing project</a:t>
            </a:r>
          </a:p>
          <a:p>
            <a:pPr algn="l" eaLnBrk="1" hangingPunct="1">
              <a:spcBef>
                <a:spcPct val="0"/>
              </a:spcBef>
            </a:pPr>
            <a:r>
              <a:rPr lang="en-US" altLang="en-US" sz="2400" i="0" u="none" dirty="0" err="1">
                <a:solidFill>
                  <a:schemeClr val="tx2"/>
                </a:solidFill>
                <a:latin typeface="Comic Sans MS" pitchFamily="66" charset="0"/>
              </a:rPr>
              <a:t>src</a:t>
            </a:r>
            <a:r>
              <a:rPr lang="en-US" altLang="en-US" sz="2400" i="0" u="none" dirty="0">
                <a:solidFill>
                  <a:schemeClr val="tx2"/>
                </a:solidFill>
                <a:latin typeface="Comic Sans MS" pitchFamily="66" charset="0"/>
              </a:rPr>
              <a:t>/main/java: All java source files</a:t>
            </a:r>
          </a:p>
          <a:p>
            <a:pPr algn="l" eaLnBrk="1" hangingPunct="1">
              <a:spcBef>
                <a:spcPct val="0"/>
              </a:spcBef>
            </a:pPr>
            <a:r>
              <a:rPr lang="en-US" altLang="en-US" sz="2400" i="0" u="none" dirty="0" err="1">
                <a:solidFill>
                  <a:schemeClr val="tx2"/>
                </a:solidFill>
                <a:latin typeface="Comic Sans MS" pitchFamily="66" charset="0"/>
              </a:rPr>
              <a:t>src</a:t>
            </a:r>
            <a:r>
              <a:rPr lang="en-US" altLang="en-US" sz="2400" i="0" u="none" dirty="0">
                <a:solidFill>
                  <a:schemeClr val="tx2"/>
                </a:solidFill>
                <a:latin typeface="Comic Sans MS" pitchFamily="66" charset="0"/>
              </a:rPr>
              <a:t>/main/</a:t>
            </a:r>
            <a:r>
              <a:rPr lang="en-US" altLang="en-US" sz="2400" i="0" u="none" dirty="0" err="1">
                <a:solidFill>
                  <a:schemeClr val="tx2"/>
                </a:solidFill>
                <a:latin typeface="Comic Sans MS" pitchFamily="66" charset="0"/>
              </a:rPr>
              <a:t>webapp</a:t>
            </a:r>
            <a:r>
              <a:rPr lang="en-US" altLang="en-US" sz="2400" i="0" u="none" dirty="0">
                <a:solidFill>
                  <a:schemeClr val="tx2"/>
                </a:solidFill>
                <a:latin typeface="Comic Sans MS" pitchFamily="66" charset="0"/>
              </a:rPr>
              <a:t>: All web source files</a:t>
            </a:r>
          </a:p>
          <a:p>
            <a:pPr algn="l" eaLnBrk="1" hangingPunct="1">
              <a:spcBef>
                <a:spcPct val="0"/>
              </a:spcBef>
            </a:pPr>
            <a:r>
              <a:rPr lang="en-US" altLang="en-US" sz="2400" i="0" u="none" dirty="0" err="1">
                <a:solidFill>
                  <a:schemeClr val="tx2"/>
                </a:solidFill>
                <a:latin typeface="Comic Sans MS" pitchFamily="66" charset="0"/>
              </a:rPr>
              <a:t>src</a:t>
            </a:r>
            <a:r>
              <a:rPr lang="en-US" altLang="en-US" sz="2400" i="0" u="none" dirty="0">
                <a:solidFill>
                  <a:schemeClr val="tx2"/>
                </a:solidFill>
                <a:latin typeface="Comic Sans MS" pitchFamily="66" charset="0"/>
              </a:rPr>
              <a:t>/main/resources: All non compiled source files</a:t>
            </a:r>
          </a:p>
          <a:p>
            <a:pPr algn="l" eaLnBrk="1" hangingPunct="1">
              <a:spcBef>
                <a:spcPct val="0"/>
              </a:spcBef>
            </a:pPr>
            <a:r>
              <a:rPr lang="en-US" altLang="en-US" sz="2400" i="0" u="none" dirty="0" err="1">
                <a:solidFill>
                  <a:schemeClr val="tx2"/>
                </a:solidFill>
                <a:latin typeface="Comic Sans MS" pitchFamily="66" charset="0"/>
              </a:rPr>
              <a:t>src</a:t>
            </a:r>
            <a:r>
              <a:rPr lang="en-US" altLang="en-US" sz="2400" i="0" u="none" dirty="0">
                <a:solidFill>
                  <a:schemeClr val="tx2"/>
                </a:solidFill>
                <a:latin typeface="Comic Sans MS" pitchFamily="66" charset="0"/>
              </a:rPr>
              <a:t>/test/java: All java test source files</a:t>
            </a:r>
          </a:p>
          <a:p>
            <a:pPr algn="l" eaLnBrk="1" hangingPunct="1">
              <a:spcBef>
                <a:spcPct val="0"/>
              </a:spcBef>
            </a:pPr>
            <a:r>
              <a:rPr lang="en-US" altLang="en-US" sz="2400" i="0" u="none" dirty="0" err="1">
                <a:solidFill>
                  <a:schemeClr val="tx2"/>
                </a:solidFill>
                <a:latin typeface="Comic Sans MS" pitchFamily="66" charset="0"/>
              </a:rPr>
              <a:t>src</a:t>
            </a:r>
            <a:r>
              <a:rPr lang="en-US" altLang="en-US" sz="2400" i="0" u="none" dirty="0">
                <a:solidFill>
                  <a:schemeClr val="tx2"/>
                </a:solidFill>
                <a:latin typeface="Comic Sans MS" pitchFamily="66" charset="0"/>
              </a:rPr>
              <a:t>/test/resources: All non compiled test source files</a:t>
            </a:r>
          </a:p>
          <a:p>
            <a:pPr lvl="1" algn="l" eaLnBrk="1" hangingPunct="1">
              <a:spcBef>
                <a:spcPct val="0"/>
              </a:spcBef>
            </a:pPr>
            <a:endParaRPr lang="en-US" altLang="en-US" sz="2400" i="0" u="none" dirty="0">
              <a:solidFill>
                <a:schemeClr val="tx2"/>
              </a:solidFill>
              <a:latin typeface="Comic Sans MS" pitchFamily="66" charset="0"/>
            </a:endParaRPr>
          </a:p>
          <a:p>
            <a:pPr lvl="1" algn="l" eaLnBrk="1" hangingPunct="1">
              <a:spcBef>
                <a:spcPct val="0"/>
              </a:spcBef>
            </a:pPr>
            <a:endParaRPr lang="en-US" altLang="en-US" sz="2400" i="0" u="none" dirty="0">
              <a:solidFill>
                <a:schemeClr val="tx2"/>
              </a:solidFill>
              <a:latin typeface="Comic Sans MS" pitchFamily="66" charset="0"/>
            </a:endParaRPr>
          </a:p>
          <a:p>
            <a:pPr algn="l" eaLnBrk="1" hangingPunct="1">
              <a:spcBef>
                <a:spcPct val="0"/>
              </a:spcBef>
            </a:pPr>
            <a:endParaRPr lang="en-US" altLang="en-US" sz="2400" i="0" u="none" dirty="0">
              <a:solidFill>
                <a:schemeClr val="tx2"/>
              </a:solidFill>
              <a:latin typeface="Comic Sans MS" pitchFamily="66" charset="0"/>
            </a:endParaRPr>
          </a:p>
        </p:txBody>
      </p:sp>
    </p:spTree>
    <p:extLst>
      <p:ext uri="{BB962C8B-B14F-4D97-AF65-F5344CB8AC3E}">
        <p14:creationId xmlns:p14="http://schemas.microsoft.com/office/powerpoint/2010/main" val="4189928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169D882-7471-4D1C-A724-909F3A69D10A}"/>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a:p>
        </p:txBody>
      </p:sp>
      <p:sp>
        <p:nvSpPr>
          <p:cNvPr id="26627" name="Rectangle 6">
            <a:extLst>
              <a:ext uri="{FF2B5EF4-FFF2-40B4-BE49-F238E27FC236}">
                <a16:creationId xmlns:a16="http://schemas.microsoft.com/office/drawing/2014/main" id="{1AD94B42-9B55-4730-93A2-45AA8516EB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432CAB-9DD0-4238-8A2A-0BD8CE2EFC62}" type="slidenum">
              <a:rPr lang="en-US" altLang="en-US" sz="1400"/>
              <a:pPr>
                <a:spcBef>
                  <a:spcPct val="0"/>
                </a:spcBef>
                <a:buFontTx/>
                <a:buNone/>
              </a:pPr>
              <a:t>37</a:t>
            </a:fld>
            <a:endParaRPr lang="en-US" altLang="en-US" sz="1400"/>
          </a:p>
        </p:txBody>
      </p:sp>
      <p:sp>
        <p:nvSpPr>
          <p:cNvPr id="26628" name="Text Box 2">
            <a:extLst>
              <a:ext uri="{FF2B5EF4-FFF2-40B4-BE49-F238E27FC236}">
                <a16:creationId xmlns:a16="http://schemas.microsoft.com/office/drawing/2014/main" id="{BF7AAB40-1F3E-4EC3-AC8A-69F4496217C2}"/>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6629" name="Picture 5" descr="Ppt_Bg2.png">
            <a:extLst>
              <a:ext uri="{FF2B5EF4-FFF2-40B4-BE49-F238E27FC236}">
                <a16:creationId xmlns:a16="http://schemas.microsoft.com/office/drawing/2014/main" id="{1036ACED-137D-456A-9489-0DE10DE21A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68"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4">
            <a:extLst>
              <a:ext uri="{FF2B5EF4-FFF2-40B4-BE49-F238E27FC236}">
                <a16:creationId xmlns:a16="http://schemas.microsoft.com/office/drawing/2014/main" id="{64E856AE-385F-4340-A7D7-63FF1FCB07D3}"/>
              </a:ext>
            </a:extLst>
          </p:cNvPr>
          <p:cNvSpPr>
            <a:spLocks noChangeArrowheads="1"/>
          </p:cNvSpPr>
          <p:nvPr/>
        </p:nvSpPr>
        <p:spPr bwMode="auto">
          <a:xfrm>
            <a:off x="6570664" y="115889"/>
            <a:ext cx="5288401"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None/>
            </a:pPr>
            <a:r>
              <a:rPr lang="en-US" altLang="en-US" sz="2400" b="1" i="0" u="none" dirty="0">
                <a:latin typeface="Times New Roman" panose="02020603050405020304" pitchFamily="18" charset="0"/>
              </a:rPr>
              <a:t>Maven Build Life Cycle</a:t>
            </a:r>
          </a:p>
        </p:txBody>
      </p:sp>
      <p:sp>
        <p:nvSpPr>
          <p:cNvPr id="26631" name="Rectangle 5">
            <a:extLst>
              <a:ext uri="{FF2B5EF4-FFF2-40B4-BE49-F238E27FC236}">
                <a16:creationId xmlns:a16="http://schemas.microsoft.com/office/drawing/2014/main" id="{E660EACE-9DF4-4249-A0A9-8E3E1F33D99C}"/>
              </a:ext>
            </a:extLst>
          </p:cNvPr>
          <p:cNvSpPr>
            <a:spLocks noChangeArrowheads="1"/>
          </p:cNvSpPr>
          <p:nvPr/>
        </p:nvSpPr>
        <p:spPr bwMode="auto">
          <a:xfrm>
            <a:off x="332935" y="573675"/>
            <a:ext cx="1137138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gn="l" eaLnBrk="1" hangingPunct="1">
              <a:spcBef>
                <a:spcPct val="0"/>
              </a:spcBef>
            </a:pPr>
            <a:endParaRPr lang="en-US" altLang="en-US" sz="2400" i="0" u="none" dirty="0">
              <a:solidFill>
                <a:schemeClr val="tx2"/>
              </a:solidFill>
              <a:latin typeface="Comic Sans MS" pitchFamily="66" charset="0"/>
            </a:endParaRPr>
          </a:p>
          <a:p>
            <a:pPr lvl="1" algn="l" eaLnBrk="1" hangingPunct="1">
              <a:spcBef>
                <a:spcPct val="0"/>
              </a:spcBef>
            </a:pPr>
            <a:endParaRPr lang="en-US" altLang="en-US" sz="2400" i="0" u="none" dirty="0">
              <a:solidFill>
                <a:schemeClr val="tx2"/>
              </a:solidFill>
              <a:latin typeface="Comic Sans MS" pitchFamily="66" charset="0"/>
            </a:endParaRPr>
          </a:p>
          <a:p>
            <a:pPr algn="l" eaLnBrk="1" hangingPunct="1">
              <a:spcBef>
                <a:spcPct val="0"/>
              </a:spcBef>
            </a:pPr>
            <a:endParaRPr lang="en-US" altLang="en-US" sz="2400" i="0" u="none" dirty="0">
              <a:solidFill>
                <a:schemeClr val="tx2"/>
              </a:solidFill>
              <a:latin typeface="Comic Sans MS" pitchFamily="66" charset="0"/>
            </a:endParaRPr>
          </a:p>
        </p:txBody>
      </p:sp>
      <p:sp>
        <p:nvSpPr>
          <p:cNvPr id="2" name="Rectangle 1">
            <a:extLst>
              <a:ext uri="{FF2B5EF4-FFF2-40B4-BE49-F238E27FC236}">
                <a16:creationId xmlns:a16="http://schemas.microsoft.com/office/drawing/2014/main" id="{CC7E7517-790B-40EB-82CE-2E27A1C1F965}"/>
              </a:ext>
            </a:extLst>
          </p:cNvPr>
          <p:cNvSpPr/>
          <p:nvPr/>
        </p:nvSpPr>
        <p:spPr>
          <a:xfrm>
            <a:off x="953623" y="573675"/>
            <a:ext cx="8881403" cy="3785652"/>
          </a:xfrm>
          <a:prstGeom prst="rect">
            <a:avLst/>
          </a:prstGeom>
        </p:spPr>
        <p:txBody>
          <a:bodyPr wrap="square">
            <a:spAutoFit/>
          </a:bodyPr>
          <a:lstStyle/>
          <a:p>
            <a:pPr algn="l"/>
            <a:r>
              <a:rPr lang="en-US" altLang="en-US" sz="2400" i="0" u="none" dirty="0">
                <a:solidFill>
                  <a:schemeClr val="tx2"/>
                </a:solidFill>
                <a:latin typeface="Comic Sans MS" pitchFamily="66" charset="0"/>
              </a:rPr>
              <a:t>A Maven build follow a lifecycle</a:t>
            </a:r>
          </a:p>
          <a:p>
            <a:pPr algn="l"/>
            <a:r>
              <a:rPr lang="en-US" altLang="en-US" sz="2400" i="0" u="none" dirty="0">
                <a:solidFill>
                  <a:schemeClr val="tx2"/>
                </a:solidFill>
                <a:latin typeface="Comic Sans MS" pitchFamily="66" charset="0"/>
              </a:rPr>
              <a:t> Default lifecycle</a:t>
            </a:r>
          </a:p>
          <a:p>
            <a:pPr lvl="1" algn="l"/>
            <a:r>
              <a:rPr lang="en-US" altLang="en-US" sz="2400" i="0" u="none" dirty="0">
                <a:solidFill>
                  <a:schemeClr val="tx2"/>
                </a:solidFill>
                <a:latin typeface="Comic Sans MS" pitchFamily="66" charset="0"/>
              </a:rPr>
              <a:t>generate-sources/generate-resources</a:t>
            </a:r>
          </a:p>
          <a:p>
            <a:pPr lvl="1" algn="l"/>
            <a:r>
              <a:rPr lang="en-US" altLang="en-US" sz="2400" i="0" u="none" dirty="0">
                <a:solidFill>
                  <a:schemeClr val="tx2"/>
                </a:solidFill>
                <a:latin typeface="Comic Sans MS" pitchFamily="66" charset="0"/>
              </a:rPr>
              <a:t>compile</a:t>
            </a:r>
          </a:p>
          <a:p>
            <a:pPr lvl="1" algn="l"/>
            <a:r>
              <a:rPr lang="en-US" altLang="en-US" sz="2400" i="0" u="none" dirty="0">
                <a:solidFill>
                  <a:schemeClr val="tx2"/>
                </a:solidFill>
                <a:latin typeface="Comic Sans MS" pitchFamily="66" charset="0"/>
              </a:rPr>
              <a:t>test</a:t>
            </a:r>
          </a:p>
          <a:p>
            <a:pPr lvl="1" algn="l"/>
            <a:r>
              <a:rPr lang="en-US" altLang="en-US" sz="2400" i="0" u="none" dirty="0">
                <a:solidFill>
                  <a:schemeClr val="tx2"/>
                </a:solidFill>
                <a:latin typeface="Comic Sans MS" pitchFamily="66" charset="0"/>
              </a:rPr>
              <a:t>package</a:t>
            </a:r>
          </a:p>
          <a:p>
            <a:pPr lvl="1" algn="l"/>
            <a:r>
              <a:rPr lang="en-US" altLang="en-US" sz="2400" i="0" u="none" dirty="0">
                <a:solidFill>
                  <a:schemeClr val="tx2"/>
                </a:solidFill>
                <a:latin typeface="Comic Sans MS" pitchFamily="66" charset="0"/>
              </a:rPr>
              <a:t>integration-test (pre and post)</a:t>
            </a:r>
          </a:p>
          <a:p>
            <a:pPr lvl="1" algn="l"/>
            <a:r>
              <a:rPr lang="en-US" altLang="en-US" sz="2400" i="0" u="none" dirty="0">
                <a:solidFill>
                  <a:schemeClr val="tx2"/>
                </a:solidFill>
                <a:latin typeface="Comic Sans MS" pitchFamily="66" charset="0"/>
              </a:rPr>
              <a:t>Install</a:t>
            </a:r>
          </a:p>
          <a:p>
            <a:pPr lvl="1" algn="l"/>
            <a:r>
              <a:rPr lang="en-US" altLang="en-US" sz="2400" i="0" u="none" dirty="0">
                <a:solidFill>
                  <a:schemeClr val="tx2"/>
                </a:solidFill>
                <a:latin typeface="Comic Sans MS" pitchFamily="66" charset="0"/>
              </a:rPr>
              <a:t>deploy</a:t>
            </a:r>
          </a:p>
          <a:p>
            <a:pPr algn="l"/>
            <a:r>
              <a:rPr lang="en-US" altLang="en-US" sz="2400" i="0" u="none" dirty="0">
                <a:solidFill>
                  <a:schemeClr val="tx2"/>
                </a:solidFill>
                <a:latin typeface="Comic Sans MS" pitchFamily="66" charset="0"/>
              </a:rPr>
              <a:t> There is also a Clean lifecycle</a:t>
            </a:r>
          </a:p>
        </p:txBody>
      </p:sp>
    </p:spTree>
    <p:extLst>
      <p:ext uri="{BB962C8B-B14F-4D97-AF65-F5344CB8AC3E}">
        <p14:creationId xmlns:p14="http://schemas.microsoft.com/office/powerpoint/2010/main" val="3018982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169D882-7471-4D1C-A724-909F3A69D10A}"/>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a:p>
        </p:txBody>
      </p:sp>
      <p:sp>
        <p:nvSpPr>
          <p:cNvPr id="26627" name="Rectangle 6">
            <a:extLst>
              <a:ext uri="{FF2B5EF4-FFF2-40B4-BE49-F238E27FC236}">
                <a16:creationId xmlns:a16="http://schemas.microsoft.com/office/drawing/2014/main" id="{1AD94B42-9B55-4730-93A2-45AA8516EB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432CAB-9DD0-4238-8A2A-0BD8CE2EFC62}" type="slidenum">
              <a:rPr lang="en-US" altLang="en-US" sz="1400"/>
              <a:pPr>
                <a:spcBef>
                  <a:spcPct val="0"/>
                </a:spcBef>
                <a:buFontTx/>
                <a:buNone/>
              </a:pPr>
              <a:t>38</a:t>
            </a:fld>
            <a:endParaRPr lang="en-US" altLang="en-US" sz="1400"/>
          </a:p>
        </p:txBody>
      </p:sp>
      <p:sp>
        <p:nvSpPr>
          <p:cNvPr id="26628" name="Text Box 2">
            <a:extLst>
              <a:ext uri="{FF2B5EF4-FFF2-40B4-BE49-F238E27FC236}">
                <a16:creationId xmlns:a16="http://schemas.microsoft.com/office/drawing/2014/main" id="{BF7AAB40-1F3E-4EC3-AC8A-69F4496217C2}"/>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6629" name="Picture 5" descr="Ppt_Bg2.png">
            <a:extLst>
              <a:ext uri="{FF2B5EF4-FFF2-40B4-BE49-F238E27FC236}">
                <a16:creationId xmlns:a16="http://schemas.microsoft.com/office/drawing/2014/main" id="{1036ACED-137D-456A-9489-0DE10DE21A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68"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4">
            <a:extLst>
              <a:ext uri="{FF2B5EF4-FFF2-40B4-BE49-F238E27FC236}">
                <a16:creationId xmlns:a16="http://schemas.microsoft.com/office/drawing/2014/main" id="{64E856AE-385F-4340-A7D7-63FF1FCB07D3}"/>
              </a:ext>
            </a:extLst>
          </p:cNvPr>
          <p:cNvSpPr>
            <a:spLocks noChangeArrowheads="1"/>
          </p:cNvSpPr>
          <p:nvPr/>
        </p:nvSpPr>
        <p:spPr bwMode="auto">
          <a:xfrm>
            <a:off x="6570664" y="115889"/>
            <a:ext cx="5288401"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None/>
            </a:pPr>
            <a:r>
              <a:rPr lang="en-US" altLang="en-US" sz="2400" b="1" u="none" dirty="0">
                <a:latin typeface="Times New Roman" panose="02020603050405020304" pitchFamily="18" charset="0"/>
              </a:rPr>
              <a:t>Profile</a:t>
            </a:r>
            <a:endParaRPr lang="en-US" altLang="en-US" sz="2400" b="1" i="0" u="none" dirty="0">
              <a:latin typeface="Times New Roman" panose="02020603050405020304" pitchFamily="18" charset="0"/>
            </a:endParaRPr>
          </a:p>
        </p:txBody>
      </p:sp>
      <p:sp>
        <p:nvSpPr>
          <p:cNvPr id="26631" name="Rectangle 5">
            <a:extLst>
              <a:ext uri="{FF2B5EF4-FFF2-40B4-BE49-F238E27FC236}">
                <a16:creationId xmlns:a16="http://schemas.microsoft.com/office/drawing/2014/main" id="{E660EACE-9DF4-4249-A0A9-8E3E1F33D99C}"/>
              </a:ext>
            </a:extLst>
          </p:cNvPr>
          <p:cNvSpPr>
            <a:spLocks noChangeArrowheads="1"/>
          </p:cNvSpPr>
          <p:nvPr/>
        </p:nvSpPr>
        <p:spPr bwMode="auto">
          <a:xfrm>
            <a:off x="332935" y="573675"/>
            <a:ext cx="1137138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gn="l" eaLnBrk="1" hangingPunct="1">
              <a:spcBef>
                <a:spcPct val="0"/>
              </a:spcBef>
            </a:pPr>
            <a:endParaRPr lang="en-US" altLang="en-US" sz="2400" i="0" u="none" dirty="0">
              <a:solidFill>
                <a:schemeClr val="tx2"/>
              </a:solidFill>
              <a:latin typeface="Comic Sans MS" pitchFamily="66" charset="0"/>
            </a:endParaRPr>
          </a:p>
          <a:p>
            <a:pPr lvl="1" algn="l" eaLnBrk="1" hangingPunct="1">
              <a:spcBef>
                <a:spcPct val="0"/>
              </a:spcBef>
            </a:pPr>
            <a:endParaRPr lang="en-US" altLang="en-US" sz="2400" i="0" u="none" dirty="0">
              <a:solidFill>
                <a:schemeClr val="tx2"/>
              </a:solidFill>
              <a:latin typeface="Comic Sans MS" pitchFamily="66" charset="0"/>
            </a:endParaRPr>
          </a:p>
          <a:p>
            <a:pPr algn="l" eaLnBrk="1" hangingPunct="1">
              <a:spcBef>
                <a:spcPct val="0"/>
              </a:spcBef>
            </a:pPr>
            <a:endParaRPr lang="en-US" altLang="en-US" sz="2400" i="0" u="none" dirty="0">
              <a:solidFill>
                <a:schemeClr val="tx2"/>
              </a:solidFill>
              <a:latin typeface="Comic Sans MS" pitchFamily="66" charset="0"/>
            </a:endParaRPr>
          </a:p>
        </p:txBody>
      </p:sp>
      <p:sp>
        <p:nvSpPr>
          <p:cNvPr id="2" name="Rectangle 1">
            <a:extLst>
              <a:ext uri="{FF2B5EF4-FFF2-40B4-BE49-F238E27FC236}">
                <a16:creationId xmlns:a16="http://schemas.microsoft.com/office/drawing/2014/main" id="{CC7E7517-790B-40EB-82CE-2E27A1C1F965}"/>
              </a:ext>
            </a:extLst>
          </p:cNvPr>
          <p:cNvSpPr/>
          <p:nvPr/>
        </p:nvSpPr>
        <p:spPr>
          <a:xfrm>
            <a:off x="609600" y="573675"/>
            <a:ext cx="11413587" cy="4893647"/>
          </a:xfrm>
          <a:prstGeom prst="rect">
            <a:avLst/>
          </a:prstGeom>
        </p:spPr>
        <p:txBody>
          <a:bodyPr wrap="square">
            <a:spAutoFit/>
          </a:bodyPr>
          <a:lstStyle/>
          <a:p>
            <a:pPr algn="l"/>
            <a:r>
              <a:rPr lang="en-US" altLang="en-US" sz="2400" i="0" dirty="0">
                <a:solidFill>
                  <a:schemeClr val="tx2"/>
                </a:solidFill>
                <a:latin typeface="Comic Sans MS" pitchFamily="66" charset="0"/>
              </a:rPr>
              <a:t> </a:t>
            </a:r>
            <a:r>
              <a:rPr lang="en-US" altLang="en-US" sz="2400" i="0" u="none" dirty="0">
                <a:solidFill>
                  <a:schemeClr val="tx2"/>
                </a:solidFill>
                <a:latin typeface="Comic Sans MS" pitchFamily="66" charset="0"/>
                <a:hlinkClick r:id="rId4">
                  <a:extLst>
                    <a:ext uri="{A12FA001-AC4F-418D-AE19-62706E023703}">
                      <ahyp:hlinkClr xmlns:ahyp="http://schemas.microsoft.com/office/drawing/2018/hyperlinkcolor" val="tx"/>
                    </a:ext>
                  </a:extLst>
                </a:hlinkClick>
              </a:rPr>
              <a:t>http://maven.apache.org/settings.html</a:t>
            </a:r>
            <a:endParaRPr lang="en-US" altLang="en-US" sz="2400" i="0" u="none" dirty="0">
              <a:solidFill>
                <a:schemeClr val="tx2"/>
              </a:solidFill>
              <a:latin typeface="Comic Sans MS" pitchFamily="66" charset="0"/>
            </a:endParaRPr>
          </a:p>
          <a:p>
            <a:pPr algn="l"/>
            <a:endParaRPr lang="en-US" altLang="en-US" sz="2400" i="0" u="none" dirty="0">
              <a:solidFill>
                <a:schemeClr val="tx2"/>
              </a:solidFill>
              <a:latin typeface="Comic Sans MS" pitchFamily="66" charset="0"/>
            </a:endParaRPr>
          </a:p>
          <a:p>
            <a:pPr algn="just"/>
            <a:r>
              <a:rPr lang="en-US" altLang="en-US" sz="2400" i="0" u="none" dirty="0">
                <a:solidFill>
                  <a:schemeClr val="tx2"/>
                </a:solidFill>
                <a:latin typeface="Comic Sans MS" pitchFamily="66" charset="0"/>
              </a:rPr>
              <a:t> The settings element in the settings.xml file contains elements used to define values which configure Maven execution in various ways, like the pom.xml, but should not be bundled to any specific project, or distributed to an audience. These include values such as the local repository location, alternate remote repository servers, and authentication information </a:t>
            </a:r>
          </a:p>
          <a:p>
            <a:pPr algn="just"/>
            <a:endParaRPr lang="en-US" altLang="en-US" sz="2400" i="0" u="none" dirty="0">
              <a:solidFill>
                <a:schemeClr val="tx2"/>
              </a:solidFill>
              <a:latin typeface="Comic Sans MS" pitchFamily="66" charset="0"/>
            </a:endParaRPr>
          </a:p>
          <a:p>
            <a:pPr algn="just"/>
            <a:r>
              <a:rPr lang="en-US" altLang="en-US" sz="2400" i="0" u="none" dirty="0">
                <a:solidFill>
                  <a:schemeClr val="tx2"/>
                </a:solidFill>
                <a:latin typeface="Comic Sans MS" pitchFamily="66" charset="0"/>
              </a:rPr>
              <a:t> There are two locations where a settings.xml file may live:</a:t>
            </a:r>
          </a:p>
          <a:p>
            <a:pPr lvl="1" algn="just">
              <a:buFont typeface="Arial" panose="020B0604020202020204" pitchFamily="34" charset="0"/>
              <a:buChar char="•"/>
            </a:pPr>
            <a:r>
              <a:rPr lang="en-US" altLang="en-US" sz="2400" i="0" u="none" dirty="0">
                <a:solidFill>
                  <a:schemeClr val="tx2"/>
                </a:solidFill>
                <a:latin typeface="Comic Sans MS" pitchFamily="66" charset="0"/>
              </a:rPr>
              <a:t>  The Maven install: $M2_HOME/conf/settings.xml</a:t>
            </a:r>
          </a:p>
          <a:p>
            <a:pPr lvl="1" algn="just">
              <a:buFont typeface="Arial" panose="020B0604020202020204" pitchFamily="34" charset="0"/>
              <a:buChar char="•"/>
            </a:pPr>
            <a:r>
              <a:rPr lang="en-US" altLang="en-US" sz="2400" i="0" u="none" dirty="0">
                <a:solidFill>
                  <a:schemeClr val="tx2"/>
                </a:solidFill>
                <a:latin typeface="Comic Sans MS" pitchFamily="66" charset="0"/>
              </a:rPr>
              <a:t>  A user's install: ${</a:t>
            </a:r>
            <a:r>
              <a:rPr lang="en-US" altLang="en-US" sz="2400" i="0" u="none" dirty="0" err="1">
                <a:solidFill>
                  <a:schemeClr val="tx2"/>
                </a:solidFill>
                <a:latin typeface="Comic Sans MS" pitchFamily="66" charset="0"/>
              </a:rPr>
              <a:t>user.home</a:t>
            </a:r>
            <a:r>
              <a:rPr lang="en-US" altLang="en-US" sz="2400" i="0" u="none" dirty="0">
                <a:solidFill>
                  <a:schemeClr val="tx2"/>
                </a:solidFill>
                <a:latin typeface="Comic Sans MS" pitchFamily="66" charset="0"/>
              </a:rPr>
              <a:t>}/.m2/settings.xml</a:t>
            </a:r>
          </a:p>
          <a:p>
            <a:pPr lvl="1" algn="just">
              <a:buFont typeface="Arial" panose="020B0604020202020204" pitchFamily="34" charset="0"/>
              <a:buChar char="•"/>
            </a:pPr>
            <a:endParaRPr lang="en-US" altLang="en-US" sz="2400" i="0" u="none" dirty="0">
              <a:solidFill>
                <a:schemeClr val="tx2"/>
              </a:solidFill>
              <a:latin typeface="Comic Sans MS" pitchFamily="66" charset="0"/>
            </a:endParaRPr>
          </a:p>
          <a:p>
            <a:pPr algn="l"/>
            <a:endParaRPr lang="en-US" altLang="en-US" sz="2400" i="0" dirty="0">
              <a:solidFill>
                <a:schemeClr val="tx2"/>
              </a:solidFill>
              <a:latin typeface="Comic Sans MS" pitchFamily="66" charset="0"/>
            </a:endParaRPr>
          </a:p>
        </p:txBody>
      </p:sp>
    </p:spTree>
    <p:extLst>
      <p:ext uri="{BB962C8B-B14F-4D97-AF65-F5344CB8AC3E}">
        <p14:creationId xmlns:p14="http://schemas.microsoft.com/office/powerpoint/2010/main" val="2576101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169D882-7471-4D1C-A724-909F3A69D10A}"/>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a:p>
        </p:txBody>
      </p:sp>
      <p:sp>
        <p:nvSpPr>
          <p:cNvPr id="26627" name="Rectangle 6">
            <a:extLst>
              <a:ext uri="{FF2B5EF4-FFF2-40B4-BE49-F238E27FC236}">
                <a16:creationId xmlns:a16="http://schemas.microsoft.com/office/drawing/2014/main" id="{1AD94B42-9B55-4730-93A2-45AA8516EB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432CAB-9DD0-4238-8A2A-0BD8CE2EFC62}" type="slidenum">
              <a:rPr lang="en-US" altLang="en-US" sz="1400"/>
              <a:pPr>
                <a:spcBef>
                  <a:spcPct val="0"/>
                </a:spcBef>
                <a:buFontTx/>
                <a:buNone/>
              </a:pPr>
              <a:t>39</a:t>
            </a:fld>
            <a:endParaRPr lang="en-US" altLang="en-US" sz="1400"/>
          </a:p>
        </p:txBody>
      </p:sp>
      <p:sp>
        <p:nvSpPr>
          <p:cNvPr id="26628" name="Text Box 2">
            <a:extLst>
              <a:ext uri="{FF2B5EF4-FFF2-40B4-BE49-F238E27FC236}">
                <a16:creationId xmlns:a16="http://schemas.microsoft.com/office/drawing/2014/main" id="{BF7AAB40-1F3E-4EC3-AC8A-69F4496217C2}"/>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6629" name="Picture 5" descr="Ppt_Bg2.png">
            <a:extLst>
              <a:ext uri="{FF2B5EF4-FFF2-40B4-BE49-F238E27FC236}">
                <a16:creationId xmlns:a16="http://schemas.microsoft.com/office/drawing/2014/main" id="{1036ACED-137D-456A-9489-0DE10DE21A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68"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4">
            <a:extLst>
              <a:ext uri="{FF2B5EF4-FFF2-40B4-BE49-F238E27FC236}">
                <a16:creationId xmlns:a16="http://schemas.microsoft.com/office/drawing/2014/main" id="{64E856AE-385F-4340-A7D7-63FF1FCB07D3}"/>
              </a:ext>
            </a:extLst>
          </p:cNvPr>
          <p:cNvSpPr>
            <a:spLocks noChangeArrowheads="1"/>
          </p:cNvSpPr>
          <p:nvPr/>
        </p:nvSpPr>
        <p:spPr bwMode="auto">
          <a:xfrm>
            <a:off x="6570664" y="437150"/>
            <a:ext cx="5288401" cy="25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None/>
            </a:pPr>
            <a:r>
              <a:rPr lang="en-US" altLang="en-US" sz="2400" b="1" i="0" u="none" dirty="0">
                <a:latin typeface="Times New Roman" panose="02020603050405020304" pitchFamily="18" charset="0"/>
              </a:rPr>
              <a:t>Maven Repository</a:t>
            </a:r>
          </a:p>
          <a:p>
            <a:pPr>
              <a:spcBef>
                <a:spcPct val="50000"/>
              </a:spcBef>
              <a:buNone/>
            </a:pPr>
            <a:endParaRPr lang="en-US" altLang="en-US" sz="2400" b="1" i="0" u="none" dirty="0">
              <a:latin typeface="Times New Roman" panose="02020603050405020304" pitchFamily="18" charset="0"/>
            </a:endParaRPr>
          </a:p>
        </p:txBody>
      </p:sp>
      <p:sp>
        <p:nvSpPr>
          <p:cNvPr id="26631" name="Rectangle 5">
            <a:extLst>
              <a:ext uri="{FF2B5EF4-FFF2-40B4-BE49-F238E27FC236}">
                <a16:creationId xmlns:a16="http://schemas.microsoft.com/office/drawing/2014/main" id="{E660EACE-9DF4-4249-A0A9-8E3E1F33D99C}"/>
              </a:ext>
            </a:extLst>
          </p:cNvPr>
          <p:cNvSpPr>
            <a:spLocks noChangeArrowheads="1"/>
          </p:cNvSpPr>
          <p:nvPr/>
        </p:nvSpPr>
        <p:spPr bwMode="auto">
          <a:xfrm>
            <a:off x="332935" y="573675"/>
            <a:ext cx="1137138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gn="l" eaLnBrk="1" hangingPunct="1">
              <a:spcBef>
                <a:spcPct val="0"/>
              </a:spcBef>
            </a:pPr>
            <a:endParaRPr lang="en-US" altLang="en-US" sz="2400" i="0" u="none" dirty="0">
              <a:solidFill>
                <a:schemeClr val="tx2"/>
              </a:solidFill>
              <a:latin typeface="Comic Sans MS" pitchFamily="66" charset="0"/>
            </a:endParaRPr>
          </a:p>
          <a:p>
            <a:pPr lvl="1" algn="l" eaLnBrk="1" hangingPunct="1">
              <a:spcBef>
                <a:spcPct val="0"/>
              </a:spcBef>
            </a:pPr>
            <a:endParaRPr lang="en-US" altLang="en-US" sz="2400" i="0" u="none" dirty="0">
              <a:solidFill>
                <a:schemeClr val="tx2"/>
              </a:solidFill>
              <a:latin typeface="Comic Sans MS" pitchFamily="66" charset="0"/>
            </a:endParaRPr>
          </a:p>
          <a:p>
            <a:pPr algn="l" eaLnBrk="1" hangingPunct="1">
              <a:spcBef>
                <a:spcPct val="0"/>
              </a:spcBef>
            </a:pPr>
            <a:endParaRPr lang="en-US" altLang="en-US" sz="2400" i="0" u="none" dirty="0">
              <a:solidFill>
                <a:schemeClr val="tx2"/>
              </a:solidFill>
              <a:latin typeface="Comic Sans MS" pitchFamily="66" charset="0"/>
            </a:endParaRPr>
          </a:p>
        </p:txBody>
      </p:sp>
      <p:sp>
        <p:nvSpPr>
          <p:cNvPr id="2" name="Rectangle 1">
            <a:extLst>
              <a:ext uri="{FF2B5EF4-FFF2-40B4-BE49-F238E27FC236}">
                <a16:creationId xmlns:a16="http://schemas.microsoft.com/office/drawing/2014/main" id="{CC7E7517-790B-40EB-82CE-2E27A1C1F965}"/>
              </a:ext>
            </a:extLst>
          </p:cNvPr>
          <p:cNvSpPr/>
          <p:nvPr/>
        </p:nvSpPr>
        <p:spPr>
          <a:xfrm>
            <a:off x="487680" y="573675"/>
            <a:ext cx="11216639" cy="6740307"/>
          </a:xfrm>
          <a:prstGeom prst="rect">
            <a:avLst/>
          </a:prstGeom>
        </p:spPr>
        <p:txBody>
          <a:bodyPr wrap="square">
            <a:spAutoFit/>
          </a:bodyPr>
          <a:lstStyle/>
          <a:p>
            <a:pPr algn="l" eaLnBrk="1" fontAlgn="auto" hangingPunct="1">
              <a:spcAft>
                <a:spcPts val="0"/>
              </a:spcAft>
              <a:buFont typeface="Arial" pitchFamily="34" charset="0"/>
              <a:buChar char="•"/>
              <a:defRPr/>
            </a:pPr>
            <a:r>
              <a:rPr lang="en-US" altLang="en-US" sz="2400" i="0" dirty="0">
                <a:solidFill>
                  <a:schemeClr val="tx2"/>
                </a:solidFill>
                <a:latin typeface="Comic Sans MS" pitchFamily="66" charset="0"/>
              </a:rPr>
              <a:t> </a:t>
            </a:r>
            <a:r>
              <a:rPr lang="en-US" sz="2400" i="0" u="none" dirty="0">
                <a:solidFill>
                  <a:schemeClr val="tx2"/>
                </a:solidFill>
                <a:latin typeface="Comic Sans MS" pitchFamily="66" charset="0"/>
              </a:rPr>
              <a:t>a repository is a place i.e. directory where all the project jars, library jar, plugins or any other project specific artifacts are stored and can be used by Maven easily.</a:t>
            </a:r>
          </a:p>
          <a:p>
            <a:pPr algn="l" eaLnBrk="1" fontAlgn="auto" hangingPunct="1">
              <a:spcAft>
                <a:spcPts val="0"/>
              </a:spcAft>
              <a:buFont typeface="Arial" pitchFamily="34" charset="0"/>
              <a:buChar char="•"/>
              <a:defRPr/>
            </a:pPr>
            <a:r>
              <a:rPr lang="en-US" sz="2400" i="0" u="none" dirty="0">
                <a:solidFill>
                  <a:schemeClr val="tx2"/>
                </a:solidFill>
                <a:latin typeface="Comic Sans MS" pitchFamily="66" charset="0"/>
              </a:rPr>
              <a:t>  Maven repository are of three types</a:t>
            </a:r>
          </a:p>
          <a:p>
            <a:pPr marL="800100" lvl="1" indent="-342900" algn="l" eaLnBrk="1" hangingPunct="1">
              <a:buFont typeface="Arial" panose="020B0604020202020204" pitchFamily="34" charset="0"/>
              <a:buChar char="•"/>
              <a:defRPr/>
            </a:pPr>
            <a:r>
              <a:rPr lang="en-US" sz="2400" i="0" u="none" dirty="0">
                <a:solidFill>
                  <a:schemeClr val="tx2"/>
                </a:solidFill>
                <a:latin typeface="Comic Sans MS" pitchFamily="66" charset="0"/>
              </a:rPr>
              <a:t>local</a:t>
            </a:r>
          </a:p>
          <a:p>
            <a:pPr marL="800100" lvl="1" indent="-342900" algn="l" eaLnBrk="1" hangingPunct="1">
              <a:buFont typeface="Arial" panose="020B0604020202020204" pitchFamily="34" charset="0"/>
              <a:buChar char="•"/>
              <a:defRPr/>
            </a:pPr>
            <a:r>
              <a:rPr lang="en-US" sz="2400" i="0" u="none" dirty="0">
                <a:solidFill>
                  <a:schemeClr val="tx2"/>
                </a:solidFill>
                <a:latin typeface="Comic Sans MS" pitchFamily="66" charset="0"/>
              </a:rPr>
              <a:t>central</a:t>
            </a:r>
          </a:p>
          <a:p>
            <a:pPr marL="800100" lvl="1" indent="-342900" algn="l" eaLnBrk="1" hangingPunct="1">
              <a:buFont typeface="Arial" panose="020B0604020202020204" pitchFamily="34" charset="0"/>
              <a:buChar char="•"/>
              <a:defRPr/>
            </a:pPr>
            <a:r>
              <a:rPr lang="en-US" sz="2400" i="0" u="none" dirty="0">
                <a:solidFill>
                  <a:schemeClr val="tx2"/>
                </a:solidFill>
                <a:latin typeface="Comic Sans MS" pitchFamily="66" charset="0"/>
              </a:rPr>
              <a:t>remote</a:t>
            </a:r>
          </a:p>
          <a:p>
            <a:pPr algn="l" eaLnBrk="1" fontAlgn="auto" hangingPunct="1">
              <a:spcAft>
                <a:spcPts val="0"/>
              </a:spcAft>
              <a:buFont typeface="Arial" pitchFamily="34" charset="0"/>
              <a:buChar char="•"/>
              <a:defRPr/>
            </a:pPr>
            <a:r>
              <a:rPr lang="en-US" sz="2400" i="0" u="none" dirty="0">
                <a:solidFill>
                  <a:schemeClr val="tx2"/>
                </a:solidFill>
                <a:latin typeface="Comic Sans MS" pitchFamily="66" charset="0"/>
              </a:rPr>
              <a:t>  Local</a:t>
            </a:r>
          </a:p>
          <a:p>
            <a:pPr lvl="1" algn="l" eaLnBrk="1" fontAlgn="auto" hangingPunct="1">
              <a:spcAft>
                <a:spcPts val="0"/>
              </a:spcAft>
              <a:buFont typeface="Arial" pitchFamily="34" charset="0"/>
              <a:buChar char="•"/>
              <a:defRPr/>
            </a:pPr>
            <a:r>
              <a:rPr lang="en-US" sz="2400" i="0" u="none" dirty="0">
                <a:solidFill>
                  <a:schemeClr val="tx2"/>
                </a:solidFill>
                <a:latin typeface="Comic Sans MS" pitchFamily="66" charset="0"/>
              </a:rPr>
              <a:t> Maven local repository is a folder location on your machine. It gets created when you run any maven command for the first time</a:t>
            </a:r>
          </a:p>
          <a:p>
            <a:pPr lvl="1" algn="l" eaLnBrk="1" fontAlgn="auto" hangingPunct="1">
              <a:spcAft>
                <a:spcPts val="0"/>
              </a:spcAft>
              <a:buFont typeface="Arial" pitchFamily="34" charset="0"/>
              <a:buChar char="•"/>
              <a:defRPr/>
            </a:pPr>
            <a:r>
              <a:rPr lang="en-US" sz="2400" i="0" u="none" dirty="0">
                <a:solidFill>
                  <a:schemeClr val="tx2"/>
                </a:solidFill>
                <a:latin typeface="Comic Sans MS" pitchFamily="66" charset="0"/>
              </a:rPr>
              <a:t> default %USER_HOME%.m2</a:t>
            </a:r>
          </a:p>
          <a:p>
            <a:pPr algn="l" eaLnBrk="1" fontAlgn="auto" hangingPunct="1">
              <a:spcAft>
                <a:spcPts val="0"/>
              </a:spcAft>
              <a:buFont typeface="Arial" pitchFamily="34" charset="0"/>
              <a:buChar char="•"/>
              <a:defRPr/>
            </a:pPr>
            <a:r>
              <a:rPr lang="en-US" sz="2400" i="0" u="none" dirty="0">
                <a:solidFill>
                  <a:schemeClr val="tx2"/>
                </a:solidFill>
                <a:latin typeface="Comic Sans MS" pitchFamily="66" charset="0"/>
              </a:rPr>
              <a:t> Central</a:t>
            </a:r>
          </a:p>
          <a:p>
            <a:pPr lvl="1" algn="l" eaLnBrk="1" fontAlgn="auto" hangingPunct="1">
              <a:spcAft>
                <a:spcPts val="0"/>
              </a:spcAft>
              <a:buFont typeface="Arial" pitchFamily="34" charset="0"/>
              <a:buChar char="•"/>
              <a:defRPr/>
            </a:pPr>
            <a:r>
              <a:rPr lang="en-US" sz="2400" i="0" u="none" dirty="0">
                <a:solidFill>
                  <a:schemeClr val="tx2"/>
                </a:solidFill>
                <a:latin typeface="Comic Sans MS" pitchFamily="66" charset="0"/>
              </a:rPr>
              <a:t>Maven central repository is repository provided by Maven community. It contains a large number of commonly used libraries.</a:t>
            </a:r>
          </a:p>
          <a:p>
            <a:pPr lvl="1" algn="l" eaLnBrk="1" fontAlgn="auto" hangingPunct="1">
              <a:spcAft>
                <a:spcPts val="0"/>
              </a:spcAft>
              <a:buFont typeface="Arial" pitchFamily="34" charset="0"/>
              <a:buChar char="•"/>
              <a:defRPr/>
            </a:pPr>
            <a:r>
              <a:rPr lang="en-US" sz="2400" i="0" u="none" dirty="0">
                <a:solidFill>
                  <a:schemeClr val="tx2"/>
                </a:solidFill>
                <a:latin typeface="Comic Sans MS" pitchFamily="66" charset="0"/>
              </a:rPr>
              <a:t>  it starts searching in central repository using following URL: </a:t>
            </a:r>
            <a:r>
              <a:rPr lang="en-US" sz="2400" i="0" u="none" dirty="0">
                <a:solidFill>
                  <a:schemeClr val="tx2"/>
                </a:solidFill>
                <a:latin typeface="Comic Sans MS" pitchFamily="66" charset="0"/>
                <a:hlinkClick r:id="rId4">
                  <a:extLst>
                    <a:ext uri="{A12FA001-AC4F-418D-AE19-62706E023703}">
                      <ahyp:hlinkClr xmlns:ahyp="http://schemas.microsoft.com/office/drawing/2018/hyperlinkcolor" val="tx"/>
                    </a:ext>
                  </a:extLst>
                </a:hlinkClick>
              </a:rPr>
              <a:t>http://repo1.maven.org/maven2/</a:t>
            </a:r>
            <a:endParaRPr lang="en-US" sz="2400" i="0" u="none" dirty="0">
              <a:solidFill>
                <a:schemeClr val="tx2"/>
              </a:solidFill>
              <a:latin typeface="Comic Sans MS" pitchFamily="66" charset="0"/>
            </a:endParaRPr>
          </a:p>
          <a:p>
            <a:pPr lvl="1" algn="l">
              <a:buFont typeface="Arial" panose="020B0604020202020204" pitchFamily="34" charset="0"/>
              <a:buChar char="•"/>
            </a:pPr>
            <a:endParaRPr lang="en-US" altLang="en-US" sz="2400" i="0" u="none" dirty="0">
              <a:solidFill>
                <a:schemeClr val="tx2"/>
              </a:solidFill>
              <a:latin typeface="Comic Sans MS" pitchFamily="66" charset="0"/>
            </a:endParaRPr>
          </a:p>
          <a:p>
            <a:pPr algn="l"/>
            <a:endParaRPr lang="en-US" altLang="en-US" sz="2400" i="0" dirty="0">
              <a:solidFill>
                <a:schemeClr val="tx2"/>
              </a:solidFill>
              <a:latin typeface="Comic Sans MS" pitchFamily="66" charset="0"/>
            </a:endParaRPr>
          </a:p>
        </p:txBody>
      </p:sp>
    </p:spTree>
    <p:extLst>
      <p:ext uri="{BB962C8B-B14F-4D97-AF65-F5344CB8AC3E}">
        <p14:creationId xmlns:p14="http://schemas.microsoft.com/office/powerpoint/2010/main" val="2756326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578A227F-02E6-4445-B6A5-2FF71EB8CCBC}"/>
              </a:ext>
            </a:extLst>
          </p:cNvPr>
          <p:cNvSpPr>
            <a:spLocks noGrp="1" noChangeArrowheads="1"/>
          </p:cNvSpPr>
          <p:nvPr>
            <p:ph type="dt" sz="quarter" idx="10"/>
          </p:nvPr>
        </p:nvSpPr>
        <p:spPr/>
        <p:txBody>
          <a:bodyPr/>
          <a:lstStyle/>
          <a:p>
            <a:pPr>
              <a:defRPr/>
            </a:pPr>
            <a:fld id="{C42C2349-D1F6-45F6-B383-6F86A285DAC2}" type="datetime3">
              <a:rPr lang="en-US"/>
              <a:pPr>
                <a:defRPr/>
              </a:pPr>
              <a:t>30 November 2022</a:t>
            </a:fld>
            <a:endParaRPr lang="en-US" dirty="0"/>
          </a:p>
        </p:txBody>
      </p:sp>
      <p:sp>
        <p:nvSpPr>
          <p:cNvPr id="10243" name="Rectangle 6">
            <a:extLst>
              <a:ext uri="{FF2B5EF4-FFF2-40B4-BE49-F238E27FC236}">
                <a16:creationId xmlns:a16="http://schemas.microsoft.com/office/drawing/2014/main" id="{7C330E61-0534-450B-A9EF-536F4A139DD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8BC4AF4-8C59-4941-B0AB-9216BB1067F2}" type="slidenum">
              <a:rPr lang="en-US" altLang="en-US" sz="1400"/>
              <a:pPr>
                <a:spcBef>
                  <a:spcPct val="0"/>
                </a:spcBef>
                <a:buFontTx/>
                <a:buNone/>
              </a:pPr>
              <a:t>4</a:t>
            </a:fld>
            <a:endParaRPr lang="en-US" altLang="en-US" sz="1400"/>
          </a:p>
        </p:txBody>
      </p:sp>
      <p:sp>
        <p:nvSpPr>
          <p:cNvPr id="10244" name="Text Box 2">
            <a:extLst>
              <a:ext uri="{FF2B5EF4-FFF2-40B4-BE49-F238E27FC236}">
                <a16:creationId xmlns:a16="http://schemas.microsoft.com/office/drawing/2014/main" id="{D1A81825-51DF-44EA-99F6-8D6C013CBACA}"/>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10245" name="Picture 5" descr="Ppt_Bg2.png">
            <a:extLst>
              <a:ext uri="{FF2B5EF4-FFF2-40B4-BE49-F238E27FC236}">
                <a16:creationId xmlns:a16="http://schemas.microsoft.com/office/drawing/2014/main" id="{92B0DA4F-6AE9-4DF4-BA66-9C30CAECE8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3723" y="0"/>
            <a:ext cx="987999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4">
            <a:extLst>
              <a:ext uri="{FF2B5EF4-FFF2-40B4-BE49-F238E27FC236}">
                <a16:creationId xmlns:a16="http://schemas.microsoft.com/office/drawing/2014/main" id="{2641F2B0-E8A3-411C-A29D-A5B47B4980D8}"/>
              </a:ext>
            </a:extLst>
          </p:cNvPr>
          <p:cNvSpPr>
            <a:spLocks noChangeArrowheads="1"/>
          </p:cNvSpPr>
          <p:nvPr/>
        </p:nvSpPr>
        <p:spPr bwMode="auto">
          <a:xfrm>
            <a:off x="7813676" y="115889"/>
            <a:ext cx="28543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a:latin typeface="Comic Sans MS" panose="030F0702030302020204" pitchFamily="66" charset="0"/>
              </a:rPr>
              <a:t>Ant Overview</a:t>
            </a:r>
          </a:p>
        </p:txBody>
      </p:sp>
      <p:sp>
        <p:nvSpPr>
          <p:cNvPr id="10247" name="Rectangle 5">
            <a:extLst>
              <a:ext uri="{FF2B5EF4-FFF2-40B4-BE49-F238E27FC236}">
                <a16:creationId xmlns:a16="http://schemas.microsoft.com/office/drawing/2014/main" id="{D630A542-ECCE-4258-AED6-10B335300255}"/>
              </a:ext>
            </a:extLst>
          </p:cNvPr>
          <p:cNvSpPr>
            <a:spLocks noChangeArrowheads="1"/>
          </p:cNvSpPr>
          <p:nvPr/>
        </p:nvSpPr>
        <p:spPr bwMode="auto">
          <a:xfrm>
            <a:off x="615461" y="691811"/>
            <a:ext cx="10596489"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0"/>
              </a:spcBef>
              <a:buClr>
                <a:schemeClr val="tx1"/>
              </a:buClr>
              <a:buSzPct val="125000"/>
            </a:pPr>
            <a:r>
              <a:rPr lang="en-US" altLang="en-US" sz="1800" dirty="0">
                <a:solidFill>
                  <a:schemeClr val="bg1"/>
                </a:solidFill>
                <a:latin typeface="Comic Sans MS" panose="030F0702030302020204" pitchFamily="66" charset="0"/>
              </a:rPr>
              <a:t> </a:t>
            </a:r>
            <a:r>
              <a:rPr lang="en-US" altLang="en-US" sz="2800" u="none" dirty="0">
                <a:solidFill>
                  <a:schemeClr val="bg1"/>
                </a:solidFill>
                <a:latin typeface="Comic Sans MS" panose="030F0702030302020204" pitchFamily="66" charset="0"/>
              </a:rPr>
              <a:t>What is Ant ?</a:t>
            </a:r>
          </a:p>
          <a:p>
            <a:pPr algn="l" eaLnBrk="1" hangingPunct="1">
              <a:spcBef>
                <a:spcPct val="0"/>
              </a:spcBef>
              <a:buClr>
                <a:schemeClr val="tx1"/>
              </a:buClr>
              <a:buSzPct val="125000"/>
              <a:buFontTx/>
              <a:buNone/>
            </a:pPr>
            <a:endParaRPr lang="en-US" altLang="en-US" sz="28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r>
              <a:rPr lang="en-US" altLang="en-US" sz="2000" u="none" dirty="0">
                <a:solidFill>
                  <a:schemeClr val="bg1"/>
                </a:solidFill>
                <a:latin typeface="Comic Sans MS" panose="030F0702030302020204" pitchFamily="66" charset="0"/>
              </a:rPr>
              <a:t>Apache  Ant is a software tool for automating software build processes</a:t>
            </a:r>
          </a:p>
          <a:p>
            <a:pPr lvl="1" algn="l" eaLnBrk="1" hangingPunct="1">
              <a:spcBef>
                <a:spcPct val="0"/>
              </a:spcBef>
              <a:buClr>
                <a:schemeClr val="tx1"/>
              </a:buClr>
              <a:buSzPct val="125000"/>
              <a:buFontTx/>
              <a:buNone/>
            </a:pPr>
            <a:r>
              <a:rPr lang="en-IN" altLang="en-US" sz="2000" u="none" dirty="0">
                <a:latin typeface="Comic Sans MS" panose="030F0702030302020204" pitchFamily="66" charset="0"/>
              </a:rPr>
              <a:t> </a:t>
            </a: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It was a replacement for the Unix make build tool, It is similar to Make but is implemented using the java language, requires the Java platform, and is best suited to building Java projects.</a:t>
            </a:r>
            <a:endParaRPr lang="en-US" altLang="en-US" sz="20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None/>
            </a:pPr>
            <a:endParaRPr lang="en-US" altLang="en-US" sz="20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r>
              <a:rPr lang="en-US" altLang="en-US" sz="2000" u="none" dirty="0">
                <a:solidFill>
                  <a:schemeClr val="bg1"/>
                </a:solidFill>
                <a:latin typeface="Comic Sans MS" panose="030F0702030302020204" pitchFamily="66" charset="0"/>
              </a:rPr>
              <a:t> Developed by Apache Tomcat and released as Open Source</a:t>
            </a:r>
          </a:p>
          <a:p>
            <a:pPr lvl="1" algn="l" eaLnBrk="1" hangingPunct="1">
              <a:spcBef>
                <a:spcPct val="0"/>
              </a:spcBef>
              <a:buClr>
                <a:schemeClr val="tx1"/>
              </a:buClr>
              <a:buSzPct val="125000"/>
              <a:buFontTx/>
              <a:buNone/>
            </a:pPr>
            <a:endParaRPr lang="en-US" altLang="en-US" sz="20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r>
              <a:rPr lang="en-US" altLang="en-US" sz="2000" u="none" dirty="0">
                <a:solidFill>
                  <a:schemeClr val="bg1"/>
                </a:solidFill>
                <a:latin typeface="Comic Sans MS" panose="030F0702030302020204" pitchFamily="66" charset="0"/>
              </a:rPr>
              <a:t> Allows writing managed code in Java Language</a:t>
            </a:r>
          </a:p>
          <a:p>
            <a:pPr lvl="1" algn="l" eaLnBrk="1" hangingPunct="1">
              <a:spcBef>
                <a:spcPct val="0"/>
              </a:spcBef>
              <a:buClr>
                <a:schemeClr val="tx1"/>
              </a:buClr>
              <a:buSzPct val="125000"/>
              <a:buFontTx/>
              <a:buNone/>
            </a:pPr>
            <a:endParaRPr lang="en-US" altLang="en-US" sz="18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endParaRPr lang="en-US" altLang="en-US" sz="1800" u="none" dirty="0">
              <a:solidFill>
                <a:schemeClr val="bg1"/>
              </a:solidFill>
              <a:latin typeface="Comic Sans MS" panose="030F0702030302020204" pitchFamily="66" charset="0"/>
            </a:endParaRPr>
          </a:p>
          <a:p>
            <a:pPr algn="l" eaLnBrk="1" hangingPunct="1">
              <a:spcBef>
                <a:spcPct val="0"/>
              </a:spcBef>
              <a:buClr>
                <a:schemeClr val="tx1"/>
              </a:buClr>
              <a:buSzPct val="125000"/>
              <a:buFontTx/>
              <a:buNone/>
            </a:pPr>
            <a:endParaRPr lang="en-US" altLang="en-US" sz="1800" dirty="0">
              <a:solidFill>
                <a:schemeClr val="bg1"/>
              </a:solidFill>
              <a:latin typeface="Comic Sans MS" panose="030F0702030302020204" pitchFamily="66"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169D882-7471-4D1C-A724-909F3A69D10A}"/>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a:p>
        </p:txBody>
      </p:sp>
      <p:sp>
        <p:nvSpPr>
          <p:cNvPr id="26627" name="Rectangle 6">
            <a:extLst>
              <a:ext uri="{FF2B5EF4-FFF2-40B4-BE49-F238E27FC236}">
                <a16:creationId xmlns:a16="http://schemas.microsoft.com/office/drawing/2014/main" id="{1AD94B42-9B55-4730-93A2-45AA8516EB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432CAB-9DD0-4238-8A2A-0BD8CE2EFC62}" type="slidenum">
              <a:rPr lang="en-US" altLang="en-US" sz="1400"/>
              <a:pPr>
                <a:spcBef>
                  <a:spcPct val="0"/>
                </a:spcBef>
                <a:buFontTx/>
                <a:buNone/>
              </a:pPr>
              <a:t>40</a:t>
            </a:fld>
            <a:endParaRPr lang="en-US" altLang="en-US" sz="1400"/>
          </a:p>
        </p:txBody>
      </p:sp>
      <p:sp>
        <p:nvSpPr>
          <p:cNvPr id="26628" name="Text Box 2">
            <a:extLst>
              <a:ext uri="{FF2B5EF4-FFF2-40B4-BE49-F238E27FC236}">
                <a16:creationId xmlns:a16="http://schemas.microsoft.com/office/drawing/2014/main" id="{BF7AAB40-1F3E-4EC3-AC8A-69F4496217C2}"/>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6629" name="Picture 5" descr="Ppt_Bg2.png">
            <a:extLst>
              <a:ext uri="{FF2B5EF4-FFF2-40B4-BE49-F238E27FC236}">
                <a16:creationId xmlns:a16="http://schemas.microsoft.com/office/drawing/2014/main" id="{1036ACED-137D-456A-9489-0DE10DE21A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68"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4">
            <a:extLst>
              <a:ext uri="{FF2B5EF4-FFF2-40B4-BE49-F238E27FC236}">
                <a16:creationId xmlns:a16="http://schemas.microsoft.com/office/drawing/2014/main" id="{64E856AE-385F-4340-A7D7-63FF1FCB07D3}"/>
              </a:ext>
            </a:extLst>
          </p:cNvPr>
          <p:cNvSpPr>
            <a:spLocks noChangeArrowheads="1"/>
          </p:cNvSpPr>
          <p:nvPr/>
        </p:nvSpPr>
        <p:spPr bwMode="auto">
          <a:xfrm>
            <a:off x="6570664" y="437150"/>
            <a:ext cx="5288401" cy="25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None/>
            </a:pPr>
            <a:r>
              <a:rPr lang="en-US" altLang="en-US" sz="2400" b="1" i="0" u="none" dirty="0">
                <a:latin typeface="Times New Roman" panose="02020603050405020304" pitchFamily="18" charset="0"/>
              </a:rPr>
              <a:t>Maven Repository</a:t>
            </a:r>
          </a:p>
          <a:p>
            <a:pPr>
              <a:spcBef>
                <a:spcPct val="50000"/>
              </a:spcBef>
              <a:buNone/>
            </a:pPr>
            <a:endParaRPr lang="en-US" altLang="en-US" sz="2400" b="1" i="0" u="none" dirty="0">
              <a:latin typeface="Times New Roman" panose="02020603050405020304" pitchFamily="18" charset="0"/>
            </a:endParaRPr>
          </a:p>
        </p:txBody>
      </p:sp>
      <p:sp>
        <p:nvSpPr>
          <p:cNvPr id="26631" name="Rectangle 5">
            <a:extLst>
              <a:ext uri="{FF2B5EF4-FFF2-40B4-BE49-F238E27FC236}">
                <a16:creationId xmlns:a16="http://schemas.microsoft.com/office/drawing/2014/main" id="{E660EACE-9DF4-4249-A0A9-8E3E1F33D99C}"/>
              </a:ext>
            </a:extLst>
          </p:cNvPr>
          <p:cNvSpPr>
            <a:spLocks noChangeArrowheads="1"/>
          </p:cNvSpPr>
          <p:nvPr/>
        </p:nvSpPr>
        <p:spPr bwMode="auto">
          <a:xfrm>
            <a:off x="332935" y="573675"/>
            <a:ext cx="1137138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gn="l" eaLnBrk="1" hangingPunct="1">
              <a:spcBef>
                <a:spcPct val="0"/>
              </a:spcBef>
            </a:pPr>
            <a:endParaRPr lang="en-US" altLang="en-US" sz="2400" i="0" u="none" dirty="0">
              <a:solidFill>
                <a:schemeClr val="tx2"/>
              </a:solidFill>
              <a:latin typeface="Comic Sans MS" pitchFamily="66" charset="0"/>
            </a:endParaRPr>
          </a:p>
          <a:p>
            <a:pPr lvl="1" algn="l" eaLnBrk="1" hangingPunct="1">
              <a:spcBef>
                <a:spcPct val="0"/>
              </a:spcBef>
            </a:pPr>
            <a:endParaRPr lang="en-US" altLang="en-US" sz="2400" i="0" u="none" dirty="0">
              <a:solidFill>
                <a:schemeClr val="tx2"/>
              </a:solidFill>
              <a:latin typeface="Comic Sans MS" pitchFamily="66" charset="0"/>
            </a:endParaRPr>
          </a:p>
          <a:p>
            <a:pPr algn="l" eaLnBrk="1" hangingPunct="1">
              <a:spcBef>
                <a:spcPct val="0"/>
              </a:spcBef>
            </a:pPr>
            <a:endParaRPr lang="en-US" altLang="en-US" sz="2400" i="0" u="none" dirty="0">
              <a:solidFill>
                <a:schemeClr val="tx2"/>
              </a:solidFill>
              <a:latin typeface="Comic Sans MS" pitchFamily="66" charset="0"/>
            </a:endParaRPr>
          </a:p>
        </p:txBody>
      </p:sp>
      <p:sp>
        <p:nvSpPr>
          <p:cNvPr id="2" name="Rectangle 1">
            <a:extLst>
              <a:ext uri="{FF2B5EF4-FFF2-40B4-BE49-F238E27FC236}">
                <a16:creationId xmlns:a16="http://schemas.microsoft.com/office/drawing/2014/main" id="{CC7E7517-790B-40EB-82CE-2E27A1C1F965}"/>
              </a:ext>
            </a:extLst>
          </p:cNvPr>
          <p:cNvSpPr/>
          <p:nvPr/>
        </p:nvSpPr>
        <p:spPr>
          <a:xfrm>
            <a:off x="487680" y="573675"/>
            <a:ext cx="11216639" cy="1938992"/>
          </a:xfrm>
          <a:prstGeom prst="rect">
            <a:avLst/>
          </a:prstGeom>
        </p:spPr>
        <p:txBody>
          <a:bodyPr wrap="square">
            <a:spAutoFit/>
          </a:bodyPr>
          <a:lstStyle/>
          <a:p>
            <a:pPr algn="l"/>
            <a:r>
              <a:rPr lang="en-US" altLang="en-US" sz="2400" i="0" dirty="0">
                <a:solidFill>
                  <a:schemeClr val="tx2"/>
                </a:solidFill>
                <a:latin typeface="Comic Sans MS" pitchFamily="66" charset="0"/>
              </a:rPr>
              <a:t> </a:t>
            </a:r>
            <a:r>
              <a:rPr lang="en-US" altLang="en-US" sz="2400" i="0" u="none" dirty="0">
                <a:solidFill>
                  <a:schemeClr val="tx2"/>
                </a:solidFill>
                <a:latin typeface="Comic Sans MS" pitchFamily="66" charset="0"/>
              </a:rPr>
              <a:t>Remote </a:t>
            </a:r>
          </a:p>
          <a:p>
            <a:pPr lvl="1" algn="l">
              <a:buFont typeface="Arial" panose="020B0604020202020204" pitchFamily="34" charset="0"/>
              <a:buChar char="•"/>
            </a:pPr>
            <a:r>
              <a:rPr lang="en-US" altLang="en-US" sz="2400" i="0" u="none" dirty="0">
                <a:solidFill>
                  <a:schemeClr val="tx2"/>
                </a:solidFill>
                <a:latin typeface="Comic Sans MS" pitchFamily="66" charset="0"/>
              </a:rPr>
              <a:t> Maven provides concept of Remote Repository which is developer's own custom repository containing required libraries or other project jars.</a:t>
            </a:r>
          </a:p>
          <a:p>
            <a:pPr lvl="1" algn="l">
              <a:buFont typeface="Arial" panose="020B0604020202020204" pitchFamily="34" charset="0"/>
              <a:buChar char="•"/>
            </a:pPr>
            <a:endParaRPr lang="en-US" altLang="en-US" sz="2400" i="0" u="none" dirty="0">
              <a:solidFill>
                <a:schemeClr val="tx2"/>
              </a:solidFill>
              <a:latin typeface="Comic Sans MS" pitchFamily="66" charset="0"/>
            </a:endParaRPr>
          </a:p>
          <a:p>
            <a:pPr algn="l" eaLnBrk="1" fontAlgn="auto" hangingPunct="1">
              <a:spcAft>
                <a:spcPts val="0"/>
              </a:spcAft>
              <a:buFont typeface="Arial" pitchFamily="34" charset="0"/>
              <a:buChar char="•"/>
              <a:defRPr/>
            </a:pPr>
            <a:endParaRPr lang="en-US" altLang="en-US" sz="2400" i="0" dirty="0">
              <a:solidFill>
                <a:schemeClr val="tx2"/>
              </a:solidFill>
              <a:latin typeface="Comic Sans MS" pitchFamily="66" charset="0"/>
            </a:endParaRPr>
          </a:p>
        </p:txBody>
      </p:sp>
      <p:pic>
        <p:nvPicPr>
          <p:cNvPr id="9" name="Picture 2">
            <a:extLst>
              <a:ext uri="{FF2B5EF4-FFF2-40B4-BE49-F238E27FC236}">
                <a16:creationId xmlns:a16="http://schemas.microsoft.com/office/drawing/2014/main" id="{05882314-E0BB-4EFA-81B2-9A6EF017BE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025" y="1902619"/>
            <a:ext cx="7775575" cy="3569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98067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169D882-7471-4D1C-A724-909F3A69D10A}"/>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a:p>
        </p:txBody>
      </p:sp>
      <p:sp>
        <p:nvSpPr>
          <p:cNvPr id="26627" name="Rectangle 6">
            <a:extLst>
              <a:ext uri="{FF2B5EF4-FFF2-40B4-BE49-F238E27FC236}">
                <a16:creationId xmlns:a16="http://schemas.microsoft.com/office/drawing/2014/main" id="{1AD94B42-9B55-4730-93A2-45AA8516EB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432CAB-9DD0-4238-8A2A-0BD8CE2EFC62}" type="slidenum">
              <a:rPr lang="en-US" altLang="en-US" sz="1400"/>
              <a:pPr>
                <a:spcBef>
                  <a:spcPct val="0"/>
                </a:spcBef>
                <a:buFontTx/>
                <a:buNone/>
              </a:pPr>
              <a:t>41</a:t>
            </a:fld>
            <a:endParaRPr lang="en-US" altLang="en-US" sz="1400"/>
          </a:p>
        </p:txBody>
      </p:sp>
      <p:sp>
        <p:nvSpPr>
          <p:cNvPr id="26628" name="Text Box 2">
            <a:extLst>
              <a:ext uri="{FF2B5EF4-FFF2-40B4-BE49-F238E27FC236}">
                <a16:creationId xmlns:a16="http://schemas.microsoft.com/office/drawing/2014/main" id="{BF7AAB40-1F3E-4EC3-AC8A-69F4496217C2}"/>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6629" name="Picture 5" descr="Ppt_Bg2.png">
            <a:extLst>
              <a:ext uri="{FF2B5EF4-FFF2-40B4-BE49-F238E27FC236}">
                <a16:creationId xmlns:a16="http://schemas.microsoft.com/office/drawing/2014/main" id="{1036ACED-137D-456A-9489-0DE10DE21A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68" y="14068"/>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4">
            <a:extLst>
              <a:ext uri="{FF2B5EF4-FFF2-40B4-BE49-F238E27FC236}">
                <a16:creationId xmlns:a16="http://schemas.microsoft.com/office/drawing/2014/main" id="{64E856AE-385F-4340-A7D7-63FF1FCB07D3}"/>
              </a:ext>
            </a:extLst>
          </p:cNvPr>
          <p:cNvSpPr>
            <a:spLocks noChangeArrowheads="1"/>
          </p:cNvSpPr>
          <p:nvPr/>
        </p:nvSpPr>
        <p:spPr bwMode="auto">
          <a:xfrm>
            <a:off x="6570664" y="437150"/>
            <a:ext cx="5288401" cy="25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None/>
            </a:pPr>
            <a:r>
              <a:rPr lang="en-US" altLang="en-US" sz="2400" b="1" i="0" u="none" dirty="0">
                <a:latin typeface="Times New Roman" panose="02020603050405020304" pitchFamily="18" charset="0"/>
              </a:rPr>
              <a:t>Maven Repository</a:t>
            </a:r>
          </a:p>
          <a:p>
            <a:pPr>
              <a:spcBef>
                <a:spcPct val="50000"/>
              </a:spcBef>
              <a:buNone/>
            </a:pPr>
            <a:endParaRPr lang="en-US" altLang="en-US" sz="2400" b="1" i="0" u="none" dirty="0">
              <a:latin typeface="Times New Roman" panose="02020603050405020304" pitchFamily="18" charset="0"/>
            </a:endParaRPr>
          </a:p>
        </p:txBody>
      </p:sp>
      <p:sp>
        <p:nvSpPr>
          <p:cNvPr id="26631" name="Rectangle 5">
            <a:extLst>
              <a:ext uri="{FF2B5EF4-FFF2-40B4-BE49-F238E27FC236}">
                <a16:creationId xmlns:a16="http://schemas.microsoft.com/office/drawing/2014/main" id="{E660EACE-9DF4-4249-A0A9-8E3E1F33D99C}"/>
              </a:ext>
            </a:extLst>
          </p:cNvPr>
          <p:cNvSpPr>
            <a:spLocks noChangeArrowheads="1"/>
          </p:cNvSpPr>
          <p:nvPr/>
        </p:nvSpPr>
        <p:spPr bwMode="auto">
          <a:xfrm>
            <a:off x="332935" y="573675"/>
            <a:ext cx="1137138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gn="l" eaLnBrk="1" hangingPunct="1">
              <a:spcBef>
                <a:spcPct val="0"/>
              </a:spcBef>
            </a:pPr>
            <a:endParaRPr lang="en-US" altLang="en-US" sz="2400" i="0" u="none" dirty="0">
              <a:solidFill>
                <a:schemeClr val="tx2"/>
              </a:solidFill>
              <a:latin typeface="Comic Sans MS" pitchFamily="66" charset="0"/>
            </a:endParaRPr>
          </a:p>
          <a:p>
            <a:pPr lvl="1" algn="l" eaLnBrk="1" hangingPunct="1">
              <a:spcBef>
                <a:spcPct val="0"/>
              </a:spcBef>
            </a:pPr>
            <a:endParaRPr lang="en-US" altLang="en-US" sz="2400" i="0" u="none" dirty="0">
              <a:solidFill>
                <a:schemeClr val="tx2"/>
              </a:solidFill>
              <a:latin typeface="Comic Sans MS" pitchFamily="66" charset="0"/>
            </a:endParaRPr>
          </a:p>
          <a:p>
            <a:pPr algn="l" eaLnBrk="1" hangingPunct="1">
              <a:spcBef>
                <a:spcPct val="0"/>
              </a:spcBef>
            </a:pPr>
            <a:endParaRPr lang="en-US" altLang="en-US" sz="2400" i="0" u="none" dirty="0">
              <a:solidFill>
                <a:schemeClr val="tx2"/>
              </a:solidFill>
              <a:latin typeface="Comic Sans MS" pitchFamily="66" charset="0"/>
            </a:endParaRPr>
          </a:p>
        </p:txBody>
      </p:sp>
      <p:sp>
        <p:nvSpPr>
          <p:cNvPr id="2" name="Rectangle 1">
            <a:extLst>
              <a:ext uri="{FF2B5EF4-FFF2-40B4-BE49-F238E27FC236}">
                <a16:creationId xmlns:a16="http://schemas.microsoft.com/office/drawing/2014/main" id="{CC7E7517-790B-40EB-82CE-2E27A1C1F965}"/>
              </a:ext>
            </a:extLst>
          </p:cNvPr>
          <p:cNvSpPr/>
          <p:nvPr/>
        </p:nvSpPr>
        <p:spPr>
          <a:xfrm>
            <a:off x="487680" y="573675"/>
            <a:ext cx="11216639" cy="461665"/>
          </a:xfrm>
          <a:prstGeom prst="rect">
            <a:avLst/>
          </a:prstGeom>
        </p:spPr>
        <p:txBody>
          <a:bodyPr wrap="square">
            <a:spAutoFit/>
          </a:bodyPr>
          <a:lstStyle/>
          <a:p>
            <a:pPr algn="l"/>
            <a:r>
              <a:rPr lang="en-US" altLang="en-US" sz="2400" i="0" dirty="0">
                <a:solidFill>
                  <a:schemeClr val="tx2"/>
                </a:solidFill>
                <a:latin typeface="Comic Sans MS" pitchFamily="66" charset="0"/>
              </a:rPr>
              <a:t> </a:t>
            </a:r>
            <a:r>
              <a:rPr lang="en-US" altLang="en-US" sz="2400" i="0" u="none" dirty="0">
                <a:solidFill>
                  <a:schemeClr val="tx2"/>
                </a:solidFill>
                <a:latin typeface="Comic Sans MS" pitchFamily="66" charset="0"/>
              </a:rPr>
              <a:t>https://maven.apache.org/archetypes/index.html</a:t>
            </a:r>
            <a:endParaRPr lang="en-US" altLang="en-US" sz="2400" i="0" dirty="0">
              <a:solidFill>
                <a:schemeClr val="tx2"/>
              </a:solidFill>
              <a:latin typeface="Comic Sans MS" pitchFamily="66" charset="0"/>
            </a:endParaRPr>
          </a:p>
        </p:txBody>
      </p:sp>
    </p:spTree>
    <p:extLst>
      <p:ext uri="{BB962C8B-B14F-4D97-AF65-F5344CB8AC3E}">
        <p14:creationId xmlns:p14="http://schemas.microsoft.com/office/powerpoint/2010/main" val="2224532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169D882-7471-4D1C-A724-909F3A69D10A}"/>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a:p>
        </p:txBody>
      </p:sp>
      <p:sp>
        <p:nvSpPr>
          <p:cNvPr id="26627" name="Rectangle 6">
            <a:extLst>
              <a:ext uri="{FF2B5EF4-FFF2-40B4-BE49-F238E27FC236}">
                <a16:creationId xmlns:a16="http://schemas.microsoft.com/office/drawing/2014/main" id="{1AD94B42-9B55-4730-93A2-45AA8516EB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432CAB-9DD0-4238-8A2A-0BD8CE2EFC62}" type="slidenum">
              <a:rPr lang="en-US" altLang="en-US" sz="1400"/>
              <a:pPr>
                <a:spcBef>
                  <a:spcPct val="0"/>
                </a:spcBef>
                <a:buFontTx/>
                <a:buNone/>
              </a:pPr>
              <a:t>42</a:t>
            </a:fld>
            <a:endParaRPr lang="en-US" altLang="en-US" sz="1400"/>
          </a:p>
        </p:txBody>
      </p:sp>
      <p:sp>
        <p:nvSpPr>
          <p:cNvPr id="26628" name="Text Box 2">
            <a:extLst>
              <a:ext uri="{FF2B5EF4-FFF2-40B4-BE49-F238E27FC236}">
                <a16:creationId xmlns:a16="http://schemas.microsoft.com/office/drawing/2014/main" id="{BF7AAB40-1F3E-4EC3-AC8A-69F4496217C2}"/>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6629" name="Picture 5" descr="Ppt_Bg2.png">
            <a:extLst>
              <a:ext uri="{FF2B5EF4-FFF2-40B4-BE49-F238E27FC236}">
                <a16:creationId xmlns:a16="http://schemas.microsoft.com/office/drawing/2014/main" id="{1036ACED-137D-456A-9489-0DE10DE21A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68"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4">
            <a:extLst>
              <a:ext uri="{FF2B5EF4-FFF2-40B4-BE49-F238E27FC236}">
                <a16:creationId xmlns:a16="http://schemas.microsoft.com/office/drawing/2014/main" id="{64E856AE-385F-4340-A7D7-63FF1FCB07D3}"/>
              </a:ext>
            </a:extLst>
          </p:cNvPr>
          <p:cNvSpPr>
            <a:spLocks noChangeArrowheads="1"/>
          </p:cNvSpPr>
          <p:nvPr/>
        </p:nvSpPr>
        <p:spPr bwMode="auto">
          <a:xfrm>
            <a:off x="6570664" y="437150"/>
            <a:ext cx="5288401" cy="25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None/>
            </a:pPr>
            <a:r>
              <a:rPr lang="en-US" altLang="en-US" sz="2400" b="1" i="0" u="none" dirty="0">
                <a:latin typeface="Times New Roman" panose="02020603050405020304" pitchFamily="18" charset="0"/>
              </a:rPr>
              <a:t>AGILE </a:t>
            </a:r>
          </a:p>
          <a:p>
            <a:pPr>
              <a:spcBef>
                <a:spcPct val="50000"/>
              </a:spcBef>
              <a:buNone/>
            </a:pPr>
            <a:endParaRPr lang="en-US" altLang="en-US" sz="2400" b="1" i="0" u="none" dirty="0">
              <a:latin typeface="Times New Roman" panose="02020603050405020304" pitchFamily="18" charset="0"/>
            </a:endParaRPr>
          </a:p>
        </p:txBody>
      </p:sp>
      <p:sp>
        <p:nvSpPr>
          <p:cNvPr id="26631" name="Rectangle 5">
            <a:extLst>
              <a:ext uri="{FF2B5EF4-FFF2-40B4-BE49-F238E27FC236}">
                <a16:creationId xmlns:a16="http://schemas.microsoft.com/office/drawing/2014/main" id="{E660EACE-9DF4-4249-A0A9-8E3E1F33D99C}"/>
              </a:ext>
            </a:extLst>
          </p:cNvPr>
          <p:cNvSpPr>
            <a:spLocks noChangeArrowheads="1"/>
          </p:cNvSpPr>
          <p:nvPr/>
        </p:nvSpPr>
        <p:spPr bwMode="auto">
          <a:xfrm>
            <a:off x="332935" y="573675"/>
            <a:ext cx="1137138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gn="l" eaLnBrk="1" hangingPunct="1">
              <a:spcBef>
                <a:spcPct val="0"/>
              </a:spcBef>
            </a:pPr>
            <a:endParaRPr lang="en-US" altLang="en-US" sz="2400" i="0" u="none" dirty="0">
              <a:solidFill>
                <a:schemeClr val="tx2"/>
              </a:solidFill>
              <a:latin typeface="Comic Sans MS" pitchFamily="66" charset="0"/>
            </a:endParaRPr>
          </a:p>
          <a:p>
            <a:pPr lvl="1" algn="l" eaLnBrk="1" hangingPunct="1">
              <a:spcBef>
                <a:spcPct val="0"/>
              </a:spcBef>
            </a:pPr>
            <a:endParaRPr lang="en-US" altLang="en-US" sz="2400" i="0" u="none" dirty="0">
              <a:solidFill>
                <a:schemeClr val="tx2"/>
              </a:solidFill>
              <a:latin typeface="Comic Sans MS" pitchFamily="66" charset="0"/>
            </a:endParaRPr>
          </a:p>
          <a:p>
            <a:pPr algn="l" eaLnBrk="1" hangingPunct="1">
              <a:spcBef>
                <a:spcPct val="0"/>
              </a:spcBef>
            </a:pPr>
            <a:endParaRPr lang="en-US" altLang="en-US" sz="2400" i="0" u="none" dirty="0">
              <a:solidFill>
                <a:schemeClr val="tx2"/>
              </a:solidFill>
              <a:latin typeface="Comic Sans MS" pitchFamily="66" charset="0"/>
            </a:endParaRPr>
          </a:p>
        </p:txBody>
      </p:sp>
      <p:sp>
        <p:nvSpPr>
          <p:cNvPr id="2" name="Rectangle 1">
            <a:extLst>
              <a:ext uri="{FF2B5EF4-FFF2-40B4-BE49-F238E27FC236}">
                <a16:creationId xmlns:a16="http://schemas.microsoft.com/office/drawing/2014/main" id="{CC7E7517-790B-40EB-82CE-2E27A1C1F965}"/>
              </a:ext>
            </a:extLst>
          </p:cNvPr>
          <p:cNvSpPr/>
          <p:nvPr/>
        </p:nvSpPr>
        <p:spPr>
          <a:xfrm>
            <a:off x="401955" y="732425"/>
            <a:ext cx="11216639" cy="830997"/>
          </a:xfrm>
          <a:prstGeom prst="rect">
            <a:avLst/>
          </a:prstGeom>
        </p:spPr>
        <p:txBody>
          <a:bodyPr wrap="square">
            <a:spAutoFit/>
          </a:bodyPr>
          <a:lstStyle/>
          <a:p>
            <a:pPr algn="l"/>
            <a:r>
              <a:rPr lang="en-US" altLang="en-US" sz="2400" i="0" dirty="0">
                <a:solidFill>
                  <a:schemeClr val="tx2"/>
                </a:solidFill>
                <a:latin typeface="Comic Sans MS" pitchFamily="66" charset="0"/>
              </a:rPr>
              <a:t>https://www.visual-paradigm.com/features/scrum-process-canvas/</a:t>
            </a:r>
          </a:p>
          <a:p>
            <a:pPr algn="l"/>
            <a:endParaRPr lang="en-US" altLang="en-US" sz="2400" i="0" dirty="0">
              <a:solidFill>
                <a:schemeClr val="tx2"/>
              </a:solidFill>
              <a:latin typeface="Comic Sans MS" pitchFamily="66" charset="0"/>
            </a:endParaRPr>
          </a:p>
        </p:txBody>
      </p:sp>
      <p:pic>
        <p:nvPicPr>
          <p:cNvPr id="1026" name="Picture 2" descr="Scrum Process Canvas">
            <a:extLst>
              <a:ext uri="{FF2B5EF4-FFF2-40B4-BE49-F238E27FC236}">
                <a16:creationId xmlns:a16="http://schemas.microsoft.com/office/drawing/2014/main" id="{C1A63502-EDDD-43E5-8E6F-AA412ABD06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 y="1177340"/>
            <a:ext cx="11144250" cy="40773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21A7F1A-CE0B-402A-B9F6-99B117FF603E}"/>
              </a:ext>
            </a:extLst>
          </p:cNvPr>
          <p:cNvSpPr txBox="1"/>
          <p:nvPr/>
        </p:nvSpPr>
        <p:spPr>
          <a:xfrm>
            <a:off x="401955" y="5224159"/>
            <a:ext cx="5790368" cy="461665"/>
          </a:xfrm>
          <a:prstGeom prst="rect">
            <a:avLst/>
          </a:prstGeom>
          <a:noFill/>
        </p:spPr>
        <p:txBody>
          <a:bodyPr wrap="none" rtlCol="0">
            <a:spAutoFit/>
          </a:bodyPr>
          <a:lstStyle/>
          <a:p>
            <a:r>
              <a:rPr lang="en-IN" sz="2400" i="0" dirty="0">
                <a:solidFill>
                  <a:schemeClr val="tx2"/>
                </a:solidFill>
                <a:latin typeface="Comic Sans MS" pitchFamily="66" charset="0"/>
              </a:rPr>
              <a:t>https://www.atlassian.com/agile/scrum</a:t>
            </a:r>
          </a:p>
        </p:txBody>
      </p:sp>
    </p:spTree>
    <p:extLst>
      <p:ext uri="{BB962C8B-B14F-4D97-AF65-F5344CB8AC3E}">
        <p14:creationId xmlns:p14="http://schemas.microsoft.com/office/powerpoint/2010/main" val="27092710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artisticPaintBrush/>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73459" y="2830747"/>
            <a:ext cx="3624242" cy="3320802"/>
          </a:xfrm>
          <a:prstGeom prst="round2DiagRect">
            <a:avLst>
              <a:gd name="adj1" fmla="val 16667"/>
              <a:gd name="adj2" fmla="val 0"/>
            </a:avLst>
          </a:prstGeom>
          <a:ln w="88900" cap="sq">
            <a:solidFill>
              <a:srgbClr val="020202"/>
            </a:solidFill>
            <a:miter lim="800000"/>
          </a:ln>
          <a:effectLst>
            <a:outerShdw blurRad="254000" algn="tl" rotWithShape="0">
              <a:srgbClr val="000000">
                <a:alpha val="43000"/>
              </a:srgbClr>
            </a:outerShdw>
          </a:effectLst>
          <a:scene3d>
            <a:camera prst="orthographicFront"/>
            <a:lightRig rig="threePt" dir="t"/>
          </a:scene3d>
          <a:sp3d>
            <a:bevelT w="114300" prst="hardEdge"/>
          </a:sp3d>
        </p:spPr>
      </p:pic>
      <p:sp>
        <p:nvSpPr>
          <p:cNvPr id="14" name="TextBox 13"/>
          <p:cNvSpPr txBox="1"/>
          <p:nvPr/>
        </p:nvSpPr>
        <p:spPr>
          <a:xfrm>
            <a:off x="7967180" y="1510401"/>
            <a:ext cx="2320119" cy="769441"/>
          </a:xfrm>
          <a:prstGeom prst="rect">
            <a:avLst/>
          </a:prstGeom>
          <a:noFill/>
        </p:spPr>
        <p:txBody>
          <a:bodyPr wrap="square" rtlCol="0">
            <a:spAutoFit/>
          </a:bodyPr>
          <a:lstStyle/>
          <a:p>
            <a:pPr algn="l"/>
            <a:r>
              <a:rPr lang="en-US" sz="4400" b="1" i="0" u="none" dirty="0">
                <a:solidFill>
                  <a:schemeClr val="bg1"/>
                </a:solidFill>
                <a:effectLst>
                  <a:outerShdw blurRad="38100" dist="38100" dir="2700000" algn="tl">
                    <a:srgbClr val="000000">
                      <a:alpha val="43137"/>
                    </a:srgbClr>
                  </a:outerShdw>
                </a:effectLst>
                <a:latin typeface="Comic Sans MS" panose="030F0702030302020204" pitchFamily="66" charset="0"/>
              </a:rPr>
              <a:t>GitHub</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4189" y="706451"/>
            <a:ext cx="3790112" cy="33208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7" name="TextBox 16"/>
          <p:cNvSpPr txBox="1"/>
          <p:nvPr/>
        </p:nvSpPr>
        <p:spPr>
          <a:xfrm>
            <a:off x="2092713" y="1510401"/>
            <a:ext cx="1385734" cy="769441"/>
          </a:xfrm>
          <a:prstGeom prst="rect">
            <a:avLst/>
          </a:prstGeom>
          <a:noFill/>
        </p:spPr>
        <p:txBody>
          <a:bodyPr wrap="square" rtlCol="0">
            <a:spAutoFit/>
          </a:bodyPr>
          <a:lstStyle/>
          <a:p>
            <a:pPr algn="l"/>
            <a:r>
              <a:rPr lang="en-US" sz="4400" b="1" i="0" u="none" dirty="0">
                <a:solidFill>
                  <a:schemeClr val="bg1"/>
                </a:solidFill>
                <a:latin typeface="Comic Sans MS" panose="030F0702030302020204" pitchFamily="66" charset="0"/>
              </a:rPr>
              <a:t>GIT</a:t>
            </a:r>
          </a:p>
        </p:txBody>
      </p:sp>
      <p:sp>
        <p:nvSpPr>
          <p:cNvPr id="2" name="Rectangle 1">
            <a:extLst>
              <a:ext uri="{FF2B5EF4-FFF2-40B4-BE49-F238E27FC236}">
                <a16:creationId xmlns:a16="http://schemas.microsoft.com/office/drawing/2014/main" id="{4835FED2-B847-4716-B8DA-5552BE7B3ED6}"/>
              </a:ext>
            </a:extLst>
          </p:cNvPr>
          <p:cNvSpPr/>
          <p:nvPr/>
        </p:nvSpPr>
        <p:spPr>
          <a:xfrm>
            <a:off x="7153679" y="4733704"/>
            <a:ext cx="4797083" cy="1200329"/>
          </a:xfrm>
          <a:prstGeom prst="rect">
            <a:avLst/>
          </a:prstGeom>
        </p:spPr>
        <p:txBody>
          <a:bodyPr wrap="square">
            <a:spAutoFit/>
          </a:bodyPr>
          <a:lstStyle/>
          <a:p>
            <a:pPr algn="l"/>
            <a:r>
              <a:rPr lang="en-US" b="1" u="none" dirty="0"/>
              <a:t>Presented By:</a:t>
            </a:r>
          </a:p>
          <a:p>
            <a:pPr algn="ctr"/>
            <a:r>
              <a:rPr lang="en-US" b="1" u="none" dirty="0"/>
              <a:t>     </a:t>
            </a:r>
            <a:r>
              <a:rPr lang="en-US" u="none" dirty="0">
                <a:solidFill>
                  <a:schemeClr val="bg1"/>
                </a:solidFill>
              </a:rPr>
              <a:t>Corporate Trainer</a:t>
            </a:r>
          </a:p>
          <a:p>
            <a:pPr algn="ctr"/>
            <a:r>
              <a:rPr lang="en-US" b="1" u="none" dirty="0">
                <a:solidFill>
                  <a:schemeClr val="bg1"/>
                </a:solidFill>
              </a:rPr>
              <a:t>     </a:t>
            </a:r>
            <a:r>
              <a:rPr lang="en-US" dirty="0" err="1">
                <a:solidFill>
                  <a:schemeClr val="bg1"/>
                </a:solidFill>
              </a:rPr>
              <a:t>Mallikarjuna</a:t>
            </a:r>
            <a:r>
              <a:rPr lang="en-US" dirty="0">
                <a:solidFill>
                  <a:schemeClr val="bg1"/>
                </a:solidFill>
              </a:rPr>
              <a:t> G D    </a:t>
            </a:r>
            <a:r>
              <a:rPr lang="en-US" u="none" dirty="0">
                <a:solidFill>
                  <a:schemeClr val="bg1"/>
                </a:solidFill>
                <a:hlinkClick r:id="rId6">
                  <a:extLst>
                    <a:ext uri="{A12FA001-AC4F-418D-AE19-62706E023703}">
                      <ahyp:hlinkClr xmlns:ahyp="http://schemas.microsoft.com/office/drawing/2018/hyperlinkcolor" val="tx"/>
                    </a:ext>
                  </a:extLst>
                </a:hlinkClick>
              </a:rPr>
              <a:t>gdmallikarjuna@gmail.com</a:t>
            </a:r>
            <a:endParaRPr lang="en-IN" u="none" dirty="0">
              <a:solidFill>
                <a:schemeClr val="bg1"/>
              </a:solidFill>
            </a:endParaRPr>
          </a:p>
        </p:txBody>
      </p:sp>
    </p:spTree>
    <p:extLst>
      <p:ext uri="{BB962C8B-B14F-4D97-AF65-F5344CB8AC3E}">
        <p14:creationId xmlns:p14="http://schemas.microsoft.com/office/powerpoint/2010/main" val="2509682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809246" y="692723"/>
            <a:ext cx="10972800" cy="5415977"/>
          </a:xfrm>
        </p:spPr>
        <p:txBody>
          <a:bodyPr/>
          <a:lstStyle/>
          <a:p>
            <a:pPr>
              <a:buFont typeface="Courier New" panose="02070309020205020404" pitchFamily="49" charset="0"/>
              <a:buChar char="o"/>
            </a:pPr>
            <a:r>
              <a:rPr lang="en-US" sz="2200" dirty="0">
                <a:ln>
                  <a:solidFill>
                    <a:schemeClr val="tx2"/>
                  </a:solidFill>
                </a:ln>
                <a:solidFill>
                  <a:schemeClr val="accent1"/>
                </a:solidFill>
                <a:latin typeface="Comic Sans MS" panose="030F0702030302020204" pitchFamily="66" charset="0"/>
              </a:rPr>
              <a:t>Introduction</a:t>
            </a:r>
          </a:p>
          <a:p>
            <a:pPr>
              <a:buFont typeface="Courier New" panose="02070309020205020404" pitchFamily="49" charset="0"/>
              <a:buChar char="o"/>
            </a:pPr>
            <a:r>
              <a:rPr lang="en-US" sz="2200" dirty="0">
                <a:solidFill>
                  <a:schemeClr val="accent1"/>
                </a:solidFill>
                <a:latin typeface="Comic Sans MS" panose="030F0702030302020204" pitchFamily="66" charset="0"/>
              </a:rPr>
              <a:t>History Of GIT</a:t>
            </a:r>
          </a:p>
          <a:p>
            <a:pPr>
              <a:buFont typeface="Courier New" panose="02070309020205020404" pitchFamily="49" charset="0"/>
              <a:buChar char="o"/>
            </a:pPr>
            <a:r>
              <a:rPr lang="en-US" sz="2200" dirty="0">
                <a:solidFill>
                  <a:schemeClr val="accent1"/>
                </a:solidFill>
                <a:latin typeface="Comic Sans MS" panose="030F0702030302020204" pitchFamily="66" charset="0"/>
              </a:rPr>
              <a:t>Version Control System</a:t>
            </a:r>
          </a:p>
          <a:p>
            <a:pPr>
              <a:buFont typeface="Courier New" panose="02070309020205020404" pitchFamily="49" charset="0"/>
              <a:buChar char="o"/>
            </a:pPr>
            <a:r>
              <a:rPr lang="en-US" sz="2200" dirty="0">
                <a:solidFill>
                  <a:schemeClr val="accent1"/>
                </a:solidFill>
                <a:latin typeface="Comic Sans MS" panose="030F0702030302020204" pitchFamily="66" charset="0"/>
              </a:rPr>
              <a:t>Getting started Git</a:t>
            </a:r>
          </a:p>
          <a:p>
            <a:pPr>
              <a:buFont typeface="Courier New" panose="02070309020205020404" pitchFamily="49" charset="0"/>
              <a:buChar char="o"/>
            </a:pPr>
            <a:r>
              <a:rPr lang="en-US" sz="2200" dirty="0">
                <a:solidFill>
                  <a:schemeClr val="accent1"/>
                </a:solidFill>
                <a:latin typeface="Comic Sans MS" panose="030F0702030302020204" pitchFamily="66" charset="0"/>
              </a:rPr>
              <a:t>Branching</a:t>
            </a:r>
          </a:p>
          <a:p>
            <a:pPr>
              <a:buFont typeface="Courier New" panose="02070309020205020404" pitchFamily="49" charset="0"/>
              <a:buChar char="o"/>
            </a:pPr>
            <a:r>
              <a:rPr lang="en-US" sz="2200" dirty="0">
                <a:solidFill>
                  <a:schemeClr val="accent1"/>
                </a:solidFill>
                <a:latin typeface="Comic Sans MS" panose="030F0702030302020204" pitchFamily="66" charset="0"/>
              </a:rPr>
              <a:t>Merging &amp; Rebase</a:t>
            </a:r>
          </a:p>
          <a:p>
            <a:pPr>
              <a:buFont typeface="Courier New" panose="02070309020205020404" pitchFamily="49" charset="0"/>
              <a:buChar char="o"/>
            </a:pPr>
            <a:r>
              <a:rPr lang="en-US" sz="2200" dirty="0">
                <a:solidFill>
                  <a:schemeClr val="accent1"/>
                </a:solidFill>
                <a:latin typeface="Comic Sans MS" panose="030F0702030302020204" pitchFamily="66" charset="0"/>
              </a:rPr>
              <a:t>Intro To GitHub</a:t>
            </a:r>
          </a:p>
          <a:p>
            <a:pPr>
              <a:buFont typeface="Courier New" panose="02070309020205020404" pitchFamily="49" charset="0"/>
              <a:buChar char="o"/>
            </a:pPr>
            <a:r>
              <a:rPr lang="en-US" sz="2200" dirty="0">
                <a:solidFill>
                  <a:schemeClr val="accent1"/>
                </a:solidFill>
                <a:latin typeface="Comic Sans MS" panose="030F0702030302020204" pitchFamily="66" charset="0"/>
              </a:rPr>
              <a:t>Installation of Git</a:t>
            </a:r>
          </a:p>
          <a:p>
            <a:pPr>
              <a:buFont typeface="Courier New" panose="02070309020205020404" pitchFamily="49" charset="0"/>
              <a:buChar char="o"/>
            </a:pPr>
            <a:r>
              <a:rPr lang="en-US" sz="2200" dirty="0">
                <a:solidFill>
                  <a:schemeClr val="accent1"/>
                </a:solidFill>
                <a:latin typeface="Comic Sans MS" panose="030F0702030302020204" pitchFamily="66" charset="0"/>
              </a:rPr>
              <a:t>Tools for Git</a:t>
            </a:r>
          </a:p>
          <a:p>
            <a:pPr>
              <a:buFont typeface="Courier New" panose="02070309020205020404" pitchFamily="49" charset="0"/>
              <a:buChar char="o"/>
            </a:pPr>
            <a:r>
              <a:rPr lang="en-US" sz="2200" dirty="0">
                <a:solidFill>
                  <a:schemeClr val="accent1"/>
                </a:solidFill>
                <a:latin typeface="Comic Sans MS" panose="030F0702030302020204" pitchFamily="66" charset="0"/>
              </a:rPr>
              <a:t>Git Commands</a:t>
            </a:r>
          </a:p>
          <a:p>
            <a:pPr>
              <a:buFont typeface="Courier New" panose="02070309020205020404" pitchFamily="49" charset="0"/>
              <a:buChar char="o"/>
            </a:pPr>
            <a:r>
              <a:rPr lang="en-US" sz="2200" dirty="0">
                <a:solidFill>
                  <a:schemeClr val="accent1"/>
                </a:solidFill>
                <a:latin typeface="Comic Sans MS" panose="030F0702030302020204" pitchFamily="66" charset="0"/>
              </a:rPr>
              <a:t>Steps to create a repo</a:t>
            </a:r>
          </a:p>
          <a:p>
            <a:pPr>
              <a:buFont typeface="Courier New" panose="02070309020205020404" pitchFamily="49" charset="0"/>
              <a:buChar char="o"/>
            </a:pPr>
            <a:r>
              <a:rPr lang="en-US" sz="2200" dirty="0">
                <a:solidFill>
                  <a:schemeClr val="accent1"/>
                </a:solidFill>
                <a:latin typeface="Comic Sans MS" panose="030F0702030302020204" pitchFamily="66" charset="0"/>
              </a:rPr>
              <a:t>Example</a:t>
            </a:r>
          </a:p>
          <a:p>
            <a:pPr>
              <a:buFont typeface="Courier New" panose="02070309020205020404" pitchFamily="49" charset="0"/>
              <a:buChar char="o"/>
            </a:pPr>
            <a:r>
              <a:rPr lang="en-US" sz="2200" dirty="0">
                <a:solidFill>
                  <a:schemeClr val="accent1"/>
                </a:solidFill>
                <a:latin typeface="Comic Sans MS" panose="030F0702030302020204" pitchFamily="66" charset="0"/>
              </a:rPr>
              <a:t>SUMMARY</a:t>
            </a:r>
          </a:p>
          <a:p>
            <a:pPr>
              <a:buFont typeface="Courier New" panose="02070309020205020404" pitchFamily="49" charset="0"/>
              <a:buChar char="o"/>
            </a:pPr>
            <a:endParaRPr lang="en-US" sz="2200" dirty="0">
              <a:solidFill>
                <a:schemeClr val="accent1"/>
              </a:solidFill>
              <a:latin typeface="Comic Sans MS" panose="030F0702030302020204" pitchFamily="66" charset="0"/>
            </a:endParaRPr>
          </a:p>
          <a:p>
            <a:pPr>
              <a:buFont typeface="Courier New" panose="02070309020205020404" pitchFamily="49" charset="0"/>
              <a:buChar char="o"/>
            </a:pPr>
            <a:endParaRPr lang="en-US" sz="2200" dirty="0">
              <a:solidFill>
                <a:schemeClr val="accent1"/>
              </a:solidFill>
              <a:latin typeface="Comic Sans MS" panose="030F0702030302020204" pitchFamily="66" charset="0"/>
            </a:endParaRPr>
          </a:p>
        </p:txBody>
      </p:sp>
      <p:sp>
        <p:nvSpPr>
          <p:cNvPr id="2" name="Date Placeholder 1"/>
          <p:cNvSpPr>
            <a:spLocks noGrp="1"/>
          </p:cNvSpPr>
          <p:nvPr>
            <p:ph type="dt" sz="half" idx="10"/>
          </p:nvPr>
        </p:nvSpPr>
        <p:spPr>
          <a:xfrm>
            <a:off x="570411" y="6352720"/>
            <a:ext cx="2844800" cy="476250"/>
          </a:xfrm>
        </p:spPr>
        <p:txBody>
          <a:bodyPr/>
          <a:lstStyle/>
          <a:p>
            <a:fld id="{FB8850AC-8E0B-4EBE-B0DD-FD302A4463C9}" type="datetime1">
              <a:rPr lang="en-US" smtClean="0"/>
              <a:t>11/30/2022</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solidFill>
                  <a:schemeClr val="accent2">
                    <a:lumMod val="60000"/>
                    <a:lumOff val="40000"/>
                  </a:schemeClr>
                </a:solidFill>
                <a:latin typeface="Comic Sans MS" panose="030F0702030302020204" pitchFamily="66" charset="0"/>
              </a:rPr>
              <a:t>44</a:t>
            </a:fld>
            <a:endParaRPr lang="en-US" dirty="0">
              <a:solidFill>
                <a:schemeClr val="accent2">
                  <a:lumMod val="60000"/>
                  <a:lumOff val="40000"/>
                </a:schemeClr>
              </a:solidFill>
              <a:latin typeface="Comic Sans MS" panose="030F0702030302020204" pitchFamily="66" charset="0"/>
            </a:endParaRPr>
          </a:p>
        </p:txBody>
      </p:sp>
      <p:sp>
        <p:nvSpPr>
          <p:cNvPr id="25" name="TextBox 24"/>
          <p:cNvSpPr txBox="1"/>
          <p:nvPr/>
        </p:nvSpPr>
        <p:spPr>
          <a:xfrm>
            <a:off x="9588137" y="52249"/>
            <a:ext cx="2024743"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rPr>
              <a:t>CONTENTS</a:t>
            </a:r>
          </a:p>
        </p:txBody>
      </p:sp>
    </p:spTree>
    <p:extLst>
      <p:ext uri="{BB962C8B-B14F-4D97-AF65-F5344CB8AC3E}">
        <p14:creationId xmlns:p14="http://schemas.microsoft.com/office/powerpoint/2010/main" val="2264524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971" y="1120211"/>
            <a:ext cx="10972800" cy="4477560"/>
          </a:xfrm>
        </p:spPr>
        <p:txBody>
          <a:bodyPr/>
          <a:lstStyle/>
          <a:p>
            <a:pPr>
              <a:buFont typeface="Courier New" panose="02070309020205020404" pitchFamily="49" charset="0"/>
              <a:buChar char="o"/>
            </a:pPr>
            <a:r>
              <a:rPr lang="en-US" sz="2800" dirty="0">
                <a:solidFill>
                  <a:schemeClr val="accent2"/>
                </a:solidFill>
                <a:latin typeface="Comic Sans MS" panose="030F0702030302020204" pitchFamily="66" charset="0"/>
                <a:cs typeface="Times New Roman" panose="02020603050405020304" pitchFamily="18" charset="0"/>
              </a:rPr>
              <a:t> </a:t>
            </a:r>
            <a:r>
              <a:rPr lang="en-US" sz="2800" dirty="0">
                <a:solidFill>
                  <a:schemeClr val="bg1"/>
                </a:solidFill>
                <a:latin typeface="Comic Sans MS" panose="030F0702030302020204" pitchFamily="66" charset="0"/>
                <a:cs typeface="Times New Roman" panose="02020603050405020304" pitchFamily="18" charset="0"/>
              </a:rPr>
              <a:t>Version Control System (VCS) </a:t>
            </a:r>
            <a:r>
              <a:rPr lang="en-US" sz="2400" dirty="0">
                <a:solidFill>
                  <a:schemeClr val="bg1"/>
                </a:solidFill>
                <a:latin typeface="Comic Sans MS" panose="030F0702030302020204" pitchFamily="66" charset="0"/>
                <a:cs typeface="Times New Roman" panose="02020603050405020304" pitchFamily="18" charset="0"/>
              </a:rPr>
              <a:t>is a software that helps software developers to work together and maintain a complete history of their work. </a:t>
            </a:r>
          </a:p>
          <a:p>
            <a:pPr>
              <a:buFont typeface="Courier New" panose="02070309020205020404" pitchFamily="49" charset="0"/>
              <a:buChar char="o"/>
            </a:pPr>
            <a:r>
              <a:rPr lang="en-US" sz="2400" dirty="0">
                <a:solidFill>
                  <a:schemeClr val="accent2"/>
                </a:solidFill>
                <a:latin typeface="Comic Sans MS" panose="030F0702030302020204" pitchFamily="66" charset="0"/>
                <a:cs typeface="Times New Roman" panose="02020603050405020304" pitchFamily="18" charset="0"/>
              </a:rPr>
              <a:t>  </a:t>
            </a:r>
            <a:r>
              <a:rPr lang="en-US" sz="2400" dirty="0">
                <a:solidFill>
                  <a:schemeClr val="bg1"/>
                </a:solidFill>
                <a:latin typeface="Comic Sans MS" panose="030F0702030302020204" pitchFamily="66" charset="0"/>
                <a:cs typeface="Times New Roman" panose="02020603050405020304" pitchFamily="18" charset="0"/>
              </a:rPr>
              <a:t>Version Control, also known as Revision Control or Source Control.</a:t>
            </a:r>
          </a:p>
          <a:p>
            <a:pPr>
              <a:buFont typeface="Courier New" panose="02070309020205020404" pitchFamily="49" charset="0"/>
              <a:buChar char="o"/>
            </a:pPr>
            <a:r>
              <a:rPr lang="en-US" sz="2400" dirty="0">
                <a:solidFill>
                  <a:schemeClr val="accent2"/>
                </a:solidFill>
                <a:latin typeface="Comic Sans MS" panose="030F0702030302020204" pitchFamily="66" charset="0"/>
                <a:cs typeface="Times New Roman" panose="02020603050405020304" pitchFamily="18" charset="0"/>
              </a:rPr>
              <a:t>  </a:t>
            </a:r>
            <a:r>
              <a:rPr lang="en-US" sz="2600" dirty="0">
                <a:solidFill>
                  <a:schemeClr val="bg1"/>
                </a:solidFill>
                <a:latin typeface="Comic Sans MS" panose="030F0702030302020204" pitchFamily="66" charset="0"/>
                <a:cs typeface="Times New Roman" panose="02020603050405020304" pitchFamily="18" charset="0"/>
              </a:rPr>
              <a:t>Functions of a Version Control System :</a:t>
            </a:r>
          </a:p>
          <a:p>
            <a:pPr lvl="2">
              <a:buFont typeface="Courier New" panose="02070309020205020404" pitchFamily="49" charset="0"/>
              <a:buChar char="o"/>
            </a:pPr>
            <a:r>
              <a:rPr lang="en-US" dirty="0">
                <a:solidFill>
                  <a:schemeClr val="accent2"/>
                </a:solidFill>
                <a:latin typeface="Comic Sans MS" panose="030F0702030302020204" pitchFamily="66" charset="0"/>
                <a:cs typeface="Times New Roman" panose="02020603050405020304" pitchFamily="18" charset="0"/>
              </a:rPr>
              <a:t>  </a:t>
            </a:r>
            <a:r>
              <a:rPr lang="en-US" dirty="0">
                <a:solidFill>
                  <a:schemeClr val="bg1"/>
                </a:solidFill>
                <a:latin typeface="Comic Sans MS" panose="030F0702030302020204" pitchFamily="66" charset="0"/>
                <a:cs typeface="Times New Roman" panose="02020603050405020304" pitchFamily="18" charset="0"/>
              </a:rPr>
              <a:t>Allows developers to work simultaneously.</a:t>
            </a:r>
          </a:p>
          <a:p>
            <a:pPr lvl="2">
              <a:buFont typeface="Courier New" panose="02070309020205020404" pitchFamily="49" charset="0"/>
              <a:buChar char="o"/>
            </a:pPr>
            <a:r>
              <a:rPr lang="en-US" dirty="0">
                <a:solidFill>
                  <a:schemeClr val="accent2"/>
                </a:solidFill>
                <a:latin typeface="Comic Sans MS" panose="030F0702030302020204" pitchFamily="66" charset="0"/>
                <a:cs typeface="Times New Roman" panose="02020603050405020304" pitchFamily="18" charset="0"/>
              </a:rPr>
              <a:t>  </a:t>
            </a:r>
            <a:r>
              <a:rPr lang="en-US" dirty="0">
                <a:solidFill>
                  <a:schemeClr val="bg1"/>
                </a:solidFill>
                <a:latin typeface="Comic Sans MS" panose="030F0702030302020204" pitchFamily="66" charset="0"/>
                <a:cs typeface="Times New Roman" panose="02020603050405020304" pitchFamily="18" charset="0"/>
              </a:rPr>
              <a:t>Maintains a history of every version.</a:t>
            </a:r>
          </a:p>
          <a:p>
            <a:pPr lvl="2">
              <a:buFont typeface="Courier New" panose="02070309020205020404" pitchFamily="49" charset="0"/>
              <a:buChar char="o"/>
            </a:pPr>
            <a:r>
              <a:rPr lang="en-US" dirty="0">
                <a:solidFill>
                  <a:schemeClr val="accent2"/>
                </a:solidFill>
                <a:latin typeface="Comic Sans MS" panose="030F0702030302020204" pitchFamily="66" charset="0"/>
                <a:cs typeface="Times New Roman" panose="02020603050405020304" pitchFamily="18" charset="0"/>
              </a:rPr>
              <a:t>  </a:t>
            </a:r>
            <a:r>
              <a:rPr lang="en-US" dirty="0">
                <a:solidFill>
                  <a:schemeClr val="bg1"/>
                </a:solidFill>
                <a:latin typeface="Comic Sans MS" panose="030F0702030302020204" pitchFamily="66" charset="0"/>
                <a:cs typeface="Times New Roman" panose="02020603050405020304" pitchFamily="18" charset="0"/>
              </a:rPr>
              <a:t>Does not allow overwriting each other’s changes. </a:t>
            </a:r>
          </a:p>
          <a:p>
            <a:pPr marL="571500" indent="-457200">
              <a:buFont typeface="Courier New" panose="02070309020205020404" pitchFamily="49" charset="0"/>
              <a:buChar char="o"/>
            </a:pPr>
            <a:r>
              <a:rPr lang="en-US" sz="2600" dirty="0">
                <a:solidFill>
                  <a:schemeClr val="bg1"/>
                </a:solidFill>
                <a:latin typeface="Comic Sans MS" panose="030F0702030302020204" pitchFamily="66" charset="0"/>
                <a:cs typeface="Times New Roman" panose="02020603050405020304" pitchFamily="18" charset="0"/>
              </a:rPr>
              <a:t> Following are the types of Version Control System : </a:t>
            </a:r>
          </a:p>
          <a:p>
            <a:pPr marL="1371600" lvl="2" indent="-342900">
              <a:buFont typeface="Courier New" panose="02070309020205020404" pitchFamily="49" charset="0"/>
              <a:buChar char="o"/>
            </a:pPr>
            <a:r>
              <a:rPr lang="en-US" dirty="0">
                <a:solidFill>
                  <a:schemeClr val="accent2"/>
                </a:solidFill>
                <a:latin typeface="Comic Sans MS" panose="030F0702030302020204" pitchFamily="66" charset="0"/>
                <a:cs typeface="Times New Roman" panose="02020603050405020304" pitchFamily="18" charset="0"/>
              </a:rPr>
              <a:t> </a:t>
            </a:r>
            <a:r>
              <a:rPr lang="en-US" dirty="0">
                <a:solidFill>
                  <a:schemeClr val="bg1"/>
                </a:solidFill>
                <a:latin typeface="Comic Sans MS" panose="030F0702030302020204" pitchFamily="66" charset="0"/>
                <a:cs typeface="Times New Roman" panose="02020603050405020304" pitchFamily="18" charset="0"/>
              </a:rPr>
              <a:t>Centralized version control system (CVCS). </a:t>
            </a:r>
          </a:p>
          <a:p>
            <a:pPr marL="1371600" lvl="2" indent="-342900">
              <a:buFont typeface="Courier New" panose="02070309020205020404" pitchFamily="49" charset="0"/>
              <a:buChar char="o"/>
            </a:pPr>
            <a:r>
              <a:rPr lang="en-US" dirty="0">
                <a:solidFill>
                  <a:schemeClr val="accent2"/>
                </a:solidFill>
                <a:latin typeface="Comic Sans MS" panose="030F0702030302020204" pitchFamily="66" charset="0"/>
                <a:cs typeface="Times New Roman" panose="02020603050405020304" pitchFamily="18" charset="0"/>
              </a:rPr>
              <a:t> </a:t>
            </a:r>
            <a:r>
              <a:rPr lang="en-US" dirty="0">
                <a:solidFill>
                  <a:schemeClr val="bg1"/>
                </a:solidFill>
                <a:latin typeface="Comic Sans MS" panose="030F0702030302020204" pitchFamily="66" charset="0"/>
                <a:cs typeface="Times New Roman" panose="02020603050405020304" pitchFamily="18" charset="0"/>
              </a:rPr>
              <a:t>Distributed/Decentralized version control system (DVCS).</a:t>
            </a:r>
          </a:p>
          <a:p>
            <a:pPr>
              <a:buFont typeface="Courier New" panose="02070309020205020404" pitchFamily="49" charset="0"/>
              <a:buChar char="o"/>
            </a:pPr>
            <a:endParaRPr lang="en-US" sz="2400" dirty="0">
              <a:solidFill>
                <a:schemeClr val="bg1"/>
              </a:solidFill>
              <a:latin typeface="Comic Sans MS" panose="030F0702030302020204" pitchFamily="66"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464B8835-DF2B-4724-BC41-4C9218CA34CE}" type="datetime1">
              <a:rPr lang="en-US" smtClean="0"/>
              <a:t>11/30/2022</a:t>
            </a:fld>
            <a:endParaRPr lang="en-US"/>
          </a:p>
        </p:txBody>
      </p:sp>
      <p:sp>
        <p:nvSpPr>
          <p:cNvPr id="6" name="Slide Number Placeholder 5"/>
          <p:cNvSpPr>
            <a:spLocks noGrp="1"/>
          </p:cNvSpPr>
          <p:nvPr>
            <p:ph type="sldNum" sz="quarter" idx="12"/>
          </p:nvPr>
        </p:nvSpPr>
        <p:spPr/>
        <p:txBody>
          <a:bodyPr/>
          <a:lstStyle/>
          <a:p>
            <a:fld id="{CB3966BC-8B8D-4F42-BECA-90C48EA3D957}" type="slidenum">
              <a:rPr lang="en-US" smtClean="0"/>
              <a:t>45</a:t>
            </a:fld>
            <a:endParaRPr lang="en-US"/>
          </a:p>
        </p:txBody>
      </p:sp>
      <p:pic>
        <p:nvPicPr>
          <p:cNvPr id="1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023"/>
            <a:ext cx="12192000" cy="605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flipH="1">
            <a:off x="7119261" y="52249"/>
            <a:ext cx="4794069"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cs typeface="Times New Roman" panose="02020603050405020304" pitchFamily="18" charset="0"/>
              </a:rPr>
              <a:t>Version Control System </a:t>
            </a:r>
          </a:p>
        </p:txBody>
      </p:sp>
    </p:spTree>
    <p:extLst>
      <p:ext uri="{BB962C8B-B14F-4D97-AF65-F5344CB8AC3E}">
        <p14:creationId xmlns:p14="http://schemas.microsoft.com/office/powerpoint/2010/main" val="10420711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65070"/>
            <a:ext cx="10972800" cy="3700463"/>
          </a:xfrm>
        </p:spPr>
        <p:txBody>
          <a:bodyPr/>
          <a:lstStyle/>
          <a:p>
            <a:pPr>
              <a:buFont typeface="Courier New" panose="02070309020205020404" pitchFamily="49" charset="0"/>
              <a:buChar char="o"/>
            </a:pPr>
            <a:r>
              <a:rPr lang="en-US" sz="2600" dirty="0">
                <a:solidFill>
                  <a:schemeClr val="accent2"/>
                </a:solidFill>
                <a:latin typeface="Comic Sans MS" panose="030F0702030302020204" pitchFamily="66" charset="0"/>
                <a:cs typeface="Times New Roman" panose="02020603050405020304" pitchFamily="18" charset="0"/>
              </a:rPr>
              <a:t> </a:t>
            </a:r>
            <a:r>
              <a:rPr lang="en-US" sz="2600" dirty="0">
                <a:solidFill>
                  <a:schemeClr val="bg1"/>
                </a:solidFill>
                <a:latin typeface="Comic Sans MS" panose="030F0702030302020204" pitchFamily="66" charset="0"/>
                <a:cs typeface="Times New Roman" panose="02020603050405020304" pitchFamily="18" charset="0"/>
              </a:rPr>
              <a:t>Centralized version control system (CVCS) uses a central server to store all files and enables team collaboration.</a:t>
            </a:r>
          </a:p>
          <a:p>
            <a:pPr>
              <a:buFont typeface="Courier New" panose="02070309020205020404" pitchFamily="49" charset="0"/>
              <a:buChar char="o"/>
            </a:pPr>
            <a:r>
              <a:rPr lang="en-US" sz="2600" dirty="0">
                <a:solidFill>
                  <a:schemeClr val="accent2"/>
                </a:solidFill>
                <a:latin typeface="Comic Sans MS" panose="030F0702030302020204" pitchFamily="66" charset="0"/>
                <a:cs typeface="Times New Roman" panose="02020603050405020304" pitchFamily="18" charset="0"/>
              </a:rPr>
              <a:t> </a:t>
            </a:r>
            <a:r>
              <a:rPr lang="en-US" sz="2600" dirty="0">
                <a:solidFill>
                  <a:schemeClr val="bg1"/>
                </a:solidFill>
                <a:latin typeface="Comic Sans MS" panose="030F0702030302020204" pitchFamily="66" charset="0"/>
                <a:cs typeface="Times New Roman" panose="02020603050405020304" pitchFamily="18" charset="0"/>
              </a:rPr>
              <a:t>“Committing” a change simply means recording the change in the central system and Other programmers can then see this change.</a:t>
            </a:r>
          </a:p>
          <a:p>
            <a:pPr>
              <a:buFont typeface="Courier New" panose="02070309020205020404" pitchFamily="49" charset="0"/>
              <a:buChar char="o"/>
            </a:pPr>
            <a:r>
              <a:rPr lang="en-US" sz="2600" dirty="0">
                <a:solidFill>
                  <a:schemeClr val="accent2"/>
                </a:solidFill>
                <a:latin typeface="Comic Sans MS" panose="030F0702030302020204" pitchFamily="66" charset="0"/>
                <a:cs typeface="Times New Roman" panose="02020603050405020304" pitchFamily="18" charset="0"/>
              </a:rPr>
              <a:t> </a:t>
            </a:r>
            <a:r>
              <a:rPr lang="en-US" sz="2600" dirty="0">
                <a:solidFill>
                  <a:schemeClr val="bg1"/>
                </a:solidFill>
                <a:latin typeface="Comic Sans MS" panose="030F0702030302020204" pitchFamily="66" charset="0"/>
                <a:cs typeface="Times New Roman" panose="02020603050405020304" pitchFamily="18" charset="0"/>
              </a:rPr>
              <a:t>They can also pull down the change, and the version control tool will automatically update the contents of any files that were changed.</a:t>
            </a:r>
          </a:p>
          <a:p>
            <a:pPr>
              <a:buFont typeface="Courier New" panose="02070309020205020404" pitchFamily="49" charset="0"/>
              <a:buChar char="o"/>
            </a:pPr>
            <a:r>
              <a:rPr lang="en-US" sz="2600" dirty="0">
                <a:solidFill>
                  <a:schemeClr val="accent2"/>
                </a:solidFill>
                <a:latin typeface="Comic Sans MS" panose="030F0702030302020204" pitchFamily="66" charset="0"/>
                <a:cs typeface="Times New Roman" panose="02020603050405020304" pitchFamily="18" charset="0"/>
              </a:rPr>
              <a:t> </a:t>
            </a:r>
            <a:r>
              <a:rPr lang="en-US" sz="2600" dirty="0">
                <a:solidFill>
                  <a:schemeClr val="bg1"/>
                </a:solidFill>
                <a:latin typeface="Comic Sans MS" panose="030F0702030302020204" pitchFamily="66" charset="0"/>
                <a:cs typeface="Times New Roman" panose="02020603050405020304" pitchFamily="18" charset="0"/>
              </a:rPr>
              <a:t>It is a Client-Server approach.</a:t>
            </a:r>
          </a:p>
        </p:txBody>
      </p:sp>
      <p:sp>
        <p:nvSpPr>
          <p:cNvPr id="5" name="Date Placeholder 4"/>
          <p:cNvSpPr>
            <a:spLocks noGrp="1"/>
          </p:cNvSpPr>
          <p:nvPr>
            <p:ph type="dt" sz="half" idx="10"/>
          </p:nvPr>
        </p:nvSpPr>
        <p:spPr/>
        <p:txBody>
          <a:bodyPr/>
          <a:lstStyle/>
          <a:p>
            <a:fld id="{DAB92B2E-5743-4751-B771-170B1EF158ED}" type="datetime1">
              <a:rPr lang="en-US" smtClean="0"/>
              <a:t>11/30/2022</a:t>
            </a:fld>
            <a:endParaRPr lang="en-US"/>
          </a:p>
        </p:txBody>
      </p:sp>
      <p:sp>
        <p:nvSpPr>
          <p:cNvPr id="6" name="Slide Number Placeholder 5"/>
          <p:cNvSpPr>
            <a:spLocks noGrp="1"/>
          </p:cNvSpPr>
          <p:nvPr>
            <p:ph type="sldNum" sz="quarter" idx="12"/>
          </p:nvPr>
        </p:nvSpPr>
        <p:spPr>
          <a:xfrm>
            <a:off x="8901372" y="6217936"/>
            <a:ext cx="2844800" cy="476250"/>
          </a:xfrm>
        </p:spPr>
        <p:txBody>
          <a:bodyPr/>
          <a:lstStyle/>
          <a:p>
            <a:fld id="{CB3966BC-8B8D-4F42-BECA-90C48EA3D957}" type="slidenum">
              <a:rPr lang="en-US" smtClean="0"/>
              <a:t>46</a:t>
            </a:fld>
            <a:endParaRPr lang="en-US" dirty="0"/>
          </a:p>
        </p:txBody>
      </p:sp>
      <p:pic>
        <p:nvPicPr>
          <p:cNvPr id="1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5826037" y="91438"/>
            <a:ext cx="6322424" cy="400110"/>
          </a:xfrm>
          <a:prstGeom prst="rect">
            <a:avLst/>
          </a:prstGeom>
          <a:noFill/>
        </p:spPr>
        <p:txBody>
          <a:bodyPr wrap="square" rtlCol="0">
            <a:spAutoFit/>
          </a:bodyPr>
          <a:lstStyle/>
          <a:p>
            <a:r>
              <a:rPr lang="en-US" sz="2000" b="1" i="0" u="none" dirty="0">
                <a:solidFill>
                  <a:schemeClr val="accent2">
                    <a:lumMod val="60000"/>
                    <a:lumOff val="40000"/>
                  </a:schemeClr>
                </a:solidFill>
                <a:latin typeface="Comic Sans MS" panose="030F0702030302020204" pitchFamily="66" charset="0"/>
                <a:cs typeface="Times New Roman" panose="02020603050405020304" pitchFamily="18" charset="0"/>
              </a:rPr>
              <a:t>CENTRALIZED VERSION CONTROL SYSTEM</a:t>
            </a:r>
          </a:p>
        </p:txBody>
      </p:sp>
    </p:spTree>
    <p:extLst>
      <p:ext uri="{BB962C8B-B14F-4D97-AF65-F5344CB8AC3E}">
        <p14:creationId xmlns:p14="http://schemas.microsoft.com/office/powerpoint/2010/main" val="628334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5" y="1195251"/>
            <a:ext cx="11818960" cy="4141024"/>
          </a:xfrm>
        </p:spPr>
        <p:txBody>
          <a:bodyPr/>
          <a:lstStyle/>
          <a:p>
            <a:pPr marL="0" indent="0">
              <a:buNone/>
            </a:pPr>
            <a:r>
              <a:rPr lang="en-US" sz="2800" dirty="0">
                <a:solidFill>
                  <a:schemeClr val="bg1"/>
                </a:solidFill>
                <a:latin typeface="Comic Sans MS" panose="030F0702030302020204" pitchFamily="66" charset="0"/>
                <a:cs typeface="Calibri" panose="020F0502020204030204" pitchFamily="34" charset="0"/>
              </a:rPr>
              <a:t>When you’re working with a Centralized Version Control System, your workflow for adding a new feature or fixing a bug in your project will usually look something like this:</a:t>
            </a:r>
          </a:p>
          <a:p>
            <a:pPr marL="0" indent="0">
              <a:buNone/>
            </a:pPr>
            <a:endParaRPr lang="en-US" dirty="0">
              <a:solidFill>
                <a:schemeClr val="bg1"/>
              </a:solidFill>
              <a:latin typeface="Comic Sans MS" panose="030F0702030302020204" pitchFamily="66" charset="0"/>
              <a:cs typeface="Calibri" panose="020F0502020204030204" pitchFamily="34" charset="0"/>
            </a:endParaRPr>
          </a:p>
          <a:p>
            <a:pPr lvl="2">
              <a:buFont typeface="Courier New" panose="02070309020205020404" pitchFamily="49" charset="0"/>
              <a:buChar char="o"/>
            </a:pPr>
            <a:r>
              <a:rPr lang="en-US" dirty="0">
                <a:solidFill>
                  <a:schemeClr val="accent2"/>
                </a:solidFill>
                <a:latin typeface="Comic Sans MS" panose="030F0702030302020204" pitchFamily="66" charset="0"/>
                <a:cs typeface="Calibri" panose="020F0502020204030204" pitchFamily="34" charset="0"/>
              </a:rPr>
              <a:t> </a:t>
            </a:r>
            <a:r>
              <a:rPr lang="en-US" dirty="0">
                <a:solidFill>
                  <a:schemeClr val="bg1"/>
                </a:solidFill>
                <a:latin typeface="Comic Sans MS" panose="030F0702030302020204" pitchFamily="66" charset="0"/>
                <a:cs typeface="Calibri" panose="020F0502020204030204" pitchFamily="34" charset="0"/>
              </a:rPr>
              <a:t>Pull down any changes other people have made from the central  server.</a:t>
            </a:r>
          </a:p>
          <a:p>
            <a:pPr lvl="2">
              <a:buFont typeface="Courier New" panose="02070309020205020404" pitchFamily="49" charset="0"/>
              <a:buChar char="o"/>
            </a:pPr>
            <a:r>
              <a:rPr lang="en-US" dirty="0">
                <a:solidFill>
                  <a:schemeClr val="accent2"/>
                </a:solidFill>
                <a:latin typeface="Comic Sans MS" panose="030F0702030302020204" pitchFamily="66" charset="0"/>
                <a:cs typeface="Calibri" panose="020F0502020204030204" pitchFamily="34" charset="0"/>
              </a:rPr>
              <a:t> </a:t>
            </a:r>
            <a:r>
              <a:rPr lang="en-US" dirty="0">
                <a:solidFill>
                  <a:schemeClr val="bg1"/>
                </a:solidFill>
                <a:latin typeface="Comic Sans MS" panose="030F0702030302020204" pitchFamily="66" charset="0"/>
                <a:cs typeface="Calibri" panose="020F0502020204030204" pitchFamily="34" charset="0"/>
              </a:rPr>
              <a:t>Make your changes, and make sure they work properly.</a:t>
            </a:r>
          </a:p>
          <a:p>
            <a:pPr lvl="2">
              <a:buFont typeface="Courier New" panose="02070309020205020404" pitchFamily="49" charset="0"/>
              <a:buChar char="o"/>
            </a:pPr>
            <a:r>
              <a:rPr lang="en-US" dirty="0">
                <a:solidFill>
                  <a:schemeClr val="accent2"/>
                </a:solidFill>
                <a:latin typeface="Comic Sans MS" panose="030F0702030302020204" pitchFamily="66" charset="0"/>
                <a:cs typeface="Calibri" panose="020F0502020204030204" pitchFamily="34" charset="0"/>
              </a:rPr>
              <a:t> </a:t>
            </a:r>
            <a:r>
              <a:rPr lang="en-US" dirty="0">
                <a:solidFill>
                  <a:schemeClr val="bg1"/>
                </a:solidFill>
                <a:latin typeface="Comic Sans MS" panose="030F0702030302020204" pitchFamily="66" charset="0"/>
                <a:cs typeface="Calibri" panose="020F0502020204030204" pitchFamily="34" charset="0"/>
              </a:rPr>
              <a:t>Commit your changes to the central server, so other programmers can see them.</a:t>
            </a:r>
          </a:p>
          <a:p>
            <a:endParaRPr lang="en-US" dirty="0">
              <a:solidFill>
                <a:schemeClr val="bg1"/>
              </a:solidFill>
              <a:latin typeface="Comic Sans MS" panose="030F0702030302020204" pitchFamily="66" charset="0"/>
              <a:cs typeface="Calibri" panose="020F0502020204030204" pitchFamily="34" charset="0"/>
            </a:endParaRPr>
          </a:p>
        </p:txBody>
      </p:sp>
      <p:sp>
        <p:nvSpPr>
          <p:cNvPr id="6" name="Date Placeholder 5"/>
          <p:cNvSpPr>
            <a:spLocks noGrp="1"/>
          </p:cNvSpPr>
          <p:nvPr>
            <p:ph type="dt" sz="half" idx="10"/>
          </p:nvPr>
        </p:nvSpPr>
        <p:spPr/>
        <p:txBody>
          <a:bodyPr/>
          <a:lstStyle/>
          <a:p>
            <a:fld id="{77B0D621-0C9A-40BE-9B64-8DBAF7A328D4}" type="datetime1">
              <a:rPr lang="en-US" smtClean="0"/>
              <a:t>11/30/2022</a:t>
            </a:fld>
            <a:endParaRPr lang="en-US"/>
          </a:p>
        </p:txBody>
      </p:sp>
      <p:sp>
        <p:nvSpPr>
          <p:cNvPr id="7" name="Slide Number Placeholder 6"/>
          <p:cNvSpPr>
            <a:spLocks noGrp="1"/>
          </p:cNvSpPr>
          <p:nvPr>
            <p:ph type="sldNum" sz="quarter" idx="12"/>
          </p:nvPr>
        </p:nvSpPr>
        <p:spPr/>
        <p:txBody>
          <a:bodyPr/>
          <a:lstStyle/>
          <a:p>
            <a:fld id="{CB3966BC-8B8D-4F42-BECA-90C48EA3D957}" type="slidenum">
              <a:rPr lang="en-US" smtClean="0"/>
              <a:t>47</a:t>
            </a:fld>
            <a:endParaRPr lang="en-US"/>
          </a:p>
        </p:txBody>
      </p:sp>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3063"/>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5878286" y="-3"/>
            <a:ext cx="6313715" cy="430887"/>
          </a:xfrm>
          <a:prstGeom prst="rect">
            <a:avLst/>
          </a:prstGeom>
          <a:noFill/>
        </p:spPr>
        <p:txBody>
          <a:bodyPr wrap="square" rtlCol="0">
            <a:spAutoFit/>
          </a:bodyPr>
          <a:lstStyle/>
          <a:p>
            <a:r>
              <a:rPr lang="en-US" sz="2200" b="1" i="0" u="none" dirty="0">
                <a:solidFill>
                  <a:schemeClr val="accent2">
                    <a:lumMod val="60000"/>
                    <a:lumOff val="40000"/>
                  </a:schemeClr>
                </a:solidFill>
                <a:latin typeface="Comic Sans MS" panose="030F0702030302020204" pitchFamily="66" charset="0"/>
                <a:cs typeface="Times New Roman" panose="02020603050405020304" pitchFamily="18" charset="0"/>
              </a:rPr>
              <a:t>CVCS WORKFLOW</a:t>
            </a:r>
          </a:p>
        </p:txBody>
      </p:sp>
    </p:spTree>
    <p:extLst>
      <p:ext uri="{BB962C8B-B14F-4D97-AF65-F5344CB8AC3E}">
        <p14:creationId xmlns:p14="http://schemas.microsoft.com/office/powerpoint/2010/main" val="2505027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034" y="1495700"/>
            <a:ext cx="10972800" cy="3700463"/>
          </a:xfrm>
        </p:spPr>
        <p:txBody>
          <a:bodyPr/>
          <a:lstStyle/>
          <a:p>
            <a:pPr>
              <a:buFont typeface="Courier New" panose="02070309020205020404" pitchFamily="49" charset="0"/>
              <a:buChar char="o"/>
            </a:pPr>
            <a:r>
              <a:rPr lang="en-US" sz="2800" dirty="0">
                <a:solidFill>
                  <a:schemeClr val="accent2"/>
                </a:solidFill>
                <a:latin typeface="Comic Sans MS" panose="030F0702030302020204" pitchFamily="66" charset="0"/>
              </a:rPr>
              <a:t> </a:t>
            </a:r>
            <a:r>
              <a:rPr lang="en-US" sz="2800" dirty="0">
                <a:solidFill>
                  <a:schemeClr val="bg1"/>
                </a:solidFill>
                <a:latin typeface="Comic Sans MS" panose="030F0702030302020204" pitchFamily="66" charset="0"/>
              </a:rPr>
              <a:t>Merging of files or code is difficult.</a:t>
            </a:r>
          </a:p>
          <a:p>
            <a:pPr>
              <a:buFont typeface="Courier New" panose="02070309020205020404" pitchFamily="49" charset="0"/>
              <a:buChar char="o"/>
            </a:pPr>
            <a:r>
              <a:rPr lang="en-US" sz="2800" dirty="0">
                <a:solidFill>
                  <a:schemeClr val="accent2"/>
                </a:solidFill>
                <a:latin typeface="Comic Sans MS" panose="030F0702030302020204" pitchFamily="66" charset="0"/>
              </a:rPr>
              <a:t> </a:t>
            </a:r>
            <a:r>
              <a:rPr lang="en-US" sz="2800" dirty="0">
                <a:solidFill>
                  <a:schemeClr val="bg1"/>
                </a:solidFill>
                <a:latin typeface="Comic Sans MS" panose="030F0702030302020204" pitchFamily="66" charset="0"/>
              </a:rPr>
              <a:t>A single point of failure i.e., failure of the central server.</a:t>
            </a:r>
          </a:p>
          <a:p>
            <a:pPr>
              <a:buFont typeface="Courier New" panose="02070309020205020404" pitchFamily="49" charset="0"/>
              <a:buChar char="o"/>
            </a:pPr>
            <a:r>
              <a:rPr lang="en-US" sz="2800" dirty="0">
                <a:solidFill>
                  <a:schemeClr val="accent2"/>
                </a:solidFill>
                <a:latin typeface="Comic Sans MS" panose="030F0702030302020204" pitchFamily="66" charset="0"/>
              </a:rPr>
              <a:t> </a:t>
            </a:r>
            <a:r>
              <a:rPr lang="en-US" sz="2800" dirty="0">
                <a:solidFill>
                  <a:schemeClr val="bg1"/>
                </a:solidFill>
                <a:latin typeface="Comic Sans MS" panose="030F0702030302020204" pitchFamily="66" charset="0"/>
              </a:rPr>
              <a:t>Remote Server commits slow while transferring data.</a:t>
            </a:r>
          </a:p>
          <a:p>
            <a:pPr>
              <a:buFont typeface="Courier New" panose="02070309020205020404" pitchFamily="49" charset="0"/>
              <a:buChar char="o"/>
            </a:pPr>
            <a:r>
              <a:rPr lang="en-US" sz="2800" dirty="0">
                <a:solidFill>
                  <a:schemeClr val="accent2"/>
                </a:solidFill>
                <a:latin typeface="Comic Sans MS" panose="030F0702030302020204" pitchFamily="66" charset="0"/>
              </a:rPr>
              <a:t> </a:t>
            </a:r>
            <a:r>
              <a:rPr lang="en-US" sz="2800" dirty="0">
                <a:solidFill>
                  <a:schemeClr val="bg1"/>
                </a:solidFill>
                <a:latin typeface="Comic Sans MS" panose="030F0702030302020204" pitchFamily="66" charset="0"/>
              </a:rPr>
              <a:t>Unsolicited changes that may break your project.</a:t>
            </a:r>
          </a:p>
        </p:txBody>
      </p:sp>
      <p:sp>
        <p:nvSpPr>
          <p:cNvPr id="5" name="Date Placeholder 4"/>
          <p:cNvSpPr>
            <a:spLocks noGrp="1"/>
          </p:cNvSpPr>
          <p:nvPr>
            <p:ph type="dt" sz="half" idx="10"/>
          </p:nvPr>
        </p:nvSpPr>
        <p:spPr/>
        <p:txBody>
          <a:bodyPr/>
          <a:lstStyle/>
          <a:p>
            <a:fld id="{12A42873-A4D1-473B-B48D-137E60B7DF13}" type="datetime1">
              <a:rPr lang="en-US" smtClean="0"/>
              <a:t>11/30/2022</a:t>
            </a:fld>
            <a:endParaRPr lang="en-US"/>
          </a:p>
        </p:txBody>
      </p:sp>
      <p:sp>
        <p:nvSpPr>
          <p:cNvPr id="6" name="Slide Number Placeholder 5"/>
          <p:cNvSpPr>
            <a:spLocks noGrp="1"/>
          </p:cNvSpPr>
          <p:nvPr>
            <p:ph type="sldNum" sz="quarter" idx="12"/>
          </p:nvPr>
        </p:nvSpPr>
        <p:spPr/>
        <p:txBody>
          <a:bodyPr/>
          <a:lstStyle/>
          <a:p>
            <a:fld id="{CB3966BC-8B8D-4F42-BECA-90C48EA3D957}" type="slidenum">
              <a:rPr lang="en-US" smtClean="0"/>
              <a:t>48</a:t>
            </a:fld>
            <a:endParaRPr lang="en-US"/>
          </a:p>
        </p:txBody>
      </p:sp>
      <p:pic>
        <p:nvPicPr>
          <p:cNvPr id="14"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flipH="1">
            <a:off x="9104812" y="52249"/>
            <a:ext cx="2429692" cy="400110"/>
          </a:xfrm>
          <a:prstGeom prst="rect">
            <a:avLst/>
          </a:prstGeom>
          <a:noFill/>
        </p:spPr>
        <p:txBody>
          <a:bodyPr wrap="square" rtlCol="0">
            <a:spAutoFit/>
          </a:bodyPr>
          <a:lstStyle/>
          <a:p>
            <a:r>
              <a:rPr lang="en-US" sz="2000" b="1" i="0" u="none" dirty="0">
                <a:solidFill>
                  <a:schemeClr val="accent2">
                    <a:lumMod val="60000"/>
                    <a:lumOff val="40000"/>
                  </a:schemeClr>
                </a:solidFill>
                <a:latin typeface="Comic Sans MS" panose="030F0702030302020204" pitchFamily="66" charset="0"/>
                <a:cs typeface="Times New Roman" panose="02020603050405020304" pitchFamily="18" charset="0"/>
              </a:rPr>
              <a:t>DEMERITS</a:t>
            </a:r>
          </a:p>
        </p:txBody>
      </p:sp>
    </p:spTree>
    <p:extLst>
      <p:ext uri="{BB962C8B-B14F-4D97-AF65-F5344CB8AC3E}">
        <p14:creationId xmlns:p14="http://schemas.microsoft.com/office/powerpoint/2010/main" val="8725548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88539"/>
            <a:ext cx="10972800" cy="3700463"/>
          </a:xfrm>
        </p:spPr>
        <p:txBody>
          <a:bodyPr/>
          <a:lstStyle/>
          <a:p>
            <a:pPr algn="just">
              <a:buFont typeface="Courier New" panose="02070309020205020404" pitchFamily="49" charset="0"/>
              <a:buChar char="o"/>
            </a:pPr>
            <a:r>
              <a:rPr lang="en-US" sz="2600" dirty="0">
                <a:solidFill>
                  <a:schemeClr val="accent2"/>
                </a:solidFill>
                <a:latin typeface="Comic Sans MS" panose="030F0702030302020204" pitchFamily="66" charset="0"/>
                <a:cs typeface="Calibri" panose="020F0502020204030204" pitchFamily="34" charset="0"/>
              </a:rPr>
              <a:t> </a:t>
            </a:r>
            <a:r>
              <a:rPr lang="en-US" sz="2600" dirty="0">
                <a:solidFill>
                  <a:schemeClr val="bg1"/>
                </a:solidFill>
                <a:latin typeface="Comic Sans MS" panose="030F0702030302020204" pitchFamily="66" charset="0"/>
                <a:cs typeface="Calibri" panose="020F0502020204030204" pitchFamily="34" charset="0"/>
              </a:rPr>
              <a:t>Distributed Version Control System (DVCS)  is a form of version control that allows software developers to work on a given project without requiring them to share a common network.</a:t>
            </a:r>
          </a:p>
          <a:p>
            <a:pPr algn="just">
              <a:buFont typeface="Courier New" panose="02070309020205020404" pitchFamily="49" charset="0"/>
              <a:buChar char="o"/>
            </a:pPr>
            <a:r>
              <a:rPr lang="en-US" sz="2600" dirty="0">
                <a:solidFill>
                  <a:schemeClr val="accent2"/>
                </a:solidFill>
                <a:latin typeface="Comic Sans MS" panose="030F0702030302020204" pitchFamily="66" charset="0"/>
                <a:cs typeface="Calibri" panose="020F0502020204030204" pitchFamily="34" charset="0"/>
              </a:rPr>
              <a:t> </a:t>
            </a:r>
            <a:r>
              <a:rPr lang="en-US" sz="2600" dirty="0">
                <a:solidFill>
                  <a:schemeClr val="bg1"/>
                </a:solidFill>
                <a:latin typeface="Comic Sans MS" panose="030F0702030302020204" pitchFamily="66" charset="0"/>
                <a:cs typeface="Calibri" panose="020F0502020204030204" pitchFamily="34" charset="0"/>
              </a:rPr>
              <a:t>Distributed version control takes a peer to peer approach.</a:t>
            </a:r>
          </a:p>
          <a:p>
            <a:pPr algn="just">
              <a:buFont typeface="Courier New" panose="02070309020205020404" pitchFamily="49" charset="0"/>
              <a:buChar char="o"/>
            </a:pPr>
            <a:r>
              <a:rPr lang="en-US" sz="2600" dirty="0">
                <a:solidFill>
                  <a:schemeClr val="accent2"/>
                </a:solidFill>
                <a:latin typeface="Comic Sans MS" panose="030F0702030302020204" pitchFamily="66" charset="0"/>
                <a:cs typeface="Calibri" panose="020F0502020204030204" pitchFamily="34" charset="0"/>
              </a:rPr>
              <a:t> </a:t>
            </a:r>
            <a:r>
              <a:rPr lang="en-US" sz="2600" dirty="0">
                <a:solidFill>
                  <a:schemeClr val="bg1"/>
                </a:solidFill>
                <a:latin typeface="Comic Sans MS" panose="030F0702030302020204" pitchFamily="66" charset="0"/>
                <a:cs typeface="Calibri" panose="020F0502020204030204" pitchFamily="34" charset="0"/>
              </a:rPr>
              <a:t>It synchronizes repositories by exchanging patches (sets of changes) from peer to peer.</a:t>
            </a:r>
          </a:p>
          <a:p>
            <a:pPr marL="0" indent="0" algn="just">
              <a:buNone/>
            </a:pPr>
            <a:endParaRPr lang="en-US" sz="2600" dirty="0">
              <a:solidFill>
                <a:schemeClr val="bg1"/>
              </a:solidFill>
              <a:latin typeface="Comic Sans MS" panose="030F0702030302020204" pitchFamily="66" charset="0"/>
              <a:cs typeface="Calibri" panose="020F0502020204030204" pitchFamily="34" charset="0"/>
            </a:endParaRPr>
          </a:p>
        </p:txBody>
      </p:sp>
      <p:sp>
        <p:nvSpPr>
          <p:cNvPr id="5" name="Date Placeholder 4"/>
          <p:cNvSpPr>
            <a:spLocks noGrp="1"/>
          </p:cNvSpPr>
          <p:nvPr>
            <p:ph type="dt" sz="half" idx="10"/>
          </p:nvPr>
        </p:nvSpPr>
        <p:spPr/>
        <p:txBody>
          <a:bodyPr/>
          <a:lstStyle/>
          <a:p>
            <a:fld id="{EEF5EBCD-41F3-43B1-A98A-2749AE4C634B}" type="datetime1">
              <a:rPr lang="en-US" smtClean="0"/>
              <a:t>11/30/2022</a:t>
            </a:fld>
            <a:endParaRPr lang="en-US"/>
          </a:p>
        </p:txBody>
      </p:sp>
      <p:sp>
        <p:nvSpPr>
          <p:cNvPr id="6" name="Slide Number Placeholder 5"/>
          <p:cNvSpPr>
            <a:spLocks noGrp="1"/>
          </p:cNvSpPr>
          <p:nvPr>
            <p:ph type="sldNum" sz="quarter" idx="12"/>
          </p:nvPr>
        </p:nvSpPr>
        <p:spPr/>
        <p:txBody>
          <a:bodyPr/>
          <a:lstStyle/>
          <a:p>
            <a:fld id="{CB3966BC-8B8D-4F42-BECA-90C48EA3D957}" type="slidenum">
              <a:rPr lang="en-US" smtClean="0"/>
              <a:t>49</a:t>
            </a:fld>
            <a:endParaRPr lang="en-US"/>
          </a:p>
        </p:txBody>
      </p:sp>
      <p:pic>
        <p:nvPicPr>
          <p:cNvPr id="14"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flipH="1">
            <a:off x="5760720" y="91438"/>
            <a:ext cx="6139542" cy="400110"/>
          </a:xfrm>
          <a:prstGeom prst="rect">
            <a:avLst/>
          </a:prstGeom>
          <a:noFill/>
        </p:spPr>
        <p:txBody>
          <a:bodyPr wrap="square" rtlCol="0">
            <a:spAutoFit/>
          </a:bodyPr>
          <a:lstStyle/>
          <a:p>
            <a:r>
              <a:rPr lang="en-US" sz="2000" b="1" i="0" u="none" dirty="0">
                <a:solidFill>
                  <a:schemeClr val="accent2">
                    <a:lumMod val="60000"/>
                    <a:lumOff val="40000"/>
                  </a:schemeClr>
                </a:solidFill>
                <a:latin typeface="Comic Sans MS" panose="030F0702030302020204" pitchFamily="66" charset="0"/>
              </a:rPr>
              <a:t>DISTRIBUTED VERSION CONTROL SYSTEM</a:t>
            </a:r>
          </a:p>
        </p:txBody>
      </p:sp>
    </p:spTree>
    <p:extLst>
      <p:ext uri="{BB962C8B-B14F-4D97-AF65-F5344CB8AC3E}">
        <p14:creationId xmlns:p14="http://schemas.microsoft.com/office/powerpoint/2010/main" val="29362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910B271F-3AE7-4E3B-9D08-13D823DD4DD5}"/>
              </a:ext>
            </a:extLst>
          </p:cNvPr>
          <p:cNvSpPr>
            <a:spLocks noGrp="1" noChangeArrowheads="1"/>
          </p:cNvSpPr>
          <p:nvPr>
            <p:ph type="dt" sz="quarter" idx="10"/>
          </p:nvPr>
        </p:nvSpPr>
        <p:spPr/>
        <p:txBody>
          <a:bodyPr/>
          <a:lstStyle/>
          <a:p>
            <a:pPr>
              <a:defRPr/>
            </a:pPr>
            <a:fld id="{4B234EB2-7798-452B-B2BE-45080075526E}" type="datetime3">
              <a:rPr lang="en-US"/>
              <a:pPr>
                <a:defRPr/>
              </a:pPr>
              <a:t>30 November 2022</a:t>
            </a:fld>
            <a:endParaRPr lang="en-US" dirty="0"/>
          </a:p>
        </p:txBody>
      </p:sp>
      <p:sp>
        <p:nvSpPr>
          <p:cNvPr id="12291" name="Rectangle 6">
            <a:extLst>
              <a:ext uri="{FF2B5EF4-FFF2-40B4-BE49-F238E27FC236}">
                <a16:creationId xmlns:a16="http://schemas.microsoft.com/office/drawing/2014/main" id="{51D28E79-C1CA-4EB7-9C0C-D8C998FC37A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5B16178-FA79-40C9-BE50-F57C94604A1C}" type="slidenum">
              <a:rPr lang="en-US" altLang="en-US" sz="1400"/>
              <a:pPr>
                <a:spcBef>
                  <a:spcPct val="0"/>
                </a:spcBef>
                <a:buFontTx/>
                <a:buNone/>
              </a:pPr>
              <a:t>5</a:t>
            </a:fld>
            <a:endParaRPr lang="en-US" altLang="en-US" sz="1400"/>
          </a:p>
        </p:txBody>
      </p:sp>
      <p:sp>
        <p:nvSpPr>
          <p:cNvPr id="12292" name="Text Box 2">
            <a:extLst>
              <a:ext uri="{FF2B5EF4-FFF2-40B4-BE49-F238E27FC236}">
                <a16:creationId xmlns:a16="http://schemas.microsoft.com/office/drawing/2014/main" id="{8CC9F59E-C5A5-4F97-979B-7829B282E0A4}"/>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12293" name="Picture 5" descr="Ppt_Bg2.png">
            <a:extLst>
              <a:ext uri="{FF2B5EF4-FFF2-40B4-BE49-F238E27FC236}">
                <a16:creationId xmlns:a16="http://schemas.microsoft.com/office/drawing/2014/main" id="{6C037DB0-6A8F-461C-A807-99DA231BF1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8289" y="0"/>
            <a:ext cx="91154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Rectangle 4">
            <a:extLst>
              <a:ext uri="{FF2B5EF4-FFF2-40B4-BE49-F238E27FC236}">
                <a16:creationId xmlns:a16="http://schemas.microsoft.com/office/drawing/2014/main" id="{25AC3231-2820-42A8-9DF6-8AE82FB59E91}"/>
              </a:ext>
            </a:extLst>
          </p:cNvPr>
          <p:cNvSpPr>
            <a:spLocks noChangeArrowheads="1"/>
          </p:cNvSpPr>
          <p:nvPr/>
        </p:nvSpPr>
        <p:spPr bwMode="auto">
          <a:xfrm>
            <a:off x="6570664" y="115889"/>
            <a:ext cx="40973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a:latin typeface="Comic Sans MS" panose="030F0702030302020204" pitchFamily="66" charset="0"/>
              </a:rPr>
              <a:t>Ant Features</a:t>
            </a:r>
          </a:p>
        </p:txBody>
      </p:sp>
      <p:sp>
        <p:nvSpPr>
          <p:cNvPr id="12295" name="Rectangle 5">
            <a:extLst>
              <a:ext uri="{FF2B5EF4-FFF2-40B4-BE49-F238E27FC236}">
                <a16:creationId xmlns:a16="http://schemas.microsoft.com/office/drawing/2014/main" id="{87A15226-AC8E-422F-95AA-BBD90173E3D5}"/>
              </a:ext>
            </a:extLst>
          </p:cNvPr>
          <p:cNvSpPr>
            <a:spLocks noChangeArrowheads="1"/>
          </p:cNvSpPr>
          <p:nvPr/>
        </p:nvSpPr>
        <p:spPr bwMode="auto">
          <a:xfrm>
            <a:off x="829994" y="690564"/>
            <a:ext cx="1052263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0"/>
              </a:spcBef>
              <a:buClr>
                <a:schemeClr val="tx1"/>
              </a:buClr>
              <a:buSzPct val="125000"/>
            </a:pPr>
            <a:r>
              <a:rPr lang="en-US" altLang="en-US" sz="1800" dirty="0">
                <a:solidFill>
                  <a:schemeClr val="bg1"/>
                </a:solidFill>
                <a:latin typeface="Comic Sans MS" panose="030F0702030302020204" pitchFamily="66" charset="0"/>
              </a:rPr>
              <a:t> </a:t>
            </a:r>
            <a:r>
              <a:rPr lang="en-US" altLang="en-US" sz="2000" u="none" dirty="0">
                <a:solidFill>
                  <a:schemeClr val="bg1"/>
                </a:solidFill>
                <a:latin typeface="Comic Sans MS" panose="030F0702030302020204" pitchFamily="66" charset="0"/>
              </a:rPr>
              <a:t>Features of Ant </a:t>
            </a:r>
          </a:p>
          <a:p>
            <a:pPr algn="l" eaLnBrk="1" hangingPunct="1">
              <a:spcBef>
                <a:spcPct val="0"/>
              </a:spcBef>
              <a:buClr>
                <a:schemeClr val="tx1"/>
              </a:buClr>
              <a:buSzPct val="125000"/>
              <a:buFontTx/>
              <a:buNone/>
            </a:pPr>
            <a:endParaRPr lang="en-US" altLang="en-US" sz="20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r>
              <a:rPr lang="en-US" altLang="en-US" sz="2000" u="none" dirty="0">
                <a:solidFill>
                  <a:schemeClr val="bg1"/>
                </a:solidFill>
                <a:latin typeface="Comic Sans MS" panose="030F0702030302020204" pitchFamily="66" charset="0"/>
              </a:rPr>
              <a:t> </a:t>
            </a:r>
            <a:r>
              <a:rPr lang="en-IN" altLang="en-US" sz="2000" u="none" dirty="0">
                <a:solidFill>
                  <a:schemeClr val="bg1"/>
                </a:solidFill>
                <a:latin typeface="Comic Sans MS" panose="030F0702030302020204" pitchFamily="66" charset="0"/>
              </a:rPr>
              <a:t>Ant is the most complete Java build and deployment tool available.</a:t>
            </a:r>
          </a:p>
          <a:p>
            <a:pPr lvl="1" algn="l" eaLnBrk="1" hangingPunct="1">
              <a:spcBef>
                <a:spcPct val="0"/>
              </a:spcBef>
              <a:buClr>
                <a:schemeClr val="tx1"/>
              </a:buClr>
              <a:buSzPct val="125000"/>
              <a:buFontTx/>
              <a:buNone/>
            </a:pPr>
            <a:endParaRPr lang="en-IN" altLang="en-US" sz="20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bg1"/>
                </a:solidFill>
                <a:latin typeface="Comic Sans MS" panose="030F0702030302020204" pitchFamily="66" charset="0"/>
              </a:rPr>
              <a:t>Ant scripts are written using plain XML.</a:t>
            </a:r>
            <a:endParaRPr lang="en-US" altLang="en-US" sz="20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None/>
            </a:pPr>
            <a:endParaRPr lang="en-US" altLang="en-US" sz="20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r>
              <a:rPr lang="en-US" altLang="en-US" sz="2000" u="none" dirty="0">
                <a:solidFill>
                  <a:schemeClr val="bg1"/>
                </a:solidFill>
                <a:latin typeface="Comic Sans MS" panose="030F0702030302020204" pitchFamily="66" charset="0"/>
              </a:rPr>
              <a:t> </a:t>
            </a:r>
            <a:r>
              <a:rPr lang="en-IN" altLang="en-US" sz="2000" u="none" dirty="0">
                <a:solidFill>
                  <a:schemeClr val="bg1"/>
                </a:solidFill>
                <a:latin typeface="Comic Sans MS" panose="030F0702030302020204" pitchFamily="66" charset="0"/>
              </a:rPr>
              <a:t>Ant is good at automating complicated repetitive tasks.</a:t>
            </a:r>
            <a:endParaRPr lang="en-US" altLang="en-US" sz="20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endParaRPr lang="en-US" altLang="en-US" sz="20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r>
              <a:rPr lang="en-US" altLang="en-US" sz="2000" u="none" dirty="0">
                <a:solidFill>
                  <a:schemeClr val="bg1"/>
                </a:solidFill>
                <a:latin typeface="Comic Sans MS" panose="030F0702030302020204" pitchFamily="66" charset="0"/>
              </a:rPr>
              <a:t> </a:t>
            </a:r>
            <a:r>
              <a:rPr lang="en-IN" altLang="en-US" sz="2000" u="none" dirty="0">
                <a:solidFill>
                  <a:schemeClr val="bg1"/>
                </a:solidFill>
                <a:latin typeface="Comic Sans MS" panose="030F0702030302020204" pitchFamily="66" charset="0"/>
              </a:rPr>
              <a:t>Ant comes with a big list of predefined tasks.</a:t>
            </a:r>
          </a:p>
          <a:p>
            <a:pPr lvl="1" algn="l" eaLnBrk="1" hangingPunct="1">
              <a:spcBef>
                <a:spcPct val="0"/>
              </a:spcBef>
              <a:buClr>
                <a:schemeClr val="tx1"/>
              </a:buClr>
              <a:buSzPct val="125000"/>
              <a:buFontTx/>
              <a:buChar char="•"/>
            </a:pPr>
            <a:endParaRPr lang="en-US" altLang="en-US" sz="20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bg1"/>
                </a:solidFill>
                <a:latin typeface="Comic Sans MS" panose="030F0702030302020204" pitchFamily="66" charset="0"/>
              </a:rPr>
              <a:t>Ant provides an interface to develop custom tasks.</a:t>
            </a:r>
          </a:p>
          <a:p>
            <a:pPr lvl="1" algn="l" eaLnBrk="1" hangingPunct="1">
              <a:spcBef>
                <a:spcPct val="0"/>
              </a:spcBef>
              <a:buClr>
                <a:schemeClr val="tx1"/>
              </a:buClr>
              <a:buSzPct val="125000"/>
              <a:buFontTx/>
              <a:buChar char="•"/>
            </a:pPr>
            <a:endParaRPr lang="en-IN" altLang="en-US" sz="20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bg1"/>
                </a:solidFill>
                <a:latin typeface="Comic Sans MS" panose="030F0702030302020204" pitchFamily="66" charset="0"/>
              </a:rPr>
              <a:t>Ant can be easily invoked from the command line and it can integrate with free and commercial IDEs.</a:t>
            </a:r>
          </a:p>
          <a:p>
            <a:pPr lvl="1" algn="l" eaLnBrk="1" hangingPunct="1">
              <a:spcBef>
                <a:spcPct val="0"/>
              </a:spcBef>
              <a:buClr>
                <a:schemeClr val="tx1"/>
              </a:buClr>
              <a:buSzPct val="125000"/>
              <a:buFontTx/>
              <a:buNone/>
            </a:pPr>
            <a:endParaRPr lang="en-US" altLang="en-US" sz="20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endParaRPr lang="en-IN" altLang="en-US" sz="2000" dirty="0">
              <a:latin typeface="Comic Sans MS" panose="030F0702030302020204" pitchFamily="66" charset="0"/>
            </a:endParaRPr>
          </a:p>
          <a:p>
            <a:pPr lvl="1" algn="l" eaLnBrk="1" hangingPunct="1">
              <a:spcBef>
                <a:spcPct val="0"/>
              </a:spcBef>
              <a:buClr>
                <a:schemeClr val="tx1"/>
              </a:buClr>
              <a:buSzPct val="125000"/>
              <a:buFontTx/>
              <a:buChar char="•"/>
            </a:pPr>
            <a:endParaRPr lang="en-US" altLang="en-US" sz="2000"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endParaRPr lang="en-US" altLang="en-US" sz="1800" dirty="0">
              <a:solidFill>
                <a:schemeClr val="bg1"/>
              </a:solidFill>
              <a:latin typeface="Comic Sans MS" panose="030F0702030302020204" pitchFamily="66" charset="0"/>
            </a:endParaRPr>
          </a:p>
          <a:p>
            <a:pPr algn="l" eaLnBrk="1" hangingPunct="1">
              <a:spcBef>
                <a:spcPct val="0"/>
              </a:spcBef>
              <a:buClr>
                <a:schemeClr val="tx1"/>
              </a:buClr>
              <a:buSzPct val="125000"/>
              <a:buFontTx/>
              <a:buNone/>
            </a:pPr>
            <a:endParaRPr lang="en-US" altLang="en-US" sz="1800" dirty="0">
              <a:solidFill>
                <a:schemeClr val="bg1"/>
              </a:solidFill>
              <a:latin typeface="Comic Sans MS" panose="030F0702030302020204" pitchFamily="66"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Font typeface="Courier New" panose="02070309020205020404" pitchFamily="49" charset="0"/>
              <a:buChar char="o"/>
            </a:pPr>
            <a:r>
              <a:rPr lang="en-US" sz="2400" dirty="0">
                <a:solidFill>
                  <a:schemeClr val="accent2"/>
                </a:solidFill>
                <a:latin typeface="Comic Sans MS" panose="030F0702030302020204" pitchFamily="66" charset="0"/>
                <a:cs typeface="Calibri" panose="020F0502020204030204" pitchFamily="34" charset="0"/>
              </a:rPr>
              <a:t> </a:t>
            </a:r>
            <a:r>
              <a:rPr lang="en-US" sz="2400" dirty="0">
                <a:solidFill>
                  <a:schemeClr val="bg1"/>
                </a:solidFill>
                <a:latin typeface="Comic Sans MS" panose="030F0702030302020204" pitchFamily="66" charset="0"/>
                <a:cs typeface="Calibri" panose="020F0502020204030204" pitchFamily="34" charset="0"/>
              </a:rPr>
              <a:t>Don’t require any common network</a:t>
            </a:r>
          </a:p>
          <a:p>
            <a:pPr algn="just">
              <a:buFont typeface="Courier New" panose="02070309020205020404" pitchFamily="49" charset="0"/>
              <a:buChar char="o"/>
            </a:pPr>
            <a:r>
              <a:rPr lang="en-US" sz="2400" dirty="0">
                <a:solidFill>
                  <a:schemeClr val="accent2"/>
                </a:solidFill>
                <a:latin typeface="Comic Sans MS" panose="030F0702030302020204" pitchFamily="66" charset="0"/>
                <a:cs typeface="Calibri" panose="020F0502020204030204" pitchFamily="34" charset="0"/>
              </a:rPr>
              <a:t> </a:t>
            </a:r>
            <a:r>
              <a:rPr lang="en-US" sz="2400" dirty="0">
                <a:solidFill>
                  <a:schemeClr val="bg1"/>
                </a:solidFill>
                <a:latin typeface="Comic Sans MS" panose="030F0702030302020204" pitchFamily="66" charset="0"/>
                <a:cs typeface="Calibri" panose="020F0502020204030204" pitchFamily="34" charset="0"/>
              </a:rPr>
              <a:t>DVCS is fast because it not rely on central server.</a:t>
            </a:r>
          </a:p>
          <a:p>
            <a:pPr algn="just">
              <a:buFont typeface="Courier New" panose="02070309020205020404" pitchFamily="49" charset="0"/>
              <a:buChar char="o"/>
            </a:pPr>
            <a:r>
              <a:rPr lang="en-US" sz="2400" dirty="0">
                <a:solidFill>
                  <a:schemeClr val="accent2"/>
                </a:solidFill>
                <a:latin typeface="Comic Sans MS" panose="030F0702030302020204" pitchFamily="66" charset="0"/>
                <a:cs typeface="Calibri" panose="020F0502020204030204" pitchFamily="34" charset="0"/>
              </a:rPr>
              <a:t> </a:t>
            </a:r>
            <a:r>
              <a:rPr lang="en-US" sz="2400" dirty="0">
                <a:solidFill>
                  <a:schemeClr val="bg1"/>
                </a:solidFill>
                <a:latin typeface="Comic Sans MS" panose="030F0702030302020204" pitchFamily="66" charset="0"/>
                <a:cs typeface="Calibri" panose="020F0502020204030204" pitchFamily="34" charset="0"/>
              </a:rPr>
              <a:t>In Implicit Backup, data present on any client side mirrors the repository, hence it can be used in the event of a crash or disk corruption.</a:t>
            </a:r>
          </a:p>
          <a:p>
            <a:pPr algn="just">
              <a:buFont typeface="Courier New" panose="02070309020205020404" pitchFamily="49" charset="0"/>
              <a:buChar char="o"/>
            </a:pPr>
            <a:r>
              <a:rPr lang="en-US" sz="2400" dirty="0">
                <a:solidFill>
                  <a:schemeClr val="accent2"/>
                </a:solidFill>
                <a:latin typeface="Comic Sans MS" panose="030F0702030302020204" pitchFamily="66" charset="0"/>
                <a:cs typeface="Calibri" panose="020F0502020204030204" pitchFamily="34" charset="0"/>
              </a:rPr>
              <a:t> </a:t>
            </a:r>
            <a:r>
              <a:rPr lang="en-US" sz="2400" dirty="0">
                <a:solidFill>
                  <a:schemeClr val="bg1"/>
                </a:solidFill>
                <a:latin typeface="Comic Sans MS" panose="030F0702030302020204" pitchFamily="66" charset="0"/>
                <a:cs typeface="Calibri" panose="020F0502020204030204" pitchFamily="34" charset="0"/>
              </a:rPr>
              <a:t>Security is more. It uses a common cryptographic hash function called secure hash function.</a:t>
            </a:r>
          </a:p>
          <a:p>
            <a:pPr algn="just">
              <a:buFont typeface="Courier New" panose="02070309020205020404" pitchFamily="49" charset="0"/>
              <a:buChar char="o"/>
            </a:pPr>
            <a:r>
              <a:rPr lang="en-US" sz="2400" dirty="0">
                <a:solidFill>
                  <a:schemeClr val="accent2"/>
                </a:solidFill>
                <a:latin typeface="Comic Sans MS" panose="030F0702030302020204" pitchFamily="66" charset="0"/>
                <a:cs typeface="Calibri" panose="020F0502020204030204" pitchFamily="34" charset="0"/>
              </a:rPr>
              <a:t> </a:t>
            </a:r>
            <a:r>
              <a:rPr lang="en-US" sz="2400" dirty="0">
                <a:solidFill>
                  <a:schemeClr val="bg1"/>
                </a:solidFill>
                <a:latin typeface="Comic Sans MS" panose="030F0702030302020204" pitchFamily="66" charset="0"/>
                <a:cs typeface="Calibri" panose="020F0502020204030204" pitchFamily="34" charset="0"/>
              </a:rPr>
              <a:t>Easy to create branches because DVCS is branch management system.</a:t>
            </a:r>
          </a:p>
          <a:p>
            <a:pPr algn="just">
              <a:buFont typeface="Courier New" panose="02070309020205020404" pitchFamily="49" charset="0"/>
              <a:buChar char="o"/>
            </a:pPr>
            <a:endParaRPr lang="en-US" sz="2400" dirty="0">
              <a:solidFill>
                <a:schemeClr val="bg1"/>
              </a:solidFill>
              <a:latin typeface="Comic Sans MS" panose="030F0702030302020204" pitchFamily="66" charset="0"/>
              <a:cs typeface="Calibri" panose="020F0502020204030204" pitchFamily="34" charset="0"/>
            </a:endParaRPr>
          </a:p>
        </p:txBody>
      </p:sp>
      <p:sp>
        <p:nvSpPr>
          <p:cNvPr id="5" name="Date Placeholder 4"/>
          <p:cNvSpPr>
            <a:spLocks noGrp="1"/>
          </p:cNvSpPr>
          <p:nvPr>
            <p:ph type="dt" sz="half" idx="10"/>
          </p:nvPr>
        </p:nvSpPr>
        <p:spPr/>
        <p:txBody>
          <a:bodyPr/>
          <a:lstStyle/>
          <a:p>
            <a:fld id="{E9A5F81E-EEF8-4B48-A718-7A342523E9F5}" type="datetime1">
              <a:rPr lang="en-US" smtClean="0"/>
              <a:t>11/30/2022</a:t>
            </a:fld>
            <a:endParaRPr lang="en-US"/>
          </a:p>
        </p:txBody>
      </p:sp>
      <p:sp>
        <p:nvSpPr>
          <p:cNvPr id="6" name="Slide Number Placeholder 5"/>
          <p:cNvSpPr>
            <a:spLocks noGrp="1"/>
          </p:cNvSpPr>
          <p:nvPr>
            <p:ph type="sldNum" sz="quarter" idx="12"/>
          </p:nvPr>
        </p:nvSpPr>
        <p:spPr>
          <a:xfrm>
            <a:off x="9106091" y="6190635"/>
            <a:ext cx="2844800" cy="476250"/>
          </a:xfrm>
        </p:spPr>
        <p:txBody>
          <a:bodyPr/>
          <a:lstStyle/>
          <a:p>
            <a:fld id="{CB3966BC-8B8D-4F42-BECA-90C48EA3D957}" type="slidenum">
              <a:rPr lang="en-US" smtClean="0"/>
              <a:t>50</a:t>
            </a:fld>
            <a:endParaRPr lang="en-US" dirty="0"/>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flipH="1">
            <a:off x="8876211" y="104501"/>
            <a:ext cx="2841172" cy="400110"/>
          </a:xfrm>
          <a:prstGeom prst="rect">
            <a:avLst/>
          </a:prstGeom>
          <a:noFill/>
        </p:spPr>
        <p:txBody>
          <a:bodyPr wrap="square" rtlCol="0">
            <a:spAutoFit/>
          </a:bodyPr>
          <a:lstStyle/>
          <a:p>
            <a:r>
              <a:rPr lang="en-US" sz="2000" b="1" i="0" u="none" dirty="0">
                <a:solidFill>
                  <a:schemeClr val="accent2">
                    <a:lumMod val="60000"/>
                    <a:lumOff val="40000"/>
                  </a:schemeClr>
                </a:solidFill>
                <a:latin typeface="Comic Sans MS" panose="030F0702030302020204" pitchFamily="66" charset="0"/>
              </a:rPr>
              <a:t>ADVANTAGES</a:t>
            </a:r>
          </a:p>
        </p:txBody>
      </p:sp>
    </p:spTree>
    <p:extLst>
      <p:ext uri="{BB962C8B-B14F-4D97-AF65-F5344CB8AC3E}">
        <p14:creationId xmlns:p14="http://schemas.microsoft.com/office/powerpoint/2010/main" val="29496594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61852" y="1561013"/>
            <a:ext cx="7659189" cy="3700463"/>
          </a:xfrm>
        </p:spPr>
        <p:txBody>
          <a:bodyPr/>
          <a:lstStyle/>
          <a:p>
            <a:pPr>
              <a:lnSpc>
                <a:spcPct val="150000"/>
              </a:lnSpc>
              <a:buFont typeface="Courier New" panose="02070309020205020404" pitchFamily="49" charset="0"/>
              <a:buChar char="o"/>
            </a:pPr>
            <a:r>
              <a:rPr lang="en-US" altLang="zh-TW" sz="2400" dirty="0">
                <a:ln w="0">
                  <a:solidFill>
                    <a:schemeClr val="tx2"/>
                  </a:solidFill>
                </a:ln>
                <a:solidFill>
                  <a:schemeClr val="tx2"/>
                </a:solidFill>
                <a:effectLst>
                  <a:outerShdw blurRad="38100" dist="19050" dir="2700000" algn="tl" rotWithShape="0">
                    <a:schemeClr val="dk1">
                      <a:alpha val="40000"/>
                    </a:schemeClr>
                  </a:outerShdw>
                </a:effectLst>
                <a:latin typeface="Comic Sans MS" panose="030F0702030302020204" pitchFamily="66" charset="0"/>
                <a:cs typeface="Times New Roman" panose="02020603050405020304" pitchFamily="18" charset="0"/>
              </a:rPr>
              <a:t>Linus</a:t>
            </a:r>
            <a:r>
              <a:rPr lang="en-US" altLang="zh-TW" sz="2400" dirty="0">
                <a:ln w="12700">
                  <a:solidFill>
                    <a:schemeClr val="tx2"/>
                  </a:solidFill>
                  <a:prstDash val="solid"/>
                </a:ln>
                <a:solidFill>
                  <a:schemeClr val="tx2"/>
                </a:solidFill>
                <a:latin typeface="Comic Sans MS" panose="030F0702030302020204" pitchFamily="66" charset="0"/>
                <a:cs typeface="Times New Roman" panose="02020603050405020304" pitchFamily="18" charset="0"/>
              </a:rPr>
              <a:t> uses BitKeeper to manage Linux code</a:t>
            </a:r>
          </a:p>
          <a:p>
            <a:pPr>
              <a:lnSpc>
                <a:spcPct val="150000"/>
              </a:lnSpc>
              <a:buFont typeface="Courier New" panose="02070309020205020404" pitchFamily="49" charset="0"/>
              <a:buChar char="o"/>
            </a:pPr>
            <a:r>
              <a:rPr lang="en-US" sz="2400" dirty="0">
                <a:ln w="12700">
                  <a:solidFill>
                    <a:schemeClr val="tx2"/>
                  </a:solidFill>
                  <a:prstDash val="solid"/>
                </a:ln>
                <a:solidFill>
                  <a:schemeClr val="tx2"/>
                </a:solidFill>
                <a:latin typeface="Comic Sans MS" panose="030F0702030302020204" pitchFamily="66" charset="0"/>
                <a:cs typeface="Times New Roman" panose="02020603050405020304" pitchFamily="18" charset="0"/>
              </a:rPr>
              <a:t>In 2005, </a:t>
            </a:r>
            <a:r>
              <a:rPr lang="en-US" altLang="zh-TW" sz="2400" dirty="0">
                <a:ln w="12700">
                  <a:solidFill>
                    <a:schemeClr val="tx2"/>
                  </a:solidFill>
                  <a:prstDash val="solid"/>
                </a:ln>
                <a:solidFill>
                  <a:schemeClr val="tx2"/>
                </a:solidFill>
                <a:latin typeface="Comic Sans MS" panose="030F0702030302020204" pitchFamily="66" charset="0"/>
                <a:cs typeface="Times New Roman" panose="02020603050405020304" pitchFamily="18" charset="0"/>
              </a:rPr>
              <a:t>BitKeeper suddenly became unavailable.</a:t>
            </a:r>
          </a:p>
          <a:p>
            <a:pPr>
              <a:lnSpc>
                <a:spcPct val="150000"/>
              </a:lnSpc>
              <a:buFont typeface="Courier New" panose="02070309020205020404" pitchFamily="49" charset="0"/>
              <a:buChar char="o"/>
            </a:pPr>
            <a:r>
              <a:rPr lang="en-US" sz="2400" dirty="0">
                <a:ln w="22225">
                  <a:solidFill>
                    <a:schemeClr val="tx2"/>
                  </a:solidFill>
                  <a:prstDash val="solid"/>
                </a:ln>
                <a:solidFill>
                  <a:schemeClr val="tx2"/>
                </a:solidFill>
                <a:latin typeface="Comic Sans MS" panose="030F0702030302020204" pitchFamily="66" charset="0"/>
                <a:cs typeface="Times New Roman" panose="02020603050405020304" pitchFamily="18" charset="0"/>
              </a:rPr>
              <a:t>Linus</a:t>
            </a:r>
            <a:r>
              <a:rPr lang="en-US" sz="2400" dirty="0">
                <a:ln w="12700">
                  <a:solidFill>
                    <a:schemeClr val="tx2"/>
                  </a:solidFill>
                  <a:prstDash val="solid"/>
                </a:ln>
                <a:solidFill>
                  <a:schemeClr val="tx2"/>
                </a:solidFill>
                <a:latin typeface="Comic Sans MS" panose="030F0702030302020204" pitchFamily="66" charset="0"/>
                <a:cs typeface="Times New Roman" panose="02020603050405020304" pitchFamily="18" charset="0"/>
              </a:rPr>
              <a:t> decided to create a tool with Distributed Source Management System.</a:t>
            </a:r>
          </a:p>
          <a:p>
            <a:pPr>
              <a:lnSpc>
                <a:spcPct val="150000"/>
              </a:lnSpc>
              <a:buFont typeface="Courier New" panose="02070309020205020404" pitchFamily="49" charset="0"/>
              <a:buChar char="o"/>
            </a:pPr>
            <a:r>
              <a:rPr lang="en-US" sz="2400" dirty="0">
                <a:ln w="12700">
                  <a:solidFill>
                    <a:schemeClr val="tx2"/>
                  </a:solidFill>
                  <a:prstDash val="solid"/>
                </a:ln>
                <a:solidFill>
                  <a:schemeClr val="tx2"/>
                </a:solidFill>
                <a:latin typeface="Comic Sans MS" panose="030F0702030302020204" pitchFamily="66" charset="0"/>
                <a:cs typeface="Times New Roman" panose="02020603050405020304" pitchFamily="18" charset="0"/>
              </a:rPr>
              <a:t>Linus Torvalds developed GIT in June 2005.</a:t>
            </a:r>
          </a:p>
          <a:p>
            <a:pPr>
              <a:lnSpc>
                <a:spcPct val="150000"/>
              </a:lnSpc>
              <a:buFont typeface="Courier New" panose="02070309020205020404" pitchFamily="49" charset="0"/>
              <a:buChar char="o"/>
            </a:pPr>
            <a:endParaRPr lang="en-US" sz="2400" dirty="0">
              <a:ln w="12700">
                <a:solidFill>
                  <a:schemeClr val="tx2"/>
                </a:solidFill>
                <a:prstDash val="solid"/>
              </a:ln>
              <a:solidFill>
                <a:schemeClr val="tx2"/>
              </a:solidFill>
              <a:latin typeface="Comic Sans MS" panose="030F0702030302020204" pitchFamily="66" charset="0"/>
              <a:cs typeface="Times New Roman" panose="02020603050405020304" pitchFamily="18" charset="0"/>
            </a:endParaRPr>
          </a:p>
          <a:p>
            <a:pPr>
              <a:lnSpc>
                <a:spcPct val="150000"/>
              </a:lnSpc>
              <a:buFont typeface="Courier New" panose="02070309020205020404" pitchFamily="49" charset="0"/>
              <a:buChar char="o"/>
            </a:pPr>
            <a:endParaRPr lang="en-US" sz="2400" dirty="0">
              <a:ln w="12700">
                <a:solidFill>
                  <a:schemeClr val="tx2"/>
                </a:solidFill>
                <a:prstDash val="solid"/>
              </a:ln>
              <a:solidFill>
                <a:schemeClr val="tx2"/>
              </a:solidFill>
              <a:latin typeface="Comic Sans MS" panose="030F0702030302020204" pitchFamily="66" charset="0"/>
              <a:cs typeface="Times New Roman" panose="02020603050405020304" pitchFamily="18" charset="0"/>
            </a:endParaRPr>
          </a:p>
          <a:p>
            <a:pPr>
              <a:lnSpc>
                <a:spcPct val="150000"/>
              </a:lnSpc>
              <a:buFont typeface="Courier New" panose="02070309020205020404" pitchFamily="49" charset="0"/>
              <a:buChar char="o"/>
            </a:pPr>
            <a:endParaRPr lang="en-US" sz="2400" dirty="0">
              <a:ln w="12700">
                <a:solidFill>
                  <a:schemeClr val="tx2"/>
                </a:solidFill>
                <a:prstDash val="solid"/>
              </a:ln>
              <a:solidFill>
                <a:schemeClr val="tx2"/>
              </a:solidFill>
              <a:latin typeface="Comic Sans MS" panose="030F0702030302020204"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618A4B8E-1F37-4ED8-8A4B-BE2A1C0C1939}" type="datetime1">
              <a:rPr lang="en-US" smtClean="0"/>
              <a:t>12/1/2022</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51</a:t>
            </a:fld>
            <a:endParaRPr lang="en-US"/>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1041" y="1652453"/>
            <a:ext cx="3333750" cy="3233056"/>
          </a:xfrm>
          <a:prstGeom prst="rect">
            <a:avLst/>
          </a:prstGeom>
        </p:spPr>
      </p:pic>
      <p:sp>
        <p:nvSpPr>
          <p:cNvPr id="13" name="TextBox 12"/>
          <p:cNvSpPr txBox="1"/>
          <p:nvPr/>
        </p:nvSpPr>
        <p:spPr>
          <a:xfrm>
            <a:off x="8242663" y="4885509"/>
            <a:ext cx="3333750" cy="461665"/>
          </a:xfrm>
          <a:prstGeom prst="rect">
            <a:avLst/>
          </a:prstGeom>
          <a:noFill/>
        </p:spPr>
        <p:txBody>
          <a:bodyPr wrap="square" rtlCol="0">
            <a:spAutoFit/>
          </a:bodyPr>
          <a:lstStyle/>
          <a:p>
            <a:pPr algn="ctr"/>
            <a:r>
              <a:rPr lang="en-US" sz="2400" i="0" u="none" dirty="0">
                <a:solidFill>
                  <a:schemeClr val="accent1"/>
                </a:solidFill>
                <a:latin typeface="Comic Sans MS" panose="030F0702030302020204" pitchFamily="66" charset="0"/>
              </a:rPr>
              <a:t>Founder</a:t>
            </a:r>
          </a:p>
        </p:txBody>
      </p:sp>
      <p:pic>
        <p:nvPicPr>
          <p:cNvPr id="16" name="Picture 5" descr="Ppt_Bg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3063"/>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9261566" y="-13063"/>
            <a:ext cx="2320834"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cs typeface="Times New Roman" panose="02020603050405020304" pitchFamily="18" charset="0"/>
              </a:rPr>
              <a:t>GIT</a:t>
            </a:r>
            <a:r>
              <a:rPr lang="en-US" sz="2400" b="1" i="0" u="none"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400" b="1" i="0" u="none" dirty="0">
                <a:solidFill>
                  <a:schemeClr val="accent2">
                    <a:lumMod val="60000"/>
                    <a:lumOff val="40000"/>
                  </a:schemeClr>
                </a:solidFill>
                <a:latin typeface="Comic Sans MS" panose="030F0702030302020204" pitchFamily="66" charset="0"/>
                <a:cs typeface="Times New Roman" panose="02020603050405020304" pitchFamily="18" charset="0"/>
              </a:rPr>
              <a:t>HISTORY</a:t>
            </a:r>
          </a:p>
        </p:txBody>
      </p:sp>
    </p:spTree>
    <p:extLst>
      <p:ext uri="{BB962C8B-B14F-4D97-AF65-F5344CB8AC3E}">
        <p14:creationId xmlns:p14="http://schemas.microsoft.com/office/powerpoint/2010/main" val="11418854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65067"/>
            <a:ext cx="10972800" cy="3700463"/>
          </a:xfrm>
        </p:spPr>
        <p:txBody>
          <a:bodyPr/>
          <a:lstStyle/>
          <a:p>
            <a:pPr>
              <a:buFont typeface="Courier New" panose="02070309020205020404" pitchFamily="49" charset="0"/>
              <a:buChar char="o"/>
            </a:pPr>
            <a:r>
              <a:rPr lang="en-US" sz="2400" dirty="0">
                <a:solidFill>
                  <a:schemeClr val="accent2"/>
                </a:solidFill>
                <a:latin typeface="Comic Sans MS" panose="030F0702030302020204" pitchFamily="66" charset="0"/>
              </a:rPr>
              <a:t> </a:t>
            </a:r>
            <a:r>
              <a:rPr lang="en-US" sz="2400" dirty="0">
                <a:solidFill>
                  <a:schemeClr val="bg1"/>
                </a:solidFill>
                <a:latin typeface="Comic Sans MS" panose="030F0702030302020204" pitchFamily="66" charset="0"/>
              </a:rPr>
              <a:t>Local Repository – it is a private workplace.</a:t>
            </a:r>
          </a:p>
          <a:p>
            <a:pPr>
              <a:buFont typeface="Courier New" panose="02070309020205020404" pitchFamily="49" charset="0"/>
              <a:buChar char="o"/>
            </a:pPr>
            <a:r>
              <a:rPr lang="en-US" sz="2400" dirty="0">
                <a:solidFill>
                  <a:schemeClr val="accent2"/>
                </a:solidFill>
                <a:latin typeface="Comic Sans MS" panose="030F0702030302020204" pitchFamily="66" charset="0"/>
              </a:rPr>
              <a:t> </a:t>
            </a:r>
            <a:r>
              <a:rPr lang="en-US" sz="2400" dirty="0">
                <a:solidFill>
                  <a:schemeClr val="bg1"/>
                </a:solidFill>
                <a:latin typeface="Comic Sans MS" panose="030F0702030302020204" pitchFamily="66" charset="0"/>
              </a:rPr>
              <a:t>Working Directory – the place where files are checked out.</a:t>
            </a:r>
          </a:p>
          <a:p>
            <a:pPr marL="395288" indent="-395288">
              <a:buFont typeface="Courier New" panose="02070309020205020404" pitchFamily="49" charset="0"/>
              <a:buChar char="o"/>
            </a:pPr>
            <a:r>
              <a:rPr lang="en-US" sz="2400" dirty="0">
                <a:solidFill>
                  <a:schemeClr val="accent2"/>
                </a:solidFill>
                <a:latin typeface="Comic Sans MS" panose="030F0702030302020204" pitchFamily="66" charset="0"/>
              </a:rPr>
              <a:t> </a:t>
            </a:r>
            <a:r>
              <a:rPr lang="en-US" sz="2400" dirty="0">
                <a:solidFill>
                  <a:schemeClr val="bg1"/>
                </a:solidFill>
                <a:latin typeface="Comic Sans MS" panose="030F0702030302020204" pitchFamily="66" charset="0"/>
              </a:rPr>
              <a:t>Blob – stands for Binary Large Object. Each version of a file is 	           		represented by blob.</a:t>
            </a:r>
          </a:p>
          <a:p>
            <a:pPr>
              <a:buFont typeface="Courier New" panose="02070309020205020404" pitchFamily="49" charset="0"/>
              <a:buChar char="o"/>
            </a:pPr>
            <a:r>
              <a:rPr lang="en-US" sz="2400" dirty="0">
                <a:solidFill>
                  <a:schemeClr val="accent2"/>
                </a:solidFill>
                <a:latin typeface="Comic Sans MS" panose="030F0702030302020204" pitchFamily="66" charset="0"/>
              </a:rPr>
              <a:t> </a:t>
            </a:r>
            <a:r>
              <a:rPr lang="en-US" sz="2400" dirty="0">
                <a:solidFill>
                  <a:schemeClr val="bg1"/>
                </a:solidFill>
                <a:latin typeface="Comic Sans MS" panose="030F0702030302020204" pitchFamily="66" charset="0"/>
              </a:rPr>
              <a:t>Tree - Tree is an object, which represents a directory. It holds 	      		blobs as well as other sub-directories.</a:t>
            </a:r>
          </a:p>
          <a:p>
            <a:pPr>
              <a:buFont typeface="Courier New" panose="02070309020205020404" pitchFamily="49" charset="0"/>
              <a:buChar char="o"/>
            </a:pPr>
            <a:r>
              <a:rPr lang="en-US" sz="2400" dirty="0">
                <a:solidFill>
                  <a:schemeClr val="accent2"/>
                </a:solidFill>
                <a:latin typeface="Comic Sans MS" panose="030F0702030302020204" pitchFamily="66" charset="0"/>
              </a:rPr>
              <a:t> </a:t>
            </a:r>
            <a:r>
              <a:rPr lang="en-US" sz="2400" dirty="0">
                <a:solidFill>
                  <a:schemeClr val="bg1"/>
                </a:solidFill>
                <a:latin typeface="Comic Sans MS" panose="030F0702030302020204" pitchFamily="66" charset="0"/>
              </a:rPr>
              <a:t>Revision - Revision represents the version of the source code. 			 Revisions in Git are represented by commits.</a:t>
            </a:r>
          </a:p>
          <a:p>
            <a:pPr>
              <a:buFont typeface="Courier New" panose="02070309020205020404" pitchFamily="49" charset="0"/>
              <a:buChar char="o"/>
            </a:pPr>
            <a:r>
              <a:rPr lang="en-US" sz="2400" dirty="0">
                <a:solidFill>
                  <a:schemeClr val="accent2"/>
                </a:solidFill>
                <a:latin typeface="Comic Sans MS" panose="030F0702030302020204" pitchFamily="66" charset="0"/>
              </a:rPr>
              <a:t> </a:t>
            </a:r>
            <a:r>
              <a:rPr lang="en-US" sz="2400" dirty="0">
                <a:solidFill>
                  <a:schemeClr val="bg1"/>
                </a:solidFill>
                <a:latin typeface="Comic Sans MS" panose="030F0702030302020204" pitchFamily="66" charset="0"/>
              </a:rPr>
              <a:t>Tags – It assigns a meaningful name with a specific version in the 	      		repository. It is immutable.</a:t>
            </a:r>
          </a:p>
        </p:txBody>
      </p:sp>
      <p:sp>
        <p:nvSpPr>
          <p:cNvPr id="5" name="Date Placeholder 4"/>
          <p:cNvSpPr>
            <a:spLocks noGrp="1"/>
          </p:cNvSpPr>
          <p:nvPr>
            <p:ph type="dt" sz="half" idx="10"/>
          </p:nvPr>
        </p:nvSpPr>
        <p:spPr/>
        <p:txBody>
          <a:bodyPr/>
          <a:lstStyle/>
          <a:p>
            <a:fld id="{0698B8B8-D941-4524-A01A-2BD2943DDE43}" type="datetime1">
              <a:rPr lang="en-US" smtClean="0"/>
              <a:t>11/30/2022</a:t>
            </a:fld>
            <a:endParaRPr lang="en-US"/>
          </a:p>
        </p:txBody>
      </p:sp>
      <p:sp>
        <p:nvSpPr>
          <p:cNvPr id="6" name="Slide Number Placeholder 5"/>
          <p:cNvSpPr>
            <a:spLocks noGrp="1"/>
          </p:cNvSpPr>
          <p:nvPr>
            <p:ph type="sldNum" sz="quarter" idx="12"/>
          </p:nvPr>
        </p:nvSpPr>
        <p:spPr/>
        <p:txBody>
          <a:bodyPr/>
          <a:lstStyle/>
          <a:p>
            <a:fld id="{CB3966BC-8B8D-4F42-BECA-90C48EA3D957}" type="slidenum">
              <a:rPr lang="en-US" smtClean="0"/>
              <a:t>52</a:t>
            </a:fld>
            <a:endParaRPr lang="en-US"/>
          </a:p>
        </p:txBody>
      </p:sp>
      <p:pic>
        <p:nvPicPr>
          <p:cNvPr id="14"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8477798" y="78375"/>
            <a:ext cx="3291836" cy="430887"/>
          </a:xfrm>
          <a:prstGeom prst="rect">
            <a:avLst/>
          </a:prstGeom>
          <a:noFill/>
        </p:spPr>
        <p:txBody>
          <a:bodyPr wrap="square" rtlCol="0">
            <a:spAutoFit/>
          </a:bodyPr>
          <a:lstStyle/>
          <a:p>
            <a:r>
              <a:rPr lang="en-US" sz="2200" b="1" i="0" u="none" dirty="0">
                <a:solidFill>
                  <a:schemeClr val="accent2">
                    <a:lumMod val="60000"/>
                    <a:lumOff val="40000"/>
                  </a:schemeClr>
                </a:solidFill>
                <a:latin typeface="Comic Sans MS" panose="030F0702030302020204" pitchFamily="66" charset="0"/>
                <a:cs typeface="Times New Roman" panose="02020603050405020304" pitchFamily="18" charset="0"/>
              </a:rPr>
              <a:t>DVCS TERMINOLOGY</a:t>
            </a:r>
          </a:p>
        </p:txBody>
      </p:sp>
    </p:spTree>
    <p:extLst>
      <p:ext uri="{BB962C8B-B14F-4D97-AF65-F5344CB8AC3E}">
        <p14:creationId xmlns:p14="http://schemas.microsoft.com/office/powerpoint/2010/main" val="16227423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400" b="1" dirty="0">
                <a:solidFill>
                  <a:schemeClr val="bg1"/>
                </a:solidFill>
                <a:latin typeface="Comic Sans MS" panose="030F0702030302020204" pitchFamily="66" charset="0"/>
                <a:cs typeface="Times New Roman" panose="02020603050405020304" pitchFamily="18" charset="0"/>
              </a:rPr>
              <a:t>GIT</a:t>
            </a:r>
            <a:r>
              <a:rPr lang="en-US" sz="2400" dirty="0">
                <a:solidFill>
                  <a:schemeClr val="bg1"/>
                </a:solidFill>
                <a:latin typeface="Comic Sans MS" panose="030F0702030302020204" pitchFamily="66" charset="0"/>
                <a:cs typeface="Times New Roman" panose="02020603050405020304" pitchFamily="18" charset="0"/>
              </a:rPr>
              <a:t> is a version control system for tracking changes in computer files and coordinating work on those files among multiple people.</a:t>
            </a:r>
          </a:p>
          <a:p>
            <a:pPr marL="0" indent="0">
              <a:buNone/>
            </a:pPr>
            <a:endParaRPr lang="en-US" altLang="zh-TW" sz="2400" b="1" dirty="0">
              <a:solidFill>
                <a:schemeClr val="bg1"/>
              </a:solidFill>
              <a:latin typeface="Comic Sans MS" panose="030F0702030302020204" pitchFamily="66" charset="0"/>
              <a:cs typeface="Times New Roman" panose="02020603050405020304" pitchFamily="18" charset="0"/>
            </a:endParaRPr>
          </a:p>
          <a:p>
            <a:pPr>
              <a:buFont typeface="Courier New" panose="02070309020205020404" pitchFamily="49" charset="0"/>
              <a:buChar char="o"/>
            </a:pPr>
            <a:r>
              <a:rPr lang="en-US" altLang="zh-TW" sz="2400" b="1" dirty="0">
                <a:solidFill>
                  <a:schemeClr val="accent2"/>
                </a:solidFill>
                <a:latin typeface="Comic Sans MS" panose="030F0702030302020204" pitchFamily="66" charset="0"/>
                <a:cs typeface="Times New Roman" panose="02020603050405020304" pitchFamily="18" charset="0"/>
              </a:rPr>
              <a:t> </a:t>
            </a:r>
            <a:r>
              <a:rPr lang="en-US" altLang="zh-TW" sz="2400" b="1" dirty="0">
                <a:solidFill>
                  <a:schemeClr val="bg1"/>
                </a:solidFill>
                <a:latin typeface="Comic Sans MS" panose="030F0702030302020204" pitchFamily="66" charset="0"/>
                <a:cs typeface="Times New Roman" panose="02020603050405020304" pitchFamily="18" charset="0"/>
              </a:rPr>
              <a:t>Three trees of GIT:</a:t>
            </a:r>
          </a:p>
          <a:p>
            <a:pPr lvl="1">
              <a:buFont typeface="Courier New" panose="02070309020205020404" pitchFamily="49" charset="0"/>
              <a:buChar char="o"/>
            </a:pPr>
            <a:r>
              <a:rPr lang="en-US" altLang="zh-TW" sz="2400" dirty="0">
                <a:solidFill>
                  <a:schemeClr val="accent2"/>
                </a:solidFill>
                <a:latin typeface="Comic Sans MS" panose="030F0702030302020204" pitchFamily="66" charset="0"/>
                <a:cs typeface="Times New Roman" panose="02020603050405020304" pitchFamily="18" charset="0"/>
              </a:rPr>
              <a:t> </a:t>
            </a:r>
            <a:r>
              <a:rPr lang="en-US" altLang="zh-TW" sz="2400" dirty="0">
                <a:solidFill>
                  <a:schemeClr val="bg1"/>
                </a:solidFill>
                <a:latin typeface="Comic Sans MS" panose="030F0702030302020204" pitchFamily="66" charset="0"/>
                <a:cs typeface="Times New Roman" panose="02020603050405020304" pitchFamily="18" charset="0"/>
              </a:rPr>
              <a:t>The HEAD</a:t>
            </a:r>
            <a:endParaRPr lang="zh-TW" altLang="en-US" sz="2400" dirty="0">
              <a:solidFill>
                <a:schemeClr val="bg1"/>
              </a:solidFill>
              <a:latin typeface="Comic Sans MS" panose="030F0702030302020204" pitchFamily="66" charset="0"/>
              <a:cs typeface="Times New Roman" panose="02020603050405020304" pitchFamily="18" charset="0"/>
            </a:endParaRPr>
          </a:p>
          <a:p>
            <a:pPr lvl="2">
              <a:buFont typeface="Courier New" panose="02070309020205020404" pitchFamily="49" charset="0"/>
              <a:buChar char="o"/>
            </a:pPr>
            <a:r>
              <a:rPr lang="en-US" altLang="zh-TW" dirty="0">
                <a:solidFill>
                  <a:schemeClr val="accent2"/>
                </a:solidFill>
                <a:latin typeface="Comic Sans MS" panose="030F0702030302020204" pitchFamily="66" charset="0"/>
                <a:cs typeface="Times New Roman" panose="02020603050405020304" pitchFamily="18" charset="0"/>
              </a:rPr>
              <a:t> </a:t>
            </a:r>
            <a:r>
              <a:rPr lang="en-US" altLang="zh-TW" dirty="0">
                <a:solidFill>
                  <a:schemeClr val="bg1"/>
                </a:solidFill>
                <a:latin typeface="Comic Sans MS" panose="030F0702030302020204" pitchFamily="66" charset="0"/>
                <a:cs typeface="Times New Roman" panose="02020603050405020304" pitchFamily="18" charset="0"/>
              </a:rPr>
              <a:t>last commit snapshot, next parent    </a:t>
            </a:r>
          </a:p>
          <a:p>
            <a:pPr lvl="1">
              <a:buFont typeface="Courier New" panose="02070309020205020404" pitchFamily="49" charset="0"/>
              <a:buChar char="o"/>
            </a:pPr>
            <a:r>
              <a:rPr lang="en-US" altLang="zh-TW" sz="2400" dirty="0">
                <a:solidFill>
                  <a:schemeClr val="accent2"/>
                </a:solidFill>
                <a:latin typeface="Comic Sans MS" panose="030F0702030302020204" pitchFamily="66" charset="0"/>
                <a:cs typeface="Times New Roman" panose="02020603050405020304" pitchFamily="18" charset="0"/>
              </a:rPr>
              <a:t> </a:t>
            </a:r>
            <a:r>
              <a:rPr lang="en-US" altLang="zh-TW" sz="2400" dirty="0">
                <a:solidFill>
                  <a:schemeClr val="bg1"/>
                </a:solidFill>
                <a:latin typeface="Comic Sans MS" panose="030F0702030302020204" pitchFamily="66" charset="0"/>
                <a:cs typeface="Times New Roman" panose="02020603050405020304" pitchFamily="18" charset="0"/>
              </a:rPr>
              <a:t>Index</a:t>
            </a:r>
          </a:p>
          <a:p>
            <a:pPr lvl="2">
              <a:buFont typeface="Courier New" panose="02070309020205020404" pitchFamily="49" charset="0"/>
              <a:buChar char="o"/>
            </a:pPr>
            <a:r>
              <a:rPr lang="en-US" altLang="zh-TW" dirty="0">
                <a:solidFill>
                  <a:schemeClr val="accent2"/>
                </a:solidFill>
                <a:latin typeface="Comic Sans MS" panose="030F0702030302020204" pitchFamily="66" charset="0"/>
                <a:cs typeface="Times New Roman" panose="02020603050405020304" pitchFamily="18" charset="0"/>
              </a:rPr>
              <a:t> </a:t>
            </a:r>
            <a:r>
              <a:rPr lang="en-US" altLang="zh-TW" dirty="0">
                <a:solidFill>
                  <a:schemeClr val="bg1"/>
                </a:solidFill>
                <a:latin typeface="Comic Sans MS" panose="030F0702030302020204" pitchFamily="66" charset="0"/>
                <a:cs typeface="Times New Roman" panose="02020603050405020304" pitchFamily="18" charset="0"/>
              </a:rPr>
              <a:t>Proposed next commit snapshot    </a:t>
            </a:r>
          </a:p>
          <a:p>
            <a:pPr lvl="1">
              <a:buFont typeface="Courier New" panose="02070309020205020404" pitchFamily="49" charset="0"/>
              <a:buChar char="o"/>
            </a:pPr>
            <a:r>
              <a:rPr lang="en-US" altLang="zh-TW" sz="2400" dirty="0">
                <a:solidFill>
                  <a:schemeClr val="accent2"/>
                </a:solidFill>
                <a:latin typeface="Comic Sans MS" panose="030F0702030302020204" pitchFamily="66" charset="0"/>
                <a:cs typeface="Times New Roman" panose="02020603050405020304" pitchFamily="18" charset="0"/>
              </a:rPr>
              <a:t> </a:t>
            </a:r>
            <a:r>
              <a:rPr lang="en-US" altLang="zh-TW" sz="2400" dirty="0">
                <a:solidFill>
                  <a:schemeClr val="bg1"/>
                </a:solidFill>
                <a:latin typeface="Comic Sans MS" panose="030F0702030302020204" pitchFamily="66" charset="0"/>
                <a:cs typeface="Times New Roman" panose="02020603050405020304" pitchFamily="18" charset="0"/>
              </a:rPr>
              <a:t>Working directory</a:t>
            </a:r>
          </a:p>
          <a:p>
            <a:pPr lvl="2">
              <a:buFont typeface="Courier New" panose="02070309020205020404" pitchFamily="49" charset="0"/>
              <a:buChar char="o"/>
            </a:pPr>
            <a:r>
              <a:rPr lang="en-US" altLang="zh-TW" dirty="0">
                <a:solidFill>
                  <a:schemeClr val="accent2"/>
                </a:solidFill>
                <a:latin typeface="Comic Sans MS" panose="030F0702030302020204" pitchFamily="66" charset="0"/>
                <a:cs typeface="Times New Roman" panose="02020603050405020304" pitchFamily="18" charset="0"/>
              </a:rPr>
              <a:t> </a:t>
            </a:r>
            <a:r>
              <a:rPr lang="en-US" altLang="zh-TW" dirty="0">
                <a:solidFill>
                  <a:schemeClr val="bg1"/>
                </a:solidFill>
                <a:latin typeface="Comic Sans MS" panose="030F0702030302020204" pitchFamily="66" charset="0"/>
                <a:cs typeface="Times New Roman" panose="02020603050405020304" pitchFamily="18" charset="0"/>
              </a:rPr>
              <a:t>Sandbox</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66433" y="2784868"/>
            <a:ext cx="4203387" cy="3455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half" idx="10"/>
          </p:nvPr>
        </p:nvSpPr>
        <p:spPr/>
        <p:txBody>
          <a:bodyPr/>
          <a:lstStyle/>
          <a:p>
            <a:fld id="{9F35E42B-E6A7-4D36-8C7F-3B55A4D9B172}" type="datetime1">
              <a:rPr lang="en-US" smtClean="0"/>
              <a:t>11/30/2022</a:t>
            </a:fld>
            <a:endParaRPr lang="en-US"/>
          </a:p>
        </p:txBody>
      </p:sp>
      <p:sp>
        <p:nvSpPr>
          <p:cNvPr id="7" name="Slide Number Placeholder 6"/>
          <p:cNvSpPr>
            <a:spLocks noGrp="1"/>
          </p:cNvSpPr>
          <p:nvPr>
            <p:ph type="sldNum" sz="quarter" idx="12"/>
          </p:nvPr>
        </p:nvSpPr>
        <p:spPr/>
        <p:txBody>
          <a:bodyPr/>
          <a:lstStyle/>
          <a:p>
            <a:fld id="{CB3966BC-8B8D-4F42-BECA-90C48EA3D957}" type="slidenum">
              <a:rPr lang="en-US" smtClean="0"/>
              <a:t>53</a:t>
            </a:fld>
            <a:endParaRPr lang="en-US"/>
          </a:p>
        </p:txBody>
      </p:sp>
      <p:pic>
        <p:nvPicPr>
          <p:cNvPr id="15" name="Picture 5" descr="Ppt_Bg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3648"/>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8634549" y="51664"/>
            <a:ext cx="3291840"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anose="030F0702030302020204" pitchFamily="66" charset="0"/>
              </a:rPr>
              <a:t>GETTING</a:t>
            </a:r>
            <a:r>
              <a:rPr lang="en-US" sz="2400" b="1" i="0" u="none" dirty="0">
                <a:solidFill>
                  <a:schemeClr val="accent2">
                    <a:lumMod val="60000"/>
                    <a:lumOff val="40000"/>
                  </a:schemeClr>
                </a:solidFill>
              </a:rPr>
              <a:t> </a:t>
            </a:r>
            <a:r>
              <a:rPr lang="en-US" sz="2400" b="1" i="0" u="none" dirty="0">
                <a:solidFill>
                  <a:schemeClr val="accent2">
                    <a:lumMod val="60000"/>
                    <a:lumOff val="40000"/>
                  </a:schemeClr>
                </a:solidFill>
                <a:latin typeface="Comic Sans MS" panose="030F0702030302020204" pitchFamily="66" charset="0"/>
              </a:rPr>
              <a:t>STARTED</a:t>
            </a:r>
          </a:p>
        </p:txBody>
      </p:sp>
    </p:spTree>
    <p:extLst>
      <p:ext uri="{BB962C8B-B14F-4D97-AF65-F5344CB8AC3E}">
        <p14:creationId xmlns:p14="http://schemas.microsoft.com/office/powerpoint/2010/main" val="19337747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96390" y="784274"/>
            <a:ext cx="10972800" cy="4800600"/>
          </a:xfrm>
        </p:spPr>
        <p:txBody>
          <a:bodyPr/>
          <a:lstStyle/>
          <a:p>
            <a:pPr>
              <a:buFont typeface="Courier New" panose="02070309020205020404" pitchFamily="49" charset="0"/>
              <a:buChar char="o"/>
            </a:pPr>
            <a:r>
              <a:rPr lang="en-US" sz="2600" dirty="0">
                <a:solidFill>
                  <a:schemeClr val="bg1"/>
                </a:solidFill>
                <a:latin typeface="Comic Sans MS" panose="030F0702030302020204" pitchFamily="66" charset="0"/>
              </a:rPr>
              <a:t>GIT is a </a:t>
            </a:r>
            <a:r>
              <a:rPr lang="en-US" sz="2600" dirty="0">
                <a:solidFill>
                  <a:schemeClr val="bg1"/>
                </a:solidFill>
                <a:latin typeface="Comic Sans MS" panose="030F0702030302020204" pitchFamily="66" charset="0"/>
                <a:cs typeface="Calibri" panose="020F0502020204030204" pitchFamily="34" charset="0"/>
              </a:rPr>
              <a:t>Distributed</a:t>
            </a:r>
            <a:r>
              <a:rPr lang="en-US" sz="2600" dirty="0">
                <a:solidFill>
                  <a:schemeClr val="bg1"/>
                </a:solidFill>
                <a:latin typeface="Comic Sans MS" panose="030F0702030302020204" pitchFamily="66" charset="0"/>
              </a:rPr>
              <a:t> Version Control System.</a:t>
            </a:r>
          </a:p>
          <a:p>
            <a:pPr>
              <a:buFont typeface="Courier New" panose="02070309020205020404" pitchFamily="49" charset="0"/>
              <a:buChar char="o"/>
            </a:pPr>
            <a:r>
              <a:rPr lang="en-US" sz="2600" dirty="0">
                <a:solidFill>
                  <a:schemeClr val="bg1"/>
                </a:solidFill>
                <a:latin typeface="Comic Sans MS" panose="030F0702030302020204" pitchFamily="66" charset="0"/>
              </a:rPr>
              <a:t>It is a content addressable file system, used to track directory trees.</a:t>
            </a:r>
          </a:p>
          <a:p>
            <a:pPr>
              <a:buFont typeface="Courier New" panose="02070309020205020404" pitchFamily="49" charset="0"/>
              <a:buChar char="o"/>
            </a:pPr>
            <a:r>
              <a:rPr lang="en-US" sz="2600" dirty="0">
                <a:solidFill>
                  <a:schemeClr val="bg1"/>
                </a:solidFill>
                <a:latin typeface="Comic Sans MS" panose="030F0702030302020204" pitchFamily="66" charset="0"/>
              </a:rPr>
              <a:t>It handles all the things like merging source code and maintaining versions.</a:t>
            </a:r>
          </a:p>
          <a:p>
            <a:pPr>
              <a:buFont typeface="Courier New" panose="02070309020205020404" pitchFamily="49" charset="0"/>
              <a:buChar char="o"/>
            </a:pPr>
            <a:r>
              <a:rPr lang="en-US" sz="2600" dirty="0">
                <a:solidFill>
                  <a:schemeClr val="bg1"/>
                </a:solidFill>
                <a:latin typeface="Comic Sans MS" panose="030F0702030302020204" pitchFamily="66" charset="0"/>
              </a:rPr>
              <a:t>GIT is optimized for Complex Merges and Fast.</a:t>
            </a:r>
          </a:p>
          <a:p>
            <a:pPr>
              <a:buFont typeface="Courier New" panose="02070309020205020404" pitchFamily="49" charset="0"/>
              <a:buChar char="o"/>
            </a:pPr>
            <a:r>
              <a:rPr lang="en-US" sz="2600" dirty="0">
                <a:solidFill>
                  <a:schemeClr val="bg1"/>
                </a:solidFill>
                <a:latin typeface="Comic Sans MS" panose="030F0702030302020204" pitchFamily="66" charset="0"/>
              </a:rPr>
              <a:t>It follows Trunk Base Development.</a:t>
            </a:r>
          </a:p>
          <a:p>
            <a:pPr>
              <a:buFont typeface="Courier New" panose="02070309020205020404" pitchFamily="49" charset="0"/>
              <a:buChar char="o"/>
            </a:pPr>
            <a:r>
              <a:rPr lang="en-US" sz="2600" dirty="0">
                <a:solidFill>
                  <a:schemeClr val="bg1"/>
                </a:solidFill>
                <a:latin typeface="Comic Sans MS" panose="030F0702030302020204" pitchFamily="66" charset="0"/>
              </a:rPr>
              <a:t>It allows for code collaboration with anyone online.</a:t>
            </a:r>
          </a:p>
          <a:p>
            <a:pPr>
              <a:buFont typeface="Courier New" panose="02070309020205020404" pitchFamily="49" charset="0"/>
              <a:buChar char="o"/>
            </a:pPr>
            <a:r>
              <a:rPr lang="en-US" sz="2600" dirty="0">
                <a:solidFill>
                  <a:schemeClr val="accent1"/>
                </a:solidFill>
                <a:latin typeface="Comic Sans MS" panose="030F0702030302020204" pitchFamily="66" charset="0"/>
              </a:rPr>
              <a:t>Users keep the entire code and history on their location machines</a:t>
            </a:r>
          </a:p>
          <a:p>
            <a:pPr>
              <a:buFont typeface="Courier New" panose="02070309020205020404" pitchFamily="49" charset="0"/>
              <a:buChar char="o"/>
            </a:pPr>
            <a:r>
              <a:rPr lang="en-US" sz="2600" dirty="0">
                <a:solidFill>
                  <a:schemeClr val="accent1"/>
                </a:solidFill>
                <a:latin typeface="Comic Sans MS" panose="030F0702030302020204" pitchFamily="66" charset="0"/>
              </a:rPr>
              <a:t>Users can make any changes without internet access</a:t>
            </a:r>
            <a:endParaRPr lang="en-US" sz="2600" dirty="0">
              <a:solidFill>
                <a:schemeClr val="bg1"/>
              </a:solidFill>
              <a:latin typeface="Comic Sans MS" panose="030F0702030302020204" pitchFamily="66" charset="0"/>
            </a:endParaRPr>
          </a:p>
          <a:p>
            <a:pPr>
              <a:buFont typeface="Courier New" panose="02070309020205020404" pitchFamily="49" charset="0"/>
              <a:buChar char="o"/>
            </a:pPr>
            <a:endParaRPr lang="en-US" sz="2600" dirty="0">
              <a:solidFill>
                <a:schemeClr val="bg1"/>
              </a:solidFill>
              <a:latin typeface="Comic Sans MS" panose="030F0702030302020204" pitchFamily="66" charset="0"/>
            </a:endParaRPr>
          </a:p>
          <a:p>
            <a:pPr>
              <a:buFont typeface="Courier New" panose="02070309020205020404" pitchFamily="49" charset="0"/>
              <a:buChar char="o"/>
            </a:pPr>
            <a:endParaRPr lang="en-US" sz="2600" dirty="0">
              <a:solidFill>
                <a:schemeClr val="bg1"/>
              </a:solidFill>
              <a:latin typeface="Comic Sans MS" panose="030F0702030302020204" pitchFamily="66" charset="0"/>
            </a:endParaRPr>
          </a:p>
          <a:p>
            <a:pPr>
              <a:buFont typeface="Courier New" panose="02070309020205020404" pitchFamily="49" charset="0"/>
              <a:buChar char="o"/>
            </a:pPr>
            <a:endParaRPr lang="en-US" sz="2600" dirty="0">
              <a:solidFill>
                <a:schemeClr val="bg1"/>
              </a:solidFill>
              <a:latin typeface="Comic Sans MS" panose="030F0702030302020204" pitchFamily="66" charset="0"/>
            </a:endParaRPr>
          </a:p>
          <a:p>
            <a:pPr>
              <a:buFont typeface="Courier New" panose="02070309020205020404" pitchFamily="49" charset="0"/>
              <a:buChar char="o"/>
            </a:pPr>
            <a:endParaRPr lang="en-US" sz="26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11/30/2022</a:t>
            </a:fld>
            <a:endParaRPr lang="en-US"/>
          </a:p>
        </p:txBody>
      </p:sp>
      <p:sp>
        <p:nvSpPr>
          <p:cNvPr id="5" name="Slide Number Placeholder 4"/>
          <p:cNvSpPr>
            <a:spLocks noGrp="1"/>
          </p:cNvSpPr>
          <p:nvPr>
            <p:ph type="sldNum" sz="quarter" idx="12"/>
          </p:nvPr>
        </p:nvSpPr>
        <p:spPr>
          <a:xfrm>
            <a:off x="8814937" y="6245225"/>
            <a:ext cx="2844800" cy="476250"/>
          </a:xfrm>
        </p:spPr>
        <p:txBody>
          <a:bodyPr/>
          <a:lstStyle/>
          <a:p>
            <a:fld id="{CB3966BC-8B8D-4F42-BECA-90C48EA3D957}" type="slidenum">
              <a:rPr lang="en-US" smtClean="0">
                <a:solidFill>
                  <a:schemeClr val="accent2"/>
                </a:solidFill>
              </a:rPr>
              <a:t>54</a:t>
            </a:fld>
            <a:endParaRPr lang="en-US" dirty="0">
              <a:solidFill>
                <a:schemeClr val="accent2"/>
              </a:solidFill>
            </a:endParaRPr>
          </a:p>
        </p:txBody>
      </p:sp>
      <p:sp>
        <p:nvSpPr>
          <p:cNvPr id="21" name="TextBox 20"/>
          <p:cNvSpPr txBox="1"/>
          <p:nvPr/>
        </p:nvSpPr>
        <p:spPr>
          <a:xfrm>
            <a:off x="8889638" y="26123"/>
            <a:ext cx="2579552"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anose="030F0702030302020204" pitchFamily="66" charset="0"/>
              </a:rPr>
              <a:t>INTRO TO GIT</a:t>
            </a:r>
          </a:p>
        </p:txBody>
      </p:sp>
    </p:spTree>
    <p:extLst>
      <p:ext uri="{BB962C8B-B14F-4D97-AF65-F5344CB8AC3E}">
        <p14:creationId xmlns:p14="http://schemas.microsoft.com/office/powerpoint/2010/main" val="6287417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12192000" cy="7098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96390" y="784274"/>
            <a:ext cx="10972800" cy="4800600"/>
          </a:xfrm>
        </p:spPr>
        <p:txBody>
          <a:bodyPr/>
          <a:lstStyle/>
          <a:p>
            <a:pPr>
              <a:buFont typeface="Courier New" panose="02070309020205020404" pitchFamily="49" charset="0"/>
              <a:buChar char="o"/>
            </a:pPr>
            <a:endParaRPr lang="en-US" sz="2600" dirty="0">
              <a:solidFill>
                <a:schemeClr val="bg1"/>
              </a:solidFill>
              <a:latin typeface="Comic Sans MS" panose="030F0702030302020204" pitchFamily="66" charset="0"/>
            </a:endParaRPr>
          </a:p>
          <a:p>
            <a:pPr>
              <a:buFont typeface="Courier New" panose="02070309020205020404" pitchFamily="49" charset="0"/>
              <a:buChar char="o"/>
            </a:pPr>
            <a:endParaRPr lang="en-US" sz="2600" dirty="0">
              <a:solidFill>
                <a:schemeClr val="bg1"/>
              </a:solidFill>
              <a:latin typeface="Comic Sans MS" panose="030F0702030302020204" pitchFamily="66" charset="0"/>
            </a:endParaRPr>
          </a:p>
          <a:p>
            <a:pPr>
              <a:buFont typeface="Courier New" panose="02070309020205020404" pitchFamily="49" charset="0"/>
              <a:buChar char="o"/>
            </a:pPr>
            <a:endParaRPr lang="en-US" sz="26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11/30/2022</a:t>
            </a:fld>
            <a:endParaRPr lang="en-US"/>
          </a:p>
        </p:txBody>
      </p:sp>
      <p:sp>
        <p:nvSpPr>
          <p:cNvPr id="5" name="Slide Number Placeholder 4"/>
          <p:cNvSpPr>
            <a:spLocks noGrp="1"/>
          </p:cNvSpPr>
          <p:nvPr>
            <p:ph type="sldNum" sz="quarter" idx="12"/>
          </p:nvPr>
        </p:nvSpPr>
        <p:spPr>
          <a:xfrm>
            <a:off x="8814937" y="6245225"/>
            <a:ext cx="2844800" cy="476250"/>
          </a:xfrm>
        </p:spPr>
        <p:txBody>
          <a:bodyPr/>
          <a:lstStyle/>
          <a:p>
            <a:fld id="{CB3966BC-8B8D-4F42-BECA-90C48EA3D957}" type="slidenum">
              <a:rPr lang="en-US" smtClean="0">
                <a:solidFill>
                  <a:schemeClr val="accent2"/>
                </a:solidFill>
              </a:rPr>
              <a:t>55</a:t>
            </a:fld>
            <a:endParaRPr lang="en-US" dirty="0">
              <a:solidFill>
                <a:schemeClr val="accent2"/>
              </a:solidFill>
            </a:endParaRPr>
          </a:p>
        </p:txBody>
      </p:sp>
      <p:sp>
        <p:nvSpPr>
          <p:cNvPr id="21" name="TextBox 20"/>
          <p:cNvSpPr txBox="1"/>
          <p:nvPr/>
        </p:nvSpPr>
        <p:spPr>
          <a:xfrm>
            <a:off x="8889638" y="26123"/>
            <a:ext cx="2579552"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anose="030F0702030302020204" pitchFamily="66" charset="0"/>
              </a:rPr>
              <a:t>INTRO TO GIT</a:t>
            </a:r>
          </a:p>
        </p:txBody>
      </p:sp>
      <p:sp>
        <p:nvSpPr>
          <p:cNvPr id="2" name="AutoShape 2" descr="workflow">
            <a:extLst>
              <a:ext uri="{FF2B5EF4-FFF2-40B4-BE49-F238E27FC236}">
                <a16:creationId xmlns:a16="http://schemas.microsoft.com/office/drawing/2014/main" id="{34FCAD23-E7FF-4767-9D35-23C9EC5B2D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workflow">
            <a:extLst>
              <a:ext uri="{FF2B5EF4-FFF2-40B4-BE49-F238E27FC236}">
                <a16:creationId xmlns:a16="http://schemas.microsoft.com/office/drawing/2014/main" id="{CD357C42-3DB9-4C6B-9D64-6F9A0DF35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810" y="784274"/>
            <a:ext cx="6550187" cy="43338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3 states">
            <a:extLst>
              <a:ext uri="{FF2B5EF4-FFF2-40B4-BE49-F238E27FC236}">
                <a16:creationId xmlns:a16="http://schemas.microsoft.com/office/drawing/2014/main" id="{2D5595D6-3A70-46CB-904A-2D6A424D3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9417" y="842010"/>
            <a:ext cx="3200400"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1226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09600" y="1274359"/>
            <a:ext cx="11309684" cy="7110230"/>
          </a:xfrm>
        </p:spPr>
        <p:txBody>
          <a:bodyPr/>
          <a:lstStyle/>
          <a:p>
            <a:pPr algn="just">
              <a:buFont typeface="Courier New" panose="02070309020205020404" pitchFamily="49" charset="0"/>
              <a:buChar char="o"/>
            </a:pPr>
            <a:r>
              <a:rPr lang="en-US" sz="2400" dirty="0">
                <a:ln>
                  <a:solidFill>
                    <a:schemeClr val="tx2"/>
                  </a:solidFill>
                </a:ln>
                <a:solidFill>
                  <a:schemeClr val="tx2"/>
                </a:solidFill>
                <a:latin typeface="Comic Sans MS" panose="030F0702030302020204" pitchFamily="66" charset="0"/>
                <a:ea typeface="Malgun Gothic" panose="020B0503020000020004" pitchFamily="34" charset="-127"/>
                <a:cs typeface="Times New Roman" panose="02020603050405020304" pitchFamily="18" charset="0"/>
              </a:rPr>
              <a:t>DIRECTORY    : A folder is used for storing multiple files.</a:t>
            </a:r>
          </a:p>
          <a:p>
            <a:pPr algn="just">
              <a:buFont typeface="Courier New" panose="02070309020205020404" pitchFamily="49" charset="0"/>
              <a:buChar char="o"/>
            </a:pPr>
            <a:r>
              <a:rPr lang="en-US" sz="2400" dirty="0">
                <a:ln>
                  <a:solidFill>
                    <a:schemeClr val="tx2"/>
                  </a:solidFill>
                </a:ln>
                <a:solidFill>
                  <a:schemeClr val="tx2"/>
                </a:solidFill>
                <a:latin typeface="Comic Sans MS" panose="030F0702030302020204" pitchFamily="66" charset="0"/>
                <a:ea typeface="Malgun Gothic" panose="020B0503020000020004" pitchFamily="34" charset="-127"/>
                <a:cs typeface="Times New Roman" panose="02020603050405020304" pitchFamily="18" charset="0"/>
              </a:rPr>
              <a:t>REPOSITORY  : A collection of all the files and their history organized in 				folders, branches, tags.</a:t>
            </a:r>
          </a:p>
          <a:p>
            <a:pPr algn="just">
              <a:buFont typeface="Courier New" panose="02070309020205020404" pitchFamily="49" charset="0"/>
              <a:buChar char="o"/>
            </a:pPr>
            <a:r>
              <a:rPr lang="en-US" sz="2400" dirty="0">
                <a:ln>
                  <a:solidFill>
                    <a:schemeClr val="tx2"/>
                  </a:solidFill>
                </a:ln>
                <a:solidFill>
                  <a:schemeClr val="tx2"/>
                </a:solidFill>
                <a:latin typeface="Comic Sans MS" panose="030F0702030302020204" pitchFamily="66" charset="0"/>
                <a:ea typeface="Malgun Gothic" panose="020B0503020000020004" pitchFamily="34" charset="-127"/>
                <a:cs typeface="Times New Roman" panose="02020603050405020304" pitchFamily="18" charset="0"/>
              </a:rPr>
              <a:t>CLONE	       : Act of copying a repository from a remote server.</a:t>
            </a:r>
          </a:p>
          <a:p>
            <a:pPr algn="just">
              <a:buFont typeface="Courier New" panose="02070309020205020404" pitchFamily="49" charset="0"/>
              <a:buChar char="o"/>
            </a:pPr>
            <a:r>
              <a:rPr lang="en-US" sz="2400" dirty="0">
                <a:ln>
                  <a:solidFill>
                    <a:schemeClr val="tx2"/>
                  </a:solidFill>
                </a:ln>
                <a:solidFill>
                  <a:schemeClr val="tx2"/>
                </a:solidFill>
                <a:latin typeface="Comic Sans MS" panose="030F0702030302020204" pitchFamily="66" charset="0"/>
                <a:ea typeface="Malgun Gothic" panose="020B0503020000020004" pitchFamily="34" charset="-127"/>
                <a:cs typeface="Times New Roman" panose="02020603050405020304" pitchFamily="18" charset="0"/>
              </a:rPr>
              <a:t>BRANCH	       : It is a pointer to a commit(save the files).   </a:t>
            </a:r>
          </a:p>
          <a:p>
            <a:pPr algn="just">
              <a:buFont typeface="Courier New" panose="02070309020205020404" pitchFamily="49" charset="0"/>
              <a:buChar char="o"/>
            </a:pPr>
            <a:r>
              <a:rPr lang="en-US" sz="2400" dirty="0">
                <a:ln>
                  <a:solidFill>
                    <a:schemeClr val="tx2"/>
                  </a:solidFill>
                </a:ln>
                <a:solidFill>
                  <a:schemeClr val="tx2"/>
                </a:solidFill>
                <a:latin typeface="Comic Sans MS" panose="030F0702030302020204" pitchFamily="66" charset="0"/>
                <a:ea typeface="Malgun Gothic" panose="020B0503020000020004" pitchFamily="34" charset="-127"/>
                <a:cs typeface="Times New Roman" panose="02020603050405020304" pitchFamily="18" charset="0"/>
              </a:rPr>
              <a:t>MERGE	       : Combination of one or more branches into the current 				branch.</a:t>
            </a:r>
          </a:p>
          <a:p>
            <a:pPr algn="just">
              <a:buFont typeface="Courier New" panose="02070309020205020404" pitchFamily="49" charset="0"/>
              <a:buChar char="o"/>
            </a:pPr>
            <a:r>
              <a:rPr lang="en-US" sz="2400" dirty="0">
                <a:ln>
                  <a:solidFill>
                    <a:schemeClr val="tx2"/>
                  </a:solidFill>
                </a:ln>
                <a:solidFill>
                  <a:schemeClr val="tx2"/>
                </a:solidFill>
                <a:latin typeface="Comic Sans MS" panose="030F0702030302020204" pitchFamily="66" charset="0"/>
                <a:ea typeface="Malgun Gothic" panose="020B0503020000020004" pitchFamily="34" charset="-127"/>
                <a:cs typeface="Times New Roman" panose="02020603050405020304" pitchFamily="18" charset="0"/>
              </a:rPr>
              <a:t>ORIGIN	       : The default name of the remote repository.</a:t>
            </a:r>
          </a:p>
        </p:txBody>
      </p:sp>
      <p:sp>
        <p:nvSpPr>
          <p:cNvPr id="2" name="Date Placeholder 1"/>
          <p:cNvSpPr>
            <a:spLocks noGrp="1"/>
          </p:cNvSpPr>
          <p:nvPr>
            <p:ph type="dt" sz="half" idx="10"/>
          </p:nvPr>
        </p:nvSpPr>
        <p:spPr/>
        <p:txBody>
          <a:bodyPr/>
          <a:lstStyle/>
          <a:p>
            <a:fld id="{6963B11D-0978-43DA-9019-813F28DD73E1}" type="datetime1">
              <a:rPr lang="en-US" smtClean="0"/>
              <a:t>11/30/2022</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56</a:t>
            </a:fld>
            <a:endParaRPr lang="en-US"/>
          </a:p>
        </p:txBody>
      </p:sp>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068"/>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8856617" y="13059"/>
            <a:ext cx="2638698" cy="461665"/>
          </a:xfrm>
          <a:prstGeom prst="rect">
            <a:avLst/>
          </a:prstGeom>
          <a:noFill/>
        </p:spPr>
        <p:txBody>
          <a:bodyPr wrap="square" rtlCol="0">
            <a:spAutoFit/>
          </a:bodyPr>
          <a:lstStyle/>
          <a:p>
            <a:r>
              <a:rPr lang="en-US" sz="2400" b="1" i="0" u="none" dirty="0">
                <a:ln>
                  <a:solidFill>
                    <a:schemeClr val="accent6"/>
                  </a:solidFill>
                </a:ln>
                <a:solidFill>
                  <a:schemeClr val="accent2">
                    <a:lumMod val="60000"/>
                    <a:lumOff val="40000"/>
                  </a:schemeClr>
                </a:solidFill>
                <a:latin typeface="Comic Sans MS" panose="030F0702030302020204" pitchFamily="66" charset="0"/>
                <a:cs typeface="Times New Roman" panose="02020603050405020304" pitchFamily="18" charset="0"/>
              </a:rPr>
              <a:t>Terminology</a:t>
            </a:r>
          </a:p>
        </p:txBody>
      </p:sp>
    </p:spTree>
    <p:extLst>
      <p:ext uri="{BB962C8B-B14F-4D97-AF65-F5344CB8AC3E}">
        <p14:creationId xmlns:p14="http://schemas.microsoft.com/office/powerpoint/2010/main" val="306100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609600" y="741681"/>
            <a:ext cx="10972800" cy="5236587"/>
          </a:xfrm>
        </p:spPr>
        <p:txBody>
          <a:bodyPr/>
          <a:lstStyle/>
          <a:p>
            <a:pPr>
              <a:buFont typeface="Courier New" panose="02070309020205020404" pitchFamily="49" charset="0"/>
              <a:buChar char="o"/>
            </a:pPr>
            <a:r>
              <a:rPr lang="en-US" sz="2400" dirty="0">
                <a:ln>
                  <a:solidFill>
                    <a:schemeClr val="tx2"/>
                  </a:solidFill>
                </a:ln>
                <a:solidFill>
                  <a:schemeClr val="accent2"/>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 </a:t>
            </a:r>
            <a:r>
              <a:rPr lang="en-US" sz="2400" dirty="0">
                <a:ln>
                  <a:solidFill>
                    <a:schemeClr val="tx2"/>
                  </a:solidFill>
                </a:ln>
                <a:solidFill>
                  <a:schemeClr val="bg1"/>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MASTER: It is just another branch, but is the default one that gets created.</a:t>
            </a:r>
          </a:p>
          <a:p>
            <a:pPr>
              <a:buFont typeface="Courier New" panose="02070309020205020404" pitchFamily="49" charset="0"/>
              <a:buChar char="o"/>
            </a:pPr>
            <a:r>
              <a:rPr lang="en-US" sz="2400" dirty="0">
                <a:ln>
                  <a:solidFill>
                    <a:schemeClr val="tx2"/>
                  </a:solidFill>
                </a:ln>
                <a:solidFill>
                  <a:schemeClr val="accent2"/>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 </a:t>
            </a:r>
            <a:r>
              <a:rPr lang="en-US" sz="2400" dirty="0">
                <a:ln>
                  <a:solidFill>
                    <a:schemeClr val="tx2"/>
                  </a:solidFill>
                </a:ln>
                <a:solidFill>
                  <a:schemeClr val="bg1"/>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STAGE FILES: These are the files we have told GIT that is ready to commit.</a:t>
            </a:r>
          </a:p>
          <a:p>
            <a:pPr>
              <a:buFont typeface="Courier New" panose="02070309020205020404" pitchFamily="49" charset="0"/>
              <a:buChar char="o"/>
            </a:pPr>
            <a:r>
              <a:rPr lang="en-US" sz="2400" dirty="0">
                <a:ln>
                  <a:solidFill>
                    <a:schemeClr val="tx2"/>
                  </a:solidFill>
                </a:ln>
                <a:solidFill>
                  <a:schemeClr val="bg1"/>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 SNAPSHOT: In general is just the "entity" that GIT uses to store data.</a:t>
            </a:r>
          </a:p>
          <a:p>
            <a:pPr>
              <a:buFont typeface="Courier New" panose="02070309020205020404" pitchFamily="49" charset="0"/>
              <a:buChar char="o"/>
            </a:pPr>
            <a:r>
              <a:rPr lang="en-US" sz="2200" dirty="0">
                <a:ln>
                  <a:solidFill>
                    <a:schemeClr val="tx2"/>
                  </a:solidFill>
                </a:ln>
                <a:solidFill>
                  <a:schemeClr val="bg1"/>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 INTEGRATORS</a:t>
            </a:r>
            <a:r>
              <a:rPr lang="en-US" sz="2400" dirty="0">
                <a:ln>
                  <a:solidFill>
                    <a:schemeClr val="tx2"/>
                  </a:solidFill>
                </a:ln>
                <a:solidFill>
                  <a:schemeClr val="bg1"/>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 It can review and bring changes to reference code asynchronously to a central repository.</a:t>
            </a:r>
          </a:p>
          <a:p>
            <a:pPr>
              <a:buFont typeface="Courier New" panose="02070309020205020404" pitchFamily="49" charset="0"/>
              <a:buChar char="o"/>
            </a:pPr>
            <a:endParaRPr lang="en-US" sz="2400" dirty="0">
              <a:ln>
                <a:solidFill>
                  <a:schemeClr val="tx2"/>
                </a:solidFill>
              </a:ln>
              <a:solidFill>
                <a:schemeClr val="bg1"/>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58F5AF90-2A74-4867-A1D8-99E4DAC13EC3}" type="datetime1">
              <a:rPr lang="en-US" smtClean="0"/>
              <a:t>11/30/2022</a:t>
            </a:fld>
            <a:endParaRPr lang="en-US"/>
          </a:p>
        </p:txBody>
      </p:sp>
      <p:sp>
        <p:nvSpPr>
          <p:cNvPr id="4" name="Slide Number Placeholder 3"/>
          <p:cNvSpPr>
            <a:spLocks noGrp="1"/>
          </p:cNvSpPr>
          <p:nvPr>
            <p:ph type="sldNum" sz="quarter" idx="12"/>
          </p:nvPr>
        </p:nvSpPr>
        <p:spPr/>
        <p:txBody>
          <a:bodyPr/>
          <a:lstStyle/>
          <a:p>
            <a:fld id="{CB3966BC-8B8D-4F42-BECA-90C48EA3D957}" type="slidenum">
              <a:rPr lang="en-US" smtClean="0"/>
              <a:t>57</a:t>
            </a:fld>
            <a:endParaRPr lang="en-US"/>
          </a:p>
        </p:txBody>
      </p:sp>
      <p:sp>
        <p:nvSpPr>
          <p:cNvPr id="17" name="TextBox 16"/>
          <p:cNvSpPr txBox="1"/>
          <p:nvPr/>
        </p:nvSpPr>
        <p:spPr>
          <a:xfrm>
            <a:off x="8856617" y="13059"/>
            <a:ext cx="2638698" cy="461665"/>
          </a:xfrm>
          <a:prstGeom prst="rect">
            <a:avLst/>
          </a:prstGeom>
          <a:noFill/>
        </p:spPr>
        <p:txBody>
          <a:bodyPr wrap="square" rtlCol="0">
            <a:spAutoFit/>
          </a:bodyPr>
          <a:lstStyle/>
          <a:p>
            <a:r>
              <a:rPr lang="en-US" sz="2400" b="1" i="0" u="none" dirty="0">
                <a:ln>
                  <a:solidFill>
                    <a:schemeClr val="accent6"/>
                  </a:solidFill>
                </a:ln>
                <a:solidFill>
                  <a:schemeClr val="accent2">
                    <a:lumMod val="60000"/>
                    <a:lumOff val="40000"/>
                  </a:schemeClr>
                </a:solidFill>
                <a:latin typeface="Comic Sans MS" panose="030F0702030302020204" pitchFamily="66" charset="0"/>
                <a:cs typeface="Times New Roman" panose="02020603050405020304" pitchFamily="18" charset="0"/>
              </a:rPr>
              <a:t>Terminology</a:t>
            </a:r>
          </a:p>
        </p:txBody>
      </p:sp>
    </p:spTree>
    <p:extLst>
      <p:ext uri="{BB962C8B-B14F-4D97-AF65-F5344CB8AC3E}">
        <p14:creationId xmlns:p14="http://schemas.microsoft.com/office/powerpoint/2010/main" val="33981461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609600" y="741681"/>
            <a:ext cx="10972800" cy="5236587"/>
          </a:xfrm>
        </p:spPr>
        <p:txBody>
          <a:bodyPr/>
          <a:lstStyle/>
          <a:p>
            <a:pPr>
              <a:buFont typeface="Courier New" panose="02070309020205020404" pitchFamily="49" charset="0"/>
              <a:buChar char="o"/>
            </a:pPr>
            <a:r>
              <a:rPr lang="en-US" sz="2400" dirty="0">
                <a:ln>
                  <a:solidFill>
                    <a:schemeClr val="tx2"/>
                  </a:solidFill>
                </a:ln>
                <a:solidFill>
                  <a:schemeClr val="accent2"/>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 </a:t>
            </a:r>
            <a:r>
              <a:rPr lang="en-US" sz="2400" dirty="0">
                <a:ln>
                  <a:solidFill>
                    <a:schemeClr val="tx2"/>
                  </a:solidFill>
                </a:ln>
                <a:solidFill>
                  <a:schemeClr val="accent2"/>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hlinkClick r:id="rId3"/>
              </a:rPr>
              <a:t>https://git-scm.com/download/win</a:t>
            </a:r>
            <a:endParaRPr lang="en-US" sz="2400" dirty="0">
              <a:ln>
                <a:solidFill>
                  <a:schemeClr val="tx2"/>
                </a:solidFill>
              </a:ln>
              <a:solidFill>
                <a:schemeClr val="accent2"/>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endParaRPr>
          </a:p>
          <a:p>
            <a:pPr>
              <a:buFont typeface="Courier New" panose="02070309020205020404" pitchFamily="49" charset="0"/>
              <a:buChar char="o"/>
            </a:pPr>
            <a:endParaRPr lang="en-US" sz="2400" dirty="0">
              <a:ln>
                <a:solidFill>
                  <a:schemeClr val="tx2"/>
                </a:solidFill>
              </a:ln>
              <a:solidFill>
                <a:schemeClr val="bg1"/>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58F5AF90-2A74-4867-A1D8-99E4DAC13EC3}" type="datetime1">
              <a:rPr lang="en-US" smtClean="0"/>
              <a:t>11/30/2022</a:t>
            </a:fld>
            <a:endParaRPr lang="en-US"/>
          </a:p>
        </p:txBody>
      </p:sp>
      <p:sp>
        <p:nvSpPr>
          <p:cNvPr id="4" name="Slide Number Placeholder 3"/>
          <p:cNvSpPr>
            <a:spLocks noGrp="1"/>
          </p:cNvSpPr>
          <p:nvPr>
            <p:ph type="sldNum" sz="quarter" idx="12"/>
          </p:nvPr>
        </p:nvSpPr>
        <p:spPr/>
        <p:txBody>
          <a:bodyPr/>
          <a:lstStyle/>
          <a:p>
            <a:fld id="{CB3966BC-8B8D-4F42-BECA-90C48EA3D957}" type="slidenum">
              <a:rPr lang="en-US" smtClean="0"/>
              <a:t>58</a:t>
            </a:fld>
            <a:endParaRPr lang="en-US"/>
          </a:p>
        </p:txBody>
      </p:sp>
      <p:sp>
        <p:nvSpPr>
          <p:cNvPr id="17" name="TextBox 16"/>
          <p:cNvSpPr txBox="1"/>
          <p:nvPr/>
        </p:nvSpPr>
        <p:spPr>
          <a:xfrm>
            <a:off x="8856617" y="13059"/>
            <a:ext cx="2638698" cy="461665"/>
          </a:xfrm>
          <a:prstGeom prst="rect">
            <a:avLst/>
          </a:prstGeom>
          <a:noFill/>
        </p:spPr>
        <p:txBody>
          <a:bodyPr wrap="square" rtlCol="0">
            <a:spAutoFit/>
          </a:bodyPr>
          <a:lstStyle/>
          <a:p>
            <a:r>
              <a:rPr lang="en-US" sz="2400" b="1" i="0" u="none" dirty="0">
                <a:ln>
                  <a:solidFill>
                    <a:schemeClr val="accent6"/>
                  </a:solidFill>
                </a:ln>
                <a:solidFill>
                  <a:schemeClr val="accent2">
                    <a:lumMod val="60000"/>
                    <a:lumOff val="40000"/>
                  </a:schemeClr>
                </a:solidFill>
                <a:latin typeface="Comic Sans MS" panose="030F0702030302020204" pitchFamily="66" charset="0"/>
                <a:cs typeface="Times New Roman" panose="02020603050405020304" pitchFamily="18" charset="0"/>
              </a:rPr>
              <a:t>Installation</a:t>
            </a:r>
          </a:p>
        </p:txBody>
      </p:sp>
    </p:spTree>
    <p:extLst>
      <p:ext uri="{BB962C8B-B14F-4D97-AF65-F5344CB8AC3E}">
        <p14:creationId xmlns:p14="http://schemas.microsoft.com/office/powerpoint/2010/main" val="1112173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275229" y="1190767"/>
            <a:ext cx="11641541" cy="4476465"/>
          </a:xfrm>
        </p:spPr>
        <p:txBody>
          <a:bodyPr/>
          <a:lstStyle/>
          <a:p>
            <a:pPr marL="457200" indent="-457200" algn="l">
              <a:buFont typeface="Courier New" panose="02070309020205020404" pitchFamily="49" charset="0"/>
              <a:buChar char="o"/>
            </a:pPr>
            <a:r>
              <a:rPr lang="en-US" sz="2400" dirty="0">
                <a:solidFill>
                  <a:schemeClr val="accent1"/>
                </a:solidFill>
                <a:latin typeface="Comic Sans MS" panose="030F0702030302020204" pitchFamily="66" charset="0"/>
              </a:rPr>
              <a:t>GitHub is a Git repository hosting service, but it adds many of its own features.</a:t>
            </a:r>
          </a:p>
          <a:p>
            <a:pPr marL="457200" indent="-457200" algn="l">
              <a:buFont typeface="Courier New" panose="02070309020205020404" pitchFamily="49" charset="0"/>
              <a:buChar char="o"/>
            </a:pPr>
            <a:r>
              <a:rPr lang="en-US" sz="2400" dirty="0">
                <a:solidFill>
                  <a:schemeClr val="accent1"/>
                </a:solidFill>
                <a:latin typeface="Comic Sans MS" panose="030F0702030302020204" pitchFamily="66" charset="0"/>
              </a:rPr>
              <a:t>GitHub provides a Web-based graphical interface.</a:t>
            </a:r>
          </a:p>
          <a:p>
            <a:pPr algn="l"/>
            <a:r>
              <a:rPr lang="en-US" sz="2400" dirty="0">
                <a:solidFill>
                  <a:schemeClr val="accent1"/>
                </a:solidFill>
                <a:latin typeface="Comic Sans MS" panose="030F0702030302020204" pitchFamily="66" charset="0"/>
              </a:rPr>
              <a:t>	- UI, documentation, bug tracking, feature requests, pull requests &amp; more!</a:t>
            </a:r>
          </a:p>
          <a:p>
            <a:pPr marL="342900" indent="-342900" algn="l">
              <a:buFont typeface="Courier New" panose="02070309020205020404" pitchFamily="49" charset="0"/>
              <a:buChar char="o"/>
            </a:pPr>
            <a:r>
              <a:rPr lang="en-US" sz="2400" dirty="0">
                <a:solidFill>
                  <a:schemeClr val="accent1"/>
                </a:solidFill>
                <a:latin typeface="Comic Sans MS" panose="030F0702030302020204" pitchFamily="66" charset="0"/>
              </a:rPr>
              <a:t>It also provides access control and several collaboration features.</a:t>
            </a:r>
          </a:p>
          <a:p>
            <a:pPr marL="342900" indent="-342900" algn="l">
              <a:buFont typeface="Courier New" panose="02070309020205020404" pitchFamily="49" charset="0"/>
              <a:buChar char="o"/>
            </a:pPr>
            <a:r>
              <a:rPr lang="en-US" sz="2400" dirty="0">
                <a:solidFill>
                  <a:schemeClr val="accent1"/>
                </a:solidFill>
                <a:latin typeface="Comic Sans MS" panose="030F0702030302020204" pitchFamily="66" charset="0"/>
              </a:rPr>
              <a:t>It offers all of the distributed version control and source code management (SCM)</a:t>
            </a:r>
          </a:p>
          <a:p>
            <a:pPr marL="342900" indent="-342900" algn="l">
              <a:buFont typeface="Courier New" panose="02070309020205020404" pitchFamily="49" charset="0"/>
              <a:buChar char="o"/>
            </a:pPr>
            <a:r>
              <a:rPr lang="en-US" sz="2400" dirty="0">
                <a:solidFill>
                  <a:schemeClr val="accent1"/>
                </a:solidFill>
                <a:latin typeface="Comic Sans MS" panose="030F0702030302020204" pitchFamily="66" charset="0"/>
              </a:rPr>
              <a:t>It is Founded in 2008.</a:t>
            </a:r>
          </a:p>
          <a:p>
            <a:pPr marL="457200" indent="-457200" algn="l">
              <a:buFont typeface="Courier New" panose="02070309020205020404" pitchFamily="49" charset="0"/>
              <a:buChar char="o"/>
            </a:pPr>
            <a:r>
              <a:rPr lang="en-US" sz="2400" dirty="0">
                <a:solidFill>
                  <a:schemeClr val="accent1"/>
                </a:solidFill>
                <a:latin typeface="Comic Sans MS" panose="030F0702030302020204" pitchFamily="66" charset="0"/>
              </a:rPr>
              <a:t>Also has an Enterprise Edition for Business.</a:t>
            </a:r>
          </a:p>
        </p:txBody>
      </p:sp>
      <p:sp>
        <p:nvSpPr>
          <p:cNvPr id="6" name="TextBox 5"/>
          <p:cNvSpPr txBox="1"/>
          <p:nvPr/>
        </p:nvSpPr>
        <p:spPr>
          <a:xfrm flipH="1">
            <a:off x="8737599" y="42865"/>
            <a:ext cx="2617337" cy="400110"/>
          </a:xfrm>
          <a:prstGeom prst="rect">
            <a:avLst/>
          </a:prstGeom>
          <a:noFill/>
        </p:spPr>
        <p:txBody>
          <a:bodyPr wrap="square" rtlCol="0">
            <a:spAutoFit/>
          </a:bodyPr>
          <a:lstStyle/>
          <a:p>
            <a:pPr algn="l"/>
            <a:r>
              <a:rPr lang="en-US" sz="2000" b="1" i="0" u="none" dirty="0">
                <a:solidFill>
                  <a:schemeClr val="accent2"/>
                </a:solidFill>
                <a:latin typeface="Comic Sans MS" panose="030F0702030302020204" pitchFamily="66" charset="0"/>
              </a:rPr>
              <a:t>Intro to GitHub</a:t>
            </a:r>
          </a:p>
        </p:txBody>
      </p:sp>
    </p:spTree>
    <p:extLst>
      <p:ext uri="{BB962C8B-B14F-4D97-AF65-F5344CB8AC3E}">
        <p14:creationId xmlns:p14="http://schemas.microsoft.com/office/powerpoint/2010/main" val="2306406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4492453-8243-449D-8DC6-E46536E5A494}"/>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dirty="0"/>
          </a:p>
        </p:txBody>
      </p:sp>
      <p:sp>
        <p:nvSpPr>
          <p:cNvPr id="14339" name="Rectangle 6">
            <a:extLst>
              <a:ext uri="{FF2B5EF4-FFF2-40B4-BE49-F238E27FC236}">
                <a16:creationId xmlns:a16="http://schemas.microsoft.com/office/drawing/2014/main" id="{212D1DB1-B7A0-470B-B693-D87C86C59FF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D48C1CA-649B-4420-881B-5BDA7FCD3F44}" type="slidenum">
              <a:rPr lang="en-US" altLang="en-US" sz="1400"/>
              <a:pPr>
                <a:spcBef>
                  <a:spcPct val="0"/>
                </a:spcBef>
                <a:buFontTx/>
                <a:buNone/>
              </a:pPr>
              <a:t>6</a:t>
            </a:fld>
            <a:endParaRPr lang="en-US" altLang="en-US" sz="1400"/>
          </a:p>
        </p:txBody>
      </p:sp>
      <p:sp>
        <p:nvSpPr>
          <p:cNvPr id="14340" name="Text Box 2">
            <a:extLst>
              <a:ext uri="{FF2B5EF4-FFF2-40B4-BE49-F238E27FC236}">
                <a16:creationId xmlns:a16="http://schemas.microsoft.com/office/drawing/2014/main" id="{E6E200FA-F649-43A7-80FC-D32D259E00C1}"/>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14341" name="Picture 5" descr="Ppt_Bg2.png">
            <a:extLst>
              <a:ext uri="{FF2B5EF4-FFF2-40B4-BE49-F238E27FC236}">
                <a16:creationId xmlns:a16="http://schemas.microsoft.com/office/drawing/2014/main" id="{68880D02-C060-43A3-A3E3-474B4499F26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Rectangle 4">
            <a:extLst>
              <a:ext uri="{FF2B5EF4-FFF2-40B4-BE49-F238E27FC236}">
                <a16:creationId xmlns:a16="http://schemas.microsoft.com/office/drawing/2014/main" id="{E1E7D03E-22F1-45E9-9CB2-FD5D10F3F69A}"/>
              </a:ext>
            </a:extLst>
          </p:cNvPr>
          <p:cNvSpPr>
            <a:spLocks noChangeArrowheads="1"/>
          </p:cNvSpPr>
          <p:nvPr/>
        </p:nvSpPr>
        <p:spPr bwMode="auto">
          <a:xfrm>
            <a:off x="6570664" y="115889"/>
            <a:ext cx="40973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u="none" dirty="0">
                <a:latin typeface="Comic Sans MS" panose="030F0702030302020204" pitchFamily="66" charset="0"/>
              </a:rPr>
              <a:t>Ant Overview</a:t>
            </a:r>
          </a:p>
        </p:txBody>
      </p:sp>
      <p:sp>
        <p:nvSpPr>
          <p:cNvPr id="14343" name="Rectangle 5">
            <a:extLst>
              <a:ext uri="{FF2B5EF4-FFF2-40B4-BE49-F238E27FC236}">
                <a16:creationId xmlns:a16="http://schemas.microsoft.com/office/drawing/2014/main" id="{B07F6CF4-7292-411F-93EE-DD4E851A743E}"/>
              </a:ext>
            </a:extLst>
          </p:cNvPr>
          <p:cNvSpPr>
            <a:spLocks noChangeArrowheads="1"/>
          </p:cNvSpPr>
          <p:nvPr/>
        </p:nvSpPr>
        <p:spPr bwMode="auto">
          <a:xfrm>
            <a:off x="436098" y="690564"/>
            <a:ext cx="1136669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0"/>
              </a:spcBef>
              <a:buClr>
                <a:schemeClr val="tx1"/>
              </a:buClr>
              <a:buSzPct val="125000"/>
            </a:pPr>
            <a:r>
              <a:rPr lang="en-US" altLang="en-US" sz="1800" dirty="0">
                <a:solidFill>
                  <a:schemeClr val="bg1"/>
                </a:solidFill>
                <a:latin typeface="Comic Sans MS" panose="030F0702030302020204" pitchFamily="66" charset="0"/>
              </a:rPr>
              <a:t> </a:t>
            </a:r>
            <a:r>
              <a:rPr lang="en-US" altLang="en-US" sz="2800" u="none" dirty="0">
                <a:solidFill>
                  <a:schemeClr val="bg1"/>
                </a:solidFill>
                <a:latin typeface="Comic Sans MS" panose="030F0702030302020204" pitchFamily="66" charset="0"/>
              </a:rPr>
              <a:t>Features of Ant(cont.)</a:t>
            </a:r>
          </a:p>
          <a:p>
            <a:pPr algn="l" eaLnBrk="1" hangingPunct="1">
              <a:spcBef>
                <a:spcPct val="0"/>
              </a:spcBef>
              <a:buClr>
                <a:schemeClr val="tx1"/>
              </a:buClr>
              <a:buSzPct val="125000"/>
              <a:buFontTx/>
              <a:buNone/>
            </a:pPr>
            <a:endParaRPr lang="en-US" altLang="en-US" sz="28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b="1" u="none" dirty="0">
                <a:solidFill>
                  <a:schemeClr val="tx2"/>
                </a:solidFill>
                <a:latin typeface="Comic Sans MS" panose="030F0702030302020204" pitchFamily="66" charset="0"/>
              </a:rPr>
              <a:t>Nightly + Continuous Builds</a:t>
            </a:r>
          </a:p>
          <a:p>
            <a:pPr lvl="1" algn="l" eaLnBrk="1" hangingPunct="1">
              <a:spcBef>
                <a:spcPct val="0"/>
              </a:spcBef>
              <a:buClr>
                <a:schemeClr val="tx1"/>
              </a:buClr>
              <a:buSzPct val="125000"/>
              <a:buFontTx/>
              <a:buNone/>
            </a:pPr>
            <a:endParaRPr lang="en-IN" altLang="en-US" sz="2000" b="1"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None/>
            </a:pPr>
            <a:r>
              <a:rPr lang="en-US" altLang="en-US" sz="2000" b="1" u="none" dirty="0">
                <a:solidFill>
                  <a:schemeClr val="tx2"/>
                </a:solidFill>
                <a:latin typeface="Comic Sans MS" panose="030F0702030302020204" pitchFamily="66" charset="0"/>
              </a:rPr>
              <a:t>Nightly</a:t>
            </a: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We don't provide binary nightly builds at the moment.</a:t>
            </a:r>
          </a:p>
          <a:p>
            <a:pPr algn="l" eaLnBrk="1" hangingPunct="1">
              <a:spcBef>
                <a:spcPct val="0"/>
              </a:spcBef>
              <a:buFontTx/>
              <a:buNone/>
            </a:pPr>
            <a:endParaRPr lang="en-IN" altLang="en-US" sz="2000" u="none" dirty="0">
              <a:solidFill>
                <a:schemeClr val="tx2"/>
              </a:solidFill>
              <a:latin typeface="Comic Sans MS" panose="030F0702030302020204" pitchFamily="66" charset="0"/>
            </a:endParaRPr>
          </a:p>
          <a:p>
            <a:pPr algn="l" eaLnBrk="1" hangingPunct="1">
              <a:spcBef>
                <a:spcPct val="0"/>
              </a:spcBef>
              <a:buFontTx/>
              <a:buNone/>
            </a:pPr>
            <a:r>
              <a:rPr lang="en-IN" altLang="en-US" sz="2000" b="1" u="none" dirty="0">
                <a:solidFill>
                  <a:schemeClr val="tx2"/>
                </a:solidFill>
                <a:latin typeface="Comic Sans MS" panose="030F0702030302020204" pitchFamily="66" charset="0"/>
              </a:rPr>
              <a:t>     Continuous Builds</a:t>
            </a: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Ant and Ivy are using Continuous Integrations systems to improve the development process. Note that these are no official builds and they are not endorsed or even supported by the Ant team. But if you have problems with testing the latest (successful) build, you are welcome to post that on the developer mailing list</a:t>
            </a:r>
            <a:endParaRPr lang="en-US" altLang="en-US" sz="2000" u="none" dirty="0">
              <a:solidFill>
                <a:schemeClr val="tx2"/>
              </a:solidFill>
              <a:latin typeface="Comic Sans MS" panose="030F0702030302020204" pitchFamily="66" charset="0"/>
            </a:endParaRPr>
          </a:p>
          <a:p>
            <a:pPr lvl="1" eaLnBrk="1" hangingPunct="1">
              <a:spcBef>
                <a:spcPct val="0"/>
              </a:spcBef>
              <a:buClr>
                <a:schemeClr val="tx1"/>
              </a:buClr>
              <a:buSzPct val="125000"/>
              <a:buFontTx/>
              <a:buNone/>
            </a:pPr>
            <a:endParaRPr lang="en-US" altLang="en-US" sz="2000" dirty="0">
              <a:solidFill>
                <a:schemeClr val="bg1"/>
              </a:solidFill>
              <a:latin typeface="Comic Sans MS" panose="030F0702030302020204" pitchFamily="66" charset="0"/>
            </a:endParaRPr>
          </a:p>
          <a:p>
            <a:pPr lvl="1" eaLnBrk="1" hangingPunct="1">
              <a:spcBef>
                <a:spcPct val="0"/>
              </a:spcBef>
              <a:buClr>
                <a:schemeClr val="tx1"/>
              </a:buClr>
              <a:buSzPct val="125000"/>
              <a:buFontTx/>
              <a:buChar char="•"/>
            </a:pPr>
            <a:endParaRPr lang="en-US" altLang="en-US" sz="1800" dirty="0">
              <a:solidFill>
                <a:schemeClr val="bg1"/>
              </a:solidFill>
              <a:latin typeface="Comic Sans MS" panose="030F0702030302020204" pitchFamily="66" charset="0"/>
            </a:endParaRPr>
          </a:p>
          <a:p>
            <a:pPr eaLnBrk="1" hangingPunct="1">
              <a:spcBef>
                <a:spcPct val="0"/>
              </a:spcBef>
              <a:buClr>
                <a:schemeClr val="tx1"/>
              </a:buClr>
              <a:buSzPct val="125000"/>
              <a:buFontTx/>
              <a:buNone/>
            </a:pPr>
            <a:endParaRPr lang="en-US" altLang="en-US" sz="1800" dirty="0">
              <a:solidFill>
                <a:schemeClr val="bg1"/>
              </a:solidFill>
              <a:latin typeface="Comic Sans MS" panose="030F0702030302020204" pitchFamily="66"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p>
            <a:r>
              <a:rPr lang="en-US" sz="2600" dirty="0">
                <a:solidFill>
                  <a:schemeClr val="accent1"/>
                </a:solidFill>
                <a:latin typeface="Comic Sans MS" panose="030F0702030302020204" pitchFamily="66" charset="0"/>
              </a:rPr>
              <a:t>For windows :https://git-scm.com/download/win</a:t>
            </a:r>
          </a:p>
          <a:p>
            <a:r>
              <a:rPr lang="en-US" sz="2600" dirty="0">
                <a:solidFill>
                  <a:schemeClr val="accent1"/>
                </a:solidFill>
                <a:latin typeface="Comic Sans MS" panose="030F0702030302020204" pitchFamily="66" charset="0"/>
              </a:rPr>
              <a:t>For Mac : https://git-scm.com/download/mac</a:t>
            </a:r>
          </a:p>
          <a:p>
            <a:r>
              <a:rPr lang="en-US" sz="2600" dirty="0">
                <a:solidFill>
                  <a:schemeClr val="accent1"/>
                </a:solidFill>
                <a:latin typeface="Comic Sans MS" panose="030F0702030302020204" pitchFamily="66" charset="0"/>
              </a:rPr>
              <a:t>For Linux </a:t>
            </a:r>
          </a:p>
          <a:p>
            <a:pPr marL="0" indent="0">
              <a:buNone/>
            </a:pPr>
            <a:r>
              <a:rPr lang="en-US" sz="2600" dirty="0">
                <a:solidFill>
                  <a:schemeClr val="accent1"/>
                </a:solidFill>
                <a:latin typeface="Comic Sans MS" panose="030F0702030302020204" pitchFamily="66" charset="0"/>
              </a:rPr>
              <a:t>	- Linux (Debian) - Command: </a:t>
            </a:r>
            <a:r>
              <a:rPr lang="en-US" sz="2400" i="1" dirty="0">
                <a:solidFill>
                  <a:schemeClr val="accent1"/>
                </a:solidFill>
                <a:latin typeface="Comic Sans MS" panose="030F0702030302020204" pitchFamily="66" charset="0"/>
              </a:rPr>
              <a:t>sudo apt-get install git </a:t>
            </a:r>
            <a:endParaRPr lang="en-US" sz="2600" i="1" dirty="0">
              <a:solidFill>
                <a:schemeClr val="accent1"/>
              </a:solidFill>
              <a:latin typeface="Comic Sans MS" panose="030F0702030302020204" pitchFamily="66" charset="0"/>
            </a:endParaRPr>
          </a:p>
          <a:p>
            <a:pPr marL="0" indent="0">
              <a:buNone/>
            </a:pPr>
            <a:r>
              <a:rPr lang="en-US" sz="2600" dirty="0">
                <a:solidFill>
                  <a:schemeClr val="accent1"/>
                </a:solidFill>
                <a:latin typeface="Comic Sans MS" panose="030F0702030302020204" pitchFamily="66" charset="0"/>
              </a:rPr>
              <a:t>	- Linux (Fedora) - Command: </a:t>
            </a:r>
            <a:r>
              <a:rPr lang="en-US" sz="2400" i="1" dirty="0">
                <a:solidFill>
                  <a:schemeClr val="accent1"/>
                </a:solidFill>
                <a:latin typeface="Comic Sans MS" panose="030F0702030302020204" pitchFamily="66" charset="0"/>
              </a:rPr>
              <a:t>sudo yum install git</a:t>
            </a:r>
          </a:p>
          <a:p>
            <a:r>
              <a:rPr lang="en-US" sz="2400" i="1" dirty="0">
                <a:solidFill>
                  <a:schemeClr val="accent1"/>
                </a:solidFill>
                <a:latin typeface="Comic Sans MS" panose="030F0702030302020204" pitchFamily="66" charset="0"/>
              </a:rPr>
              <a:t>To access git repo we can use CMD ,GitHub, Bit Bucket</a:t>
            </a:r>
          </a:p>
          <a:p>
            <a:r>
              <a:rPr lang="en-US" sz="2400" i="1" dirty="0">
                <a:solidFill>
                  <a:schemeClr val="accent1"/>
                </a:solidFill>
                <a:latin typeface="Comic Sans MS" panose="030F0702030302020204" pitchFamily="66" charset="0"/>
              </a:rPr>
              <a:t>Create one account in GitHub.</a:t>
            </a:r>
          </a:p>
          <a:p>
            <a:pPr marL="0" indent="0">
              <a:buNone/>
            </a:pPr>
            <a:endParaRPr lang="en-US" sz="2400" i="1" dirty="0">
              <a:solidFill>
                <a:schemeClr val="accent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t>11/30/2022</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60</a:t>
            </a:fld>
            <a:endParaRPr lang="en-US"/>
          </a:p>
        </p:txBody>
      </p:sp>
      <p:sp>
        <p:nvSpPr>
          <p:cNvPr id="8" name="TextBox 7"/>
          <p:cNvSpPr txBox="1"/>
          <p:nvPr/>
        </p:nvSpPr>
        <p:spPr>
          <a:xfrm flipH="1">
            <a:off x="9574663" y="77104"/>
            <a:ext cx="2617337" cy="400110"/>
          </a:xfrm>
          <a:prstGeom prst="rect">
            <a:avLst/>
          </a:prstGeom>
          <a:noFill/>
        </p:spPr>
        <p:txBody>
          <a:bodyPr wrap="square" rtlCol="0">
            <a:spAutoFit/>
          </a:bodyPr>
          <a:lstStyle/>
          <a:p>
            <a:pPr algn="l"/>
            <a:r>
              <a:rPr lang="en-US" sz="2000" b="1" i="0" u="none" dirty="0">
                <a:solidFill>
                  <a:schemeClr val="accent2"/>
                </a:solidFill>
                <a:latin typeface="Comic Sans MS" panose="030F0702030302020204" pitchFamily="66" charset="0"/>
              </a:rPr>
              <a:t>Installation of Git</a:t>
            </a:r>
          </a:p>
        </p:txBody>
      </p:sp>
    </p:spTree>
    <p:extLst>
      <p:ext uri="{BB962C8B-B14F-4D97-AF65-F5344CB8AC3E}">
        <p14:creationId xmlns:p14="http://schemas.microsoft.com/office/powerpoint/2010/main" val="3943816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85372"/>
            <a:ext cx="10972800" cy="4879750"/>
          </a:xfrm>
        </p:spPr>
        <p:txBody>
          <a:bodyPr/>
          <a:lstStyle/>
          <a:p>
            <a:r>
              <a:rPr lang="en-US" sz="2400" dirty="0">
                <a:solidFill>
                  <a:schemeClr val="accent1"/>
                </a:solidFill>
                <a:latin typeface="Comic Sans MS" panose="030F0702030302020204" pitchFamily="66" charset="0"/>
              </a:rPr>
              <a:t>After installation, We have tools to run git like Git CMD, Git Bash, Git GUI and GitHub.</a:t>
            </a:r>
          </a:p>
          <a:p>
            <a:endParaRPr lang="en-US" sz="800" dirty="0">
              <a:solidFill>
                <a:schemeClr val="accent1"/>
              </a:solidFill>
              <a:latin typeface="Comic Sans MS" panose="030F0702030302020204" pitchFamily="66" charset="0"/>
            </a:endParaRPr>
          </a:p>
          <a:p>
            <a:r>
              <a:rPr lang="en-US" sz="2400" dirty="0">
                <a:solidFill>
                  <a:schemeClr val="accent1"/>
                </a:solidFill>
                <a:latin typeface="Comic Sans MS" panose="030F0702030302020204" pitchFamily="66" charset="0"/>
              </a:rPr>
              <a:t>Git CMD - Command Line prompt is the command-line interpreter on Windows operating systems. When you install git on windows and you are used to using command line, one uses cmd to run git commands.</a:t>
            </a:r>
          </a:p>
          <a:p>
            <a:endParaRPr lang="en-US" sz="800" dirty="0">
              <a:solidFill>
                <a:schemeClr val="accent1"/>
              </a:solidFill>
              <a:latin typeface="Comic Sans MS" panose="030F0702030302020204" pitchFamily="66" charset="0"/>
            </a:endParaRPr>
          </a:p>
          <a:p>
            <a:r>
              <a:rPr lang="en-US" sz="2400" dirty="0">
                <a:solidFill>
                  <a:schemeClr val="accent1"/>
                </a:solidFill>
                <a:latin typeface="Comic Sans MS" panose="030F0702030302020204" pitchFamily="66" charset="0"/>
              </a:rPr>
              <a:t>Git Bash - Bash is a Unix shell and command language, and is the default shell on Linux, Ubuntu and Mac. The git which runs on the terminal of any Linux device is known as git bash.</a:t>
            </a:r>
          </a:p>
          <a:p>
            <a:pPr marL="0" indent="0">
              <a:buNone/>
            </a:pPr>
            <a:endParaRPr lang="en-US" sz="800" dirty="0">
              <a:solidFill>
                <a:schemeClr val="accent1"/>
              </a:solidFill>
              <a:latin typeface="Comic Sans MS" panose="030F0702030302020204" pitchFamily="66" charset="0"/>
            </a:endParaRPr>
          </a:p>
          <a:p>
            <a:r>
              <a:rPr lang="en-US" sz="2400" dirty="0">
                <a:solidFill>
                  <a:schemeClr val="accent1"/>
                </a:solidFill>
                <a:latin typeface="Comic Sans MS" panose="030F0702030302020204" pitchFamily="66" charset="0"/>
              </a:rPr>
              <a:t>Git GUI - Provides a Graphical user interface to run the git commands.</a:t>
            </a:r>
          </a:p>
          <a:p>
            <a:pPr marL="0" indent="0">
              <a:buNone/>
            </a:pPr>
            <a:endParaRPr lang="en-US" sz="800" dirty="0">
              <a:solidFill>
                <a:schemeClr val="accent1"/>
              </a:solidFill>
              <a:latin typeface="Comic Sans MS" panose="030F0702030302020204" pitchFamily="66" charset="0"/>
            </a:endParaRPr>
          </a:p>
          <a:p>
            <a:r>
              <a:rPr lang="en-US" sz="2400" dirty="0">
                <a:solidFill>
                  <a:schemeClr val="accent1"/>
                </a:solidFill>
                <a:latin typeface="Comic Sans MS" panose="030F0702030302020204" pitchFamily="66" charset="0"/>
              </a:rPr>
              <a:t>GitHub - Web-based Git version control repository hosting service. </a:t>
            </a:r>
          </a:p>
          <a:p>
            <a:endParaRPr lang="en-US" sz="2400" dirty="0">
              <a:solidFill>
                <a:schemeClr val="accent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t>11/30/2022</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61</a:t>
            </a:fld>
            <a:endParaRPr lang="en-US"/>
          </a:p>
        </p:txBody>
      </p:sp>
      <p:pic>
        <p:nvPicPr>
          <p:cNvPr id="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975756" y="27188"/>
            <a:ext cx="1951630" cy="415498"/>
          </a:xfrm>
          <a:prstGeom prst="rect">
            <a:avLst/>
          </a:prstGeom>
          <a:noFill/>
        </p:spPr>
        <p:txBody>
          <a:bodyPr wrap="square" rtlCol="0">
            <a:spAutoFit/>
          </a:bodyPr>
          <a:lstStyle/>
          <a:p>
            <a:pPr algn="l"/>
            <a:r>
              <a:rPr lang="en-US" sz="2100" i="0" u="none" dirty="0">
                <a:latin typeface="Comic Sans MS" panose="030F0702030302020204" pitchFamily="66" charset="0"/>
              </a:rPr>
              <a:t>Tools for Git</a:t>
            </a:r>
          </a:p>
        </p:txBody>
      </p:sp>
    </p:spTree>
    <p:extLst>
      <p:ext uri="{BB962C8B-B14F-4D97-AF65-F5344CB8AC3E}">
        <p14:creationId xmlns:p14="http://schemas.microsoft.com/office/powerpoint/2010/main" val="21739399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sz="half" idx="1"/>
          </p:nvPr>
        </p:nvSpPr>
        <p:spPr>
          <a:xfrm>
            <a:off x="159225" y="716511"/>
            <a:ext cx="4167116" cy="5384039"/>
          </a:xfrm>
        </p:spPr>
        <p:txBody>
          <a:bodyPr/>
          <a:lstStyle/>
          <a:p>
            <a:pPr>
              <a:buFont typeface="Courier New" panose="02070309020205020404" pitchFamily="49" charset="0"/>
              <a:buChar char="o"/>
            </a:pPr>
            <a:r>
              <a:rPr lang="en-US" sz="2200" b="1" dirty="0">
                <a:solidFill>
                  <a:schemeClr val="bg1"/>
                </a:solidFill>
                <a:latin typeface="Comic Sans MS" panose="030F0702030302020204" pitchFamily="66" charset="0"/>
              </a:rPr>
              <a:t>Git init</a:t>
            </a:r>
          </a:p>
          <a:p>
            <a:pPr>
              <a:buFont typeface="Courier New" panose="02070309020205020404" pitchFamily="49" charset="0"/>
              <a:buChar char="o"/>
            </a:pPr>
            <a:r>
              <a:rPr lang="en-US" sz="2200" b="1" dirty="0">
                <a:solidFill>
                  <a:schemeClr val="bg1"/>
                </a:solidFill>
                <a:latin typeface="Comic Sans MS" panose="030F0702030302020204" pitchFamily="66" charset="0"/>
              </a:rPr>
              <a:t>Git clone url</a:t>
            </a:r>
          </a:p>
          <a:p>
            <a:pPr>
              <a:buFont typeface="Courier New" panose="02070309020205020404" pitchFamily="49" charset="0"/>
              <a:buChar char="o"/>
            </a:pPr>
            <a:r>
              <a:rPr lang="en-US" sz="2200" b="1" dirty="0">
                <a:solidFill>
                  <a:schemeClr val="bg1"/>
                </a:solidFill>
                <a:latin typeface="Comic Sans MS" panose="030F0702030302020204" pitchFamily="66" charset="0"/>
              </a:rPr>
              <a:t>Git status</a:t>
            </a:r>
          </a:p>
          <a:p>
            <a:pPr>
              <a:buFont typeface="Courier New" panose="02070309020205020404" pitchFamily="49" charset="0"/>
              <a:buChar char="o"/>
            </a:pPr>
            <a:r>
              <a:rPr lang="en-US" sz="2200" b="1" dirty="0">
                <a:solidFill>
                  <a:schemeClr val="bg1"/>
                </a:solidFill>
                <a:latin typeface="Comic Sans MS" panose="030F0702030302020204" pitchFamily="66" charset="0"/>
              </a:rPr>
              <a:t>Git add [file name]</a:t>
            </a:r>
          </a:p>
          <a:p>
            <a:pPr>
              <a:buFont typeface="Courier New" panose="02070309020205020404" pitchFamily="49" charset="0"/>
              <a:buChar char="o"/>
            </a:pPr>
            <a:r>
              <a:rPr lang="en-US" sz="2200" b="1" dirty="0">
                <a:solidFill>
                  <a:schemeClr val="bg1"/>
                </a:solidFill>
                <a:latin typeface="Comic Sans MS" panose="030F0702030302020204" pitchFamily="66" charset="0"/>
              </a:rPr>
              <a:t>Git add --all</a:t>
            </a:r>
          </a:p>
          <a:p>
            <a:pPr>
              <a:buFont typeface="Courier New" panose="02070309020205020404" pitchFamily="49" charset="0"/>
              <a:buChar char="o"/>
            </a:pPr>
            <a:r>
              <a:rPr lang="en-US" sz="2200" b="1" dirty="0">
                <a:solidFill>
                  <a:schemeClr val="bg1"/>
                </a:solidFill>
                <a:latin typeface="Comic Sans MS" panose="030F0702030302020204" pitchFamily="66" charset="0"/>
              </a:rPr>
              <a:t>Git commit</a:t>
            </a:r>
          </a:p>
          <a:p>
            <a:pPr>
              <a:buFont typeface="Courier New" panose="02070309020205020404" pitchFamily="49" charset="0"/>
              <a:buChar char="o"/>
            </a:pPr>
            <a:r>
              <a:rPr lang="en-US" sz="2200" b="1" dirty="0">
                <a:solidFill>
                  <a:schemeClr val="bg1"/>
                </a:solidFill>
                <a:latin typeface="Comic Sans MS" panose="030F0702030302020204" pitchFamily="66" charset="0"/>
              </a:rPr>
              <a:t>Git commit –m “add”</a:t>
            </a:r>
          </a:p>
          <a:p>
            <a:pPr>
              <a:buFont typeface="Courier New" panose="02070309020205020404" pitchFamily="49" charset="0"/>
              <a:buChar char="o"/>
            </a:pPr>
            <a:r>
              <a:rPr lang="en-US" sz="2200" b="1" dirty="0">
                <a:solidFill>
                  <a:schemeClr val="bg1"/>
                </a:solidFill>
                <a:latin typeface="Comic Sans MS" panose="030F0702030302020204" pitchFamily="66" charset="0"/>
              </a:rPr>
              <a:t>Git branch </a:t>
            </a:r>
            <a:r>
              <a:rPr lang="en-US" sz="1600" b="1" dirty="0">
                <a:solidFill>
                  <a:schemeClr val="bg1"/>
                </a:solidFill>
                <a:latin typeface="Comic Sans MS" panose="030F0702030302020204" pitchFamily="66" charset="0"/>
              </a:rPr>
              <a:t>[branch name]</a:t>
            </a:r>
          </a:p>
          <a:p>
            <a:pPr>
              <a:buFont typeface="Courier New" panose="02070309020205020404" pitchFamily="49" charset="0"/>
              <a:buChar char="o"/>
            </a:pPr>
            <a:r>
              <a:rPr lang="en-US" sz="2200" b="1" dirty="0">
                <a:solidFill>
                  <a:schemeClr val="bg1"/>
                </a:solidFill>
                <a:latin typeface="Comic Sans MS" panose="030F0702030302020204" pitchFamily="66" charset="0"/>
              </a:rPr>
              <a:t>Git branch</a:t>
            </a:r>
          </a:p>
          <a:p>
            <a:pPr>
              <a:buFont typeface="Courier New" panose="02070309020205020404" pitchFamily="49" charset="0"/>
              <a:buChar char="o"/>
            </a:pPr>
            <a:r>
              <a:rPr lang="en-US" sz="2200" b="1" dirty="0">
                <a:solidFill>
                  <a:schemeClr val="bg1"/>
                </a:solidFill>
                <a:latin typeface="Comic Sans MS" panose="030F0702030302020204" pitchFamily="66" charset="0"/>
              </a:rPr>
              <a:t>Git branch –D</a:t>
            </a:r>
            <a:r>
              <a:rPr lang="en-US" sz="1600" b="1" dirty="0">
                <a:solidFill>
                  <a:schemeClr val="bg1"/>
                </a:solidFill>
                <a:latin typeface="Comic Sans MS" panose="030F0702030302020204" pitchFamily="66" charset="0"/>
              </a:rPr>
              <a:t> [branch name]</a:t>
            </a:r>
            <a:endParaRPr lang="en-US" sz="2200" b="1" dirty="0">
              <a:solidFill>
                <a:schemeClr val="bg1"/>
              </a:solidFill>
              <a:latin typeface="Comic Sans MS" panose="030F0702030302020204" pitchFamily="66" charset="0"/>
            </a:endParaRPr>
          </a:p>
          <a:p>
            <a:pPr>
              <a:buFont typeface="Courier New" panose="02070309020205020404" pitchFamily="49" charset="0"/>
              <a:buChar char="o"/>
            </a:pPr>
            <a:r>
              <a:rPr lang="en-US" sz="2200" b="1" dirty="0">
                <a:solidFill>
                  <a:schemeClr val="bg1"/>
                </a:solidFill>
                <a:latin typeface="Comic Sans MS" panose="030F0702030302020204" pitchFamily="66" charset="0"/>
              </a:rPr>
              <a:t>Git Checkout </a:t>
            </a:r>
            <a:r>
              <a:rPr lang="en-US" sz="1600" b="1" dirty="0">
                <a:solidFill>
                  <a:schemeClr val="bg1"/>
                </a:solidFill>
                <a:latin typeface="Comic Sans MS" panose="030F0702030302020204" pitchFamily="66" charset="0"/>
              </a:rPr>
              <a:t>[branch name]</a:t>
            </a:r>
          </a:p>
          <a:p>
            <a:pPr>
              <a:buFont typeface="Courier New" panose="02070309020205020404" pitchFamily="49" charset="0"/>
              <a:buChar char="o"/>
            </a:pPr>
            <a:r>
              <a:rPr lang="en-US" sz="2100" b="1" dirty="0">
                <a:solidFill>
                  <a:schemeClr val="bg1"/>
                </a:solidFill>
                <a:latin typeface="Comic Sans MS" panose="030F0702030302020204" pitchFamily="66" charset="0"/>
              </a:rPr>
              <a:t>Git push</a:t>
            </a:r>
          </a:p>
          <a:p>
            <a:pPr>
              <a:buFont typeface="Courier New" panose="02070309020205020404" pitchFamily="49" charset="0"/>
              <a:buChar char="o"/>
            </a:pPr>
            <a:r>
              <a:rPr lang="en-US" sz="2100" b="1" dirty="0">
                <a:solidFill>
                  <a:schemeClr val="bg1"/>
                </a:solidFill>
                <a:latin typeface="Comic Sans MS" panose="030F0702030302020204" pitchFamily="66" charset="0"/>
              </a:rPr>
              <a:t>Git pull</a:t>
            </a:r>
          </a:p>
          <a:p>
            <a:pPr>
              <a:buFont typeface="Courier New" panose="02070309020205020404" pitchFamily="49" charset="0"/>
              <a:buChar char="o"/>
            </a:pPr>
            <a:r>
              <a:rPr lang="en-US" sz="2100" b="1" dirty="0">
                <a:solidFill>
                  <a:schemeClr val="bg1"/>
                </a:solidFill>
                <a:latin typeface="Comic Sans MS" panose="030F0702030302020204" pitchFamily="66" charset="0"/>
              </a:rPr>
              <a:t>Git merge </a:t>
            </a:r>
            <a:r>
              <a:rPr lang="en-US" sz="1600" b="1" dirty="0">
                <a:solidFill>
                  <a:schemeClr val="bg1"/>
                </a:solidFill>
                <a:latin typeface="Comic Sans MS" panose="030F0702030302020204" pitchFamily="66" charset="0"/>
              </a:rPr>
              <a:t>[branch name]</a:t>
            </a:r>
          </a:p>
          <a:p>
            <a:pPr>
              <a:buFont typeface="Courier New" panose="02070309020205020404" pitchFamily="49" charset="0"/>
              <a:buChar char="o"/>
            </a:pPr>
            <a:endParaRPr lang="en-US" sz="2100" b="1" dirty="0">
              <a:solidFill>
                <a:schemeClr val="bg1"/>
              </a:solidFill>
              <a:latin typeface="Comic Sans MS" panose="030F0702030302020204" pitchFamily="66" charset="0"/>
            </a:endParaRPr>
          </a:p>
          <a:p>
            <a:pPr>
              <a:buFont typeface="Courier New" panose="02070309020205020404" pitchFamily="49" charset="0"/>
              <a:buChar char="o"/>
            </a:pPr>
            <a:endParaRPr lang="en-US" sz="1600" b="1" dirty="0">
              <a:solidFill>
                <a:schemeClr val="bg1"/>
              </a:solidFill>
              <a:latin typeface="Comic Sans MS" panose="030F0702030302020204" pitchFamily="66" charset="0"/>
            </a:endParaRPr>
          </a:p>
        </p:txBody>
      </p:sp>
      <p:sp>
        <p:nvSpPr>
          <p:cNvPr id="6" name="Content Placeholder 5"/>
          <p:cNvSpPr>
            <a:spLocks noGrp="1"/>
          </p:cNvSpPr>
          <p:nvPr>
            <p:ph sz="half" idx="2"/>
          </p:nvPr>
        </p:nvSpPr>
        <p:spPr>
          <a:xfrm>
            <a:off x="3784979" y="716511"/>
            <a:ext cx="8284192" cy="5384039"/>
          </a:xfrm>
        </p:spPr>
        <p:txBody>
          <a:bodyPr/>
          <a:lstStyle/>
          <a:p>
            <a:pPr>
              <a:buFontTx/>
              <a:buChar char="-"/>
            </a:pPr>
            <a:r>
              <a:rPr lang="en-US" sz="2200" dirty="0">
                <a:solidFill>
                  <a:schemeClr val="bg1"/>
                </a:solidFill>
                <a:latin typeface="Comic Sans MS" panose="030F0702030302020204" pitchFamily="66" charset="0"/>
              </a:rPr>
              <a:t>To initialize the repo in local repository</a:t>
            </a:r>
          </a:p>
          <a:p>
            <a:pPr>
              <a:buFontTx/>
              <a:buChar char="-"/>
            </a:pPr>
            <a:r>
              <a:rPr lang="en-US" sz="2200" dirty="0">
                <a:solidFill>
                  <a:schemeClr val="bg1"/>
                </a:solidFill>
                <a:latin typeface="Comic Sans MS" panose="030F0702030302020204" pitchFamily="66" charset="0"/>
              </a:rPr>
              <a:t>It copy the remote repo files from GitHub to local repo</a:t>
            </a:r>
          </a:p>
          <a:p>
            <a:pPr>
              <a:buFontTx/>
              <a:buChar char="-"/>
            </a:pPr>
            <a:r>
              <a:rPr lang="en-US" sz="2200" dirty="0">
                <a:solidFill>
                  <a:schemeClr val="bg1"/>
                </a:solidFill>
                <a:latin typeface="Comic Sans MS" panose="030F0702030302020204" pitchFamily="66" charset="0"/>
              </a:rPr>
              <a:t>It shows our history like commits, stage files, deleted files</a:t>
            </a:r>
          </a:p>
          <a:p>
            <a:pPr>
              <a:buFontTx/>
              <a:buChar char="-"/>
            </a:pPr>
            <a:r>
              <a:rPr lang="en-US" sz="2200" dirty="0">
                <a:solidFill>
                  <a:schemeClr val="bg1"/>
                </a:solidFill>
                <a:latin typeface="Comic Sans MS" panose="030F0702030302020204" pitchFamily="66" charset="0"/>
              </a:rPr>
              <a:t>Adds the file to stage area</a:t>
            </a:r>
          </a:p>
          <a:p>
            <a:pPr>
              <a:buFontTx/>
              <a:buChar char="-"/>
            </a:pPr>
            <a:r>
              <a:rPr lang="en-US" sz="2200" dirty="0">
                <a:solidFill>
                  <a:schemeClr val="bg1"/>
                </a:solidFill>
                <a:latin typeface="Comic Sans MS" panose="030F0702030302020204" pitchFamily="66" charset="0"/>
              </a:rPr>
              <a:t>It add all the files to staging area</a:t>
            </a:r>
          </a:p>
          <a:p>
            <a:pPr>
              <a:buFontTx/>
              <a:buChar char="-"/>
            </a:pPr>
            <a:r>
              <a:rPr lang="en-US" sz="2200" dirty="0">
                <a:solidFill>
                  <a:schemeClr val="bg1"/>
                </a:solidFill>
                <a:latin typeface="Comic Sans MS" panose="030F0702030302020204" pitchFamily="66" charset="0"/>
              </a:rPr>
              <a:t>To save the files from staging area to local repo</a:t>
            </a:r>
          </a:p>
          <a:p>
            <a:pPr>
              <a:buFontTx/>
              <a:buChar char="-"/>
            </a:pPr>
            <a:r>
              <a:rPr lang="en-US" sz="2200" dirty="0">
                <a:solidFill>
                  <a:schemeClr val="bg1"/>
                </a:solidFill>
                <a:latin typeface="Comic Sans MS" panose="030F0702030302020204" pitchFamily="66" charset="0"/>
              </a:rPr>
              <a:t>To save the file with some message related to that file</a:t>
            </a:r>
          </a:p>
          <a:p>
            <a:pPr>
              <a:buFontTx/>
              <a:buChar char="-"/>
            </a:pPr>
            <a:r>
              <a:rPr lang="en-US" sz="2200" dirty="0">
                <a:solidFill>
                  <a:schemeClr val="bg1"/>
                </a:solidFill>
                <a:latin typeface="Comic Sans MS" panose="030F0702030302020204" pitchFamily="66" charset="0"/>
              </a:rPr>
              <a:t>To create new branch in local repo</a:t>
            </a:r>
          </a:p>
          <a:p>
            <a:pPr>
              <a:buFontTx/>
              <a:buChar char="-"/>
            </a:pPr>
            <a:r>
              <a:rPr lang="en-US" sz="2200" dirty="0">
                <a:solidFill>
                  <a:schemeClr val="bg1"/>
                </a:solidFill>
                <a:latin typeface="Comic Sans MS" panose="030F0702030302020204" pitchFamily="66" charset="0"/>
              </a:rPr>
              <a:t>It displays all branches in local repo</a:t>
            </a:r>
          </a:p>
          <a:p>
            <a:pPr>
              <a:buFontTx/>
              <a:buChar char="-"/>
            </a:pPr>
            <a:r>
              <a:rPr lang="en-US" sz="2200" dirty="0">
                <a:solidFill>
                  <a:schemeClr val="bg1"/>
                </a:solidFill>
                <a:latin typeface="Comic Sans MS" panose="030F0702030302020204" pitchFamily="66" charset="0"/>
              </a:rPr>
              <a:t>To delete the branch in local repo</a:t>
            </a:r>
          </a:p>
          <a:p>
            <a:pPr>
              <a:buFontTx/>
              <a:buChar char="-"/>
            </a:pPr>
            <a:r>
              <a:rPr lang="en-US" sz="2200" dirty="0">
                <a:solidFill>
                  <a:schemeClr val="bg1"/>
                </a:solidFill>
                <a:latin typeface="Comic Sans MS" panose="030F0702030302020204" pitchFamily="66" charset="0"/>
              </a:rPr>
              <a:t>To change one branch to another branch</a:t>
            </a:r>
          </a:p>
          <a:p>
            <a:pPr>
              <a:buFontTx/>
              <a:buChar char="-"/>
            </a:pPr>
            <a:r>
              <a:rPr lang="en-US" sz="2200" dirty="0">
                <a:solidFill>
                  <a:schemeClr val="bg1"/>
                </a:solidFill>
                <a:latin typeface="Comic Sans MS" panose="030F0702030302020204" pitchFamily="66" charset="0"/>
              </a:rPr>
              <a:t>To push our local repo to remote repo</a:t>
            </a:r>
          </a:p>
          <a:p>
            <a:pPr>
              <a:buFontTx/>
              <a:buChar char="-"/>
            </a:pPr>
            <a:r>
              <a:rPr lang="en-US" sz="2200" dirty="0">
                <a:solidFill>
                  <a:schemeClr val="bg1"/>
                </a:solidFill>
                <a:latin typeface="Comic Sans MS" panose="030F0702030302020204" pitchFamily="66" charset="0"/>
              </a:rPr>
              <a:t>To pull from remote repo to local repo</a:t>
            </a:r>
          </a:p>
          <a:p>
            <a:pPr>
              <a:buFontTx/>
              <a:buChar char="-"/>
            </a:pPr>
            <a:r>
              <a:rPr lang="en-US" sz="2200" dirty="0">
                <a:solidFill>
                  <a:schemeClr val="bg1"/>
                </a:solidFill>
                <a:latin typeface="Comic Sans MS" panose="030F0702030302020204" pitchFamily="66" charset="0"/>
              </a:rPr>
              <a:t>To merge branch file to master file</a:t>
            </a:r>
          </a:p>
          <a:p>
            <a:pPr>
              <a:buFontTx/>
              <a:buChar char="-"/>
            </a:pPr>
            <a:endParaRPr lang="en-US" sz="2200" dirty="0">
              <a:solidFill>
                <a:schemeClr val="bg1"/>
              </a:solidFill>
              <a:latin typeface="Comic Sans MS" panose="030F0702030302020204" pitchFamily="66" charset="0"/>
            </a:endParaRPr>
          </a:p>
        </p:txBody>
      </p:sp>
      <p:sp>
        <p:nvSpPr>
          <p:cNvPr id="9" name="TextBox 8"/>
          <p:cNvSpPr txBox="1"/>
          <p:nvPr/>
        </p:nvSpPr>
        <p:spPr>
          <a:xfrm flipH="1">
            <a:off x="8752991" y="68240"/>
            <a:ext cx="2929493" cy="415498"/>
          </a:xfrm>
          <a:prstGeom prst="rect">
            <a:avLst/>
          </a:prstGeom>
          <a:noFill/>
        </p:spPr>
        <p:txBody>
          <a:bodyPr wrap="square" rtlCol="0">
            <a:spAutoFit/>
          </a:bodyPr>
          <a:lstStyle/>
          <a:p>
            <a:r>
              <a:rPr lang="en-US" sz="2100" b="1" i="0" u="none" dirty="0">
                <a:latin typeface="Comic Sans MS" panose="030F0702030302020204" pitchFamily="66" charset="0"/>
              </a:rPr>
              <a:t>Git Commands</a:t>
            </a:r>
          </a:p>
        </p:txBody>
      </p:sp>
    </p:spTree>
    <p:extLst>
      <p:ext uri="{BB962C8B-B14F-4D97-AF65-F5344CB8AC3E}">
        <p14:creationId xmlns:p14="http://schemas.microsoft.com/office/powerpoint/2010/main" val="13906254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609600" y="1407886"/>
            <a:ext cx="10972800" cy="4357235"/>
          </a:xfrm>
        </p:spPr>
        <p:txBody>
          <a:bodyPr/>
          <a:lstStyle/>
          <a:p>
            <a:r>
              <a:rPr lang="en-US" dirty="0">
                <a:solidFill>
                  <a:schemeClr val="accent1"/>
                </a:solidFill>
                <a:latin typeface="Comic Sans MS" panose="030F0702030302020204" pitchFamily="66" charset="0"/>
              </a:rPr>
              <a:t>Create a local Git Repo</a:t>
            </a:r>
          </a:p>
          <a:p>
            <a:r>
              <a:rPr lang="en-US" dirty="0">
                <a:solidFill>
                  <a:schemeClr val="accent1"/>
                </a:solidFill>
                <a:latin typeface="Comic Sans MS" panose="030F0702030302020204" pitchFamily="66" charset="0"/>
              </a:rPr>
              <a:t>Create a new branch</a:t>
            </a:r>
          </a:p>
          <a:p>
            <a:r>
              <a:rPr lang="en-US" dirty="0">
                <a:solidFill>
                  <a:schemeClr val="accent1"/>
                </a:solidFill>
                <a:latin typeface="Comic Sans MS" panose="030F0702030302020204" pitchFamily="66" charset="0"/>
              </a:rPr>
              <a:t>Make and commit changes</a:t>
            </a:r>
          </a:p>
          <a:p>
            <a:r>
              <a:rPr lang="en-US" dirty="0">
                <a:solidFill>
                  <a:schemeClr val="accent1"/>
                </a:solidFill>
                <a:latin typeface="Comic Sans MS" panose="030F0702030302020204" pitchFamily="66" charset="0"/>
              </a:rPr>
              <a:t>Open a Pull Request</a:t>
            </a:r>
          </a:p>
          <a:p>
            <a:r>
              <a:rPr lang="en-US" dirty="0">
                <a:solidFill>
                  <a:schemeClr val="accent1"/>
                </a:solidFill>
                <a:latin typeface="Comic Sans MS" panose="030F0702030302020204" pitchFamily="66" charset="0"/>
              </a:rPr>
              <a:t>Checkout Repository</a:t>
            </a:r>
          </a:p>
          <a:p>
            <a:r>
              <a:rPr lang="en-US" dirty="0">
                <a:solidFill>
                  <a:schemeClr val="accent1"/>
                </a:solidFill>
                <a:latin typeface="Comic Sans MS" panose="030F0702030302020204" pitchFamily="66" charset="0"/>
              </a:rPr>
              <a:t>Merge your Pull Request</a:t>
            </a:r>
          </a:p>
          <a:p>
            <a:endParaRPr lang="en-US" dirty="0">
              <a:solidFill>
                <a:schemeClr val="accent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t>11/30/2022</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63</a:t>
            </a:fld>
            <a:endParaRPr lang="en-US"/>
          </a:p>
        </p:txBody>
      </p:sp>
      <p:sp>
        <p:nvSpPr>
          <p:cNvPr id="7" name="TextBox 6"/>
          <p:cNvSpPr txBox="1"/>
          <p:nvPr/>
        </p:nvSpPr>
        <p:spPr>
          <a:xfrm>
            <a:off x="7866743" y="130341"/>
            <a:ext cx="4107543" cy="369332"/>
          </a:xfrm>
          <a:prstGeom prst="rect">
            <a:avLst/>
          </a:prstGeom>
          <a:noFill/>
        </p:spPr>
        <p:txBody>
          <a:bodyPr wrap="square" rtlCol="0">
            <a:spAutoFit/>
          </a:bodyPr>
          <a:lstStyle/>
          <a:p>
            <a:r>
              <a:rPr lang="en-US" b="1" i="0" u="none" dirty="0"/>
              <a:t>Steps To Create Sample Repo</a:t>
            </a:r>
          </a:p>
        </p:txBody>
      </p:sp>
    </p:spTree>
    <p:extLst>
      <p:ext uri="{BB962C8B-B14F-4D97-AF65-F5344CB8AC3E}">
        <p14:creationId xmlns:p14="http://schemas.microsoft.com/office/powerpoint/2010/main" val="7378544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Content Placeholder 7">
            <a:extLst>
              <a:ext uri="{FF2B5EF4-FFF2-40B4-BE49-F238E27FC236}">
                <a16:creationId xmlns:a16="http://schemas.microsoft.com/office/drawing/2014/main" id="{174EC42D-3352-4987-980B-9BDF0D004316}"/>
              </a:ext>
            </a:extLst>
          </p:cNvPr>
          <p:cNvGraphicFramePr>
            <a:graphicFrameLocks noGrp="1"/>
          </p:cNvGraphicFramePr>
          <p:nvPr>
            <p:ph idx="1"/>
            <p:extLst>
              <p:ext uri="{D42A27DB-BD31-4B8C-83A1-F6EECF244321}">
                <p14:modId xmlns:p14="http://schemas.microsoft.com/office/powerpoint/2010/main" val="3525587554"/>
              </p:ext>
            </p:extLst>
          </p:nvPr>
        </p:nvGraphicFramePr>
        <p:xfrm>
          <a:off x="609600" y="636590"/>
          <a:ext cx="10972801" cy="5608635"/>
        </p:xfrm>
        <a:graphic>
          <a:graphicData uri="http://schemas.openxmlformats.org/drawingml/2006/table">
            <a:tbl>
              <a:tblPr/>
              <a:tblGrid>
                <a:gridCol w="364303">
                  <a:extLst>
                    <a:ext uri="{9D8B030D-6E8A-4147-A177-3AD203B41FA5}">
                      <a16:colId xmlns:a16="http://schemas.microsoft.com/office/drawing/2014/main" val="1362117793"/>
                    </a:ext>
                  </a:extLst>
                </a:gridCol>
                <a:gridCol w="874327">
                  <a:extLst>
                    <a:ext uri="{9D8B030D-6E8A-4147-A177-3AD203B41FA5}">
                      <a16:colId xmlns:a16="http://schemas.microsoft.com/office/drawing/2014/main" val="3525971852"/>
                    </a:ext>
                  </a:extLst>
                </a:gridCol>
                <a:gridCol w="2025524">
                  <a:extLst>
                    <a:ext uri="{9D8B030D-6E8A-4147-A177-3AD203B41FA5}">
                      <a16:colId xmlns:a16="http://schemas.microsoft.com/office/drawing/2014/main" val="3691461364"/>
                    </a:ext>
                  </a:extLst>
                </a:gridCol>
                <a:gridCol w="3759605">
                  <a:extLst>
                    <a:ext uri="{9D8B030D-6E8A-4147-A177-3AD203B41FA5}">
                      <a16:colId xmlns:a16="http://schemas.microsoft.com/office/drawing/2014/main" val="1967766935"/>
                    </a:ext>
                  </a:extLst>
                </a:gridCol>
                <a:gridCol w="3949042">
                  <a:extLst>
                    <a:ext uri="{9D8B030D-6E8A-4147-A177-3AD203B41FA5}">
                      <a16:colId xmlns:a16="http://schemas.microsoft.com/office/drawing/2014/main" val="2186425189"/>
                    </a:ext>
                  </a:extLst>
                </a:gridCol>
              </a:tblGrid>
              <a:tr h="193084">
                <a:tc gridSpan="5">
                  <a:txBody>
                    <a:bodyPr/>
                    <a:lstStyle/>
                    <a:p>
                      <a:pPr algn="ctr" fontAlgn="b"/>
                      <a:r>
                        <a:rPr lang="en-IN" sz="1100" b="1" i="0" u="none" strike="noStrike">
                          <a:solidFill>
                            <a:schemeClr val="bg1"/>
                          </a:solidFill>
                          <a:effectLst/>
                          <a:latin typeface="Algerian" panose="04020705040A02060702" pitchFamily="82" charset="0"/>
                        </a:rPr>
                        <a:t>GIT COMMANDS</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28698184"/>
                  </a:ext>
                </a:extLst>
              </a:tr>
              <a:tr h="386168">
                <a:tc>
                  <a:txBody>
                    <a:bodyPr/>
                    <a:lstStyle/>
                    <a:p>
                      <a:pPr algn="l" fontAlgn="b"/>
                      <a:r>
                        <a:rPr lang="en-IN" sz="1100" b="0" i="0" u="none" strike="noStrike">
                          <a:solidFill>
                            <a:schemeClr val="bg1"/>
                          </a:solidFill>
                          <a:effectLst/>
                          <a:latin typeface="Algerian" panose="04020705040A02060702" pitchFamily="82" charset="0"/>
                        </a:rPr>
                        <a:t>sr no</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IN" sz="1100" b="0" i="0" u="none" strike="noStrike">
                          <a:solidFill>
                            <a:schemeClr val="bg1"/>
                          </a:solidFill>
                          <a:effectLst/>
                          <a:latin typeface="Algerian" panose="04020705040A02060702" pitchFamily="82" charset="0"/>
                        </a:rPr>
                        <a:t>commands</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IN" sz="1100" b="0" i="0" u="none" strike="noStrike">
                          <a:solidFill>
                            <a:schemeClr val="bg1"/>
                          </a:solidFill>
                          <a:effectLst/>
                          <a:latin typeface="Algerian" panose="04020705040A02060702" pitchFamily="82" charset="0"/>
                        </a:rPr>
                        <a:t>Description</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IN" sz="1100" b="0" i="0" u="none" strike="noStrike" dirty="0">
                          <a:solidFill>
                            <a:schemeClr val="bg1"/>
                          </a:solidFill>
                          <a:effectLst/>
                          <a:latin typeface="Trebuchet MS" panose="020B0603020202020204" pitchFamily="34" charset="0"/>
                        </a:rPr>
                        <a:t>syntax</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IN" sz="1100" b="0" i="0" u="none" strike="noStrike">
                          <a:solidFill>
                            <a:schemeClr val="bg1"/>
                          </a:solidFill>
                          <a:effectLst/>
                          <a:latin typeface="Algerian" panose="04020705040A02060702" pitchFamily="82" charset="0"/>
                        </a:rPr>
                        <a:t>example</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747868424"/>
                  </a:ext>
                </a:extLst>
              </a:tr>
              <a:tr h="386168">
                <a:tc>
                  <a:txBody>
                    <a:bodyPr/>
                    <a:lstStyle/>
                    <a:p>
                      <a:pPr algn="r" fontAlgn="b"/>
                      <a:r>
                        <a:rPr lang="en-IN" sz="1100" b="0" i="0" u="none" strike="noStrike">
                          <a:solidFill>
                            <a:schemeClr val="bg1"/>
                          </a:solidFill>
                          <a:effectLst/>
                          <a:latin typeface="Algerian" panose="04020705040A02060702" pitchFamily="82" charset="0"/>
                        </a:rPr>
                        <a:t>1</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bg1"/>
                          </a:solidFill>
                          <a:effectLst/>
                          <a:latin typeface="Algerian" panose="04020705040A02060702" pitchFamily="82" charset="0"/>
                        </a:rPr>
                        <a:t>git </a:t>
                      </a:r>
                      <a:r>
                        <a:rPr lang="en-IN" sz="1100" b="0" i="0" u="none" strike="noStrike" dirty="0" err="1">
                          <a:solidFill>
                            <a:schemeClr val="bg1"/>
                          </a:solidFill>
                          <a:effectLst/>
                          <a:latin typeface="Algerian" panose="04020705040A02060702" pitchFamily="82" charset="0"/>
                        </a:rPr>
                        <a:t>init</a:t>
                      </a:r>
                      <a:endParaRPr lang="en-IN" sz="1100" b="0" i="0" u="none" strike="noStrike" dirty="0">
                        <a:solidFill>
                          <a:schemeClr val="bg1"/>
                        </a:solidFill>
                        <a:effectLst/>
                        <a:latin typeface="Algerian" panose="04020705040A02060702" pitchFamily="82" charset="0"/>
                      </a:endParaRP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bg1"/>
                          </a:solidFill>
                          <a:effectLst/>
                          <a:latin typeface="Algerian" panose="04020705040A02060702" pitchFamily="82" charset="0"/>
                        </a:rPr>
                        <a:t>starts the new git repository</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chemeClr val="bg1"/>
                          </a:solidFill>
                          <a:effectLst/>
                          <a:latin typeface="Algerian" panose="04020705040A02060702" pitchFamily="82" charset="0"/>
                        </a:rPr>
                        <a:t>git init [repository name]</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chemeClr val="bg1"/>
                          </a:solidFill>
                          <a:effectLst/>
                          <a:latin typeface="Algerian" panose="04020705040A02060702" pitchFamily="82" charset="0"/>
                        </a:rPr>
                        <a:t>git int learn_git</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3878502"/>
                  </a:ext>
                </a:extLst>
              </a:tr>
              <a:tr h="772337">
                <a:tc>
                  <a:txBody>
                    <a:bodyPr/>
                    <a:lstStyle/>
                    <a:p>
                      <a:pPr algn="r" fontAlgn="b"/>
                      <a:r>
                        <a:rPr lang="en-IN" sz="1100" b="0" i="0" u="none" strike="noStrike">
                          <a:solidFill>
                            <a:schemeClr val="bg1"/>
                          </a:solidFill>
                          <a:effectLst/>
                          <a:latin typeface="Algerian" panose="04020705040A02060702" pitchFamily="82" charset="0"/>
                        </a:rPr>
                        <a:t>2</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chemeClr val="bg1"/>
                          </a:solidFill>
                          <a:effectLst/>
                          <a:latin typeface="Algerian" panose="04020705040A02060702" pitchFamily="82" charset="0"/>
                        </a:rPr>
                        <a:t>git config</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chemeClr val="bg1"/>
                          </a:solidFill>
                          <a:effectLst/>
                          <a:latin typeface="Algerian" panose="04020705040A02060702" pitchFamily="82" charset="0"/>
                        </a:rPr>
                        <a:t>the command sets the author name and email address to commit </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bg1"/>
                          </a:solidFill>
                          <a:effectLst/>
                          <a:latin typeface="Algerian" panose="04020705040A02060702" pitchFamily="82" charset="0"/>
                        </a:rPr>
                        <a:t>git config  --global user.name  "[name]"  </a:t>
                      </a:r>
                      <a:br>
                        <a:rPr lang="en-US" sz="1100" b="0" i="0" u="none" strike="noStrike">
                          <a:solidFill>
                            <a:schemeClr val="bg1"/>
                          </a:solidFill>
                          <a:effectLst/>
                          <a:latin typeface="Algerian" panose="04020705040A02060702" pitchFamily="82" charset="0"/>
                        </a:rPr>
                      </a:br>
                      <a:r>
                        <a:rPr lang="en-US" sz="1100" b="0" i="0" u="none" strike="noStrike">
                          <a:solidFill>
                            <a:schemeClr val="bg1"/>
                          </a:solidFill>
                          <a:effectLst/>
                          <a:latin typeface="Algerian" panose="04020705040A02060702" pitchFamily="82" charset="0"/>
                        </a:rPr>
                        <a:t>git config  --global user.email "[email address]" </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chemeClr val="bg1"/>
                          </a:solidFill>
                          <a:effectLst/>
                          <a:latin typeface="Algerian" panose="04020705040A02060702" pitchFamily="82" charset="0"/>
                        </a:rPr>
                        <a:t>git config --global user.name "gdmallikarjuna"</a:t>
                      </a:r>
                      <a:br>
                        <a:rPr lang="en-IN" sz="1100" b="0" i="0" u="none" strike="noStrike">
                          <a:solidFill>
                            <a:schemeClr val="bg1"/>
                          </a:solidFill>
                          <a:effectLst/>
                          <a:latin typeface="Algerian" panose="04020705040A02060702" pitchFamily="82" charset="0"/>
                        </a:rPr>
                      </a:br>
                      <a:r>
                        <a:rPr lang="en-IN" sz="1100" b="0" i="0" u="none" strike="noStrike">
                          <a:solidFill>
                            <a:schemeClr val="bg1"/>
                          </a:solidFill>
                          <a:effectLst/>
                          <a:latin typeface="Algerian" panose="04020705040A02060702" pitchFamily="82" charset="0"/>
                        </a:rPr>
                        <a:t>git config --global user.email "gdmallikarjuna@gmail.com"</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8742940"/>
                  </a:ext>
                </a:extLst>
              </a:tr>
              <a:tr h="772337">
                <a:tc>
                  <a:txBody>
                    <a:bodyPr/>
                    <a:lstStyle/>
                    <a:p>
                      <a:pPr algn="r" fontAlgn="b"/>
                      <a:r>
                        <a:rPr lang="en-IN" sz="1100" b="0" i="0" u="none" strike="noStrike">
                          <a:solidFill>
                            <a:schemeClr val="bg1"/>
                          </a:solidFill>
                          <a:effectLst/>
                          <a:latin typeface="Algerian" panose="04020705040A02060702" pitchFamily="82" charset="0"/>
                        </a:rPr>
                        <a:t>3</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chemeClr val="bg1"/>
                          </a:solidFill>
                          <a:effectLst/>
                          <a:latin typeface="Algerian" panose="04020705040A02060702" pitchFamily="82" charset="0"/>
                        </a:rPr>
                        <a:t>git clone</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bg1"/>
                          </a:solidFill>
                          <a:effectLst/>
                          <a:latin typeface="Algerian" panose="04020705040A02060702" pitchFamily="82" charset="0"/>
                        </a:rPr>
                        <a:t>This command is used to obtain a repository from an existing URL.</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chemeClr val="bg1"/>
                          </a:solidFill>
                          <a:effectLst/>
                          <a:latin typeface="Algerian" panose="04020705040A02060702" pitchFamily="82" charset="0"/>
                        </a:rPr>
                        <a:t>git clone [url]</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chemeClr val="bg1"/>
                          </a:solidFill>
                          <a:effectLst/>
                          <a:latin typeface="Algerian" panose="04020705040A02060702" pitchFamily="82" charset="0"/>
                        </a:rPr>
                        <a:t>git clone https://github.com/gdmallikarjuna/training.git</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701760"/>
                  </a:ext>
                </a:extLst>
              </a:tr>
              <a:tr h="386168">
                <a:tc>
                  <a:txBody>
                    <a:bodyPr/>
                    <a:lstStyle/>
                    <a:p>
                      <a:pPr algn="r" fontAlgn="b"/>
                      <a:r>
                        <a:rPr lang="en-IN" sz="1100" b="0" i="0" u="none" strike="noStrike">
                          <a:solidFill>
                            <a:schemeClr val="bg1"/>
                          </a:solidFill>
                          <a:effectLst/>
                          <a:latin typeface="Algerian" panose="04020705040A02060702" pitchFamily="82" charset="0"/>
                        </a:rPr>
                        <a:t>4</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chemeClr val="bg1"/>
                          </a:solidFill>
                          <a:effectLst/>
                          <a:latin typeface="Algerian" panose="04020705040A02060702" pitchFamily="82" charset="0"/>
                        </a:rPr>
                        <a:t>git add</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bg1"/>
                          </a:solidFill>
                          <a:effectLst/>
                          <a:latin typeface="Algerian" panose="04020705040A02060702" pitchFamily="82" charset="0"/>
                        </a:rPr>
                        <a:t>adds the file to staging area</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chemeClr val="bg1"/>
                          </a:solidFill>
                          <a:effectLst/>
                          <a:latin typeface="Algerian" panose="04020705040A02060702" pitchFamily="82" charset="0"/>
                        </a:rPr>
                        <a:t>git add [file]</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chemeClr val="bg1"/>
                          </a:solidFill>
                          <a:effectLst/>
                          <a:latin typeface="Algerian" panose="04020705040A02060702" pitchFamily="82" charset="0"/>
                        </a:rPr>
                        <a:t>git add welcome123.txt</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9586775"/>
                  </a:ext>
                </a:extLst>
              </a:tr>
              <a:tr h="386168">
                <a:tc>
                  <a:txBody>
                    <a:bodyPr/>
                    <a:lstStyle/>
                    <a:p>
                      <a:pPr algn="l" fontAlgn="b"/>
                      <a:r>
                        <a:rPr lang="en-IN" sz="1100" b="0" i="0" u="none" strike="noStrike">
                          <a:solidFill>
                            <a:schemeClr val="bg1"/>
                          </a:solidFill>
                          <a:effectLst/>
                          <a:latin typeface="Algerian" panose="04020705040A02060702" pitchFamily="82" charset="0"/>
                        </a:rPr>
                        <a:t> </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chemeClr val="bg1"/>
                          </a:solidFill>
                          <a:effectLst/>
                          <a:latin typeface="Algerian" panose="04020705040A02060702" pitchFamily="82" charset="0"/>
                        </a:rPr>
                        <a:t> </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bg1"/>
                          </a:solidFill>
                          <a:effectLst/>
                          <a:latin typeface="Algerian" panose="04020705040A02060702" pitchFamily="82" charset="0"/>
                        </a:rPr>
                        <a:t>adds more than one file</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chemeClr val="bg1"/>
                          </a:solidFill>
                          <a:effectLst/>
                          <a:latin typeface="Algerian" panose="04020705040A02060702" pitchFamily="82" charset="0"/>
                        </a:rPr>
                        <a:t>git add *</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chemeClr val="bg1"/>
                          </a:solidFill>
                          <a:effectLst/>
                          <a:latin typeface="Algerian" panose="04020705040A02060702" pitchFamily="82" charset="0"/>
                        </a:rPr>
                        <a:t>git add *</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8672334"/>
                  </a:ext>
                </a:extLst>
              </a:tr>
              <a:tr h="772337">
                <a:tc>
                  <a:txBody>
                    <a:bodyPr/>
                    <a:lstStyle/>
                    <a:p>
                      <a:pPr algn="r" fontAlgn="b"/>
                      <a:r>
                        <a:rPr lang="en-IN" sz="1100" b="0" i="0" u="none" strike="noStrike">
                          <a:solidFill>
                            <a:schemeClr val="bg1"/>
                          </a:solidFill>
                          <a:effectLst/>
                          <a:latin typeface="Algerian" panose="04020705040A02060702" pitchFamily="82" charset="0"/>
                        </a:rPr>
                        <a:t>5</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chemeClr val="bg1"/>
                          </a:solidFill>
                          <a:effectLst/>
                          <a:latin typeface="Algerian" panose="04020705040A02060702" pitchFamily="82" charset="0"/>
                        </a:rPr>
                        <a:t>git commit</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bg1"/>
                          </a:solidFill>
                          <a:effectLst/>
                          <a:latin typeface="Algerian" panose="04020705040A02060702" pitchFamily="82" charset="0"/>
                        </a:rPr>
                        <a:t>This command records or snapshots the file permanently in the version history.</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chemeClr val="bg1"/>
                          </a:solidFill>
                          <a:effectLst/>
                          <a:latin typeface="Algerian" panose="04020705040A02060702" pitchFamily="82" charset="0"/>
                        </a:rPr>
                        <a:t>git commit -m  "[ message]"</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bg1"/>
                          </a:solidFill>
                          <a:effectLst/>
                          <a:latin typeface="Algerian" panose="04020705040A02060702" pitchFamily="82" charset="0"/>
                        </a:rPr>
                        <a:t>git commit -m "Welcome message"</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4264238"/>
                  </a:ext>
                </a:extLst>
              </a:tr>
              <a:tr h="965421">
                <a:tc>
                  <a:txBody>
                    <a:bodyPr/>
                    <a:lstStyle/>
                    <a:p>
                      <a:pPr algn="l" fontAlgn="b"/>
                      <a:r>
                        <a:rPr lang="en-IN" sz="1100" b="0" i="0" u="none" strike="noStrike">
                          <a:solidFill>
                            <a:schemeClr val="bg1"/>
                          </a:solidFill>
                          <a:effectLst/>
                          <a:latin typeface="Algerian" panose="04020705040A02060702" pitchFamily="82" charset="0"/>
                        </a:rPr>
                        <a:t> </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chemeClr val="bg1"/>
                          </a:solidFill>
                          <a:effectLst/>
                          <a:latin typeface="Algerian" panose="04020705040A02060702" pitchFamily="82" charset="0"/>
                        </a:rPr>
                        <a:t> </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bg1"/>
                          </a:solidFill>
                          <a:effectLst/>
                          <a:latin typeface="Algerian" panose="04020705040A02060702" pitchFamily="82" charset="0"/>
                        </a:rPr>
                        <a:t> you’ve added with the git add command and also commits any files you’ve changed since then</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chemeClr val="bg1"/>
                          </a:solidFill>
                          <a:effectLst/>
                          <a:latin typeface="Algerian" panose="04020705040A02060702" pitchFamily="82" charset="0"/>
                        </a:rPr>
                        <a:t>git commit -a </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chemeClr val="bg1"/>
                          </a:solidFill>
                          <a:effectLst/>
                          <a:latin typeface="Algerian" panose="04020705040A02060702" pitchFamily="82" charset="0"/>
                        </a:rPr>
                        <a:t>git commit -a </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5206967"/>
                  </a:ext>
                </a:extLst>
              </a:tr>
              <a:tr h="588447">
                <a:tc>
                  <a:txBody>
                    <a:bodyPr/>
                    <a:lstStyle/>
                    <a:p>
                      <a:pPr algn="r" fontAlgn="b"/>
                      <a:r>
                        <a:rPr lang="en-IN" sz="1100" b="0" i="0" u="none" strike="noStrike">
                          <a:solidFill>
                            <a:schemeClr val="bg1"/>
                          </a:solidFill>
                          <a:effectLst/>
                          <a:latin typeface="Algerian" panose="04020705040A02060702" pitchFamily="82" charset="0"/>
                        </a:rPr>
                        <a:t>6</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chemeClr val="bg1"/>
                          </a:solidFill>
                          <a:effectLst/>
                          <a:latin typeface="Algerian" panose="04020705040A02060702" pitchFamily="82" charset="0"/>
                        </a:rPr>
                        <a:t>git diff</a:t>
                      </a:r>
                      <a:r>
                        <a:rPr lang="en-IN" sz="1400" b="0" i="0" u="none" strike="noStrike">
                          <a:solidFill>
                            <a:schemeClr val="bg1"/>
                          </a:solidFill>
                          <a:effectLst/>
                          <a:latin typeface="Algerian" panose="04020705040A02060702" pitchFamily="82" charset="0"/>
                        </a:rPr>
                        <a:t> </a:t>
                      </a:r>
                      <a:endParaRPr lang="en-IN" sz="1100" b="0" i="0" u="none" strike="noStrike">
                        <a:solidFill>
                          <a:schemeClr val="bg1"/>
                        </a:solidFill>
                        <a:effectLst/>
                        <a:latin typeface="Algerian" panose="04020705040A02060702" pitchFamily="82" charset="0"/>
                      </a:endParaRP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bg1"/>
                          </a:solidFill>
                          <a:effectLst/>
                          <a:latin typeface="Algerian" panose="04020705040A02060702" pitchFamily="82" charset="0"/>
                        </a:rPr>
                        <a:t>shows the file differences which are not yet staged.</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chemeClr val="bg1"/>
                          </a:solidFill>
                          <a:effectLst/>
                          <a:latin typeface="Algerian" panose="04020705040A02060702" pitchFamily="82" charset="0"/>
                        </a:rPr>
                        <a:t>git diff</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bg1"/>
                          </a:solidFill>
                          <a:effectLst/>
                          <a:latin typeface="Algerian" panose="04020705040A02060702" pitchFamily="82" charset="0"/>
                        </a:rPr>
                        <a:t>git diff</a:t>
                      </a:r>
                    </a:p>
                  </a:txBody>
                  <a:tcPr marL="9194" marR="9194" marT="919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9835505"/>
                  </a:ext>
                </a:extLst>
              </a:tr>
            </a:tbl>
          </a:graphicData>
        </a:graphic>
      </p:graphicFrame>
      <p:sp>
        <p:nvSpPr>
          <p:cNvPr id="4" name="Date Placeholder 3"/>
          <p:cNvSpPr>
            <a:spLocks noGrp="1"/>
          </p:cNvSpPr>
          <p:nvPr>
            <p:ph type="dt" sz="half" idx="10"/>
          </p:nvPr>
        </p:nvSpPr>
        <p:spPr/>
        <p:txBody>
          <a:bodyPr/>
          <a:lstStyle/>
          <a:p>
            <a:fld id="{615BF1B9-C5F5-40DD-82CD-32AF7E861268}" type="datetime1">
              <a:rPr lang="en-US" smtClean="0"/>
              <a:t>11/30/2022</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64</a:t>
            </a:fld>
            <a:endParaRPr lang="en-US"/>
          </a:p>
        </p:txBody>
      </p:sp>
      <p:sp>
        <p:nvSpPr>
          <p:cNvPr id="7" name="TextBox 6"/>
          <p:cNvSpPr txBox="1"/>
          <p:nvPr/>
        </p:nvSpPr>
        <p:spPr>
          <a:xfrm>
            <a:off x="7866743" y="130341"/>
            <a:ext cx="4107543" cy="369332"/>
          </a:xfrm>
          <a:prstGeom prst="rect">
            <a:avLst/>
          </a:prstGeom>
          <a:noFill/>
        </p:spPr>
        <p:txBody>
          <a:bodyPr wrap="square" rtlCol="0">
            <a:spAutoFit/>
          </a:bodyPr>
          <a:lstStyle/>
          <a:p>
            <a:r>
              <a:rPr lang="en-US" b="1" i="0" u="none" dirty="0"/>
              <a:t>Commands</a:t>
            </a:r>
          </a:p>
        </p:txBody>
      </p:sp>
    </p:spTree>
    <p:extLst>
      <p:ext uri="{BB962C8B-B14F-4D97-AF65-F5344CB8AC3E}">
        <p14:creationId xmlns:p14="http://schemas.microsoft.com/office/powerpoint/2010/main" val="21193520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615BF1B9-C5F5-40DD-82CD-32AF7E861268}" type="datetime1">
              <a:rPr lang="en-US" smtClean="0"/>
              <a:t>11/30/2022</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65</a:t>
            </a:fld>
            <a:endParaRPr lang="en-US"/>
          </a:p>
        </p:txBody>
      </p:sp>
      <p:sp>
        <p:nvSpPr>
          <p:cNvPr id="7" name="TextBox 6"/>
          <p:cNvSpPr txBox="1"/>
          <p:nvPr/>
        </p:nvSpPr>
        <p:spPr>
          <a:xfrm>
            <a:off x="7866743" y="130341"/>
            <a:ext cx="4107543" cy="369332"/>
          </a:xfrm>
          <a:prstGeom prst="rect">
            <a:avLst/>
          </a:prstGeom>
          <a:noFill/>
        </p:spPr>
        <p:txBody>
          <a:bodyPr wrap="square" rtlCol="0">
            <a:spAutoFit/>
          </a:bodyPr>
          <a:lstStyle/>
          <a:p>
            <a:r>
              <a:rPr lang="en-US" b="1" i="0" u="none" dirty="0"/>
              <a:t>Commands</a:t>
            </a:r>
          </a:p>
        </p:txBody>
      </p:sp>
      <p:graphicFrame>
        <p:nvGraphicFramePr>
          <p:cNvPr id="13" name="Table 12">
            <a:extLst>
              <a:ext uri="{FF2B5EF4-FFF2-40B4-BE49-F238E27FC236}">
                <a16:creationId xmlns:a16="http://schemas.microsoft.com/office/drawing/2014/main" id="{C2868545-D66A-4D0D-9123-C1F0A5CB6182}"/>
              </a:ext>
            </a:extLst>
          </p:cNvPr>
          <p:cNvGraphicFramePr>
            <a:graphicFrameLocks noGrp="1"/>
          </p:cNvGraphicFramePr>
          <p:nvPr>
            <p:extLst>
              <p:ext uri="{D42A27DB-BD31-4B8C-83A1-F6EECF244321}">
                <p14:modId xmlns:p14="http://schemas.microsoft.com/office/powerpoint/2010/main" val="3802030013"/>
              </p:ext>
            </p:extLst>
          </p:nvPr>
        </p:nvGraphicFramePr>
        <p:xfrm>
          <a:off x="609600" y="699866"/>
          <a:ext cx="10972799" cy="5236699"/>
        </p:xfrm>
        <a:graphic>
          <a:graphicData uri="http://schemas.openxmlformats.org/drawingml/2006/table">
            <a:tbl>
              <a:tblPr/>
              <a:tblGrid>
                <a:gridCol w="364303">
                  <a:extLst>
                    <a:ext uri="{9D8B030D-6E8A-4147-A177-3AD203B41FA5}">
                      <a16:colId xmlns:a16="http://schemas.microsoft.com/office/drawing/2014/main" val="1571682854"/>
                    </a:ext>
                  </a:extLst>
                </a:gridCol>
                <a:gridCol w="874326">
                  <a:extLst>
                    <a:ext uri="{9D8B030D-6E8A-4147-A177-3AD203B41FA5}">
                      <a16:colId xmlns:a16="http://schemas.microsoft.com/office/drawing/2014/main" val="1306075048"/>
                    </a:ext>
                  </a:extLst>
                </a:gridCol>
                <a:gridCol w="2025523">
                  <a:extLst>
                    <a:ext uri="{9D8B030D-6E8A-4147-A177-3AD203B41FA5}">
                      <a16:colId xmlns:a16="http://schemas.microsoft.com/office/drawing/2014/main" val="4167674248"/>
                    </a:ext>
                  </a:extLst>
                </a:gridCol>
                <a:gridCol w="3759605">
                  <a:extLst>
                    <a:ext uri="{9D8B030D-6E8A-4147-A177-3AD203B41FA5}">
                      <a16:colId xmlns:a16="http://schemas.microsoft.com/office/drawing/2014/main" val="101731449"/>
                    </a:ext>
                  </a:extLst>
                </a:gridCol>
                <a:gridCol w="3949042">
                  <a:extLst>
                    <a:ext uri="{9D8B030D-6E8A-4147-A177-3AD203B41FA5}">
                      <a16:colId xmlns:a16="http://schemas.microsoft.com/office/drawing/2014/main" val="2126076570"/>
                    </a:ext>
                  </a:extLst>
                </a:gridCol>
              </a:tblGrid>
              <a:tr h="814801">
                <a:tc>
                  <a:txBody>
                    <a:bodyPr/>
                    <a:lstStyle/>
                    <a:p>
                      <a:pPr algn="l" fontAlgn="b"/>
                      <a:r>
                        <a:rPr lang="en-IN" sz="1200" b="0" i="0" u="none" strike="noStrike">
                          <a:solidFill>
                            <a:schemeClr val="bg1"/>
                          </a:solidFill>
                          <a:effectLst/>
                          <a:latin typeface="Algerian" panose="04020705040A02060702" pitchFamily="82" charset="0"/>
                        </a:rPr>
                        <a:t>```</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 </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bg1"/>
                          </a:solidFill>
                          <a:effectLst/>
                          <a:latin typeface="Algerian" panose="04020705040A02060702" pitchFamily="82" charset="0"/>
                        </a:rPr>
                        <a:t>shows the differences between the files in the staging area and the latest version present</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diff –staged </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diff –staged </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315122"/>
                  </a:ext>
                </a:extLst>
              </a:tr>
              <a:tr h="192256">
                <a:tc>
                  <a:txBody>
                    <a:bodyPr/>
                    <a:lstStyle/>
                    <a:p>
                      <a:pPr algn="l" fontAlgn="b"/>
                      <a:r>
                        <a:rPr lang="en-IN" sz="1200" b="0" i="0" u="none" strike="noStrike">
                          <a:solidFill>
                            <a:schemeClr val="bg1"/>
                          </a:solidFill>
                          <a:effectLst/>
                          <a:latin typeface="Algerian" panose="04020705040A02060702" pitchFamily="82" charset="0"/>
                        </a:rPr>
                        <a:t> </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 </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compare branches</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diff [branch-a] [branch-b]</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diff master dev</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7488899"/>
                  </a:ext>
                </a:extLst>
              </a:tr>
              <a:tr h="769026">
                <a:tc>
                  <a:txBody>
                    <a:bodyPr/>
                    <a:lstStyle/>
                    <a:p>
                      <a:pPr algn="r" fontAlgn="b"/>
                      <a:r>
                        <a:rPr lang="en-IN" sz="1200" b="0" i="0" u="none" strike="noStrike">
                          <a:solidFill>
                            <a:schemeClr val="bg1"/>
                          </a:solidFill>
                          <a:effectLst/>
                          <a:latin typeface="Algerian" panose="04020705040A02060702" pitchFamily="82" charset="0"/>
                        </a:rPr>
                        <a:t>7</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reset</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bg1"/>
                          </a:solidFill>
                          <a:effectLst/>
                          <a:latin typeface="Algerian" panose="04020705040A02060702" pitchFamily="82" charset="0"/>
                        </a:rPr>
                        <a:t>This command unstages the file, but it preserves the file contents.</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reset [file]</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reset challenge.txt</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7194350"/>
                  </a:ext>
                </a:extLst>
              </a:tr>
              <a:tr h="961283">
                <a:tc>
                  <a:txBody>
                    <a:bodyPr/>
                    <a:lstStyle/>
                    <a:p>
                      <a:pPr algn="l" fontAlgn="b"/>
                      <a:r>
                        <a:rPr lang="en-IN" sz="1200" b="0" i="0" u="none" strike="noStrike">
                          <a:solidFill>
                            <a:schemeClr val="bg1"/>
                          </a:solidFill>
                          <a:effectLst/>
                          <a:latin typeface="Algerian" panose="04020705040A02060702" pitchFamily="82" charset="0"/>
                        </a:rPr>
                        <a:t> </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 </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bg1"/>
                          </a:solidFill>
                          <a:effectLst/>
                          <a:latin typeface="Algerian" panose="04020705040A02060702" pitchFamily="82" charset="0"/>
                        </a:rPr>
                        <a:t>This command undoes all the commits after the specified commit and preserves the changes locally</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reset [commit]</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reset  &lt;hashode&gt;</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8043521"/>
                  </a:ext>
                </a:extLst>
              </a:tr>
              <a:tr h="576769">
                <a:tc>
                  <a:txBody>
                    <a:bodyPr/>
                    <a:lstStyle/>
                    <a:p>
                      <a:pPr algn="l" fontAlgn="b"/>
                      <a:r>
                        <a:rPr lang="en-IN" sz="1200" b="0" i="0" u="none" strike="noStrike">
                          <a:solidFill>
                            <a:schemeClr val="bg1"/>
                          </a:solidFill>
                          <a:effectLst/>
                          <a:latin typeface="Algerian" panose="04020705040A02060702" pitchFamily="82" charset="0"/>
                        </a:rPr>
                        <a:t> </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 </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bg1"/>
                          </a:solidFill>
                          <a:effectLst/>
                          <a:latin typeface="Algerian" panose="04020705040A02060702" pitchFamily="82" charset="0"/>
                        </a:rPr>
                        <a:t> command discards all history and goes back to the specified</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reset –hard [commit]</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 </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9700048"/>
                  </a:ext>
                </a:extLst>
              </a:tr>
              <a:tr h="576769">
                <a:tc>
                  <a:txBody>
                    <a:bodyPr/>
                    <a:lstStyle/>
                    <a:p>
                      <a:pPr algn="r" fontAlgn="b"/>
                      <a:r>
                        <a:rPr lang="en-IN" sz="1200" b="0" i="0" u="none" strike="noStrike">
                          <a:solidFill>
                            <a:schemeClr val="bg1"/>
                          </a:solidFill>
                          <a:effectLst/>
                          <a:latin typeface="Algerian" panose="04020705040A02060702" pitchFamily="82" charset="0"/>
                        </a:rPr>
                        <a:t>8</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status</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bg1"/>
                          </a:solidFill>
                          <a:effectLst/>
                          <a:latin typeface="Algerian" panose="04020705040A02060702" pitchFamily="82" charset="0"/>
                        </a:rPr>
                        <a:t>This command lists all the files that have to be committed.</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status</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status</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9734487"/>
                  </a:ext>
                </a:extLst>
              </a:tr>
              <a:tr h="769026">
                <a:tc>
                  <a:txBody>
                    <a:bodyPr/>
                    <a:lstStyle/>
                    <a:p>
                      <a:pPr algn="r" fontAlgn="b"/>
                      <a:r>
                        <a:rPr lang="en-IN" sz="1200" b="0" i="0" u="none" strike="noStrike">
                          <a:solidFill>
                            <a:schemeClr val="bg1"/>
                          </a:solidFill>
                          <a:effectLst/>
                          <a:latin typeface="Algerian" panose="04020705040A02060702" pitchFamily="82" charset="0"/>
                        </a:rPr>
                        <a:t>9</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rm </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bg1"/>
                          </a:solidFill>
                          <a:effectLst/>
                          <a:latin typeface="Algerian" panose="04020705040A02060702" pitchFamily="82" charset="0"/>
                        </a:rPr>
                        <a:t>this command deletes the file from working directory and stages deletion</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rm [file]</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rm challenges.txt</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7970141"/>
                  </a:ext>
                </a:extLst>
              </a:tr>
              <a:tr h="576769">
                <a:tc>
                  <a:txBody>
                    <a:bodyPr/>
                    <a:lstStyle/>
                    <a:p>
                      <a:pPr algn="r" fontAlgn="b"/>
                      <a:r>
                        <a:rPr lang="en-IN" sz="1200" b="0" i="0" u="none" strike="noStrike">
                          <a:solidFill>
                            <a:schemeClr val="bg1"/>
                          </a:solidFill>
                          <a:effectLst/>
                          <a:latin typeface="Algerian" panose="04020705040A02060702" pitchFamily="82" charset="0"/>
                        </a:rPr>
                        <a:t>10</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log</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bg1"/>
                          </a:solidFill>
                          <a:effectLst/>
                          <a:latin typeface="Algerian" panose="04020705040A02060702" pitchFamily="82" charset="0"/>
                        </a:rPr>
                        <a:t>it list the version history of the current branch</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log</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dirty="0">
                          <a:solidFill>
                            <a:schemeClr val="bg1"/>
                          </a:solidFill>
                          <a:effectLst/>
                          <a:latin typeface="Algerian" panose="04020705040A02060702" pitchFamily="82" charset="0"/>
                        </a:rPr>
                        <a:t>git log</a:t>
                      </a:r>
                    </a:p>
                  </a:txBody>
                  <a:tcPr marL="6469" marR="6469" marT="646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9463531"/>
                  </a:ext>
                </a:extLst>
              </a:tr>
            </a:tbl>
          </a:graphicData>
        </a:graphic>
      </p:graphicFrame>
    </p:spTree>
    <p:extLst>
      <p:ext uri="{BB962C8B-B14F-4D97-AF65-F5344CB8AC3E}">
        <p14:creationId xmlns:p14="http://schemas.microsoft.com/office/powerpoint/2010/main" val="34346902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615BF1B9-C5F5-40DD-82CD-32AF7E861268}" type="datetime1">
              <a:rPr lang="en-US" smtClean="0"/>
              <a:t>11/30/2022</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66</a:t>
            </a:fld>
            <a:endParaRPr lang="en-US"/>
          </a:p>
        </p:txBody>
      </p:sp>
      <p:sp>
        <p:nvSpPr>
          <p:cNvPr id="7" name="TextBox 6"/>
          <p:cNvSpPr txBox="1"/>
          <p:nvPr/>
        </p:nvSpPr>
        <p:spPr>
          <a:xfrm>
            <a:off x="7866743" y="130341"/>
            <a:ext cx="4107543" cy="369332"/>
          </a:xfrm>
          <a:prstGeom prst="rect">
            <a:avLst/>
          </a:prstGeom>
          <a:noFill/>
        </p:spPr>
        <p:txBody>
          <a:bodyPr wrap="square" rtlCol="0">
            <a:spAutoFit/>
          </a:bodyPr>
          <a:lstStyle/>
          <a:p>
            <a:r>
              <a:rPr lang="en-US" b="1" i="0" u="none" dirty="0"/>
              <a:t>Commands</a:t>
            </a:r>
          </a:p>
        </p:txBody>
      </p:sp>
      <p:graphicFrame>
        <p:nvGraphicFramePr>
          <p:cNvPr id="2" name="Table 1">
            <a:extLst>
              <a:ext uri="{FF2B5EF4-FFF2-40B4-BE49-F238E27FC236}">
                <a16:creationId xmlns:a16="http://schemas.microsoft.com/office/drawing/2014/main" id="{E163A2E2-DA0F-495E-B054-BE8B5B0D6093}"/>
              </a:ext>
            </a:extLst>
          </p:cNvPr>
          <p:cNvGraphicFramePr>
            <a:graphicFrameLocks noGrp="1"/>
          </p:cNvGraphicFramePr>
          <p:nvPr>
            <p:extLst>
              <p:ext uri="{D42A27DB-BD31-4B8C-83A1-F6EECF244321}">
                <p14:modId xmlns:p14="http://schemas.microsoft.com/office/powerpoint/2010/main" val="3916764731"/>
              </p:ext>
            </p:extLst>
          </p:nvPr>
        </p:nvGraphicFramePr>
        <p:xfrm>
          <a:off x="609600" y="499673"/>
          <a:ext cx="10972800" cy="4033112"/>
        </p:xfrm>
        <a:graphic>
          <a:graphicData uri="http://schemas.openxmlformats.org/drawingml/2006/table">
            <a:tbl>
              <a:tblPr/>
              <a:tblGrid>
                <a:gridCol w="364302">
                  <a:extLst>
                    <a:ext uri="{9D8B030D-6E8A-4147-A177-3AD203B41FA5}">
                      <a16:colId xmlns:a16="http://schemas.microsoft.com/office/drawing/2014/main" val="1030086599"/>
                    </a:ext>
                  </a:extLst>
                </a:gridCol>
                <a:gridCol w="874327">
                  <a:extLst>
                    <a:ext uri="{9D8B030D-6E8A-4147-A177-3AD203B41FA5}">
                      <a16:colId xmlns:a16="http://schemas.microsoft.com/office/drawing/2014/main" val="2857782259"/>
                    </a:ext>
                  </a:extLst>
                </a:gridCol>
                <a:gridCol w="2025524">
                  <a:extLst>
                    <a:ext uri="{9D8B030D-6E8A-4147-A177-3AD203B41FA5}">
                      <a16:colId xmlns:a16="http://schemas.microsoft.com/office/drawing/2014/main" val="3204235872"/>
                    </a:ext>
                  </a:extLst>
                </a:gridCol>
                <a:gridCol w="3759605">
                  <a:extLst>
                    <a:ext uri="{9D8B030D-6E8A-4147-A177-3AD203B41FA5}">
                      <a16:colId xmlns:a16="http://schemas.microsoft.com/office/drawing/2014/main" val="1497513510"/>
                    </a:ext>
                  </a:extLst>
                </a:gridCol>
                <a:gridCol w="3949042">
                  <a:extLst>
                    <a:ext uri="{9D8B030D-6E8A-4147-A177-3AD203B41FA5}">
                      <a16:colId xmlns:a16="http://schemas.microsoft.com/office/drawing/2014/main" val="1107855093"/>
                    </a:ext>
                  </a:extLst>
                </a:gridCol>
              </a:tblGrid>
              <a:tr h="640905">
                <a:tc>
                  <a:txBody>
                    <a:bodyPr/>
                    <a:lstStyle/>
                    <a:p>
                      <a:pPr algn="r" fontAlgn="b"/>
                      <a:r>
                        <a:rPr lang="en-IN" sz="1200" b="0" i="0" u="none" strike="noStrike">
                          <a:solidFill>
                            <a:schemeClr val="bg1"/>
                          </a:solidFill>
                          <a:effectLst/>
                          <a:latin typeface="Algerian" panose="04020705040A02060702" pitchFamily="82" charset="0"/>
                        </a:rPr>
                        <a:t>11</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show</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bg1"/>
                          </a:solidFill>
                          <a:effectLst/>
                          <a:latin typeface="Algerian" panose="04020705040A02060702" pitchFamily="82" charset="0"/>
                        </a:rPr>
                        <a:t>shows the metadata and content changes of the specified commit</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show [commit]</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show  b7254b5a437ee4eae59c2ea5478ea0ad12107ec2</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1366200"/>
                  </a:ext>
                </a:extLst>
              </a:tr>
              <a:tr h="488308">
                <a:tc>
                  <a:txBody>
                    <a:bodyPr/>
                    <a:lstStyle/>
                    <a:p>
                      <a:pPr algn="r" fontAlgn="b"/>
                      <a:r>
                        <a:rPr lang="en-IN" sz="1200" b="0" i="0" u="none" strike="noStrike">
                          <a:solidFill>
                            <a:schemeClr val="bg1"/>
                          </a:solidFill>
                          <a:effectLst/>
                          <a:latin typeface="Algerian" panose="04020705040A02060702" pitchFamily="82" charset="0"/>
                        </a:rPr>
                        <a:t>12</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tag</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bg1"/>
                          </a:solidFill>
                          <a:effectLst/>
                          <a:latin typeface="Algerian" panose="04020705040A02060702" pitchFamily="82" charset="0"/>
                        </a:rPr>
                        <a:t>This command is used to give tags to the specified commit</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tag [commitID] </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tag b7254b5a437ee4eae59c2ea5478ea0ad12107ec2</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7087436"/>
                  </a:ext>
                </a:extLst>
              </a:tr>
              <a:tr h="320452">
                <a:tc>
                  <a:txBody>
                    <a:bodyPr/>
                    <a:lstStyle/>
                    <a:p>
                      <a:pPr algn="r" fontAlgn="b"/>
                      <a:r>
                        <a:rPr lang="en-IN" sz="1200" b="0" i="0" u="none" strike="noStrike">
                          <a:solidFill>
                            <a:schemeClr val="bg1"/>
                          </a:solidFill>
                          <a:effectLst/>
                          <a:latin typeface="Algerian" panose="04020705040A02060702" pitchFamily="82" charset="0"/>
                        </a:rPr>
                        <a:t>13</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branch</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lists all the branches</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branch</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branch</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7676531"/>
                  </a:ext>
                </a:extLst>
              </a:tr>
              <a:tr h="160226">
                <a:tc>
                  <a:txBody>
                    <a:bodyPr/>
                    <a:lstStyle/>
                    <a:p>
                      <a:pPr algn="l" fontAlgn="b"/>
                      <a:r>
                        <a:rPr lang="en-IN" sz="1200" b="0" i="0" u="none" strike="noStrike">
                          <a:solidFill>
                            <a:schemeClr val="bg1"/>
                          </a:solidFill>
                          <a:effectLst/>
                          <a:latin typeface="Algerian" panose="04020705040A02060702" pitchFamily="82" charset="0"/>
                        </a:rPr>
                        <a:t> </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 </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create new branch</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branch [branch name]</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branch dev</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1588535"/>
                  </a:ext>
                </a:extLst>
              </a:tr>
              <a:tr h="160226">
                <a:tc>
                  <a:txBody>
                    <a:bodyPr/>
                    <a:lstStyle/>
                    <a:p>
                      <a:pPr algn="l" fontAlgn="b"/>
                      <a:r>
                        <a:rPr lang="en-IN" sz="1200" b="0" i="0" u="none" strike="noStrike">
                          <a:solidFill>
                            <a:schemeClr val="bg1"/>
                          </a:solidFill>
                          <a:effectLst/>
                          <a:latin typeface="Algerian" panose="04020705040A02060702" pitchFamily="82" charset="0"/>
                        </a:rPr>
                        <a:t> </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 </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delete a branch</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200" b="0" i="0" u="none" strike="noStrike">
                          <a:solidFill>
                            <a:schemeClr val="bg1"/>
                          </a:solidFill>
                          <a:effectLst/>
                          <a:latin typeface="Algerian" panose="04020705040A02060702" pitchFamily="82" charset="0"/>
                        </a:rPr>
                        <a:t>git branch -d [branch name]</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branch -d dev</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1113900"/>
                  </a:ext>
                </a:extLst>
              </a:tr>
              <a:tr h="480679">
                <a:tc>
                  <a:txBody>
                    <a:bodyPr/>
                    <a:lstStyle/>
                    <a:p>
                      <a:pPr algn="r" fontAlgn="b"/>
                      <a:r>
                        <a:rPr lang="en-IN" sz="1200" b="0" i="0" u="none" strike="noStrike">
                          <a:solidFill>
                            <a:schemeClr val="bg1"/>
                          </a:solidFill>
                          <a:effectLst/>
                          <a:latin typeface="Algerian" panose="04020705040A02060702" pitchFamily="82" charset="0"/>
                        </a:rPr>
                        <a:t>14</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checkout</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bg1"/>
                          </a:solidFill>
                          <a:effectLst/>
                          <a:latin typeface="Algerian" panose="04020705040A02060702" pitchFamily="82" charset="0"/>
                        </a:rPr>
                        <a:t>switching from one branch to another</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checkout [branchname]</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checkout dev</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8537532"/>
                  </a:ext>
                </a:extLst>
              </a:tr>
              <a:tr h="320452">
                <a:tc>
                  <a:txBody>
                    <a:bodyPr/>
                    <a:lstStyle/>
                    <a:p>
                      <a:pPr algn="l" fontAlgn="b"/>
                      <a:r>
                        <a:rPr lang="en-IN" sz="1200" b="0" i="0" u="none" strike="noStrike">
                          <a:solidFill>
                            <a:schemeClr val="bg1"/>
                          </a:solidFill>
                          <a:effectLst/>
                          <a:latin typeface="Algerian" panose="04020705040A02060702" pitchFamily="82" charset="0"/>
                        </a:rPr>
                        <a:t> </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 </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bg1"/>
                          </a:solidFill>
                          <a:effectLst/>
                          <a:latin typeface="Algerian" panose="04020705040A02060702" pitchFamily="82" charset="0"/>
                        </a:rPr>
                        <a:t>create new branch and also switch to it</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bg1"/>
                          </a:solidFill>
                          <a:effectLst/>
                          <a:latin typeface="Algerian" panose="04020705040A02060702" pitchFamily="82" charset="0"/>
                        </a:rPr>
                        <a:t>git checkout -b [new branch name]</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checkout -b test</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7564088"/>
                  </a:ext>
                </a:extLst>
              </a:tr>
              <a:tr h="488308">
                <a:tc>
                  <a:txBody>
                    <a:bodyPr/>
                    <a:lstStyle/>
                    <a:p>
                      <a:pPr algn="r" fontAlgn="b"/>
                      <a:r>
                        <a:rPr lang="en-IN" sz="1200" b="0" i="0" u="none" strike="noStrike">
                          <a:solidFill>
                            <a:schemeClr val="bg1"/>
                          </a:solidFill>
                          <a:effectLst/>
                          <a:latin typeface="Algerian" panose="04020705040A02060702" pitchFamily="82" charset="0"/>
                        </a:rPr>
                        <a:t>15</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merge</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bg1"/>
                          </a:solidFill>
                          <a:effectLst/>
                          <a:latin typeface="Algerian" panose="04020705040A02060702" pitchFamily="82" charset="0"/>
                        </a:rPr>
                        <a:t>merged to brach history to current directory</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merge [branch name]  </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merge dev</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297215"/>
                  </a:ext>
                </a:extLst>
              </a:tr>
              <a:tr h="640905">
                <a:tc>
                  <a:txBody>
                    <a:bodyPr/>
                    <a:lstStyle/>
                    <a:p>
                      <a:pPr algn="r" fontAlgn="b"/>
                      <a:r>
                        <a:rPr lang="en-IN" sz="1200" b="0" i="0" u="none" strike="noStrike">
                          <a:solidFill>
                            <a:schemeClr val="bg1"/>
                          </a:solidFill>
                          <a:effectLst/>
                          <a:latin typeface="Algerian" panose="04020705040A02060702" pitchFamily="82" charset="0"/>
                        </a:rPr>
                        <a:t>16</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remote</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bg1"/>
                          </a:solidFill>
                          <a:effectLst/>
                          <a:latin typeface="Algerian" panose="04020705040A02060702" pitchFamily="82" charset="0"/>
                        </a:rPr>
                        <a:t>This command is used to connect your local repository to the remote server</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bg1"/>
                          </a:solidFill>
                          <a:effectLst/>
                          <a:latin typeface="Algerian" panose="04020705040A02060702" pitchFamily="82" charset="0"/>
                        </a:rPr>
                        <a:t>git remote add [variable_name] [Remote server link]</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chemeClr val="bg1"/>
                          </a:solidFill>
                          <a:effectLst/>
                          <a:latin typeface="Algerian" panose="04020705040A02060702" pitchFamily="82" charset="0"/>
                        </a:rPr>
                        <a:t>git remote add </a:t>
                      </a:r>
                      <a:r>
                        <a:rPr lang="en-US" sz="1200" b="0" i="0" u="none" strike="noStrike" dirty="0" err="1">
                          <a:solidFill>
                            <a:schemeClr val="bg1"/>
                          </a:solidFill>
                          <a:effectLst/>
                          <a:latin typeface="Algerian" panose="04020705040A02060702" pitchFamily="82" charset="0"/>
                        </a:rPr>
                        <a:t>mallik</a:t>
                      </a:r>
                      <a:r>
                        <a:rPr lang="en-US" sz="1200" b="0" i="0" u="none" strike="noStrike" dirty="0">
                          <a:solidFill>
                            <a:schemeClr val="bg1"/>
                          </a:solidFill>
                          <a:effectLst/>
                          <a:latin typeface="Algerian" panose="04020705040A02060702" pitchFamily="82" charset="0"/>
                        </a:rPr>
                        <a:t> https://github.com/gdmallikarjuna/training.git</a:t>
                      </a:r>
                    </a:p>
                  </a:txBody>
                  <a:tcPr marL="7630" marR="7630" marT="76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7237727"/>
                  </a:ext>
                </a:extLst>
              </a:tr>
            </a:tbl>
          </a:graphicData>
        </a:graphic>
      </p:graphicFrame>
    </p:spTree>
    <p:extLst>
      <p:ext uri="{BB962C8B-B14F-4D97-AF65-F5344CB8AC3E}">
        <p14:creationId xmlns:p14="http://schemas.microsoft.com/office/powerpoint/2010/main" val="2344407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615BF1B9-C5F5-40DD-82CD-32AF7E861268}" type="datetime1">
              <a:rPr lang="en-US" smtClean="0"/>
              <a:t>11/30/2022</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67</a:t>
            </a:fld>
            <a:endParaRPr lang="en-US"/>
          </a:p>
        </p:txBody>
      </p:sp>
      <p:sp>
        <p:nvSpPr>
          <p:cNvPr id="7" name="TextBox 6"/>
          <p:cNvSpPr txBox="1"/>
          <p:nvPr/>
        </p:nvSpPr>
        <p:spPr>
          <a:xfrm>
            <a:off x="7866743" y="130341"/>
            <a:ext cx="4107543" cy="369332"/>
          </a:xfrm>
          <a:prstGeom prst="rect">
            <a:avLst/>
          </a:prstGeom>
          <a:noFill/>
        </p:spPr>
        <p:txBody>
          <a:bodyPr wrap="square" rtlCol="0">
            <a:spAutoFit/>
          </a:bodyPr>
          <a:lstStyle/>
          <a:p>
            <a:r>
              <a:rPr lang="en-US" b="1" i="0" u="none" dirty="0"/>
              <a:t>Commands</a:t>
            </a:r>
          </a:p>
        </p:txBody>
      </p:sp>
      <p:graphicFrame>
        <p:nvGraphicFramePr>
          <p:cNvPr id="3" name="Table 2">
            <a:extLst>
              <a:ext uri="{FF2B5EF4-FFF2-40B4-BE49-F238E27FC236}">
                <a16:creationId xmlns:a16="http://schemas.microsoft.com/office/drawing/2014/main" id="{B428CFF1-A5A9-4C2E-AB8A-DE9763722B75}"/>
              </a:ext>
            </a:extLst>
          </p:cNvPr>
          <p:cNvGraphicFramePr>
            <a:graphicFrameLocks noGrp="1"/>
          </p:cNvGraphicFramePr>
          <p:nvPr>
            <p:extLst>
              <p:ext uri="{D42A27DB-BD31-4B8C-83A1-F6EECF244321}">
                <p14:modId xmlns:p14="http://schemas.microsoft.com/office/powerpoint/2010/main" val="1415388105"/>
              </p:ext>
            </p:extLst>
          </p:nvPr>
        </p:nvGraphicFramePr>
        <p:xfrm>
          <a:off x="876256" y="896612"/>
          <a:ext cx="10195016" cy="4185460"/>
        </p:xfrm>
        <a:graphic>
          <a:graphicData uri="http://schemas.openxmlformats.org/drawingml/2006/table">
            <a:tbl>
              <a:tblPr/>
              <a:tblGrid>
                <a:gridCol w="338479">
                  <a:extLst>
                    <a:ext uri="{9D8B030D-6E8A-4147-A177-3AD203B41FA5}">
                      <a16:colId xmlns:a16="http://schemas.microsoft.com/office/drawing/2014/main" val="2833615489"/>
                    </a:ext>
                  </a:extLst>
                </a:gridCol>
                <a:gridCol w="812352">
                  <a:extLst>
                    <a:ext uri="{9D8B030D-6E8A-4147-A177-3AD203B41FA5}">
                      <a16:colId xmlns:a16="http://schemas.microsoft.com/office/drawing/2014/main" val="2749316193"/>
                    </a:ext>
                  </a:extLst>
                </a:gridCol>
                <a:gridCol w="1881949">
                  <a:extLst>
                    <a:ext uri="{9D8B030D-6E8A-4147-A177-3AD203B41FA5}">
                      <a16:colId xmlns:a16="http://schemas.microsoft.com/office/drawing/2014/main" val="1571273548"/>
                    </a:ext>
                  </a:extLst>
                </a:gridCol>
                <a:gridCol w="3493114">
                  <a:extLst>
                    <a:ext uri="{9D8B030D-6E8A-4147-A177-3AD203B41FA5}">
                      <a16:colId xmlns:a16="http://schemas.microsoft.com/office/drawing/2014/main" val="3001370173"/>
                    </a:ext>
                  </a:extLst>
                </a:gridCol>
                <a:gridCol w="3669122">
                  <a:extLst>
                    <a:ext uri="{9D8B030D-6E8A-4147-A177-3AD203B41FA5}">
                      <a16:colId xmlns:a16="http://schemas.microsoft.com/office/drawing/2014/main" val="846768650"/>
                    </a:ext>
                  </a:extLst>
                </a:gridCol>
              </a:tblGrid>
              <a:tr h="590948">
                <a:tc>
                  <a:txBody>
                    <a:bodyPr/>
                    <a:lstStyle/>
                    <a:p>
                      <a:pPr algn="r" fontAlgn="b"/>
                      <a:r>
                        <a:rPr lang="en-IN" sz="1200" b="0" i="0" u="none" strike="noStrike">
                          <a:solidFill>
                            <a:schemeClr val="bg1"/>
                          </a:solidFill>
                          <a:effectLst/>
                          <a:latin typeface="Algerian" panose="04020705040A02060702" pitchFamily="82" charset="0"/>
                        </a:rPr>
                        <a:t>17</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push</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bg1"/>
                          </a:solidFill>
                          <a:effectLst/>
                          <a:latin typeface="Algerian" panose="04020705040A02060702" pitchFamily="82" charset="0"/>
                        </a:rPr>
                        <a:t>the committed changes of master branch to your remote repository.</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bg1"/>
                          </a:solidFill>
                          <a:effectLst/>
                          <a:latin typeface="Algerian" panose="04020705040A02060702" pitchFamily="82" charset="0"/>
                        </a:rPr>
                        <a:t>git push [variable name] master</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push origin master</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2733689"/>
                  </a:ext>
                </a:extLst>
              </a:tr>
              <a:tr h="295474">
                <a:tc>
                  <a:txBody>
                    <a:bodyPr/>
                    <a:lstStyle/>
                    <a:p>
                      <a:pPr algn="l" fontAlgn="b"/>
                      <a:r>
                        <a:rPr lang="en-IN" sz="1200" b="0" i="0" u="none" strike="noStrike">
                          <a:solidFill>
                            <a:schemeClr val="bg1"/>
                          </a:solidFill>
                          <a:effectLst/>
                          <a:latin typeface="Algerian" panose="04020705040A02060702" pitchFamily="82" charset="0"/>
                        </a:rPr>
                        <a:t> </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 </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it pushes all branches</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bg1"/>
                          </a:solidFill>
                          <a:effectLst/>
                          <a:latin typeface="Algerian" panose="04020705040A02060702" pitchFamily="82" charset="0"/>
                        </a:rPr>
                        <a:t>git push --all [variable name]</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push --all</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8914428"/>
                  </a:ext>
                </a:extLst>
              </a:tr>
              <a:tr h="443211">
                <a:tc>
                  <a:txBody>
                    <a:bodyPr/>
                    <a:lstStyle/>
                    <a:p>
                      <a:pPr algn="r" fontAlgn="b"/>
                      <a:r>
                        <a:rPr lang="en-IN" sz="1200" b="0" i="0" u="none" strike="noStrike">
                          <a:solidFill>
                            <a:schemeClr val="bg1"/>
                          </a:solidFill>
                          <a:effectLst/>
                          <a:latin typeface="Algerian" panose="04020705040A02060702" pitchFamily="82" charset="0"/>
                        </a:rPr>
                        <a:t>18</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pull</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bg1"/>
                          </a:solidFill>
                          <a:effectLst/>
                          <a:latin typeface="Algerian" panose="04020705040A02060702" pitchFamily="82" charset="0"/>
                        </a:rPr>
                        <a:t>it pulls the changes from remote link</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pull [Repository Link]</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pull https://github.com/gdmallikarjuna/training.git</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0113700"/>
                  </a:ext>
                </a:extLst>
              </a:tr>
              <a:tr h="1477371">
                <a:tc>
                  <a:txBody>
                    <a:bodyPr/>
                    <a:lstStyle/>
                    <a:p>
                      <a:pPr algn="r" fontAlgn="b"/>
                      <a:r>
                        <a:rPr lang="en-IN" sz="1200" b="0" i="0" u="none" strike="noStrike">
                          <a:solidFill>
                            <a:schemeClr val="bg1"/>
                          </a:solidFill>
                          <a:effectLst/>
                          <a:latin typeface="Algerian" panose="04020705040A02060702" pitchFamily="82" charset="0"/>
                        </a:rPr>
                        <a:t>19</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stash</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bg1"/>
                          </a:solidFill>
                          <a:effectLst/>
                          <a:latin typeface="Algerian" panose="04020705040A02060702" pitchFamily="82" charset="0"/>
                        </a:rPr>
                        <a:t>git stash temporarily shelves (or stashes) changes you've made to your working copy so you can work on something else, and then come back and re-apply them later on</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stash save</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stash save</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6907505"/>
                  </a:ext>
                </a:extLst>
              </a:tr>
              <a:tr h="295474">
                <a:tc>
                  <a:txBody>
                    <a:bodyPr/>
                    <a:lstStyle/>
                    <a:p>
                      <a:pPr algn="l" fontAlgn="b"/>
                      <a:r>
                        <a:rPr lang="en-IN" sz="1200" b="0" i="0" u="none" strike="noStrike">
                          <a:solidFill>
                            <a:schemeClr val="bg1"/>
                          </a:solidFill>
                          <a:effectLst/>
                          <a:latin typeface="Algerian" panose="04020705040A02060702" pitchFamily="82" charset="0"/>
                        </a:rPr>
                        <a:t> </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 </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restores most recently files</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stash pop</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stash pop</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2467642"/>
                  </a:ext>
                </a:extLst>
              </a:tr>
              <a:tr h="295474">
                <a:tc>
                  <a:txBody>
                    <a:bodyPr/>
                    <a:lstStyle/>
                    <a:p>
                      <a:pPr algn="l" fontAlgn="b"/>
                      <a:r>
                        <a:rPr lang="en-IN" sz="1200" b="0" i="0" u="none" strike="noStrike">
                          <a:solidFill>
                            <a:schemeClr val="bg1"/>
                          </a:solidFill>
                          <a:effectLst/>
                          <a:latin typeface="Algerian" panose="04020705040A02060702" pitchFamily="82" charset="0"/>
                        </a:rPr>
                        <a:t> </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 </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lists all stashed changesets</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stash list</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stash list</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6557550"/>
                  </a:ext>
                </a:extLst>
              </a:tr>
              <a:tr h="302509">
                <a:tc>
                  <a:txBody>
                    <a:bodyPr/>
                    <a:lstStyle/>
                    <a:p>
                      <a:pPr algn="l" fontAlgn="b"/>
                      <a:r>
                        <a:rPr lang="en-IN" sz="1200" b="0" i="0" u="none" strike="noStrike">
                          <a:solidFill>
                            <a:schemeClr val="bg1"/>
                          </a:solidFill>
                          <a:effectLst/>
                          <a:latin typeface="Algerian" panose="04020705040A02060702" pitchFamily="82" charset="0"/>
                        </a:rPr>
                        <a:t> </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 </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bg1"/>
                          </a:solidFill>
                          <a:effectLst/>
                          <a:latin typeface="Algerian" panose="04020705040A02060702" pitchFamily="82" charset="0"/>
                        </a:rPr>
                        <a:t>discard the most recently stashed</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chemeClr val="bg1"/>
                          </a:solidFill>
                          <a:effectLst/>
                          <a:latin typeface="Algerian" panose="04020705040A02060702" pitchFamily="82" charset="0"/>
                        </a:rPr>
                        <a:t>git stash drop  </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dirty="0">
                          <a:solidFill>
                            <a:schemeClr val="bg1"/>
                          </a:solidFill>
                          <a:effectLst/>
                          <a:latin typeface="Algerian" panose="04020705040A02060702" pitchFamily="82" charset="0"/>
                        </a:rPr>
                        <a:t>git stash drop  </a:t>
                      </a:r>
                    </a:p>
                  </a:txBody>
                  <a:tcPr marL="7035" marR="7035" marT="70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0309602"/>
                  </a:ext>
                </a:extLst>
              </a:tr>
            </a:tbl>
          </a:graphicData>
        </a:graphic>
      </p:graphicFrame>
    </p:spTree>
    <p:extLst>
      <p:ext uri="{BB962C8B-B14F-4D97-AF65-F5344CB8AC3E}">
        <p14:creationId xmlns:p14="http://schemas.microsoft.com/office/powerpoint/2010/main" val="23125067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609600" y="464025"/>
            <a:ext cx="10972800" cy="4836640"/>
          </a:xfrm>
        </p:spPr>
        <p:txBody>
          <a:bodyPr/>
          <a:lstStyle/>
          <a:p>
            <a:r>
              <a:rPr lang="en-US" dirty="0">
                <a:solidFill>
                  <a:schemeClr val="tx2"/>
                </a:solidFill>
              </a:rPr>
              <a:t>To initiate a new repository – </a:t>
            </a:r>
            <a:r>
              <a:rPr lang="en-US" dirty="0">
                <a:solidFill>
                  <a:srgbClr val="EEA116"/>
                </a:solidFill>
              </a:rPr>
              <a:t>git init</a:t>
            </a:r>
          </a:p>
          <a:p>
            <a:endParaRPr lang="en-US" dirty="0">
              <a:solidFill>
                <a:srgbClr val="EEA116"/>
              </a:solidFill>
            </a:endParaRPr>
          </a:p>
          <a:p>
            <a:endParaRPr lang="en-US" dirty="0">
              <a:solidFill>
                <a:srgbClr val="EEA116"/>
              </a:solidFill>
            </a:endParaRPr>
          </a:p>
          <a:p>
            <a:endParaRPr lang="en-US" dirty="0">
              <a:solidFill>
                <a:srgbClr val="EEA116"/>
              </a:solidFill>
            </a:endParaRPr>
          </a:p>
          <a:p>
            <a:r>
              <a:rPr lang="en-US" dirty="0">
                <a:solidFill>
                  <a:schemeClr val="bg1"/>
                </a:solidFill>
              </a:rPr>
              <a:t>Then it creates one folder as our Repository.</a:t>
            </a:r>
          </a:p>
        </p:txBody>
      </p:sp>
      <p:sp>
        <p:nvSpPr>
          <p:cNvPr id="4" name="Date Placeholder 3"/>
          <p:cNvSpPr>
            <a:spLocks noGrp="1"/>
          </p:cNvSpPr>
          <p:nvPr>
            <p:ph type="dt" sz="half" idx="10"/>
          </p:nvPr>
        </p:nvSpPr>
        <p:spPr/>
        <p:txBody>
          <a:bodyPr/>
          <a:lstStyle/>
          <a:p>
            <a:fld id="{615BF1B9-C5F5-40DD-82CD-32AF7E861268}" type="datetime1">
              <a:rPr lang="en-US" smtClean="0"/>
              <a:t>11/30/2022</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68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177" y="1397544"/>
            <a:ext cx="8535824" cy="142754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1177" y="3559175"/>
            <a:ext cx="8535824" cy="2686050"/>
          </a:xfrm>
          <a:prstGeom prst="rect">
            <a:avLst/>
          </a:prstGeom>
        </p:spPr>
      </p:pic>
      <p:sp>
        <p:nvSpPr>
          <p:cNvPr id="10" name="TextBox 9"/>
          <p:cNvSpPr txBox="1"/>
          <p:nvPr/>
        </p:nvSpPr>
        <p:spPr>
          <a:xfrm flipH="1">
            <a:off x="8737599" y="94693"/>
            <a:ext cx="3077029" cy="400110"/>
          </a:xfrm>
          <a:prstGeom prst="rect">
            <a:avLst/>
          </a:prstGeom>
          <a:noFill/>
        </p:spPr>
        <p:txBody>
          <a:bodyPr wrap="square" rtlCol="0">
            <a:spAutoFit/>
          </a:bodyPr>
          <a:lstStyle/>
          <a:p>
            <a:pPr algn="l"/>
            <a:r>
              <a:rPr lang="en-US" sz="2000" b="1" i="0" u="none" dirty="0">
                <a:latin typeface="Comic Sans MS" panose="030F0702030302020204" pitchFamily="66" charset="0"/>
              </a:rPr>
              <a:t>Initialize a Repository</a:t>
            </a:r>
          </a:p>
        </p:txBody>
      </p:sp>
    </p:spTree>
    <p:extLst>
      <p:ext uri="{BB962C8B-B14F-4D97-AF65-F5344CB8AC3E}">
        <p14:creationId xmlns:p14="http://schemas.microsoft.com/office/powerpoint/2010/main" val="17035763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35428" y="646742"/>
            <a:ext cx="10972800" cy="4645571"/>
          </a:xfrm>
        </p:spPr>
        <p:txBody>
          <a:bodyPr/>
          <a:lstStyle/>
          <a:p>
            <a:r>
              <a:rPr lang="en-US" sz="2800" dirty="0">
                <a:solidFill>
                  <a:schemeClr val="accent1"/>
                </a:solidFill>
                <a:latin typeface="Comic Sans MS" panose="030F0702030302020204" pitchFamily="66" charset="0"/>
              </a:rPr>
              <a:t>Shows the working repo files and commits – </a:t>
            </a:r>
            <a:r>
              <a:rPr lang="en-US" dirty="0">
                <a:solidFill>
                  <a:srgbClr val="EEA116"/>
                </a:solidFill>
                <a:latin typeface="Comic Sans MS" panose="030F0702030302020204" pitchFamily="66" charset="0"/>
              </a:rPr>
              <a:t>git status</a:t>
            </a:r>
          </a:p>
          <a:p>
            <a:endParaRPr lang="en-US" dirty="0">
              <a:solidFill>
                <a:srgbClr val="EEA116"/>
              </a:solidFill>
            </a:endParaRPr>
          </a:p>
          <a:p>
            <a:endParaRPr lang="en-US" dirty="0">
              <a:solidFill>
                <a:srgbClr val="EEA116"/>
              </a:solidFill>
            </a:endParaRPr>
          </a:p>
          <a:p>
            <a:endParaRPr lang="en-US" dirty="0">
              <a:solidFill>
                <a:srgbClr val="EEA116"/>
              </a:solidFill>
            </a:endParaRPr>
          </a:p>
          <a:p>
            <a:endParaRPr lang="en-US" dirty="0">
              <a:solidFill>
                <a:srgbClr val="EEA116"/>
              </a:solidFill>
            </a:endParaRPr>
          </a:p>
          <a:p>
            <a:pPr marL="0" indent="0">
              <a:buNone/>
            </a:pPr>
            <a:endParaRPr lang="en-US" dirty="0">
              <a:solidFill>
                <a:srgbClr val="EEA116"/>
              </a:solidFill>
            </a:endParaRPr>
          </a:p>
          <a:p>
            <a:pPr marL="0" indent="0">
              <a:buNone/>
            </a:pPr>
            <a:endParaRPr lang="en-US" dirty="0">
              <a:solidFill>
                <a:srgbClr val="EEA116"/>
              </a:solidFill>
            </a:endParaRPr>
          </a:p>
          <a:p>
            <a:r>
              <a:rPr lang="en-US" sz="2400" dirty="0">
                <a:solidFill>
                  <a:schemeClr val="accent1"/>
                </a:solidFill>
                <a:latin typeface="Comic Sans MS" panose="030F0702030302020204" pitchFamily="66" charset="0"/>
              </a:rPr>
              <a:t>For example, these are the files I’m created in work space.</a:t>
            </a:r>
          </a:p>
          <a:p>
            <a:pPr marL="0" indent="0">
              <a:buNone/>
            </a:pPr>
            <a:endParaRPr lang="en-US" dirty="0"/>
          </a:p>
        </p:txBody>
      </p:sp>
      <p:sp>
        <p:nvSpPr>
          <p:cNvPr id="4" name="Date Placeholder 3"/>
          <p:cNvSpPr>
            <a:spLocks noGrp="1"/>
          </p:cNvSpPr>
          <p:nvPr>
            <p:ph type="dt" sz="half" idx="10"/>
          </p:nvPr>
        </p:nvSpPr>
        <p:spPr/>
        <p:txBody>
          <a:bodyPr/>
          <a:lstStyle/>
          <a:p>
            <a:fld id="{615BF1B9-C5F5-40DD-82CD-32AF7E861268}" type="datetime1">
              <a:rPr lang="en-US" smtClean="0"/>
              <a:t>11/30/2022</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69</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571" y="1617140"/>
            <a:ext cx="5747657" cy="2767753"/>
          </a:xfrm>
          <a:prstGeom prst="rect">
            <a:avLst/>
          </a:prstGeom>
        </p:spPr>
      </p:pic>
      <p:sp>
        <p:nvSpPr>
          <p:cNvPr id="17" name="Right Arrow 16"/>
          <p:cNvSpPr/>
          <p:nvPr/>
        </p:nvSpPr>
        <p:spPr>
          <a:xfrm flipH="1">
            <a:off x="1944914" y="3563256"/>
            <a:ext cx="1277258" cy="26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377529" y="87683"/>
            <a:ext cx="2814471" cy="400110"/>
          </a:xfrm>
          <a:prstGeom prst="rect">
            <a:avLst/>
          </a:prstGeom>
          <a:noFill/>
        </p:spPr>
        <p:txBody>
          <a:bodyPr wrap="square" rtlCol="0">
            <a:spAutoFit/>
          </a:bodyPr>
          <a:lstStyle/>
          <a:p>
            <a:pPr algn="l"/>
            <a:r>
              <a:rPr lang="en-US" sz="2000" b="1" i="0" u="none" dirty="0">
                <a:solidFill>
                  <a:schemeClr val="accent2"/>
                </a:solidFill>
                <a:latin typeface="Comic Sans MS" panose="030F0702030302020204" pitchFamily="66" charset="0"/>
              </a:rPr>
              <a:t>To View our Files</a:t>
            </a:r>
          </a:p>
        </p:txBody>
      </p:sp>
      <p:pic>
        <p:nvPicPr>
          <p:cNvPr id="19" name="Picture 18"/>
          <p:cNvPicPr>
            <a:picLocks noChangeAspect="1"/>
          </p:cNvPicPr>
          <p:nvPr/>
        </p:nvPicPr>
        <p:blipFill rotWithShape="1">
          <a:blip r:embed="rId4">
            <a:extLst>
              <a:ext uri="{28A0092B-C50C-407E-A947-70E740481C1C}">
                <a14:useLocalDpi xmlns:a14="http://schemas.microsoft.com/office/drawing/2010/main" val="0"/>
              </a:ext>
            </a:extLst>
          </a:blip>
          <a:srcRect l="6184" r="27930"/>
          <a:stretch/>
        </p:blipFill>
        <p:spPr>
          <a:xfrm>
            <a:off x="6747842" y="1592321"/>
            <a:ext cx="5052272" cy="2817390"/>
          </a:xfrm>
          <a:prstGeom prst="rect">
            <a:avLst/>
          </a:prstGeom>
        </p:spPr>
      </p:pic>
      <p:sp>
        <p:nvSpPr>
          <p:cNvPr id="20" name="TextBox 19"/>
          <p:cNvSpPr txBox="1"/>
          <p:nvPr/>
        </p:nvSpPr>
        <p:spPr>
          <a:xfrm>
            <a:off x="7331014" y="3948496"/>
            <a:ext cx="1959429" cy="400110"/>
          </a:xfrm>
          <a:prstGeom prst="rect">
            <a:avLst/>
          </a:prstGeom>
          <a:noFill/>
        </p:spPr>
        <p:txBody>
          <a:bodyPr wrap="square" rtlCol="0">
            <a:spAutoFit/>
          </a:bodyPr>
          <a:lstStyle/>
          <a:p>
            <a:r>
              <a:rPr lang="en-US" sz="2000" b="1" i="0" u="none" dirty="0">
                <a:solidFill>
                  <a:srgbClr val="FF0000"/>
                </a:solidFill>
                <a:latin typeface="Comic Sans MS" panose="030F0702030302020204" pitchFamily="66" charset="0"/>
              </a:rPr>
              <a:t>Repository</a:t>
            </a:r>
          </a:p>
        </p:txBody>
      </p:sp>
      <p:cxnSp>
        <p:nvCxnSpPr>
          <p:cNvPr id="22" name="Straight Arrow Connector 21"/>
          <p:cNvCxnSpPr/>
          <p:nvPr/>
        </p:nvCxnSpPr>
        <p:spPr>
          <a:xfrm>
            <a:off x="8157029" y="3338283"/>
            <a:ext cx="153700" cy="740839"/>
          </a:xfrm>
          <a:prstGeom prst="straightConnector1">
            <a:avLst/>
          </a:prstGeom>
          <a:ln>
            <a:solidFill>
              <a:srgbClr val="E57A05"/>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59862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78F1DC6B-515E-41A8-BE2F-F916DE9022B0}"/>
              </a:ext>
            </a:extLst>
          </p:cNvPr>
          <p:cNvSpPr>
            <a:spLocks noGrp="1" noChangeArrowheads="1"/>
          </p:cNvSpPr>
          <p:nvPr>
            <p:ph type="dt" sz="quarter" idx="10"/>
          </p:nvPr>
        </p:nvSpPr>
        <p:spPr/>
        <p:txBody>
          <a:bodyPr/>
          <a:lstStyle/>
          <a:p>
            <a:pPr>
              <a:defRPr/>
            </a:pPr>
            <a:fld id="{062913FF-E4CB-482C-85C5-8F78AA24DC89}" type="datetime3">
              <a:rPr lang="en-US"/>
              <a:pPr>
                <a:defRPr/>
              </a:pPr>
              <a:t>30 November 2022</a:t>
            </a:fld>
            <a:endParaRPr lang="en-US" dirty="0"/>
          </a:p>
        </p:txBody>
      </p:sp>
      <p:sp>
        <p:nvSpPr>
          <p:cNvPr id="16387" name="Rectangle 6">
            <a:extLst>
              <a:ext uri="{FF2B5EF4-FFF2-40B4-BE49-F238E27FC236}">
                <a16:creationId xmlns:a16="http://schemas.microsoft.com/office/drawing/2014/main" id="{8A402951-C788-4E33-97F6-946BB80FEE0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D55E3F4-901D-4CE5-B6C4-B6F39BB7A0B8}" type="slidenum">
              <a:rPr lang="en-US" altLang="en-US" sz="1400"/>
              <a:pPr>
                <a:spcBef>
                  <a:spcPct val="0"/>
                </a:spcBef>
                <a:buFontTx/>
                <a:buNone/>
              </a:pPr>
              <a:t>7</a:t>
            </a:fld>
            <a:endParaRPr lang="en-US" altLang="en-US" sz="1400"/>
          </a:p>
        </p:txBody>
      </p:sp>
      <p:sp>
        <p:nvSpPr>
          <p:cNvPr id="16388" name="Text Box 2">
            <a:extLst>
              <a:ext uri="{FF2B5EF4-FFF2-40B4-BE49-F238E27FC236}">
                <a16:creationId xmlns:a16="http://schemas.microsoft.com/office/drawing/2014/main" id="{29D14222-3F37-42DB-BECF-2260A15C3CAB}"/>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16389" name="Picture 5" descr="Ppt_Bg2.png">
            <a:extLst>
              <a:ext uri="{FF2B5EF4-FFF2-40B4-BE49-F238E27FC236}">
                <a16:creationId xmlns:a16="http://schemas.microsoft.com/office/drawing/2014/main" id="{615B77F7-A3FB-4237-BB96-184658284F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Rectangle 4">
            <a:extLst>
              <a:ext uri="{FF2B5EF4-FFF2-40B4-BE49-F238E27FC236}">
                <a16:creationId xmlns:a16="http://schemas.microsoft.com/office/drawing/2014/main" id="{D94A82E0-403A-44D0-8185-568212B1A5CD}"/>
              </a:ext>
            </a:extLst>
          </p:cNvPr>
          <p:cNvSpPr>
            <a:spLocks noChangeArrowheads="1"/>
          </p:cNvSpPr>
          <p:nvPr/>
        </p:nvSpPr>
        <p:spPr bwMode="auto">
          <a:xfrm>
            <a:off x="6570664" y="115889"/>
            <a:ext cx="40973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u="none" dirty="0">
                <a:latin typeface="Comic Sans MS" panose="030F0702030302020204" pitchFamily="66" charset="0"/>
              </a:rPr>
              <a:t>Ant Overview</a:t>
            </a:r>
          </a:p>
        </p:txBody>
      </p:sp>
      <p:sp>
        <p:nvSpPr>
          <p:cNvPr id="16391" name="Rectangle 5">
            <a:extLst>
              <a:ext uri="{FF2B5EF4-FFF2-40B4-BE49-F238E27FC236}">
                <a16:creationId xmlns:a16="http://schemas.microsoft.com/office/drawing/2014/main" id="{D4E33CFE-9E41-4D7B-8422-B0A5A9B4E8C4}"/>
              </a:ext>
            </a:extLst>
          </p:cNvPr>
          <p:cNvSpPr>
            <a:spLocks noChangeArrowheads="1"/>
          </p:cNvSpPr>
          <p:nvPr/>
        </p:nvSpPr>
        <p:spPr bwMode="auto">
          <a:xfrm>
            <a:off x="609600" y="690564"/>
            <a:ext cx="11474548"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0"/>
              </a:spcBef>
              <a:buClr>
                <a:schemeClr val="tx1"/>
              </a:buClr>
              <a:buSzPct val="125000"/>
            </a:pPr>
            <a:r>
              <a:rPr lang="en-US" altLang="en-US" sz="1800" dirty="0">
                <a:solidFill>
                  <a:schemeClr val="bg1"/>
                </a:solidFill>
                <a:latin typeface="Comic Sans MS" panose="030F0702030302020204" pitchFamily="66" charset="0"/>
              </a:rPr>
              <a:t> </a:t>
            </a:r>
            <a:r>
              <a:rPr lang="en-US" altLang="en-US" sz="2800" u="none" dirty="0">
                <a:solidFill>
                  <a:schemeClr val="bg1"/>
                </a:solidFill>
                <a:latin typeface="Comic Sans MS" panose="030F0702030302020204" pitchFamily="66" charset="0"/>
              </a:rPr>
              <a:t>Why Ant ?</a:t>
            </a:r>
          </a:p>
          <a:p>
            <a:pPr algn="l" eaLnBrk="1" hangingPunct="1">
              <a:spcBef>
                <a:spcPct val="0"/>
              </a:spcBef>
              <a:buClr>
                <a:schemeClr val="tx1"/>
              </a:buClr>
              <a:buSzPct val="125000"/>
              <a:buFontTx/>
              <a:buNone/>
            </a:pPr>
            <a:endParaRPr lang="en-US" altLang="en-US" sz="28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Creating the basic structure for project, which is required for deployment. The structure may vary from project to project or depending upon the type of application</a:t>
            </a:r>
          </a:p>
          <a:p>
            <a:pPr lvl="1" algn="l" eaLnBrk="1" hangingPunct="1">
              <a:spcBef>
                <a:spcPct val="0"/>
              </a:spcBef>
              <a:buClr>
                <a:schemeClr val="tx1"/>
              </a:buClr>
              <a:buSzPct val="125000"/>
              <a:buFontTx/>
              <a:buChar char="•"/>
            </a:pPr>
            <a:endParaRPr lang="en-US"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Taking the latest checkout of the project files from any source code version system</a:t>
            </a:r>
          </a:p>
          <a:p>
            <a:pPr lvl="1" algn="l" eaLnBrk="1" hangingPunct="1">
              <a:spcBef>
                <a:spcPct val="0"/>
              </a:spcBef>
              <a:buClr>
                <a:schemeClr val="tx1"/>
              </a:buClr>
              <a:buSzPct val="125000"/>
              <a:buFontTx/>
              <a:buChar char="•"/>
            </a:pPr>
            <a:endParaRPr lang="en-US"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Copying the required set of files to the desired directories. This may include filtering of the files which are not required in deployment, but are required only for development.</a:t>
            </a:r>
          </a:p>
          <a:p>
            <a:pPr lvl="1" algn="l" eaLnBrk="1" hangingPunct="1">
              <a:spcBef>
                <a:spcPct val="0"/>
              </a:spcBef>
              <a:buClr>
                <a:schemeClr val="tx1"/>
              </a:buClr>
              <a:buSzPct val="125000"/>
              <a:buFontTx/>
              <a:buNone/>
            </a:pPr>
            <a:r>
              <a:rPr lang="en-IN" altLang="en-US" sz="2000" u="none" dirty="0">
                <a:solidFill>
                  <a:schemeClr val="tx2"/>
                </a:solidFill>
                <a:latin typeface="Comic Sans MS" panose="030F0702030302020204" pitchFamily="66" charset="0"/>
              </a:rPr>
              <a:t> </a:t>
            </a: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Compiling the source code to generate output run able files</a:t>
            </a:r>
          </a:p>
          <a:p>
            <a:pPr lvl="1" algn="l" eaLnBrk="1" hangingPunct="1">
              <a:spcBef>
                <a:spcPct val="0"/>
              </a:spcBef>
              <a:buClr>
                <a:schemeClr val="tx1"/>
              </a:buClr>
              <a:buSzPct val="125000"/>
              <a:buFontTx/>
              <a:buChar char="•"/>
            </a:pPr>
            <a:endParaRPr lang="en-IN" altLang="en-US" sz="2000"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Generating the documentation by using various tools like Java Doc or PHP Documenter. </a:t>
            </a:r>
          </a:p>
          <a:p>
            <a:pPr lvl="1" algn="l" eaLnBrk="1" hangingPunct="1">
              <a:spcBef>
                <a:spcPct val="0"/>
              </a:spcBef>
              <a:buClr>
                <a:schemeClr val="tx1"/>
              </a:buClr>
              <a:buSzPct val="125000"/>
              <a:buFontTx/>
              <a:buChar char="•"/>
            </a:pPr>
            <a:endParaRPr lang="en-IN" altLang="en-US" sz="2000" u="none" dirty="0">
              <a:latin typeface="Times New Roman" panose="02020603050405020304" pitchFamily="18" charset="0"/>
            </a:endParaRPr>
          </a:p>
          <a:p>
            <a:pPr lvl="1" eaLnBrk="1" hangingPunct="1">
              <a:spcBef>
                <a:spcPct val="0"/>
              </a:spcBef>
              <a:buClr>
                <a:schemeClr val="tx1"/>
              </a:buClr>
              <a:buSzPct val="125000"/>
              <a:buFontTx/>
              <a:buChar char="•"/>
            </a:pPr>
            <a:endParaRPr lang="en-IN" altLang="en-US" sz="2000" dirty="0">
              <a:latin typeface="Times New Roman" panose="02020603050405020304" pitchFamily="18" charset="0"/>
            </a:endParaRPr>
          </a:p>
          <a:p>
            <a:pPr lvl="1" eaLnBrk="1" hangingPunct="1">
              <a:spcBef>
                <a:spcPct val="0"/>
              </a:spcBef>
              <a:buClr>
                <a:schemeClr val="tx1"/>
              </a:buClr>
              <a:buSzPct val="125000"/>
              <a:buFontTx/>
              <a:buChar char="•"/>
            </a:pPr>
            <a:endParaRPr lang="en-US" altLang="en-US" sz="2000" dirty="0">
              <a:solidFill>
                <a:schemeClr val="bg1"/>
              </a:solidFill>
              <a:latin typeface="Comic Sans MS" panose="030F0702030302020204" pitchFamily="66" charset="0"/>
            </a:endParaRPr>
          </a:p>
          <a:p>
            <a:pPr lvl="1" eaLnBrk="1" hangingPunct="1">
              <a:spcBef>
                <a:spcPct val="0"/>
              </a:spcBef>
              <a:buClr>
                <a:schemeClr val="tx1"/>
              </a:buClr>
              <a:buSzPct val="125000"/>
              <a:buFontTx/>
              <a:buNone/>
            </a:pPr>
            <a:endParaRPr lang="en-US" altLang="en-US" sz="2000" dirty="0">
              <a:solidFill>
                <a:schemeClr val="bg1"/>
              </a:solidFill>
              <a:latin typeface="Comic Sans MS" panose="030F0702030302020204" pitchFamily="66" charset="0"/>
            </a:endParaRPr>
          </a:p>
          <a:p>
            <a:pPr lvl="1" eaLnBrk="1" hangingPunct="1">
              <a:spcBef>
                <a:spcPct val="0"/>
              </a:spcBef>
              <a:buClr>
                <a:schemeClr val="tx1"/>
              </a:buClr>
              <a:buSzPct val="125000"/>
              <a:buFontTx/>
              <a:buNone/>
            </a:pPr>
            <a:endParaRPr lang="en-US" altLang="en-US" sz="2000" dirty="0">
              <a:solidFill>
                <a:schemeClr val="bg1"/>
              </a:solidFill>
              <a:latin typeface="Comic Sans MS" panose="030F0702030302020204" pitchFamily="66" charset="0"/>
            </a:endParaRPr>
          </a:p>
          <a:p>
            <a:pPr lvl="1" eaLnBrk="1" hangingPunct="1">
              <a:spcBef>
                <a:spcPct val="0"/>
              </a:spcBef>
              <a:buClr>
                <a:schemeClr val="tx1"/>
              </a:buClr>
              <a:buSzPct val="125000"/>
              <a:buFontTx/>
              <a:buChar char="•"/>
            </a:pPr>
            <a:endParaRPr lang="en-US" altLang="en-US" sz="2000" dirty="0">
              <a:solidFill>
                <a:schemeClr val="bg1"/>
              </a:solidFill>
              <a:latin typeface="Comic Sans MS" panose="030F0702030302020204" pitchFamily="66" charset="0"/>
            </a:endParaRPr>
          </a:p>
          <a:p>
            <a:pPr lvl="1" eaLnBrk="1" hangingPunct="1">
              <a:spcBef>
                <a:spcPct val="0"/>
              </a:spcBef>
              <a:buClr>
                <a:schemeClr val="tx1"/>
              </a:buClr>
              <a:buSzPct val="125000"/>
              <a:buFontTx/>
              <a:buNone/>
            </a:pPr>
            <a:endParaRPr lang="en-US" altLang="en-US" sz="2000" dirty="0">
              <a:solidFill>
                <a:schemeClr val="bg1"/>
              </a:solidFill>
              <a:latin typeface="Comic Sans MS" panose="030F0702030302020204" pitchFamily="66" charset="0"/>
            </a:endParaRPr>
          </a:p>
          <a:p>
            <a:pPr lvl="1" eaLnBrk="1" hangingPunct="1">
              <a:spcBef>
                <a:spcPct val="0"/>
              </a:spcBef>
              <a:buClr>
                <a:schemeClr val="tx1"/>
              </a:buClr>
              <a:buSzPct val="125000"/>
              <a:buFontTx/>
              <a:buChar char="•"/>
            </a:pPr>
            <a:endParaRPr lang="en-US" altLang="en-US" sz="1800" dirty="0">
              <a:solidFill>
                <a:schemeClr val="bg1"/>
              </a:solidFill>
              <a:latin typeface="Comic Sans MS" panose="030F0702030302020204" pitchFamily="66" charset="0"/>
            </a:endParaRPr>
          </a:p>
          <a:p>
            <a:pPr eaLnBrk="1" hangingPunct="1">
              <a:spcBef>
                <a:spcPct val="0"/>
              </a:spcBef>
              <a:buClr>
                <a:schemeClr val="tx1"/>
              </a:buClr>
              <a:buSzPct val="125000"/>
              <a:buFontTx/>
              <a:buNone/>
            </a:pPr>
            <a:endParaRPr lang="en-US" altLang="en-US" sz="1800" dirty="0">
              <a:solidFill>
                <a:schemeClr val="bg1"/>
              </a:solidFill>
              <a:latin typeface="Comic Sans MS" panose="030F0702030302020204" pitchFamily="66"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6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609600" y="655093"/>
            <a:ext cx="10972800" cy="4645571"/>
          </a:xfrm>
        </p:spPr>
        <p:txBody>
          <a:bodyPr/>
          <a:lstStyle/>
          <a:p>
            <a:r>
              <a:rPr lang="en-US" dirty="0">
                <a:solidFill>
                  <a:schemeClr val="accent1"/>
                </a:solidFill>
                <a:latin typeface="Comic Sans MS" panose="030F0702030302020204" pitchFamily="66" charset="0"/>
              </a:rPr>
              <a:t>To add files to repo </a:t>
            </a:r>
            <a:r>
              <a:rPr lang="en-US" dirty="0">
                <a:solidFill>
                  <a:srgbClr val="EEA116"/>
                </a:solidFill>
                <a:latin typeface="Comic Sans MS" panose="030F0702030302020204" pitchFamily="66" charset="0"/>
              </a:rPr>
              <a:t>- git add</a:t>
            </a:r>
          </a:p>
          <a:p>
            <a:endParaRPr lang="en-US" dirty="0">
              <a:solidFill>
                <a:srgbClr val="EEA116"/>
              </a:solidFill>
              <a:latin typeface="Comic Sans MS" panose="030F0702030302020204" pitchFamily="66" charset="0"/>
            </a:endParaRPr>
          </a:p>
          <a:p>
            <a:endParaRPr lang="en-US" dirty="0">
              <a:solidFill>
                <a:srgbClr val="EEA116"/>
              </a:solidFill>
              <a:latin typeface="Comic Sans MS" panose="030F0702030302020204" pitchFamily="66" charset="0"/>
            </a:endParaRPr>
          </a:p>
          <a:p>
            <a:endParaRPr lang="en-US" dirty="0">
              <a:solidFill>
                <a:srgbClr val="EEA116"/>
              </a:solidFill>
              <a:latin typeface="Comic Sans MS" panose="030F0702030302020204" pitchFamily="66" charset="0"/>
            </a:endParaRPr>
          </a:p>
          <a:p>
            <a:pPr marL="0" indent="0">
              <a:buNone/>
            </a:pPr>
            <a:endParaRPr lang="en-US" sz="1600" dirty="0">
              <a:solidFill>
                <a:srgbClr val="EEA116"/>
              </a:solidFill>
              <a:latin typeface="Comic Sans MS" panose="030F0702030302020204" pitchFamily="66" charset="0"/>
            </a:endParaRPr>
          </a:p>
          <a:p>
            <a:r>
              <a:rPr lang="en-US" dirty="0">
                <a:solidFill>
                  <a:schemeClr val="bg1"/>
                </a:solidFill>
                <a:latin typeface="Comic Sans MS" panose="030F0702030302020204" pitchFamily="66" charset="0"/>
              </a:rPr>
              <a:t>I added “index” to the Staging area.</a:t>
            </a:r>
          </a:p>
        </p:txBody>
      </p:sp>
      <p:sp>
        <p:nvSpPr>
          <p:cNvPr id="4" name="Date Placeholder 3"/>
          <p:cNvSpPr>
            <a:spLocks noGrp="1"/>
          </p:cNvSpPr>
          <p:nvPr>
            <p:ph type="dt" sz="half" idx="10"/>
          </p:nvPr>
        </p:nvSpPr>
        <p:spPr/>
        <p:txBody>
          <a:bodyPr/>
          <a:lstStyle/>
          <a:p>
            <a:fld id="{615BF1B9-C5F5-40DD-82CD-32AF7E861268}" type="datetime1">
              <a:rPr lang="en-US" smtClean="0"/>
              <a:t>11/30/2022</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70</a:t>
            </a:fld>
            <a:endParaRPr lang="en-US"/>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53" r="-1"/>
          <a:stretch/>
        </p:blipFill>
        <p:spPr>
          <a:xfrm>
            <a:off x="1672191" y="1373847"/>
            <a:ext cx="8847618" cy="1908909"/>
          </a:xfrm>
          <a:prstGeom prst="rect">
            <a:avLst/>
          </a:prstGeom>
        </p:spPr>
      </p:pic>
      <p:sp>
        <p:nvSpPr>
          <p:cNvPr id="8" name="TextBox 7"/>
          <p:cNvSpPr txBox="1"/>
          <p:nvPr/>
        </p:nvSpPr>
        <p:spPr>
          <a:xfrm>
            <a:off x="8454570" y="5965"/>
            <a:ext cx="3512457" cy="400110"/>
          </a:xfrm>
          <a:prstGeom prst="rect">
            <a:avLst/>
          </a:prstGeom>
          <a:noFill/>
        </p:spPr>
        <p:txBody>
          <a:bodyPr wrap="square" rtlCol="0">
            <a:spAutoFit/>
          </a:bodyPr>
          <a:lstStyle/>
          <a:p>
            <a:r>
              <a:rPr lang="en-US" sz="2000" b="1" i="0" u="none" dirty="0">
                <a:latin typeface="Comic Sans MS" panose="030F0702030302020204" pitchFamily="66" charset="0"/>
              </a:rPr>
              <a:t>Adding Files to Local Repo</a:t>
            </a:r>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16527" r="17747"/>
          <a:stretch/>
        </p:blipFill>
        <p:spPr>
          <a:xfrm>
            <a:off x="2032000" y="4001510"/>
            <a:ext cx="8178799" cy="2565958"/>
          </a:xfrm>
          <a:prstGeom prst="rect">
            <a:avLst/>
          </a:prstGeom>
        </p:spPr>
      </p:pic>
    </p:spTree>
    <p:extLst>
      <p:ext uri="{BB962C8B-B14F-4D97-AF65-F5344CB8AC3E}">
        <p14:creationId xmlns:p14="http://schemas.microsoft.com/office/powerpoint/2010/main" val="5065221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435429"/>
            <a:ext cx="10972800" cy="4662035"/>
          </a:xfrm>
        </p:spPr>
        <p:txBody>
          <a:bodyPr/>
          <a:lstStyle/>
          <a:p>
            <a:r>
              <a:rPr lang="en-US" sz="2800" dirty="0">
                <a:solidFill>
                  <a:schemeClr val="tx2"/>
                </a:solidFill>
                <a:latin typeface="Comic Sans MS" panose="030F0702030302020204" pitchFamily="66" charset="0"/>
              </a:rPr>
              <a:t>Here I’m changing the text in index file as </a:t>
            </a:r>
            <a:r>
              <a:rPr lang="en-US" sz="2800" dirty="0">
                <a:solidFill>
                  <a:srgbClr val="EEA116"/>
                </a:solidFill>
                <a:latin typeface="Comic Sans MS" panose="030F0702030302020204" pitchFamily="66" charset="0"/>
              </a:rPr>
              <a:t>“add an index file”</a:t>
            </a:r>
            <a:endParaRPr lang="en-US" sz="2800" dirty="0">
              <a:solidFill>
                <a:schemeClr val="tx2"/>
              </a:solidFill>
              <a:latin typeface="Comic Sans MS" panose="030F0702030302020204" pitchFamily="66" charset="0"/>
            </a:endParaRPr>
          </a:p>
          <a:p>
            <a:r>
              <a:rPr lang="en-US" sz="2800" dirty="0">
                <a:solidFill>
                  <a:schemeClr val="tx2"/>
                </a:solidFill>
                <a:latin typeface="Comic Sans MS" panose="030F0702030302020204" pitchFamily="66" charset="0"/>
              </a:rPr>
              <a:t>To save the file in repo – </a:t>
            </a:r>
            <a:r>
              <a:rPr lang="en-US" sz="2800" dirty="0">
                <a:solidFill>
                  <a:srgbClr val="EEA116"/>
                </a:solidFill>
                <a:latin typeface="Comic Sans MS" panose="030F0702030302020204" pitchFamily="66" charset="0"/>
              </a:rPr>
              <a:t>git commit –m</a:t>
            </a:r>
          </a:p>
          <a:p>
            <a:endParaRPr lang="en-US" sz="2800" dirty="0">
              <a:solidFill>
                <a:srgbClr val="EEA116"/>
              </a:solidFill>
              <a:latin typeface="Comic Sans MS" panose="030F0702030302020204" pitchFamily="66" charset="0"/>
            </a:endParaRPr>
          </a:p>
          <a:p>
            <a:endParaRPr lang="en-US" sz="2800" dirty="0">
              <a:latin typeface="Comic Sans MS" panose="030F0702030302020204" pitchFamily="66" charset="0"/>
            </a:endParaRPr>
          </a:p>
          <a:p>
            <a:endParaRPr lang="en-US" sz="2800" dirty="0">
              <a:latin typeface="Comic Sans MS" panose="030F0702030302020204" pitchFamily="66" charset="0"/>
            </a:endParaRPr>
          </a:p>
          <a:p>
            <a:endParaRPr lang="en-US" sz="2800" dirty="0">
              <a:latin typeface="Comic Sans MS" panose="030F0702030302020204" pitchFamily="66" charset="0"/>
            </a:endParaRPr>
          </a:p>
          <a:p>
            <a:pPr marL="0" indent="0">
              <a:buNone/>
            </a:pPr>
            <a:endParaRPr lang="en-US" sz="1000" dirty="0">
              <a:latin typeface="Comic Sans MS" panose="030F0702030302020204" pitchFamily="66" charset="0"/>
            </a:endParaRPr>
          </a:p>
          <a:p>
            <a:r>
              <a:rPr lang="en-US" sz="2800" dirty="0">
                <a:solidFill>
                  <a:schemeClr val="tx2"/>
                </a:solidFill>
                <a:latin typeface="Comic Sans MS" panose="030F0702030302020204" pitchFamily="66" charset="0"/>
              </a:rPr>
              <a:t>Then the file name changes from </a:t>
            </a:r>
            <a:r>
              <a:rPr lang="en-US" sz="2800" dirty="0">
                <a:solidFill>
                  <a:srgbClr val="EEA116"/>
                </a:solidFill>
                <a:latin typeface="Comic Sans MS" panose="030F0702030302020204" pitchFamily="66" charset="0"/>
              </a:rPr>
              <a:t>Index</a:t>
            </a:r>
            <a:r>
              <a:rPr lang="en-US" sz="2800" dirty="0">
                <a:solidFill>
                  <a:schemeClr val="tx2"/>
                </a:solidFill>
                <a:latin typeface="Comic Sans MS" panose="030F0702030302020204" pitchFamily="66" charset="0"/>
              </a:rPr>
              <a:t> to </a:t>
            </a:r>
            <a:r>
              <a:rPr lang="en-US" sz="2400" dirty="0">
                <a:solidFill>
                  <a:srgbClr val="EEA116"/>
                </a:solidFill>
                <a:latin typeface="Comic Sans MS" panose="030F0702030302020204" pitchFamily="66" charset="0"/>
              </a:rPr>
              <a:t>COMMIT_EDITMSG</a:t>
            </a:r>
          </a:p>
        </p:txBody>
      </p:sp>
      <p:sp>
        <p:nvSpPr>
          <p:cNvPr id="4" name="Date Placeholder 3"/>
          <p:cNvSpPr>
            <a:spLocks noGrp="1"/>
          </p:cNvSpPr>
          <p:nvPr>
            <p:ph type="dt" sz="half" idx="10"/>
          </p:nvPr>
        </p:nvSpPr>
        <p:spPr/>
        <p:txBody>
          <a:bodyPr/>
          <a:lstStyle/>
          <a:p>
            <a:fld id="{615BF1B9-C5F5-40DD-82CD-32AF7E861268}" type="datetime1">
              <a:rPr lang="en-US" smtClean="0"/>
              <a:t>11/30/2022</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71</a:t>
            </a:fld>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3579"/>
          <a:stretch/>
        </p:blipFill>
        <p:spPr>
          <a:xfrm>
            <a:off x="2232932" y="1625601"/>
            <a:ext cx="7726135" cy="2017486"/>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6445" t="16286" r="2233"/>
          <a:stretch/>
        </p:blipFill>
        <p:spPr>
          <a:xfrm>
            <a:off x="2917370" y="4225699"/>
            <a:ext cx="5979887" cy="2276701"/>
          </a:xfrm>
          <a:prstGeom prst="rect">
            <a:avLst/>
          </a:prstGeom>
        </p:spPr>
      </p:pic>
      <p:pic>
        <p:nvPicPr>
          <p:cNvPr id="9" name="Picture 5" descr="Ppt_Bg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96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8454570" y="5965"/>
            <a:ext cx="3512457" cy="400110"/>
          </a:xfrm>
          <a:prstGeom prst="rect">
            <a:avLst/>
          </a:prstGeom>
          <a:noFill/>
        </p:spPr>
        <p:txBody>
          <a:bodyPr wrap="square" rtlCol="0">
            <a:spAutoFit/>
          </a:bodyPr>
          <a:lstStyle/>
          <a:p>
            <a:r>
              <a:rPr lang="en-US" sz="2000" b="1" i="0" u="none" dirty="0">
                <a:latin typeface="Comic Sans MS" panose="030F0702030302020204" pitchFamily="66" charset="0"/>
              </a:rPr>
              <a:t>Committing Files</a:t>
            </a:r>
          </a:p>
        </p:txBody>
      </p:sp>
    </p:spTree>
    <p:extLst>
      <p:ext uri="{BB962C8B-B14F-4D97-AF65-F5344CB8AC3E}">
        <p14:creationId xmlns:p14="http://schemas.microsoft.com/office/powerpoint/2010/main" val="2121384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85081"/>
            <a:ext cx="10972800" cy="4487864"/>
          </a:xfrm>
        </p:spPr>
        <p:txBody>
          <a:bodyPr/>
          <a:lstStyle/>
          <a:p>
            <a:r>
              <a:rPr lang="en-US" sz="2600" dirty="0">
                <a:solidFill>
                  <a:schemeClr val="tx2"/>
                </a:solidFill>
                <a:latin typeface="Comic Sans MS" panose="030F0702030302020204" pitchFamily="66" charset="0"/>
              </a:rPr>
              <a:t>I added one more file to repo and I committed to local repo</a:t>
            </a:r>
          </a:p>
          <a:p>
            <a:r>
              <a:rPr lang="en-US" sz="2600" dirty="0">
                <a:solidFill>
                  <a:schemeClr val="tx2"/>
                </a:solidFill>
                <a:latin typeface="Comic Sans MS" panose="030F0702030302020204" pitchFamily="66" charset="0"/>
              </a:rPr>
              <a:t>To show all our commits – </a:t>
            </a:r>
            <a:r>
              <a:rPr lang="en-US" sz="2600" dirty="0">
                <a:solidFill>
                  <a:srgbClr val="EEA116"/>
                </a:solidFill>
                <a:latin typeface="Comic Sans MS" panose="030F0702030302020204" pitchFamily="66" charset="0"/>
              </a:rPr>
              <a:t>git log</a:t>
            </a:r>
          </a:p>
        </p:txBody>
      </p:sp>
      <p:sp>
        <p:nvSpPr>
          <p:cNvPr id="4" name="Date Placeholder 3"/>
          <p:cNvSpPr>
            <a:spLocks noGrp="1"/>
          </p:cNvSpPr>
          <p:nvPr>
            <p:ph type="dt" sz="half" idx="10"/>
          </p:nvPr>
        </p:nvSpPr>
        <p:spPr/>
        <p:txBody>
          <a:bodyPr/>
          <a:lstStyle/>
          <a:p>
            <a:fld id="{615BF1B9-C5F5-40DD-82CD-32AF7E861268}" type="datetime1">
              <a:rPr lang="en-US" smtClean="0"/>
              <a:t>11/30/2022</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72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505" y="2522373"/>
            <a:ext cx="6933066" cy="2778292"/>
          </a:xfrm>
          <a:prstGeom prst="rect">
            <a:avLst/>
          </a:prstGeom>
        </p:spPr>
      </p:pic>
      <p:pic>
        <p:nvPicPr>
          <p:cNvPr id="7" name="Picture 5" descr="Ppt_Bg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96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8737599" y="91525"/>
            <a:ext cx="3018971" cy="415498"/>
          </a:xfrm>
          <a:prstGeom prst="rect">
            <a:avLst/>
          </a:prstGeom>
          <a:noFill/>
        </p:spPr>
        <p:txBody>
          <a:bodyPr wrap="square" rtlCol="0">
            <a:spAutoFit/>
          </a:bodyPr>
          <a:lstStyle/>
          <a:p>
            <a:r>
              <a:rPr lang="en-US" sz="2100" b="1" i="0" u="none" dirty="0">
                <a:latin typeface="Comic Sans MS" panose="030F0702030302020204" pitchFamily="66" charset="0"/>
              </a:rPr>
              <a:t>Display our Commits</a:t>
            </a:r>
          </a:p>
        </p:txBody>
      </p:sp>
    </p:spTree>
    <p:extLst>
      <p:ext uri="{BB962C8B-B14F-4D97-AF65-F5344CB8AC3E}">
        <p14:creationId xmlns:p14="http://schemas.microsoft.com/office/powerpoint/2010/main" val="12590190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613"/>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609600" y="972457"/>
            <a:ext cx="10972800" cy="4328207"/>
          </a:xfrm>
        </p:spPr>
        <p:txBody>
          <a:bodyPr/>
          <a:lstStyle/>
          <a:p>
            <a:r>
              <a:rPr lang="en-US" sz="2600" dirty="0">
                <a:solidFill>
                  <a:schemeClr val="tx2"/>
                </a:solidFill>
                <a:latin typeface="Comic Sans MS" panose="030F0702030302020204" pitchFamily="66" charset="0"/>
              </a:rPr>
              <a:t>To push our local repo to remote</a:t>
            </a:r>
          </a:p>
          <a:p>
            <a:pPr marL="0" indent="0">
              <a:buNone/>
            </a:pPr>
            <a:r>
              <a:rPr lang="en-US" sz="2600" dirty="0">
                <a:solidFill>
                  <a:schemeClr val="tx2"/>
                </a:solidFill>
                <a:latin typeface="Comic Sans MS" panose="030F0702030302020204" pitchFamily="66" charset="0"/>
              </a:rPr>
              <a:t>	- git clone </a:t>
            </a:r>
            <a:r>
              <a:rPr lang="en-US" sz="2600" dirty="0">
                <a:solidFill>
                  <a:srgbClr val="EEA116"/>
                </a:solidFill>
                <a:latin typeface="Comic Sans MS" panose="030F0702030302020204" pitchFamily="66" charset="0"/>
              </a:rPr>
              <a:t>https://github.com/rohith4/sample-repo/</a:t>
            </a:r>
            <a:endParaRPr lang="en-US" sz="2600" dirty="0">
              <a:solidFill>
                <a:schemeClr val="tx2"/>
              </a:solidFill>
              <a:latin typeface="Comic Sans MS" panose="030F0702030302020204" pitchFamily="66" charset="0"/>
            </a:endParaRPr>
          </a:p>
          <a:p>
            <a:pPr marL="0" indent="0">
              <a:buNone/>
            </a:pPr>
            <a:endParaRPr lang="en-US" sz="2600" dirty="0">
              <a:solidFill>
                <a:srgbClr val="EEA116"/>
              </a:solidFill>
              <a:latin typeface="Comic Sans MS" panose="030F0702030302020204" pitchFamily="66" charset="0"/>
            </a:endParaRPr>
          </a:p>
          <a:p>
            <a:endParaRPr lang="en-US" sz="2600" dirty="0">
              <a:solidFill>
                <a:srgbClr val="EEA116"/>
              </a:solidFill>
              <a:latin typeface="Comic Sans MS" panose="030F0702030302020204" pitchFamily="66" charset="0"/>
            </a:endParaRPr>
          </a:p>
          <a:p>
            <a:endParaRPr lang="en-US" sz="2600" dirty="0">
              <a:solidFill>
                <a:srgbClr val="EEA116"/>
              </a:solidFill>
              <a:latin typeface="Comic Sans MS" panose="030F0702030302020204" pitchFamily="66" charset="0"/>
            </a:endParaRPr>
          </a:p>
          <a:p>
            <a:endParaRPr lang="en-US" sz="2600" dirty="0">
              <a:solidFill>
                <a:srgbClr val="EEA116"/>
              </a:solidFill>
              <a:latin typeface="Comic Sans MS" panose="030F0702030302020204" pitchFamily="66" charset="0"/>
            </a:endParaRPr>
          </a:p>
          <a:p>
            <a:endParaRPr lang="en-US" sz="2600" dirty="0">
              <a:solidFill>
                <a:srgbClr val="EEA116"/>
              </a:solidFill>
              <a:latin typeface="Comic Sans MS" panose="030F0702030302020204" pitchFamily="66" charset="0"/>
            </a:endParaRPr>
          </a:p>
          <a:p>
            <a:endParaRPr lang="en-US" sz="2600" dirty="0">
              <a:latin typeface="Comic Sans MS" panose="030F0702030302020204"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t>11/30/2022</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73</a:t>
            </a:fld>
            <a:endParaRPr lang="en-US"/>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862" r="1612" b="6306"/>
          <a:stretch/>
        </p:blipFill>
        <p:spPr>
          <a:xfrm>
            <a:off x="1583140" y="2303742"/>
            <a:ext cx="8175009" cy="2554861"/>
          </a:xfrm>
          <a:prstGeom prst="rect">
            <a:avLst/>
          </a:prstGeom>
        </p:spPr>
      </p:pic>
      <p:sp>
        <p:nvSpPr>
          <p:cNvPr id="8" name="TextBox 7"/>
          <p:cNvSpPr txBox="1"/>
          <p:nvPr/>
        </p:nvSpPr>
        <p:spPr>
          <a:xfrm>
            <a:off x="8212270" y="27896"/>
            <a:ext cx="3895460" cy="415498"/>
          </a:xfrm>
          <a:prstGeom prst="rect">
            <a:avLst/>
          </a:prstGeom>
          <a:noFill/>
        </p:spPr>
        <p:txBody>
          <a:bodyPr wrap="square" rtlCol="0">
            <a:spAutoFit/>
          </a:bodyPr>
          <a:lstStyle/>
          <a:p>
            <a:r>
              <a:rPr lang="en-US" sz="2100" b="1" i="0" u="none" dirty="0">
                <a:latin typeface="Comic Sans MS" panose="030F0702030302020204" pitchFamily="66" charset="0"/>
              </a:rPr>
              <a:t>Cloning files to remote repo</a:t>
            </a:r>
          </a:p>
        </p:txBody>
      </p:sp>
    </p:spTree>
    <p:extLst>
      <p:ext uri="{BB962C8B-B14F-4D97-AF65-F5344CB8AC3E}">
        <p14:creationId xmlns:p14="http://schemas.microsoft.com/office/powerpoint/2010/main" val="39352738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0606" y="2365830"/>
            <a:ext cx="7595441" cy="2098562"/>
          </a:xfrm>
        </p:spPr>
      </p:pic>
      <p:sp>
        <p:nvSpPr>
          <p:cNvPr id="4" name="Date Placeholder 3"/>
          <p:cNvSpPr>
            <a:spLocks noGrp="1"/>
          </p:cNvSpPr>
          <p:nvPr>
            <p:ph type="dt" sz="half" idx="10"/>
          </p:nvPr>
        </p:nvSpPr>
        <p:spPr/>
        <p:txBody>
          <a:bodyPr/>
          <a:lstStyle/>
          <a:p>
            <a:fld id="{615BF1B9-C5F5-40DD-82CD-32AF7E861268}" type="datetime1">
              <a:rPr lang="en-US" smtClean="0"/>
              <a:t>11/30/2022</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74</a:t>
            </a:fld>
            <a:endParaRPr lang="en-US"/>
          </a:p>
        </p:txBody>
      </p:sp>
      <p:sp>
        <p:nvSpPr>
          <p:cNvPr id="8"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2"/>
              </a:solidFill>
              <a:effectLst/>
              <a:latin typeface="Comic Sans MS" panose="030F0702030302020204" pitchFamily="66" charset="0"/>
            </a:endParaRPr>
          </a:p>
        </p:txBody>
      </p:sp>
      <p:sp>
        <p:nvSpPr>
          <p:cNvPr id="9" name="Rectangle 8"/>
          <p:cNvSpPr/>
          <p:nvPr/>
        </p:nvSpPr>
        <p:spPr>
          <a:xfrm>
            <a:off x="435430" y="1059915"/>
            <a:ext cx="10877618" cy="830997"/>
          </a:xfrm>
          <a:prstGeom prst="rect">
            <a:avLst/>
          </a:prstGeom>
        </p:spPr>
        <p:txBody>
          <a:bodyPr wrap="square">
            <a:spAutoFit/>
          </a:bodyPr>
          <a:lstStyle/>
          <a:p>
            <a:pPr marL="285750" lvl="0" indent="-285750" algn="l" eaLnBrk="0" hangingPunct="0">
              <a:buFont typeface="Arial" panose="020B0604020202020204" pitchFamily="34" charset="0"/>
              <a:buChar char="•"/>
            </a:pPr>
            <a:r>
              <a:rPr lang="en-US" sz="2400" i="0" u="none" dirty="0">
                <a:solidFill>
                  <a:schemeClr val="tx2"/>
                </a:solidFill>
                <a:latin typeface="Comic Sans MS" panose="030F0702030302020204" pitchFamily="66" charset="0"/>
              </a:rPr>
              <a:t> push our local commits to our </a:t>
            </a:r>
            <a:r>
              <a:rPr lang="en-US" sz="2400" b="1" i="0" u="none" dirty="0">
                <a:solidFill>
                  <a:schemeClr val="tx2"/>
                </a:solidFill>
                <a:latin typeface="Comic Sans MS" panose="030F0702030302020204" pitchFamily="66" charset="0"/>
              </a:rPr>
              <a:t>origin</a:t>
            </a:r>
            <a:r>
              <a:rPr lang="en-US" sz="2400" i="0" u="none" dirty="0">
                <a:solidFill>
                  <a:schemeClr val="tx2"/>
                </a:solidFill>
                <a:latin typeface="Comic Sans MS" panose="030F0702030302020204" pitchFamily="66" charset="0"/>
              </a:rPr>
              <a:t> repo or </a:t>
            </a:r>
            <a:r>
              <a:rPr lang="en-US" sz="2400" b="1" i="0" u="none" dirty="0">
                <a:solidFill>
                  <a:schemeClr val="tx2"/>
                </a:solidFill>
                <a:latin typeface="Comic Sans MS" panose="030F0702030302020204" pitchFamily="66" charset="0"/>
              </a:rPr>
              <a:t>remote</a:t>
            </a:r>
            <a:r>
              <a:rPr lang="en-US" sz="2400" i="0" u="none" dirty="0">
                <a:solidFill>
                  <a:schemeClr val="tx2"/>
                </a:solidFill>
                <a:latin typeface="Comic Sans MS" panose="030F0702030302020204" pitchFamily="66" charset="0"/>
              </a:rPr>
              <a:t> repo - </a:t>
            </a:r>
            <a:r>
              <a:rPr lang="en-US" altLang="en-US" sz="2400" i="0" u="none" dirty="0">
                <a:solidFill>
                  <a:srgbClr val="EEA116"/>
                </a:solidFill>
                <a:latin typeface="Comic Sans MS" panose="030F0702030302020204" pitchFamily="66" charset="0"/>
              </a:rPr>
              <a:t>git push -u origin master </a:t>
            </a:r>
          </a:p>
        </p:txBody>
      </p:sp>
      <p:sp>
        <p:nvSpPr>
          <p:cNvPr id="11" name="Rectangle 2"/>
          <p:cNvSpPr>
            <a:spLocks noChangeArrowheads="1"/>
          </p:cNvSpPr>
          <p:nvPr/>
        </p:nvSpPr>
        <p:spPr bwMode="auto">
          <a:xfrm>
            <a:off x="0" y="360"/>
            <a:ext cx="65" cy="456479"/>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p:cNvSpPr txBox="1"/>
          <p:nvPr/>
        </p:nvSpPr>
        <p:spPr>
          <a:xfrm flipH="1">
            <a:off x="435430" y="4800810"/>
            <a:ext cx="11335657" cy="1200329"/>
          </a:xfrm>
          <a:prstGeom prst="rect">
            <a:avLst/>
          </a:prstGeom>
          <a:noFill/>
        </p:spPr>
        <p:txBody>
          <a:bodyPr wrap="square" rtlCol="0">
            <a:spAutoFit/>
          </a:bodyPr>
          <a:lstStyle/>
          <a:p>
            <a:pPr marL="342900" lvl="0" indent="-342900" algn="l">
              <a:buFont typeface="Arial" panose="020B0604020202020204" pitchFamily="34" charset="0"/>
              <a:buChar char="•"/>
            </a:pPr>
            <a:r>
              <a:rPr lang="en-US" altLang="en-US" sz="2400" i="0" u="none" dirty="0">
                <a:solidFill>
                  <a:schemeClr val="bg1"/>
                </a:solidFill>
                <a:latin typeface="Comic Sans MS" panose="030F0702030302020204" pitchFamily="66" charset="0"/>
              </a:rPr>
              <a:t>Pushes the changes in your local repository up to the remote repository you specified as the origin </a:t>
            </a:r>
          </a:p>
          <a:p>
            <a:pPr marL="342900" indent="-342900" algn="l">
              <a:buFont typeface="Arial" panose="020B0604020202020204" pitchFamily="34" charset="0"/>
              <a:buChar char="•"/>
            </a:pPr>
            <a:endParaRPr lang="en-US" sz="2400" dirty="0">
              <a:solidFill>
                <a:schemeClr val="bg1"/>
              </a:solidFill>
              <a:latin typeface="Comic Sans MS" panose="030F0702030302020204" pitchFamily="66" charset="0"/>
            </a:endParaRPr>
          </a:p>
        </p:txBody>
      </p:sp>
      <p:pic>
        <p:nvPicPr>
          <p:cNvPr id="10" name="Picture 5" descr="Ppt_Bg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96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8023585" y="43934"/>
            <a:ext cx="4168415" cy="415498"/>
          </a:xfrm>
          <a:prstGeom prst="rect">
            <a:avLst/>
          </a:prstGeom>
          <a:noFill/>
        </p:spPr>
        <p:txBody>
          <a:bodyPr wrap="square" rtlCol="0">
            <a:spAutoFit/>
          </a:bodyPr>
          <a:lstStyle/>
          <a:p>
            <a:r>
              <a:rPr lang="en-US" sz="2100" b="1" i="0" u="none" dirty="0">
                <a:solidFill>
                  <a:schemeClr val="accent2">
                    <a:lumMod val="60000"/>
                    <a:lumOff val="40000"/>
                  </a:schemeClr>
                </a:solidFill>
                <a:latin typeface="Comic Sans MS" panose="030F0702030302020204" pitchFamily="66" charset="0"/>
              </a:rPr>
              <a:t>Pushing files to Remote Repo</a:t>
            </a:r>
          </a:p>
        </p:txBody>
      </p:sp>
    </p:spTree>
    <p:extLst>
      <p:ext uri="{BB962C8B-B14F-4D97-AF65-F5344CB8AC3E}">
        <p14:creationId xmlns:p14="http://schemas.microsoft.com/office/powerpoint/2010/main" val="32603130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185905"/>
            <a:ext cx="10972800" cy="4791814"/>
          </a:xfrm>
        </p:spPr>
      </p:pic>
      <p:sp>
        <p:nvSpPr>
          <p:cNvPr id="4" name="Date Placeholder 3"/>
          <p:cNvSpPr>
            <a:spLocks noGrp="1"/>
          </p:cNvSpPr>
          <p:nvPr>
            <p:ph type="dt" sz="half" idx="10"/>
          </p:nvPr>
        </p:nvSpPr>
        <p:spPr/>
        <p:txBody>
          <a:bodyPr/>
          <a:lstStyle/>
          <a:p>
            <a:fld id="{615BF1B9-C5F5-40DD-82CD-32AF7E861268}" type="datetime1">
              <a:rPr lang="en-US" smtClean="0"/>
              <a:t>11/30/2022</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75</a:t>
            </a:fld>
            <a:endParaRPr lang="en-US"/>
          </a:p>
        </p:txBody>
      </p:sp>
      <p:sp>
        <p:nvSpPr>
          <p:cNvPr id="7" name="TextBox 6"/>
          <p:cNvSpPr txBox="1"/>
          <p:nvPr/>
        </p:nvSpPr>
        <p:spPr>
          <a:xfrm>
            <a:off x="831269" y="1077439"/>
            <a:ext cx="10141531" cy="369332"/>
          </a:xfrm>
          <a:prstGeom prst="rect">
            <a:avLst/>
          </a:prstGeom>
          <a:noFill/>
        </p:spPr>
        <p:txBody>
          <a:bodyPr wrap="square" rtlCol="0">
            <a:spAutoFit/>
          </a:bodyPr>
          <a:lstStyle/>
          <a:p>
            <a:pPr marL="285750" indent="-285750" algn="l">
              <a:buFont typeface="Arial" panose="020B0604020202020204" pitchFamily="34" charset="0"/>
              <a:buChar char="•"/>
            </a:pPr>
            <a:endParaRPr lang="en-US" dirty="0"/>
          </a:p>
        </p:txBody>
      </p:sp>
      <p:sp>
        <p:nvSpPr>
          <p:cNvPr id="9" name="TextBox 8"/>
          <p:cNvSpPr txBox="1"/>
          <p:nvPr/>
        </p:nvSpPr>
        <p:spPr>
          <a:xfrm>
            <a:off x="8737599" y="91525"/>
            <a:ext cx="3018971" cy="415498"/>
          </a:xfrm>
          <a:prstGeom prst="rect">
            <a:avLst/>
          </a:prstGeom>
          <a:noFill/>
        </p:spPr>
        <p:txBody>
          <a:bodyPr wrap="square" rtlCol="0">
            <a:spAutoFit/>
          </a:bodyPr>
          <a:lstStyle/>
          <a:p>
            <a:r>
              <a:rPr lang="en-US" sz="2100" b="1" i="0" u="none" dirty="0">
                <a:solidFill>
                  <a:schemeClr val="accent2">
                    <a:lumMod val="60000"/>
                    <a:lumOff val="40000"/>
                  </a:schemeClr>
                </a:solidFill>
                <a:latin typeface="Comic Sans MS" panose="030F0702030302020204" pitchFamily="66" charset="0"/>
              </a:rPr>
              <a:t>Remote Repo of Git</a:t>
            </a:r>
          </a:p>
        </p:txBody>
      </p:sp>
    </p:spTree>
    <p:extLst>
      <p:ext uri="{BB962C8B-B14F-4D97-AF65-F5344CB8AC3E}">
        <p14:creationId xmlns:p14="http://schemas.microsoft.com/office/powerpoint/2010/main" val="3689303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Comic Sans MS" panose="030F0702030302020204" pitchFamily="66" charset="0"/>
              </a:rPr>
              <a:t>Pull Repo from remote Repo – </a:t>
            </a:r>
            <a:r>
              <a:rPr lang="en-US" sz="2800" dirty="0">
                <a:solidFill>
                  <a:srgbClr val="EEA116"/>
                </a:solidFill>
                <a:latin typeface="Comic Sans MS" panose="030F0702030302020204" pitchFamily="66" charset="0"/>
              </a:rPr>
              <a:t>git pull</a:t>
            </a: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631" b="-1"/>
          <a:stretch/>
        </p:blipFill>
        <p:spPr>
          <a:xfrm>
            <a:off x="2564567" y="1554554"/>
            <a:ext cx="7062865" cy="3396343"/>
          </a:xfrm>
        </p:spPr>
      </p:pic>
      <p:sp>
        <p:nvSpPr>
          <p:cNvPr id="4" name="Date Placeholder 3"/>
          <p:cNvSpPr>
            <a:spLocks noGrp="1"/>
          </p:cNvSpPr>
          <p:nvPr>
            <p:ph type="dt" sz="half" idx="10"/>
          </p:nvPr>
        </p:nvSpPr>
        <p:spPr/>
        <p:txBody>
          <a:bodyPr/>
          <a:lstStyle/>
          <a:p>
            <a:fld id="{615BF1B9-C5F5-40DD-82CD-32AF7E861268}" type="datetime1">
              <a:rPr lang="en-US" smtClean="0"/>
              <a:t>11/30/2022</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76</a:t>
            </a:fld>
            <a:endParaRPr lang="en-US"/>
          </a:p>
        </p:txBody>
      </p:sp>
      <p:sp>
        <p:nvSpPr>
          <p:cNvPr id="7" name="TextBox 6"/>
          <p:cNvSpPr txBox="1"/>
          <p:nvPr/>
        </p:nvSpPr>
        <p:spPr>
          <a:xfrm>
            <a:off x="1397326" y="5097337"/>
            <a:ext cx="9256159" cy="461665"/>
          </a:xfrm>
          <a:prstGeom prst="rect">
            <a:avLst/>
          </a:prstGeom>
          <a:noFill/>
        </p:spPr>
        <p:txBody>
          <a:bodyPr wrap="square" rtlCol="0">
            <a:spAutoFit/>
          </a:bodyPr>
          <a:lstStyle/>
          <a:p>
            <a:pPr marL="285750" indent="-285750" algn="l">
              <a:buFont typeface="Arial" panose="020B0604020202020204" pitchFamily="34" charset="0"/>
              <a:buChar char="•"/>
            </a:pPr>
            <a:r>
              <a:rPr lang="en-US" sz="2400" i="0" u="none" dirty="0">
                <a:solidFill>
                  <a:schemeClr val="bg1"/>
                </a:solidFill>
                <a:latin typeface="Comic Sans MS" panose="030F0702030302020204" pitchFamily="66" charset="0"/>
              </a:rPr>
              <a:t>Here I pulled repository from remote repo to local repository</a:t>
            </a:r>
          </a:p>
        </p:txBody>
      </p:sp>
      <p:pic>
        <p:nvPicPr>
          <p:cNvPr id="8" name="Picture 5" descr="Ppt_Bg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96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8737599" y="91525"/>
            <a:ext cx="3018971" cy="415498"/>
          </a:xfrm>
          <a:prstGeom prst="rect">
            <a:avLst/>
          </a:prstGeom>
          <a:noFill/>
        </p:spPr>
        <p:txBody>
          <a:bodyPr wrap="square" rtlCol="0">
            <a:spAutoFit/>
          </a:bodyPr>
          <a:lstStyle/>
          <a:p>
            <a:r>
              <a:rPr lang="en-US" sz="2100" b="1" i="0" u="none" dirty="0">
                <a:latin typeface="Comic Sans MS" panose="030F0702030302020204" pitchFamily="66" charset="0"/>
              </a:rPr>
              <a:t>Pull files </a:t>
            </a:r>
          </a:p>
        </p:txBody>
      </p:sp>
    </p:spTree>
    <p:extLst>
      <p:ext uri="{BB962C8B-B14F-4D97-AF65-F5344CB8AC3E}">
        <p14:creationId xmlns:p14="http://schemas.microsoft.com/office/powerpoint/2010/main" val="32046915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49943"/>
            <a:ext cx="10972800" cy="5283200"/>
          </a:xfrm>
        </p:spPr>
        <p:txBody>
          <a:bodyPr/>
          <a:lstStyle/>
          <a:p>
            <a:r>
              <a:rPr lang="en-US" sz="2400" dirty="0">
                <a:solidFill>
                  <a:schemeClr val="bg1"/>
                </a:solidFill>
                <a:latin typeface="Comic Sans MS" panose="030F0702030302020204" pitchFamily="66" charset="0"/>
              </a:rPr>
              <a:t>Open the Local Repo of git. </a:t>
            </a:r>
          </a:p>
          <a:p>
            <a:r>
              <a:rPr lang="en-US" sz="2400" dirty="0">
                <a:solidFill>
                  <a:schemeClr val="bg1"/>
                </a:solidFill>
                <a:latin typeface="Comic Sans MS" panose="030F0702030302020204" pitchFamily="66" charset="0"/>
              </a:rPr>
              <a:t>Add some data to that file and save the file.</a:t>
            </a:r>
          </a:p>
          <a:p>
            <a:r>
              <a:rPr lang="en-US" sz="2400" dirty="0">
                <a:solidFill>
                  <a:schemeClr val="bg1"/>
                </a:solidFill>
                <a:latin typeface="Comic Sans MS" panose="030F0702030302020204" pitchFamily="66" charset="0"/>
              </a:rPr>
              <a:t>To check the status of the file – </a:t>
            </a:r>
            <a:r>
              <a:rPr lang="en-US" sz="2400" dirty="0">
                <a:solidFill>
                  <a:srgbClr val="EEA116"/>
                </a:solidFill>
                <a:latin typeface="Comic Sans MS" panose="030F0702030302020204" pitchFamily="66" charset="0"/>
              </a:rPr>
              <a:t>git status</a:t>
            </a:r>
          </a:p>
          <a:p>
            <a:pPr marL="0" indent="0">
              <a:buNone/>
            </a:pPr>
            <a:r>
              <a:rPr lang="en-US" sz="2400" dirty="0">
                <a:solidFill>
                  <a:schemeClr val="bg1"/>
                </a:solidFill>
                <a:latin typeface="Comic Sans MS" panose="030F0702030302020204" pitchFamily="66" charset="0"/>
              </a:rPr>
              <a:t>	</a:t>
            </a:r>
            <a:r>
              <a:rPr lang="en-US" sz="2000" dirty="0">
                <a:solidFill>
                  <a:schemeClr val="bg1"/>
                </a:solidFill>
                <a:latin typeface="Comic Sans MS" panose="030F0702030302020204" pitchFamily="66" charset="0"/>
              </a:rPr>
              <a:t> (there it shows modified index.html)</a:t>
            </a:r>
          </a:p>
          <a:p>
            <a:pPr marL="0" indent="0">
              <a:buNone/>
            </a:pPr>
            <a:endParaRPr lang="en-US" sz="2000" dirty="0">
              <a:solidFill>
                <a:schemeClr val="bg1"/>
              </a:solidFill>
              <a:latin typeface="Comic Sans MS" panose="030F0702030302020204" pitchFamily="66" charset="0"/>
            </a:endParaRPr>
          </a:p>
          <a:p>
            <a:pPr marL="0" indent="0">
              <a:buNone/>
            </a:pPr>
            <a:endParaRPr lang="en-US" sz="2000" dirty="0">
              <a:solidFill>
                <a:schemeClr val="bg1"/>
              </a:solidFill>
              <a:latin typeface="Comic Sans MS" panose="030F0702030302020204" pitchFamily="66" charset="0"/>
            </a:endParaRPr>
          </a:p>
          <a:p>
            <a:pPr marL="0" indent="0">
              <a:buNone/>
            </a:pPr>
            <a:endParaRPr lang="en-US" sz="2000" dirty="0">
              <a:solidFill>
                <a:schemeClr val="bg1"/>
              </a:solidFill>
              <a:latin typeface="Comic Sans MS" panose="030F0702030302020204" pitchFamily="66" charset="0"/>
            </a:endParaRPr>
          </a:p>
          <a:p>
            <a:pPr marL="0" indent="0">
              <a:buNone/>
            </a:pPr>
            <a:endParaRPr lang="en-US" sz="2000" dirty="0">
              <a:solidFill>
                <a:schemeClr val="bg1"/>
              </a:solidFill>
              <a:latin typeface="Comic Sans MS" panose="030F0702030302020204" pitchFamily="66" charset="0"/>
            </a:endParaRPr>
          </a:p>
          <a:p>
            <a:pPr marL="0" indent="0">
              <a:buNone/>
            </a:pPr>
            <a:endParaRPr lang="en-US" sz="2000" dirty="0">
              <a:solidFill>
                <a:schemeClr val="bg1"/>
              </a:solidFill>
              <a:latin typeface="Comic Sans MS" panose="030F0702030302020204" pitchFamily="66" charset="0"/>
            </a:endParaRPr>
          </a:p>
          <a:p>
            <a:pPr marL="0" indent="0">
              <a:buNone/>
            </a:pPr>
            <a:endParaRPr lang="en-US" sz="2000" dirty="0">
              <a:solidFill>
                <a:schemeClr val="bg1"/>
              </a:solidFill>
              <a:latin typeface="Comic Sans MS" panose="030F0702030302020204" pitchFamily="66" charset="0"/>
            </a:endParaRPr>
          </a:p>
          <a:p>
            <a:pPr marL="0" indent="0">
              <a:buNone/>
            </a:pPr>
            <a:endParaRPr lang="en-US" sz="2200" dirty="0">
              <a:solidFill>
                <a:schemeClr val="bg1"/>
              </a:solidFill>
              <a:latin typeface="Comic Sans MS" panose="030F0702030302020204" pitchFamily="66" charset="0"/>
            </a:endParaRPr>
          </a:p>
          <a:p>
            <a:pPr marL="0" indent="0">
              <a:buNone/>
            </a:pPr>
            <a:endParaRPr lang="en-US" sz="2200" dirty="0">
              <a:solidFill>
                <a:schemeClr val="bg1"/>
              </a:solidFill>
              <a:latin typeface="Comic Sans MS" panose="030F0702030302020204" pitchFamily="66" charset="0"/>
            </a:endParaRPr>
          </a:p>
          <a:p>
            <a:pPr marL="0" indent="0">
              <a:buNone/>
            </a:pPr>
            <a:endParaRPr lang="en-US" sz="2000" dirty="0">
              <a:solidFill>
                <a:schemeClr val="bg1"/>
              </a:solidFill>
            </a:endParaRPr>
          </a:p>
          <a:p>
            <a:pPr marL="0" indent="0">
              <a:buNone/>
            </a:pP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t>11/30/2022</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77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857" y="2213428"/>
            <a:ext cx="8926286" cy="3751943"/>
          </a:xfrm>
          <a:prstGeom prst="rect">
            <a:avLst/>
          </a:prstGeom>
        </p:spPr>
      </p:pic>
      <p:pic>
        <p:nvPicPr>
          <p:cNvPr id="7" name="Picture 5" descr="Ppt_Bg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96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8338783" y="91525"/>
            <a:ext cx="3417788" cy="415498"/>
          </a:xfrm>
          <a:prstGeom prst="rect">
            <a:avLst/>
          </a:prstGeom>
          <a:noFill/>
        </p:spPr>
        <p:txBody>
          <a:bodyPr wrap="square" rtlCol="0">
            <a:spAutoFit/>
          </a:bodyPr>
          <a:lstStyle/>
          <a:p>
            <a:r>
              <a:rPr lang="en-US" sz="2100" b="1" i="0" u="none" dirty="0">
                <a:latin typeface="Comic Sans MS" panose="030F0702030302020204" pitchFamily="66" charset="0"/>
              </a:rPr>
              <a:t>Status of our local Repo</a:t>
            </a:r>
          </a:p>
        </p:txBody>
      </p:sp>
    </p:spTree>
    <p:extLst>
      <p:ext uri="{BB962C8B-B14F-4D97-AF65-F5344CB8AC3E}">
        <p14:creationId xmlns:p14="http://schemas.microsoft.com/office/powerpoint/2010/main" val="10245687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49943"/>
            <a:ext cx="10972800" cy="4850721"/>
          </a:xfrm>
        </p:spPr>
        <p:txBody>
          <a:bodyPr/>
          <a:lstStyle/>
          <a:p>
            <a:r>
              <a:rPr lang="en-US" dirty="0">
                <a:solidFill>
                  <a:schemeClr val="bg1"/>
                </a:solidFill>
                <a:latin typeface="Comic Sans MS" panose="030F0702030302020204" pitchFamily="66" charset="0"/>
              </a:rPr>
              <a:t>To add more files to local repository </a:t>
            </a:r>
            <a:r>
              <a:rPr lang="en-US" sz="2800" dirty="0">
                <a:solidFill>
                  <a:schemeClr val="bg1"/>
                </a:solidFill>
                <a:latin typeface="Comic Sans MS" panose="030F0702030302020204" pitchFamily="66" charset="0"/>
              </a:rPr>
              <a:t>– </a:t>
            </a:r>
            <a:r>
              <a:rPr lang="en-US" dirty="0">
                <a:solidFill>
                  <a:srgbClr val="EEA116"/>
                </a:solidFill>
                <a:latin typeface="Comic Sans MS" panose="030F0702030302020204" pitchFamily="66" charset="0"/>
              </a:rPr>
              <a:t>git add – A</a:t>
            </a:r>
          </a:p>
          <a:p>
            <a:r>
              <a:rPr lang="en-US" dirty="0">
                <a:solidFill>
                  <a:schemeClr val="bg1"/>
                </a:solidFill>
                <a:latin typeface="Comic Sans MS" panose="030F0702030302020204" pitchFamily="66" charset="0"/>
              </a:rPr>
              <a:t>Commit the current file to local repo</a:t>
            </a:r>
          </a:p>
          <a:p>
            <a:r>
              <a:rPr lang="en-US" dirty="0">
                <a:solidFill>
                  <a:schemeClr val="bg1"/>
                </a:solidFill>
                <a:latin typeface="Comic Sans MS" panose="030F0702030302020204" pitchFamily="66" charset="0"/>
              </a:rPr>
              <a:t>Push the local repo to remote repo that is git repo</a:t>
            </a:r>
          </a:p>
          <a:p>
            <a:endParaRPr lang="en-US"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t>11/30/2022</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78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653620"/>
            <a:ext cx="10058400" cy="3411675"/>
          </a:xfrm>
          <a:prstGeom prst="rect">
            <a:avLst/>
          </a:prstGeom>
        </p:spPr>
      </p:pic>
      <p:pic>
        <p:nvPicPr>
          <p:cNvPr id="7" name="Picture 5" descr="Ppt_Bg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96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8378427" y="34445"/>
            <a:ext cx="3813573" cy="415498"/>
          </a:xfrm>
          <a:prstGeom prst="rect">
            <a:avLst/>
          </a:prstGeom>
          <a:noFill/>
        </p:spPr>
        <p:txBody>
          <a:bodyPr wrap="square" rtlCol="0">
            <a:spAutoFit/>
          </a:bodyPr>
          <a:lstStyle/>
          <a:p>
            <a:r>
              <a:rPr lang="en-US" sz="2100" b="1" i="0" u="none" dirty="0">
                <a:solidFill>
                  <a:schemeClr val="accent2">
                    <a:lumMod val="60000"/>
                    <a:lumOff val="40000"/>
                  </a:schemeClr>
                </a:solidFill>
                <a:latin typeface="Comic Sans MS" panose="030F0702030302020204" pitchFamily="66" charset="0"/>
              </a:rPr>
              <a:t>Adding another file to repo</a:t>
            </a:r>
          </a:p>
        </p:txBody>
      </p:sp>
    </p:spTree>
    <p:extLst>
      <p:ext uri="{BB962C8B-B14F-4D97-AF65-F5344CB8AC3E}">
        <p14:creationId xmlns:p14="http://schemas.microsoft.com/office/powerpoint/2010/main" val="21103477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Arial" panose="020B0604020202020204" pitchFamily="34" charset="0"/>
              <a:buChar char="•"/>
            </a:pPr>
            <a:r>
              <a:rPr lang="en-US" sz="2800" dirty="0">
                <a:latin typeface="Comic Sans MS" panose="030F0702030302020204" pitchFamily="66" charset="0"/>
              </a:rPr>
              <a:t>To create a new branch – </a:t>
            </a:r>
            <a:r>
              <a:rPr lang="en-US" sz="2800" dirty="0">
                <a:solidFill>
                  <a:srgbClr val="EEA116"/>
                </a:solidFill>
                <a:latin typeface="Comic Sans MS" panose="030F0702030302020204" pitchFamily="66" charset="0"/>
              </a:rPr>
              <a:t>git branch &lt;branch name&gt;</a:t>
            </a: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r="1984"/>
          <a:stretch/>
        </p:blipFill>
        <p:spPr>
          <a:xfrm>
            <a:off x="848423" y="1204346"/>
            <a:ext cx="10269520" cy="1943779"/>
          </a:xfrm>
        </p:spPr>
      </p:pic>
      <p:sp>
        <p:nvSpPr>
          <p:cNvPr id="4" name="Date Placeholder 3"/>
          <p:cNvSpPr>
            <a:spLocks noGrp="1"/>
          </p:cNvSpPr>
          <p:nvPr>
            <p:ph type="dt" sz="half" idx="10"/>
          </p:nvPr>
        </p:nvSpPr>
        <p:spPr/>
        <p:txBody>
          <a:bodyPr/>
          <a:lstStyle/>
          <a:p>
            <a:fld id="{615BF1B9-C5F5-40DD-82CD-32AF7E861268}" type="datetime1">
              <a:rPr lang="en-US" smtClean="0"/>
              <a:t>11/30/2022</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79</a:t>
            </a:fld>
            <a:endParaRPr lang="en-US"/>
          </a:p>
        </p:txBody>
      </p:sp>
      <p:sp>
        <p:nvSpPr>
          <p:cNvPr id="7" name="TextBox 6"/>
          <p:cNvSpPr txBox="1"/>
          <p:nvPr/>
        </p:nvSpPr>
        <p:spPr>
          <a:xfrm>
            <a:off x="848422" y="3308211"/>
            <a:ext cx="11009749" cy="1292662"/>
          </a:xfrm>
          <a:prstGeom prst="rect">
            <a:avLst/>
          </a:prstGeom>
          <a:noFill/>
        </p:spPr>
        <p:txBody>
          <a:bodyPr wrap="square" rtlCol="0">
            <a:spAutoFit/>
          </a:bodyPr>
          <a:lstStyle/>
          <a:p>
            <a:pPr marL="342900" indent="-342900" algn="l">
              <a:buFont typeface="Arial" panose="020B0604020202020204" pitchFamily="34" charset="0"/>
              <a:buChar char="•"/>
            </a:pPr>
            <a:r>
              <a:rPr lang="en-US" sz="2600" i="0" u="none" dirty="0">
                <a:solidFill>
                  <a:schemeClr val="bg1"/>
                </a:solidFill>
                <a:latin typeface="Comic Sans MS" panose="030F0702030302020204" pitchFamily="66" charset="0"/>
              </a:rPr>
              <a:t>To check branches in local repo – </a:t>
            </a:r>
            <a:r>
              <a:rPr lang="en-US" sz="2600" i="0" u="none" dirty="0">
                <a:solidFill>
                  <a:srgbClr val="EEA116"/>
                </a:solidFill>
                <a:latin typeface="Comic Sans MS" panose="030F0702030302020204" pitchFamily="66" charset="0"/>
              </a:rPr>
              <a:t>git branch</a:t>
            </a:r>
          </a:p>
          <a:p>
            <a:pPr marL="342900" indent="-342900" algn="l">
              <a:buFont typeface="Arial" panose="020B0604020202020204" pitchFamily="34" charset="0"/>
              <a:buChar char="•"/>
            </a:pPr>
            <a:r>
              <a:rPr lang="en-US" sz="2600" i="0" u="none" dirty="0">
                <a:solidFill>
                  <a:schemeClr val="bg1"/>
                </a:solidFill>
                <a:latin typeface="Comic Sans MS" panose="030F0702030302020204" pitchFamily="66" charset="0"/>
              </a:rPr>
              <a:t>To change master branch to another branch </a:t>
            </a:r>
            <a:r>
              <a:rPr lang="en-US" sz="2600" i="0" u="none" dirty="0">
                <a:solidFill>
                  <a:srgbClr val="EEA116"/>
                </a:solidFill>
                <a:latin typeface="Comic Sans MS" panose="030F0702030302020204" pitchFamily="66" charset="0"/>
              </a:rPr>
              <a:t>– git checkout &lt;branch name&gt;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273" y="4600873"/>
            <a:ext cx="10154784" cy="1644352"/>
          </a:xfrm>
          <a:prstGeom prst="rect">
            <a:avLst/>
          </a:prstGeom>
        </p:spPr>
      </p:pic>
      <p:cxnSp>
        <p:nvCxnSpPr>
          <p:cNvPr id="10" name="Straight Arrow Connector 9"/>
          <p:cNvCxnSpPr/>
          <p:nvPr/>
        </p:nvCxnSpPr>
        <p:spPr>
          <a:xfrm flipH="1">
            <a:off x="8418286" y="5188413"/>
            <a:ext cx="1509487" cy="58056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9" name="Picture 5" descr="Ppt_Bg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96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8737599" y="91525"/>
            <a:ext cx="3018971" cy="415498"/>
          </a:xfrm>
          <a:prstGeom prst="rect">
            <a:avLst/>
          </a:prstGeom>
          <a:noFill/>
        </p:spPr>
        <p:txBody>
          <a:bodyPr wrap="square" rtlCol="0">
            <a:spAutoFit/>
          </a:bodyPr>
          <a:lstStyle/>
          <a:p>
            <a:r>
              <a:rPr lang="en-US" sz="2100" b="1" i="0" u="none" dirty="0">
                <a:latin typeface="Comic Sans MS" panose="030F0702030302020204" pitchFamily="66" charset="0"/>
              </a:rPr>
              <a:t>Branching</a:t>
            </a:r>
          </a:p>
        </p:txBody>
      </p:sp>
    </p:spTree>
    <p:extLst>
      <p:ext uri="{BB962C8B-B14F-4D97-AF65-F5344CB8AC3E}">
        <p14:creationId xmlns:p14="http://schemas.microsoft.com/office/powerpoint/2010/main" val="3301383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1DFC9EF7-AEAF-4C9E-A0DC-2451E02CF2A2}"/>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dirty="0"/>
          </a:p>
        </p:txBody>
      </p:sp>
      <p:sp>
        <p:nvSpPr>
          <p:cNvPr id="18435" name="Rectangle 6">
            <a:extLst>
              <a:ext uri="{FF2B5EF4-FFF2-40B4-BE49-F238E27FC236}">
                <a16:creationId xmlns:a16="http://schemas.microsoft.com/office/drawing/2014/main" id="{1A304295-0964-4755-9E5C-321BBBCEFC7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8AF6E31-9B90-42B5-BD0A-75385B898015}" type="slidenum">
              <a:rPr lang="en-US" altLang="en-US" sz="1400"/>
              <a:pPr>
                <a:spcBef>
                  <a:spcPct val="0"/>
                </a:spcBef>
                <a:buFontTx/>
                <a:buNone/>
              </a:pPr>
              <a:t>8</a:t>
            </a:fld>
            <a:endParaRPr lang="en-US" altLang="en-US" sz="1400"/>
          </a:p>
        </p:txBody>
      </p:sp>
      <p:sp>
        <p:nvSpPr>
          <p:cNvPr id="18436" name="Text Box 2">
            <a:extLst>
              <a:ext uri="{FF2B5EF4-FFF2-40B4-BE49-F238E27FC236}">
                <a16:creationId xmlns:a16="http://schemas.microsoft.com/office/drawing/2014/main" id="{022390C0-67C3-435A-9207-DB33AF79BE1D}"/>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18437" name="Picture 5" descr="Ppt_Bg2.png">
            <a:extLst>
              <a:ext uri="{FF2B5EF4-FFF2-40B4-BE49-F238E27FC236}">
                <a16:creationId xmlns:a16="http://schemas.microsoft.com/office/drawing/2014/main" id="{F72770AF-A071-4561-8F5E-68C17592AA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542" y="0"/>
            <a:ext cx="1184499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4">
            <a:extLst>
              <a:ext uri="{FF2B5EF4-FFF2-40B4-BE49-F238E27FC236}">
                <a16:creationId xmlns:a16="http://schemas.microsoft.com/office/drawing/2014/main" id="{7FCD989F-F4E7-43E4-AF4D-F60575B4A9B7}"/>
              </a:ext>
            </a:extLst>
          </p:cNvPr>
          <p:cNvSpPr>
            <a:spLocks noChangeArrowheads="1"/>
          </p:cNvSpPr>
          <p:nvPr/>
        </p:nvSpPr>
        <p:spPr bwMode="auto">
          <a:xfrm>
            <a:off x="6570664" y="115889"/>
            <a:ext cx="40973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u="none" dirty="0">
                <a:latin typeface="Comic Sans MS" panose="030F0702030302020204" pitchFamily="66" charset="0"/>
              </a:rPr>
              <a:t>Pro Ant</a:t>
            </a:r>
          </a:p>
        </p:txBody>
      </p:sp>
      <p:sp>
        <p:nvSpPr>
          <p:cNvPr id="18439" name="Rectangle 5">
            <a:extLst>
              <a:ext uri="{FF2B5EF4-FFF2-40B4-BE49-F238E27FC236}">
                <a16:creationId xmlns:a16="http://schemas.microsoft.com/office/drawing/2014/main" id="{F6A78FD0-0AD7-4721-9867-0B4BBD8E3A58}"/>
              </a:ext>
            </a:extLst>
          </p:cNvPr>
          <p:cNvSpPr>
            <a:spLocks noChangeArrowheads="1"/>
          </p:cNvSpPr>
          <p:nvPr/>
        </p:nvSpPr>
        <p:spPr bwMode="auto">
          <a:xfrm>
            <a:off x="112543" y="690564"/>
            <a:ext cx="11844994"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0"/>
              </a:spcBef>
              <a:buClr>
                <a:schemeClr val="tx1"/>
              </a:buClr>
              <a:buSzPct val="125000"/>
            </a:pPr>
            <a:r>
              <a:rPr lang="en-US" altLang="en-US" sz="1800" dirty="0">
                <a:solidFill>
                  <a:schemeClr val="bg1"/>
                </a:solidFill>
                <a:latin typeface="Comic Sans MS" panose="030F0702030302020204" pitchFamily="66" charset="0"/>
              </a:rPr>
              <a:t> </a:t>
            </a:r>
            <a:r>
              <a:rPr lang="en-US" altLang="en-US" sz="2800" u="none" dirty="0">
                <a:solidFill>
                  <a:schemeClr val="bg1"/>
                </a:solidFill>
                <a:latin typeface="Comic Sans MS" panose="030F0702030302020204" pitchFamily="66" charset="0"/>
              </a:rPr>
              <a:t>Pros of Using Ant</a:t>
            </a:r>
          </a:p>
          <a:p>
            <a:pPr algn="l" eaLnBrk="1" hangingPunct="1">
              <a:spcBef>
                <a:spcPct val="0"/>
              </a:spcBef>
              <a:buClr>
                <a:schemeClr val="tx1"/>
              </a:buClr>
              <a:buSzPct val="125000"/>
              <a:buFontTx/>
              <a:buNone/>
            </a:pPr>
            <a:endParaRPr lang="en-US" altLang="en-US" sz="28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You control everything, because you have to largely build it yourself (though you can copy and paste).</a:t>
            </a:r>
          </a:p>
          <a:p>
            <a:pPr lvl="1" algn="l" eaLnBrk="1" hangingPunct="1">
              <a:spcBef>
                <a:spcPct val="0"/>
              </a:spcBef>
              <a:buClr>
                <a:schemeClr val="tx1"/>
              </a:buClr>
              <a:buSzPct val="125000"/>
              <a:buFontTx/>
              <a:buChar char="•"/>
            </a:pPr>
            <a:endParaRPr lang="en-US" altLang="en-US" sz="2000" b="1"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 Easy to ad support for legacy builds.</a:t>
            </a:r>
          </a:p>
          <a:p>
            <a:pPr lvl="1" algn="l" eaLnBrk="1" hangingPunct="1">
              <a:spcBef>
                <a:spcPct val="0"/>
              </a:spcBef>
              <a:buClr>
                <a:schemeClr val="tx1"/>
              </a:buClr>
              <a:buSzPct val="125000"/>
              <a:buFontTx/>
              <a:buChar char="•"/>
            </a:pPr>
            <a:endParaRPr lang="en-US" altLang="en-US" sz="2000" b="1"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 Ant is a programming language (almost) so you can do crazy things, but it requires much more debugging</a:t>
            </a:r>
            <a:r>
              <a:rPr lang="en-IN" altLang="en-US" sz="2000" u="none" dirty="0">
                <a:latin typeface="Times New Roman" panose="02020603050405020304" pitchFamily="18" charset="0"/>
              </a:rPr>
              <a:t> </a:t>
            </a:r>
            <a:endParaRPr lang="en-IN" altLang="en-US" sz="2000" b="1"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None/>
            </a:pPr>
            <a:endParaRPr lang="en-US" altLang="en-US" sz="20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endParaRPr lang="en-US" altLang="en-US" sz="1800" u="none" dirty="0">
              <a:solidFill>
                <a:schemeClr val="bg1"/>
              </a:solidFill>
              <a:latin typeface="Comic Sans MS" panose="030F0702030302020204" pitchFamily="66" charset="0"/>
            </a:endParaRPr>
          </a:p>
          <a:p>
            <a:pPr eaLnBrk="1" hangingPunct="1">
              <a:spcBef>
                <a:spcPct val="0"/>
              </a:spcBef>
              <a:buClr>
                <a:schemeClr val="tx1"/>
              </a:buClr>
              <a:buSzPct val="125000"/>
              <a:buFontTx/>
              <a:buNone/>
            </a:pPr>
            <a:endParaRPr lang="en-US" altLang="en-US" sz="1800" dirty="0">
              <a:solidFill>
                <a:schemeClr val="bg1"/>
              </a:solidFill>
              <a:latin typeface="Comic Sans MS" panose="030F0702030302020204" pitchFamily="66"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en-US" sz="2800" dirty="0">
                <a:latin typeface="Comic Sans MS" panose="030F0702030302020204" pitchFamily="66" charset="0"/>
              </a:rPr>
              <a:t>To delete branch – </a:t>
            </a:r>
            <a:r>
              <a:rPr lang="en-US" sz="2800" dirty="0">
                <a:solidFill>
                  <a:srgbClr val="EEA116"/>
                </a:solidFill>
                <a:latin typeface="Comic Sans MS" panose="030F0702030302020204" pitchFamily="66" charset="0"/>
              </a:rPr>
              <a:t>git branch –D &lt;branch name&gt;</a:t>
            </a:r>
            <a:endParaRPr lang="en-US" sz="2800" dirty="0">
              <a:latin typeface="Comic Sans MS" panose="030F0702030302020204" pitchFamily="66"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268" y="1417638"/>
            <a:ext cx="10486300" cy="4025219"/>
          </a:xfrm>
        </p:spPr>
      </p:pic>
      <p:sp>
        <p:nvSpPr>
          <p:cNvPr id="4" name="Date Placeholder 3"/>
          <p:cNvSpPr>
            <a:spLocks noGrp="1"/>
          </p:cNvSpPr>
          <p:nvPr>
            <p:ph type="dt" sz="half" idx="10"/>
          </p:nvPr>
        </p:nvSpPr>
        <p:spPr/>
        <p:txBody>
          <a:bodyPr/>
          <a:lstStyle/>
          <a:p>
            <a:fld id="{615BF1B9-C5F5-40DD-82CD-32AF7E861268}" type="datetime1">
              <a:rPr lang="en-US" smtClean="0"/>
              <a:t>11/30/2022</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80</a:t>
            </a:fld>
            <a:endParaRPr lang="en-US"/>
          </a:p>
        </p:txBody>
      </p:sp>
      <p:pic>
        <p:nvPicPr>
          <p:cNvPr id="7" name="Picture 5" descr="Ppt_Bg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96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8737599" y="91525"/>
            <a:ext cx="3018971" cy="415498"/>
          </a:xfrm>
          <a:prstGeom prst="rect">
            <a:avLst/>
          </a:prstGeom>
          <a:noFill/>
        </p:spPr>
        <p:txBody>
          <a:bodyPr wrap="square" rtlCol="0">
            <a:spAutoFit/>
          </a:bodyPr>
          <a:lstStyle/>
          <a:p>
            <a:r>
              <a:rPr lang="en-US" sz="2100" b="1" i="0" u="none" dirty="0">
                <a:latin typeface="Comic Sans MS" panose="030F0702030302020204" pitchFamily="66" charset="0"/>
              </a:rPr>
              <a:t>Delete Branch</a:t>
            </a:r>
          </a:p>
        </p:txBody>
      </p:sp>
    </p:spTree>
    <p:extLst>
      <p:ext uri="{BB962C8B-B14F-4D97-AF65-F5344CB8AC3E}">
        <p14:creationId xmlns:p14="http://schemas.microsoft.com/office/powerpoint/2010/main" val="3506718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46675"/>
            <a:ext cx="10972800" cy="1143000"/>
          </a:xfrm>
        </p:spPr>
        <p:txBody>
          <a:bodyPr/>
          <a:lstStyle/>
          <a:p>
            <a:pPr marL="571500" indent="-571500">
              <a:buFont typeface="Arial" panose="020B0604020202020204" pitchFamily="34" charset="0"/>
              <a:buChar char="•"/>
            </a:pPr>
            <a:r>
              <a:rPr lang="en-US" sz="2800" dirty="0">
                <a:latin typeface="Comic Sans MS" panose="030F0702030302020204" pitchFamily="66" charset="0"/>
              </a:rPr>
              <a:t>To checkout branch – </a:t>
            </a:r>
            <a:r>
              <a:rPr lang="en-US" sz="2800" dirty="0">
                <a:solidFill>
                  <a:srgbClr val="EEA116"/>
                </a:solidFill>
                <a:latin typeface="Comic Sans MS" panose="030F0702030302020204" pitchFamily="66" charset="0"/>
              </a:rPr>
              <a:t>git checkout master</a:t>
            </a:r>
          </a:p>
        </p:txBody>
      </p:sp>
      <p:sp>
        <p:nvSpPr>
          <p:cNvPr id="3" name="Content Placeholder 2"/>
          <p:cNvSpPr>
            <a:spLocks noGrp="1"/>
          </p:cNvSpPr>
          <p:nvPr>
            <p:ph idx="1"/>
          </p:nvPr>
        </p:nvSpPr>
        <p:spPr>
          <a:xfrm>
            <a:off x="609600" y="1981200"/>
            <a:ext cx="10972800" cy="3700463"/>
          </a:xfrm>
        </p:spPr>
        <p:txBody>
          <a:bodyPr/>
          <a:lstStyle/>
          <a:p>
            <a:r>
              <a:rPr lang="en-US" sz="2800" dirty="0">
                <a:solidFill>
                  <a:schemeClr val="bg1"/>
                </a:solidFill>
                <a:latin typeface="Comic Sans MS" panose="030F0702030302020204" pitchFamily="66" charset="0"/>
              </a:rPr>
              <a:t>This command shows all branches, commits and changes one branch to master branch.</a:t>
            </a:r>
          </a:p>
          <a:p>
            <a:pPr marL="0" indent="0">
              <a:buNone/>
            </a:pPr>
            <a:endParaRPr lang="en-US" sz="28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t>11/30/2022</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81</a:t>
            </a:fld>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3432" r="1305"/>
          <a:stretch/>
        </p:blipFill>
        <p:spPr>
          <a:xfrm>
            <a:off x="874415" y="3371280"/>
            <a:ext cx="10443167" cy="1292339"/>
          </a:xfrm>
          <a:prstGeom prst="rect">
            <a:avLst/>
          </a:prstGeom>
        </p:spPr>
      </p:pic>
      <p:pic>
        <p:nvPicPr>
          <p:cNvPr id="7" name="Picture 5" descr="Ppt_Bg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96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8570795" y="91525"/>
            <a:ext cx="3185776" cy="415498"/>
          </a:xfrm>
          <a:prstGeom prst="rect">
            <a:avLst/>
          </a:prstGeom>
          <a:noFill/>
        </p:spPr>
        <p:txBody>
          <a:bodyPr wrap="square" rtlCol="0">
            <a:spAutoFit/>
          </a:bodyPr>
          <a:lstStyle/>
          <a:p>
            <a:r>
              <a:rPr lang="en-US" sz="2100" b="1" i="0" u="none" dirty="0">
                <a:latin typeface="Comic Sans MS" panose="030F0702030302020204" pitchFamily="66" charset="0"/>
              </a:rPr>
              <a:t>Checkout Branch Files</a:t>
            </a:r>
          </a:p>
        </p:txBody>
      </p:sp>
    </p:spTree>
    <p:extLst>
      <p:ext uri="{BB962C8B-B14F-4D97-AF65-F5344CB8AC3E}">
        <p14:creationId xmlns:p14="http://schemas.microsoft.com/office/powerpoint/2010/main" val="20511312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686" y="274638"/>
            <a:ext cx="12003314" cy="1143000"/>
          </a:xfrm>
        </p:spPr>
        <p:txBody>
          <a:bodyPr/>
          <a:lstStyle/>
          <a:p>
            <a:pPr marL="571500" indent="-571500">
              <a:buFont typeface="Arial" panose="020B0604020202020204" pitchFamily="34" charset="0"/>
              <a:buChar char="•"/>
            </a:pPr>
            <a:r>
              <a:rPr lang="en-US" sz="2800" dirty="0">
                <a:solidFill>
                  <a:schemeClr val="bg1"/>
                </a:solidFill>
                <a:latin typeface="Comic Sans MS" panose="030F0702030302020204" pitchFamily="66" charset="0"/>
              </a:rPr>
              <a:t>To merge the branch to master branch – </a:t>
            </a:r>
            <a:r>
              <a:rPr lang="en-US" sz="2800" dirty="0">
                <a:solidFill>
                  <a:srgbClr val="EEA116"/>
                </a:solidFill>
                <a:latin typeface="Comic Sans MS" panose="030F0702030302020204" pitchFamily="66" charset="0"/>
              </a:rPr>
              <a:t>git merge &lt;branch name&gt;</a:t>
            </a: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r="3279"/>
          <a:stretch/>
        </p:blipFill>
        <p:spPr>
          <a:xfrm>
            <a:off x="1429514" y="1291772"/>
            <a:ext cx="9209457" cy="2104571"/>
          </a:xfrm>
        </p:spPr>
      </p:pic>
      <p:sp>
        <p:nvSpPr>
          <p:cNvPr id="5" name="Slide Number Placeholder 4"/>
          <p:cNvSpPr>
            <a:spLocks noGrp="1"/>
          </p:cNvSpPr>
          <p:nvPr>
            <p:ph type="sldNum" sz="quarter" idx="12"/>
          </p:nvPr>
        </p:nvSpPr>
        <p:spPr/>
        <p:txBody>
          <a:bodyPr/>
          <a:lstStyle/>
          <a:p>
            <a:fld id="{CB3966BC-8B8D-4F42-BECA-90C48EA3D957}" type="slidenum">
              <a:rPr lang="en-US" smtClean="0"/>
              <a:t>82</a:t>
            </a:fld>
            <a:endParaRPr lang="en-US"/>
          </a:p>
        </p:txBody>
      </p:sp>
      <p:sp>
        <p:nvSpPr>
          <p:cNvPr id="7" name="TextBox 6"/>
          <p:cNvSpPr txBox="1"/>
          <p:nvPr/>
        </p:nvSpPr>
        <p:spPr>
          <a:xfrm>
            <a:off x="609600" y="3396343"/>
            <a:ext cx="10972800" cy="1200329"/>
          </a:xfrm>
          <a:prstGeom prst="rect">
            <a:avLst/>
          </a:prstGeom>
          <a:noFill/>
        </p:spPr>
        <p:txBody>
          <a:bodyPr wrap="square" rtlCol="0">
            <a:spAutoFit/>
          </a:bodyPr>
          <a:lstStyle/>
          <a:p>
            <a:pPr marL="342900" indent="-342900" algn="l">
              <a:buFont typeface="Arial" panose="020B0604020202020204" pitchFamily="34" charset="0"/>
              <a:buChar char="•"/>
            </a:pPr>
            <a:r>
              <a:rPr lang="en-US" sz="2400" i="0" u="none" dirty="0">
                <a:solidFill>
                  <a:schemeClr val="bg1"/>
                </a:solidFill>
                <a:latin typeface="Comic Sans MS" panose="030F0702030302020204" pitchFamily="66" charset="0"/>
              </a:rPr>
              <a:t>To check if the branch is merged to master – </a:t>
            </a:r>
            <a:r>
              <a:rPr lang="en-US" sz="2400" i="0" u="none" dirty="0">
                <a:solidFill>
                  <a:srgbClr val="EEA116"/>
                </a:solidFill>
                <a:latin typeface="Comic Sans MS" panose="030F0702030302020204" pitchFamily="66" charset="0"/>
              </a:rPr>
              <a:t>git checkout &lt;branch name&gt;</a:t>
            </a:r>
          </a:p>
          <a:p>
            <a:pPr marL="342900" indent="-342900" algn="l">
              <a:buFont typeface="Arial" panose="020B0604020202020204" pitchFamily="34" charset="0"/>
              <a:buChar char="•"/>
            </a:pPr>
            <a:r>
              <a:rPr lang="en-US" sz="2400" i="0" u="none" dirty="0">
                <a:solidFill>
                  <a:schemeClr val="bg1"/>
                </a:solidFill>
                <a:latin typeface="Comic Sans MS" panose="030F0702030302020204" pitchFamily="66" charset="0"/>
              </a:rPr>
              <a:t>It comes to another branch </a:t>
            </a:r>
            <a:r>
              <a:rPr lang="en-US" sz="2400" i="0" u="none" dirty="0">
                <a:solidFill>
                  <a:srgbClr val="EEA116"/>
                </a:solidFill>
                <a:latin typeface="Comic Sans MS" panose="030F0702030302020204" pitchFamily="66" charset="0"/>
              </a:rPr>
              <a:t>“project”</a:t>
            </a:r>
          </a:p>
          <a:p>
            <a:pPr marL="342900" indent="-342900" algn="l">
              <a:buFont typeface="Arial" panose="020B0604020202020204" pitchFamily="34" charset="0"/>
              <a:buChar char="•"/>
            </a:pPr>
            <a:r>
              <a:rPr lang="en-US" sz="2400" i="0" u="none" dirty="0">
                <a:solidFill>
                  <a:schemeClr val="bg1"/>
                </a:solidFill>
                <a:latin typeface="Comic Sans MS" panose="030F0702030302020204" pitchFamily="66" charset="0"/>
              </a:rPr>
              <a:t>Then give </a:t>
            </a:r>
            <a:r>
              <a:rPr lang="en-US" sz="2400" i="0" u="none" dirty="0">
                <a:solidFill>
                  <a:srgbClr val="EEA116"/>
                </a:solidFill>
                <a:latin typeface="Comic Sans MS" panose="030F0702030302020204" pitchFamily="66" charset="0"/>
              </a:rPr>
              <a:t>“git merge master” </a:t>
            </a:r>
            <a:r>
              <a:rPr lang="en-US" sz="2400" i="0" u="none" dirty="0">
                <a:solidFill>
                  <a:schemeClr val="bg1"/>
                </a:solidFill>
                <a:latin typeface="Comic Sans MS" panose="030F0702030302020204" pitchFamily="66" charset="0"/>
              </a:rPr>
              <a:t>it shows already done</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16514" r="3324"/>
          <a:stretch/>
        </p:blipFill>
        <p:spPr>
          <a:xfrm>
            <a:off x="1429514" y="4596672"/>
            <a:ext cx="9209457" cy="1978705"/>
          </a:xfrm>
          <a:prstGeom prst="rect">
            <a:avLst/>
          </a:prstGeom>
        </p:spPr>
      </p:pic>
      <p:pic>
        <p:nvPicPr>
          <p:cNvPr id="9" name="Picture 5" descr="Ppt_Bg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96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8737599" y="91525"/>
            <a:ext cx="3018971" cy="415498"/>
          </a:xfrm>
          <a:prstGeom prst="rect">
            <a:avLst/>
          </a:prstGeom>
          <a:noFill/>
        </p:spPr>
        <p:txBody>
          <a:bodyPr wrap="square" rtlCol="0">
            <a:spAutoFit/>
          </a:bodyPr>
          <a:lstStyle/>
          <a:p>
            <a:r>
              <a:rPr lang="en-US" sz="2100" b="1" i="0" u="none" dirty="0">
                <a:solidFill>
                  <a:schemeClr val="accent2">
                    <a:lumMod val="60000"/>
                    <a:lumOff val="40000"/>
                  </a:schemeClr>
                </a:solidFill>
                <a:latin typeface="Comic Sans MS" panose="030F0702030302020204" pitchFamily="66" charset="0"/>
              </a:rPr>
              <a:t>Merging two branches</a:t>
            </a:r>
          </a:p>
        </p:txBody>
      </p:sp>
    </p:spTree>
    <p:extLst>
      <p:ext uri="{BB962C8B-B14F-4D97-AF65-F5344CB8AC3E}">
        <p14:creationId xmlns:p14="http://schemas.microsoft.com/office/powerpoint/2010/main" val="2727284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73018"/>
            <a:ext cx="10972800" cy="493881"/>
          </a:xfrm>
        </p:spPr>
        <p:txBody>
          <a:bodyPr/>
          <a:lstStyle/>
          <a:p>
            <a:r>
              <a:rPr lang="en-US" sz="2800" dirty="0">
                <a:solidFill>
                  <a:srgbClr val="EEA116"/>
                </a:solidFill>
                <a:latin typeface="Comic Sans MS" panose="030F0702030302020204" pitchFamily="66" charset="0"/>
              </a:rPr>
              <a:t>Local Repository</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1723" y="929654"/>
            <a:ext cx="8972551" cy="3143364"/>
          </a:xfrm>
        </p:spPr>
      </p:pic>
      <p:sp>
        <p:nvSpPr>
          <p:cNvPr id="4" name="Date Placeholder 3"/>
          <p:cNvSpPr>
            <a:spLocks noGrp="1"/>
          </p:cNvSpPr>
          <p:nvPr>
            <p:ph type="dt" sz="half" idx="10"/>
          </p:nvPr>
        </p:nvSpPr>
        <p:spPr/>
        <p:txBody>
          <a:bodyPr/>
          <a:lstStyle/>
          <a:p>
            <a:fld id="{615BF1B9-C5F5-40DD-82CD-32AF7E861268}" type="datetime1">
              <a:rPr lang="en-US" smtClean="0"/>
              <a:t>11/30/2022</a:t>
            </a:fld>
            <a:endParaRPr lang="en-US"/>
          </a:p>
        </p:txBody>
      </p:sp>
      <p:sp>
        <p:nvSpPr>
          <p:cNvPr id="5" name="Slide Number Placeholder 4"/>
          <p:cNvSpPr>
            <a:spLocks noGrp="1"/>
          </p:cNvSpPr>
          <p:nvPr>
            <p:ph type="sldNum" sz="quarter" idx="12"/>
          </p:nvPr>
        </p:nvSpPr>
        <p:spPr/>
        <p:txBody>
          <a:bodyPr/>
          <a:lstStyle/>
          <a:p>
            <a:fld id="{CB3966BC-8B8D-4F42-BECA-90C48EA3D957}" type="slidenum">
              <a:rPr lang="en-US" smtClean="0"/>
              <a:t>83</a:t>
            </a:fld>
            <a:endParaRPr lang="en-US"/>
          </a:p>
        </p:txBody>
      </p:sp>
      <p:sp>
        <p:nvSpPr>
          <p:cNvPr id="6" name="Title 1"/>
          <p:cNvSpPr txBox="1">
            <a:spLocks/>
          </p:cNvSpPr>
          <p:nvPr/>
        </p:nvSpPr>
        <p:spPr bwMode="auto">
          <a:xfrm>
            <a:off x="609600" y="435772"/>
            <a:ext cx="10972800" cy="49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BoldMT" charset="0"/>
              </a:defRPr>
            </a:lvl2pPr>
            <a:lvl3pPr algn="l" rtl="0" eaLnBrk="1" fontAlgn="base" hangingPunct="1">
              <a:spcBef>
                <a:spcPct val="0"/>
              </a:spcBef>
              <a:spcAft>
                <a:spcPct val="0"/>
              </a:spcAft>
              <a:defRPr sz="4400">
                <a:solidFill>
                  <a:schemeClr val="tx2"/>
                </a:solidFill>
                <a:latin typeface="Arial-BoldMT" charset="0"/>
              </a:defRPr>
            </a:lvl3pPr>
            <a:lvl4pPr algn="l" rtl="0" eaLnBrk="1" fontAlgn="base" hangingPunct="1">
              <a:spcBef>
                <a:spcPct val="0"/>
              </a:spcBef>
              <a:spcAft>
                <a:spcPct val="0"/>
              </a:spcAft>
              <a:defRPr sz="4400">
                <a:solidFill>
                  <a:schemeClr val="tx2"/>
                </a:solidFill>
                <a:latin typeface="Arial-BoldMT" charset="0"/>
              </a:defRPr>
            </a:lvl4pPr>
            <a:lvl5pPr algn="l" rtl="0" eaLnBrk="1" fontAlgn="base" hangingPunct="1">
              <a:spcBef>
                <a:spcPct val="0"/>
              </a:spcBef>
              <a:spcAft>
                <a:spcPct val="0"/>
              </a:spcAft>
              <a:defRPr sz="4400">
                <a:solidFill>
                  <a:schemeClr val="tx2"/>
                </a:solidFill>
                <a:latin typeface="Arial-BoldMT" charset="0"/>
              </a:defRPr>
            </a:lvl5pPr>
            <a:lvl6pPr marL="457200" algn="l" rtl="0" eaLnBrk="1" fontAlgn="base" hangingPunct="1">
              <a:spcBef>
                <a:spcPct val="0"/>
              </a:spcBef>
              <a:spcAft>
                <a:spcPct val="0"/>
              </a:spcAft>
              <a:defRPr sz="4400">
                <a:solidFill>
                  <a:schemeClr val="tx2"/>
                </a:solidFill>
                <a:latin typeface="Arial-BoldMT" charset="0"/>
              </a:defRPr>
            </a:lvl6pPr>
            <a:lvl7pPr marL="914400" algn="l" rtl="0" eaLnBrk="1" fontAlgn="base" hangingPunct="1">
              <a:spcBef>
                <a:spcPct val="0"/>
              </a:spcBef>
              <a:spcAft>
                <a:spcPct val="0"/>
              </a:spcAft>
              <a:defRPr sz="4400">
                <a:solidFill>
                  <a:schemeClr val="tx2"/>
                </a:solidFill>
                <a:latin typeface="Arial-BoldMT" charset="0"/>
              </a:defRPr>
            </a:lvl7pPr>
            <a:lvl8pPr marL="1371600" algn="l" rtl="0" eaLnBrk="1" fontAlgn="base" hangingPunct="1">
              <a:spcBef>
                <a:spcPct val="0"/>
              </a:spcBef>
              <a:spcAft>
                <a:spcPct val="0"/>
              </a:spcAft>
              <a:defRPr sz="4400">
                <a:solidFill>
                  <a:schemeClr val="tx2"/>
                </a:solidFill>
                <a:latin typeface="Arial-BoldMT" charset="0"/>
              </a:defRPr>
            </a:lvl8pPr>
            <a:lvl9pPr marL="1828800" algn="l" rtl="0" eaLnBrk="1" fontAlgn="base" hangingPunct="1">
              <a:spcBef>
                <a:spcPct val="0"/>
              </a:spcBef>
              <a:spcAft>
                <a:spcPct val="0"/>
              </a:spcAft>
              <a:defRPr sz="4400">
                <a:solidFill>
                  <a:schemeClr val="tx2"/>
                </a:solidFill>
                <a:latin typeface="Arial-BoldMT" charset="0"/>
              </a:defRPr>
            </a:lvl9pPr>
          </a:lstStyle>
          <a:p>
            <a:r>
              <a:rPr lang="en-US" sz="2800" i="0" u="none" kern="0" dirty="0">
                <a:solidFill>
                  <a:srgbClr val="EEA116"/>
                </a:solidFill>
                <a:latin typeface="Comic Sans MS" panose="030F0702030302020204" pitchFamily="66" charset="0"/>
              </a:rPr>
              <a:t>Remote Repository</a:t>
            </a: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17081" b="26624"/>
          <a:stretch/>
        </p:blipFill>
        <p:spPr>
          <a:xfrm>
            <a:off x="1101724" y="4566899"/>
            <a:ext cx="8972550" cy="1678326"/>
          </a:xfrm>
          <a:prstGeom prst="rect">
            <a:avLst/>
          </a:prstGeom>
        </p:spPr>
      </p:pic>
      <p:pic>
        <p:nvPicPr>
          <p:cNvPr id="12" name="Picture 5" descr="Ppt_Bg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96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69404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Courier New" panose="02070309020205020404" pitchFamily="49" charset="0"/>
              <a:buChar char="o"/>
            </a:pPr>
            <a:r>
              <a:rPr lang="en-US" sz="2400" dirty="0">
                <a:solidFill>
                  <a:schemeClr val="accent2"/>
                </a:solidFill>
                <a:latin typeface="Comic Sans MS" panose="030F0702030302020204" pitchFamily="66" charset="0"/>
              </a:rPr>
              <a:t> </a:t>
            </a:r>
            <a:r>
              <a:rPr lang="en-US" sz="2400" dirty="0">
                <a:solidFill>
                  <a:schemeClr val="bg1"/>
                </a:solidFill>
                <a:latin typeface="Comic Sans MS" panose="030F0702030302020204" pitchFamily="66" charset="0"/>
              </a:rPr>
              <a:t>Version control is a great asset to most workflows where it is important            to track changes as well as provide a repository of files for others to access.</a:t>
            </a:r>
          </a:p>
          <a:p>
            <a:pPr>
              <a:buFont typeface="Courier New" panose="02070309020205020404" pitchFamily="49" charset="0"/>
              <a:buChar char="o"/>
            </a:pPr>
            <a:r>
              <a:rPr lang="en-US" sz="2400" dirty="0">
                <a:solidFill>
                  <a:schemeClr val="accent2"/>
                </a:solidFill>
                <a:latin typeface="Comic Sans MS" panose="030F0702030302020204" pitchFamily="66" charset="0"/>
              </a:rPr>
              <a:t> </a:t>
            </a:r>
            <a:r>
              <a:rPr lang="en-US" sz="2400" dirty="0">
                <a:solidFill>
                  <a:schemeClr val="bg1"/>
                </a:solidFill>
                <a:latin typeface="Comic Sans MS" panose="030F0702030302020204" pitchFamily="66" charset="0"/>
              </a:rPr>
              <a:t>DVCS have gained a great deal of attention in recent years given the explosion of open source projects. </a:t>
            </a:r>
          </a:p>
          <a:p>
            <a:pPr>
              <a:buFont typeface="Courier New" panose="02070309020205020404" pitchFamily="49" charset="0"/>
              <a:buChar char="o"/>
            </a:pPr>
            <a:r>
              <a:rPr lang="en-US" sz="2400" dirty="0">
                <a:solidFill>
                  <a:schemeClr val="accent2"/>
                </a:solidFill>
                <a:latin typeface="Comic Sans MS" panose="030F0702030302020204" pitchFamily="66" charset="0"/>
              </a:rPr>
              <a:t> </a:t>
            </a:r>
            <a:r>
              <a:rPr lang="en-US" sz="2400" dirty="0">
                <a:solidFill>
                  <a:schemeClr val="bg1"/>
                </a:solidFill>
                <a:latin typeface="Comic Sans MS" panose="030F0702030302020204" pitchFamily="66" charset="0"/>
              </a:rPr>
              <a:t>DVCS provides benefits that greatly align themselves with modern projects and workflows.</a:t>
            </a:r>
          </a:p>
          <a:p>
            <a:pPr>
              <a:buFont typeface="Courier New" panose="02070309020205020404" pitchFamily="49" charset="0"/>
              <a:buChar char="o"/>
            </a:pPr>
            <a:r>
              <a:rPr lang="en-US" sz="2400" dirty="0">
                <a:solidFill>
                  <a:schemeClr val="accent2"/>
                </a:solidFill>
                <a:latin typeface="Comic Sans MS" panose="030F0702030302020204" pitchFamily="66" charset="0"/>
              </a:rPr>
              <a:t> </a:t>
            </a:r>
            <a:r>
              <a:rPr lang="en-US" sz="2400" dirty="0">
                <a:solidFill>
                  <a:schemeClr val="bg1"/>
                </a:solidFill>
                <a:latin typeface="Comic Sans MS" panose="030F0702030302020204" pitchFamily="66" charset="0"/>
              </a:rPr>
              <a:t>CVCS can assist your team in making the transition.</a:t>
            </a:r>
          </a:p>
        </p:txBody>
      </p:sp>
      <p:sp>
        <p:nvSpPr>
          <p:cNvPr id="4" name="Date Placeholder 3"/>
          <p:cNvSpPr>
            <a:spLocks noGrp="1"/>
          </p:cNvSpPr>
          <p:nvPr>
            <p:ph type="dt" sz="half" idx="10"/>
          </p:nvPr>
        </p:nvSpPr>
        <p:spPr/>
        <p:txBody>
          <a:bodyPr/>
          <a:lstStyle/>
          <a:p>
            <a:fld id="{615BF1B9-C5F5-40DD-82CD-32AF7E861268}" type="datetime1">
              <a:rPr lang="en-US" smtClean="0">
                <a:solidFill>
                  <a:schemeClr val="accent6"/>
                </a:solidFill>
              </a:rPr>
              <a:t>11/30/2022</a:t>
            </a:fld>
            <a:endParaRPr lang="en-US">
              <a:solidFill>
                <a:schemeClr val="accent6"/>
              </a:solidFill>
            </a:endParaRPr>
          </a:p>
        </p:txBody>
      </p:sp>
      <p:sp>
        <p:nvSpPr>
          <p:cNvPr id="5" name="Slide Number Placeholder 4"/>
          <p:cNvSpPr>
            <a:spLocks noGrp="1"/>
          </p:cNvSpPr>
          <p:nvPr>
            <p:ph type="sldNum" sz="quarter" idx="12"/>
          </p:nvPr>
        </p:nvSpPr>
        <p:spPr/>
        <p:txBody>
          <a:bodyPr/>
          <a:lstStyle/>
          <a:p>
            <a:fld id="{CB3966BC-8B8D-4F42-BECA-90C48EA3D957}" type="slidenum">
              <a:rPr lang="en-US" smtClean="0">
                <a:solidFill>
                  <a:schemeClr val="accent6"/>
                </a:solidFill>
              </a:rPr>
              <a:t>84</a:t>
            </a:fld>
            <a:endParaRPr lang="en-US">
              <a:solidFill>
                <a:schemeClr val="accent6"/>
              </a:solidFill>
            </a:endParaRPr>
          </a:p>
        </p:txBody>
      </p:sp>
      <p:pic>
        <p:nvPicPr>
          <p:cNvPr id="11"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6635931" y="39185"/>
            <a:ext cx="5408023" cy="400110"/>
          </a:xfrm>
          <a:prstGeom prst="rect">
            <a:avLst/>
          </a:prstGeom>
          <a:noFill/>
        </p:spPr>
        <p:txBody>
          <a:bodyPr wrap="square" rtlCol="0">
            <a:spAutoFit/>
          </a:bodyPr>
          <a:lstStyle/>
          <a:p>
            <a:r>
              <a:rPr lang="en-US" sz="2000" b="1" i="0" u="none" dirty="0">
                <a:solidFill>
                  <a:schemeClr val="accent2">
                    <a:lumMod val="60000"/>
                    <a:lumOff val="40000"/>
                  </a:schemeClr>
                </a:solidFill>
                <a:latin typeface="Comic Sans MS" panose="030F0702030302020204" pitchFamily="66" charset="0"/>
                <a:cs typeface="Times New Roman" panose="02020603050405020304" pitchFamily="18" charset="0"/>
              </a:rPr>
              <a:t>CONCLUSION</a:t>
            </a:r>
          </a:p>
        </p:txBody>
      </p:sp>
    </p:spTree>
    <p:extLst>
      <p:ext uri="{BB962C8B-B14F-4D97-AF65-F5344CB8AC3E}">
        <p14:creationId xmlns:p14="http://schemas.microsoft.com/office/powerpoint/2010/main" val="2007360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3918" y="2720343"/>
            <a:ext cx="10363200" cy="658584"/>
          </a:xfrm>
        </p:spPr>
        <p:txBody>
          <a:bodyPr>
            <a:noAutofit/>
          </a:bodyPr>
          <a:lstStyle/>
          <a:p>
            <a:pPr algn="ctr"/>
            <a:r>
              <a:rPr lang="en-US" sz="5400" b="1" dirty="0">
                <a:solidFill>
                  <a:schemeClr val="bg1"/>
                </a:solidFill>
                <a:latin typeface="Comic Sans MS" panose="030F0702030302020204" pitchFamily="66" charset="0"/>
                <a:cs typeface="Times New Roman" panose="02020603050405020304" pitchFamily="18" charset="0"/>
              </a:rPr>
              <a:t>1</a:t>
            </a:r>
          </a:p>
        </p:txBody>
      </p:sp>
      <p:sp>
        <p:nvSpPr>
          <p:cNvPr id="2" name="Date Placeholder 1"/>
          <p:cNvSpPr>
            <a:spLocks noGrp="1"/>
          </p:cNvSpPr>
          <p:nvPr>
            <p:ph type="dt" sz="half" idx="10"/>
          </p:nvPr>
        </p:nvSpPr>
        <p:spPr/>
        <p:txBody>
          <a:bodyPr/>
          <a:lstStyle/>
          <a:p>
            <a:fld id="{A41960AC-DAC0-4362-92DD-7FAAFC9BF9B1}" type="datetime1">
              <a:rPr lang="en-US" smtClean="0"/>
              <a:t>11/30/2022</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85</a:t>
            </a:fld>
            <a:endParaRPr lang="en-US" dirty="0"/>
          </a:p>
        </p:txBody>
      </p:sp>
      <p:pic>
        <p:nvPicPr>
          <p:cNvPr id="9"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890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 y="622301"/>
            <a:ext cx="12103100" cy="5613399"/>
          </a:xfrm>
          <a:prstGeom prst="rect">
            <a:avLst/>
          </a:prstGeom>
          <a:noFill/>
          <a:ln>
            <a:noFill/>
          </a:ln>
          <a:effectLst>
            <a:glow rad="2286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734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0F634362-DF8B-468B-91A3-F8EE0257D5C4}"/>
              </a:ext>
            </a:extLst>
          </p:cNvPr>
          <p:cNvSpPr>
            <a:spLocks noGrp="1" noChangeArrowheads="1"/>
          </p:cNvSpPr>
          <p:nvPr>
            <p:ph type="dt" sz="quarter" idx="10"/>
          </p:nvPr>
        </p:nvSpPr>
        <p:spPr/>
        <p:txBody>
          <a:bodyPr/>
          <a:lstStyle/>
          <a:p>
            <a:pPr>
              <a:defRPr/>
            </a:pPr>
            <a:fld id="{B26F0EB7-8838-4748-BF49-4AAC10CEA8FD}" type="datetime3">
              <a:rPr lang="en-US"/>
              <a:pPr>
                <a:defRPr/>
              </a:pPr>
              <a:t>30 November 2022</a:t>
            </a:fld>
            <a:endParaRPr lang="en-US" dirty="0"/>
          </a:p>
        </p:txBody>
      </p:sp>
      <p:sp>
        <p:nvSpPr>
          <p:cNvPr id="20483" name="Rectangle 6">
            <a:extLst>
              <a:ext uri="{FF2B5EF4-FFF2-40B4-BE49-F238E27FC236}">
                <a16:creationId xmlns:a16="http://schemas.microsoft.com/office/drawing/2014/main" id="{648BC1C1-690B-463D-822A-1157BC830A5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72FDDD0-694B-4A44-AE04-5EE69CF52FDC}" type="slidenum">
              <a:rPr lang="en-US" altLang="en-US" sz="1400"/>
              <a:pPr>
                <a:spcBef>
                  <a:spcPct val="0"/>
                </a:spcBef>
                <a:buFontTx/>
                <a:buNone/>
              </a:pPr>
              <a:t>9</a:t>
            </a:fld>
            <a:endParaRPr lang="en-US" altLang="en-US" sz="1400"/>
          </a:p>
        </p:txBody>
      </p:sp>
      <p:sp>
        <p:nvSpPr>
          <p:cNvPr id="20484" name="Text Box 2">
            <a:extLst>
              <a:ext uri="{FF2B5EF4-FFF2-40B4-BE49-F238E27FC236}">
                <a16:creationId xmlns:a16="http://schemas.microsoft.com/office/drawing/2014/main" id="{9E193C96-2B9C-4948-8138-6D034A424ED8}"/>
              </a:ext>
            </a:extLst>
          </p:cNvPr>
          <p:cNvSpPr txBox="1">
            <a:spLocks noChangeArrowheads="1"/>
          </p:cNvSpPr>
          <p:nvPr/>
        </p:nvSpPr>
        <p:spPr bwMode="auto">
          <a:xfrm>
            <a:off x="5394325" y="17192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0485" name="Picture 5" descr="Ppt_Bg2.png">
            <a:extLst>
              <a:ext uri="{FF2B5EF4-FFF2-40B4-BE49-F238E27FC236}">
                <a16:creationId xmlns:a16="http://schemas.microsoft.com/office/drawing/2014/main" id="{D58D71D1-BBE6-45A7-AF19-7146825BFEB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542" y="0"/>
            <a:ext cx="1207945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Rectangle 4">
            <a:extLst>
              <a:ext uri="{FF2B5EF4-FFF2-40B4-BE49-F238E27FC236}">
                <a16:creationId xmlns:a16="http://schemas.microsoft.com/office/drawing/2014/main" id="{70BA1022-1388-436D-965C-81EEAEC5CABC}"/>
              </a:ext>
            </a:extLst>
          </p:cNvPr>
          <p:cNvSpPr>
            <a:spLocks noChangeArrowheads="1"/>
          </p:cNvSpPr>
          <p:nvPr/>
        </p:nvSpPr>
        <p:spPr bwMode="auto">
          <a:xfrm>
            <a:off x="6570664" y="115889"/>
            <a:ext cx="40973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400" u="none" dirty="0">
                <a:latin typeface="Comic Sans MS" panose="030F0702030302020204" pitchFamily="66" charset="0"/>
              </a:rPr>
              <a:t>Con Ant </a:t>
            </a:r>
          </a:p>
        </p:txBody>
      </p:sp>
      <p:sp>
        <p:nvSpPr>
          <p:cNvPr id="20487" name="Rectangle 5">
            <a:extLst>
              <a:ext uri="{FF2B5EF4-FFF2-40B4-BE49-F238E27FC236}">
                <a16:creationId xmlns:a16="http://schemas.microsoft.com/office/drawing/2014/main" id="{2AD429C1-56A1-4363-9E7A-CBF86D9CA160}"/>
              </a:ext>
            </a:extLst>
          </p:cNvPr>
          <p:cNvSpPr>
            <a:spLocks noChangeArrowheads="1"/>
          </p:cNvSpPr>
          <p:nvPr/>
        </p:nvSpPr>
        <p:spPr bwMode="auto">
          <a:xfrm>
            <a:off x="1" y="690564"/>
            <a:ext cx="12079458"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0"/>
              </a:spcBef>
              <a:buClr>
                <a:schemeClr val="tx1"/>
              </a:buClr>
              <a:buSzPct val="125000"/>
            </a:pPr>
            <a:r>
              <a:rPr lang="en-US" altLang="en-US" sz="1800" dirty="0">
                <a:solidFill>
                  <a:schemeClr val="bg1"/>
                </a:solidFill>
                <a:latin typeface="Comic Sans MS" panose="030F0702030302020204" pitchFamily="66" charset="0"/>
              </a:rPr>
              <a:t> </a:t>
            </a:r>
            <a:r>
              <a:rPr lang="en-US" altLang="en-US" sz="2800" u="none" dirty="0">
                <a:solidFill>
                  <a:schemeClr val="bg1"/>
                </a:solidFill>
                <a:latin typeface="Comic Sans MS" panose="030F0702030302020204" pitchFamily="66" charset="0"/>
              </a:rPr>
              <a:t>Cons of using Ant</a:t>
            </a:r>
          </a:p>
          <a:p>
            <a:pPr algn="l" eaLnBrk="1" hangingPunct="1">
              <a:spcBef>
                <a:spcPct val="0"/>
              </a:spcBef>
              <a:buClr>
                <a:schemeClr val="tx1"/>
              </a:buClr>
              <a:buSzPct val="125000"/>
              <a:buFontTx/>
              <a:buNone/>
            </a:pPr>
            <a:endParaRPr lang="en-US" altLang="en-US" sz="28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IDE integration doesn't seem to be as well done. Running your ant scripts with *every build* requires more setup and configuration, and generally on every machine.</a:t>
            </a:r>
          </a:p>
          <a:p>
            <a:pPr lvl="1" algn="l" eaLnBrk="1" hangingPunct="1">
              <a:spcBef>
                <a:spcPct val="0"/>
              </a:spcBef>
              <a:buClr>
                <a:schemeClr val="tx1"/>
              </a:buClr>
              <a:buSzPct val="125000"/>
              <a:buFontTx/>
              <a:buNone/>
            </a:pPr>
            <a:endParaRPr lang="en-US" altLang="en-US" sz="2000" b="1"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Char char="•"/>
            </a:pPr>
            <a:r>
              <a:rPr lang="en-IN" altLang="en-US" sz="2000" u="none" dirty="0">
                <a:solidFill>
                  <a:schemeClr val="tx2"/>
                </a:solidFill>
                <a:latin typeface="Comic Sans MS" panose="030F0702030302020204" pitchFamily="66" charset="0"/>
              </a:rPr>
              <a:t> Its no longer the standard, and many projects which are </a:t>
            </a:r>
            <a:r>
              <a:rPr lang="en-IN" altLang="en-US" sz="2000" u="none" dirty="0" err="1">
                <a:solidFill>
                  <a:schemeClr val="tx2"/>
                </a:solidFill>
                <a:latin typeface="Comic Sans MS" panose="030F0702030302020204" pitchFamily="66" charset="0"/>
              </a:rPr>
              <a:t>mavenized</a:t>
            </a:r>
            <a:r>
              <a:rPr lang="en-IN" altLang="en-US" sz="2000" u="none" dirty="0">
                <a:solidFill>
                  <a:schemeClr val="tx2"/>
                </a:solidFill>
                <a:latin typeface="Comic Sans MS" panose="030F0702030302020204" pitchFamily="66" charset="0"/>
              </a:rPr>
              <a:t> are much easier to use via maven than downloading the jar and getting it into your lib. then doing wire up via ant.</a:t>
            </a:r>
            <a:endParaRPr lang="en-US" altLang="en-US" sz="2000" b="1" u="none" dirty="0">
              <a:solidFill>
                <a:schemeClr val="tx2"/>
              </a:solidFill>
              <a:latin typeface="Comic Sans MS" panose="030F0702030302020204" pitchFamily="66" charset="0"/>
            </a:endParaRPr>
          </a:p>
          <a:p>
            <a:pPr lvl="1" algn="l" eaLnBrk="1" hangingPunct="1">
              <a:spcBef>
                <a:spcPct val="0"/>
              </a:spcBef>
              <a:buClr>
                <a:schemeClr val="tx1"/>
              </a:buClr>
              <a:buSzPct val="125000"/>
              <a:buFontTx/>
              <a:buNone/>
            </a:pPr>
            <a:endParaRPr lang="en-US" altLang="en-US" sz="2000" u="none" dirty="0">
              <a:solidFill>
                <a:schemeClr val="bg1"/>
              </a:solidFill>
              <a:latin typeface="Comic Sans MS" panose="030F0702030302020204" pitchFamily="66" charset="0"/>
            </a:endParaRPr>
          </a:p>
          <a:p>
            <a:pPr lvl="1" algn="l" eaLnBrk="1" hangingPunct="1">
              <a:spcBef>
                <a:spcPct val="0"/>
              </a:spcBef>
              <a:buClr>
                <a:schemeClr val="tx1"/>
              </a:buClr>
              <a:buSzPct val="125000"/>
              <a:buFontTx/>
              <a:buChar char="•"/>
            </a:pPr>
            <a:endParaRPr lang="en-US" altLang="en-US" sz="1800" u="none" dirty="0">
              <a:solidFill>
                <a:schemeClr val="bg1"/>
              </a:solidFill>
              <a:latin typeface="Comic Sans MS" panose="030F0702030302020204" pitchFamily="66" charset="0"/>
            </a:endParaRPr>
          </a:p>
          <a:p>
            <a:pPr algn="l" eaLnBrk="1" hangingPunct="1">
              <a:spcBef>
                <a:spcPct val="0"/>
              </a:spcBef>
              <a:buClr>
                <a:schemeClr val="tx1"/>
              </a:buClr>
              <a:buSzPct val="125000"/>
              <a:buFontTx/>
              <a:buNone/>
            </a:pPr>
            <a:endParaRPr lang="en-US" altLang="en-US" sz="1800" dirty="0">
              <a:solidFill>
                <a:schemeClr val="bg1"/>
              </a:solidFill>
              <a:latin typeface="Comic Sans MS" panose="030F0702030302020204" pitchFamily="66" charset="0"/>
            </a:endParaRPr>
          </a:p>
        </p:txBody>
      </p:sp>
    </p:spTree>
  </p:cSld>
  <p:clrMapOvr>
    <a:masterClrMapping/>
  </p:clrMapOvr>
</p:sld>
</file>

<file path=ppt/theme/theme1.xml><?xml version="1.0" encoding="utf-8"?>
<a:theme xmlns:a="http://schemas.openxmlformats.org/drawingml/2006/main" name="Theme2">
  <a:themeElements>
    <a:clrScheme name="">
      <a:dk1>
        <a:srgbClr val="66CCFF"/>
      </a:dk1>
      <a:lt1>
        <a:srgbClr val="FFFFFF"/>
      </a:lt1>
      <a:dk2>
        <a:srgbClr val="FFFFFF"/>
      </a:dk2>
      <a:lt2>
        <a:srgbClr val="004080"/>
      </a:lt2>
      <a:accent1>
        <a:srgbClr val="FFFFFF"/>
      </a:accent1>
      <a:accent2>
        <a:srgbClr val="66CCFF"/>
      </a:accent2>
      <a:accent3>
        <a:srgbClr val="FFFFFF"/>
      </a:accent3>
      <a:accent4>
        <a:srgbClr val="56AEDA"/>
      </a:accent4>
      <a:accent5>
        <a:srgbClr val="FFFFFF"/>
      </a:accent5>
      <a:accent6>
        <a:srgbClr val="5CB9E7"/>
      </a:accent6>
      <a:hlink>
        <a:srgbClr val="CC66FF"/>
      </a:hlink>
      <a:folHlink>
        <a:srgbClr val="6666FF"/>
      </a:folHlink>
    </a:clrScheme>
    <a:fontScheme name="Default Design">
      <a:majorFont>
        <a:latin typeface="Arial-BoldM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3366FF"/>
        </a:hlink>
        <a:folHlink>
          <a:srgbClr val="6699FF"/>
        </a:folHlink>
      </a:clrScheme>
      <a:clrMap bg1="lt1" tx1="dk1" bg2="lt2" tx2="dk2" accent1="accent1" accent2="accent2" accent3="accent3" accent4="accent4" accent5="accent5" accent6="accent6" hlink="hlink" folHlink="folHlink"/>
    </a:extraClrScheme>
    <a:extraClrScheme>
      <a:clrScheme name="Default Design 15">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Default Design 16">
        <a:dk1>
          <a:srgbClr val="000066"/>
        </a:dk1>
        <a:lt1>
          <a:srgbClr val="FFFFFF"/>
        </a:lt1>
        <a:dk2>
          <a:srgbClr val="000066"/>
        </a:dk2>
        <a:lt2>
          <a:srgbClr val="808080"/>
        </a:lt2>
        <a:accent1>
          <a:srgbClr val="CCECFF"/>
        </a:accent1>
        <a:accent2>
          <a:srgbClr val="333399"/>
        </a:accent2>
        <a:accent3>
          <a:srgbClr val="FFFFFF"/>
        </a:accent3>
        <a:accent4>
          <a:srgbClr val="000056"/>
        </a:accent4>
        <a:accent5>
          <a:srgbClr val="E2F4F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2" id="{2D876288-90BE-4310-8220-42320F08B713}" vid="{E5DA225A-9B29-4883-B3AF-DFDC63F3D9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12337</TotalTime>
  <Words>6353</Words>
  <Application>Microsoft Office PowerPoint</Application>
  <PresentationFormat>Widescreen</PresentationFormat>
  <Paragraphs>1125</Paragraphs>
  <Slides>85</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85</vt:i4>
      </vt:variant>
    </vt:vector>
  </HeadingPairs>
  <TitlesOfParts>
    <vt:vector size="95" baseType="lpstr">
      <vt:lpstr>Malgun Gothic</vt:lpstr>
      <vt:lpstr>Algerian</vt:lpstr>
      <vt:lpstr>Arial</vt:lpstr>
      <vt:lpstr>Arial-BoldMT</vt:lpstr>
      <vt:lpstr>Calibri</vt:lpstr>
      <vt:lpstr>Comic Sans MS</vt:lpstr>
      <vt:lpstr>Courier New</vt:lpstr>
      <vt:lpstr>Times New Roman</vt:lpstr>
      <vt:lpstr>Trebuchet MS</vt:lpstr>
      <vt:lpstr>Theme2</vt:lpstr>
      <vt:lpstr> </vt:lpstr>
      <vt:lpstr>Build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Pull Repo from remote Repo – git pull</vt:lpstr>
      <vt:lpstr>PowerPoint Presentation</vt:lpstr>
      <vt:lpstr>PowerPoint Presentation</vt:lpstr>
      <vt:lpstr>To create a new branch – git branch &lt;branch name&gt;</vt:lpstr>
      <vt:lpstr>To delete branch – git branch –D &lt;branch name&gt;</vt:lpstr>
      <vt:lpstr>To checkout branch – git checkout master</vt:lpstr>
      <vt:lpstr>To merge the branch to master branch – git merge &lt;branch name&gt;</vt:lpstr>
      <vt:lpstr>Local Repository</vt:lpstr>
      <vt:lpstr>PowerPoint Presentation</vt:lpstr>
      <vt:lpstr>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Admin</cp:lastModifiedBy>
  <cp:revision>960</cp:revision>
  <dcterms:created xsi:type="dcterms:W3CDTF">2017-11-09T07:08:58Z</dcterms:created>
  <dcterms:modified xsi:type="dcterms:W3CDTF">2022-12-01T14:36:50Z</dcterms:modified>
</cp:coreProperties>
</file>