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Merriweather Black"/>
      <p:bold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buJxCg5u+7txcRJlXfa63i8ho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Black-boldItalic.fntdata"/><Relationship Id="rId23" Type="http://schemas.openxmlformats.org/officeDocument/2006/relationships/font" Target="fonts/MerriweatherBlac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7" name="Shape 17"/>
        <p:cNvGrpSpPr/>
        <p:nvPr/>
      </p:nvGrpSpPr>
      <p:grpSpPr>
        <a:xfrm>
          <a:off x="0" y="0"/>
          <a:ext cx="0" cy="0"/>
          <a:chOff x="0" y="0"/>
          <a:chExt cx="0" cy="0"/>
        </a:xfrm>
      </p:grpSpPr>
      <p:sp>
        <p:nvSpPr>
          <p:cNvPr id="18" name="Google Shape;18;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0" name="Google Shape;20;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 name="Google Shape;2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0" name="Shape 30"/>
        <p:cNvGrpSpPr/>
        <p:nvPr/>
      </p:nvGrpSpPr>
      <p:grpSpPr>
        <a:xfrm>
          <a:off x="0" y="0"/>
          <a:ext cx="0" cy="0"/>
          <a:chOff x="0" y="0"/>
          <a:chExt cx="0" cy="0"/>
        </a:xfrm>
      </p:grpSpPr>
      <p:sp>
        <p:nvSpPr>
          <p:cNvPr id="31" name="Google Shape;31;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3" name="Shape 43"/>
        <p:cNvGrpSpPr/>
        <p:nvPr/>
      </p:nvGrpSpPr>
      <p:grpSpPr>
        <a:xfrm>
          <a:off x="0" y="0"/>
          <a:ext cx="0" cy="0"/>
          <a:chOff x="0" y="0"/>
          <a:chExt cx="0" cy="0"/>
        </a:xfrm>
      </p:grpSpPr>
      <p:sp>
        <p:nvSpPr>
          <p:cNvPr id="44" name="Google Shape;44;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2" name="Shape 52"/>
        <p:cNvGrpSpPr/>
        <p:nvPr/>
      </p:nvGrpSpPr>
      <p:grpSpPr>
        <a:xfrm>
          <a:off x="0" y="0"/>
          <a:ext cx="0" cy="0"/>
          <a:chOff x="0" y="0"/>
          <a:chExt cx="0" cy="0"/>
        </a:xfrm>
      </p:grpSpPr>
      <p:sp>
        <p:nvSpPr>
          <p:cNvPr id="53" name="Google Shape;5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mc:AlternateContent>
    <mc:Choice Requires="p14">
      <p:transition spd="slow" p14:dur="1300">
        <p14:pan dir="u"/>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jp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4.jp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9.jp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jp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jp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3.jp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jp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1.jp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5.jp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721521" y="544700"/>
            <a:ext cx="12481500" cy="2133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C0C0C"/>
              </a:buClr>
              <a:buSzPts val="18000"/>
              <a:buFont typeface="Arial"/>
              <a:buNone/>
            </a:pPr>
            <a:r>
              <a:rPr b="1" i="0" lang="es-CO" sz="15000" u="none" cap="none" strike="noStrike">
                <a:solidFill>
                  <a:srgbClr val="0C0C0C"/>
                </a:solidFill>
                <a:latin typeface="Merriweather"/>
                <a:ea typeface="Merriweather"/>
                <a:cs typeface="Merriweather"/>
                <a:sym typeface="Merriweather"/>
              </a:rPr>
              <a:t>HERO KIDS</a:t>
            </a:r>
            <a:endParaRPr b="0" i="0" sz="15000" u="none" cap="none" strike="noStrike">
              <a:solidFill>
                <a:srgbClr val="000000"/>
              </a:solidFill>
              <a:latin typeface="Merriweather"/>
              <a:ea typeface="Merriweather"/>
              <a:cs typeface="Merriweather"/>
              <a:sym typeface="Merriweather"/>
            </a:endParaRPr>
          </a:p>
        </p:txBody>
      </p:sp>
      <p:sp>
        <p:nvSpPr>
          <p:cNvPr id="85" name="Google Shape;85;p1"/>
          <p:cNvSpPr txBox="1"/>
          <p:nvPr>
            <p:ph type="ctrTitle"/>
          </p:nvPr>
        </p:nvSpPr>
        <p:spPr>
          <a:xfrm>
            <a:off x="-448025" y="468500"/>
            <a:ext cx="12124200" cy="2133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548135"/>
              </a:buClr>
              <a:buSzPts val="18000"/>
              <a:buFont typeface="Arial"/>
              <a:buNone/>
            </a:pPr>
            <a:r>
              <a:rPr b="1" lang="es-CO" sz="15000">
                <a:solidFill>
                  <a:srgbClr val="548135"/>
                </a:solidFill>
                <a:latin typeface="Merriweather"/>
                <a:ea typeface="Merriweather"/>
                <a:cs typeface="Merriweather"/>
                <a:sym typeface="Merriweather"/>
              </a:rPr>
              <a:t>HERO KIDS</a:t>
            </a:r>
            <a:endParaRPr sz="15000">
              <a:latin typeface="Merriweather"/>
              <a:ea typeface="Merriweather"/>
              <a:cs typeface="Merriweather"/>
              <a:sym typeface="Merriweather"/>
            </a:endParaRPr>
          </a:p>
        </p:txBody>
      </p:sp>
      <p:sp>
        <p:nvSpPr>
          <p:cNvPr id="86" name="Google Shape;86;p1"/>
          <p:cNvSpPr txBox="1"/>
          <p:nvPr>
            <p:ph idx="1" type="subTitle"/>
          </p:nvPr>
        </p:nvSpPr>
        <p:spPr>
          <a:xfrm>
            <a:off x="285450" y="2530900"/>
            <a:ext cx="8345100" cy="530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A8D08C"/>
              </a:buClr>
              <a:buSzPts val="3200"/>
              <a:buNone/>
            </a:pPr>
            <a:r>
              <a:rPr lang="es-CO">
                <a:solidFill>
                  <a:srgbClr val="A8D08C"/>
                </a:solidFill>
                <a:latin typeface="Merriweather Black"/>
                <a:ea typeface="Merriweather Black"/>
                <a:cs typeface="Merriweather Black"/>
                <a:sym typeface="Merriweather Black"/>
              </a:rPr>
              <a:t>APLICACIÓN MÓVIL PARA JARDINES INFANTILES</a:t>
            </a:r>
            <a:endParaRPr>
              <a:latin typeface="Merriweather Black"/>
              <a:ea typeface="Merriweather Black"/>
              <a:cs typeface="Merriweather Black"/>
              <a:sym typeface="Merriweather Black"/>
            </a:endParaRPr>
          </a:p>
        </p:txBody>
      </p:sp>
      <p:sp>
        <p:nvSpPr>
          <p:cNvPr id="87" name="Google Shape;87;p1"/>
          <p:cNvSpPr/>
          <p:nvPr/>
        </p:nvSpPr>
        <p:spPr>
          <a:xfrm flipH="1">
            <a:off x="-11550" y="2067054"/>
            <a:ext cx="12203551" cy="4808530"/>
          </a:xfrm>
          <a:custGeom>
            <a:rect b="b" l="l" r="r" t="t"/>
            <a:pathLst>
              <a:path extrusionOk="0" h="4808530" w="12203551">
                <a:moveTo>
                  <a:pt x="1" y="4808530"/>
                </a:moveTo>
                <a:cubicBezTo>
                  <a:pt x="1" y="3205687"/>
                  <a:pt x="0" y="1602843"/>
                  <a:pt x="0" y="0"/>
                </a:cubicBezTo>
                <a:cubicBezTo>
                  <a:pt x="3381130" y="1781620"/>
                  <a:pt x="10349525" y="1752025"/>
                  <a:pt x="12192001" y="3375384"/>
                </a:cubicBezTo>
                <a:lnTo>
                  <a:pt x="12203551" y="4808358"/>
                </a:lnTo>
                <a:lnTo>
                  <a:pt x="1" y="4808530"/>
                </a:lnTo>
                <a:close/>
              </a:path>
            </a:pathLst>
          </a:cu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7970212" y="3276574"/>
            <a:ext cx="3569700" cy="356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b="8099" l="24715" r="9149" t="15761"/>
          <a:stretch/>
        </p:blipFill>
        <p:spPr>
          <a:xfrm>
            <a:off x="7807568" y="3462186"/>
            <a:ext cx="3868615" cy="3198501"/>
          </a:xfrm>
          <a:prstGeom prst="roundRect">
            <a:avLst>
              <a:gd fmla="val 16667" name="adj"/>
            </a:avLst>
          </a:prstGeom>
          <a:noFill/>
          <a:ln>
            <a:noFill/>
          </a:ln>
        </p:spPr>
      </p:pic>
      <p:sp>
        <p:nvSpPr>
          <p:cNvPr id="90" name="Google Shape;90;p1"/>
          <p:cNvSpPr/>
          <p:nvPr/>
        </p:nvSpPr>
        <p:spPr>
          <a:xfrm>
            <a:off x="7807568" y="3429000"/>
            <a:ext cx="3894994" cy="3279531"/>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
        <p:nvSpPr>
          <p:cNvPr id="91" name="Google Shape;91;p1"/>
          <p:cNvSpPr txBox="1"/>
          <p:nvPr/>
        </p:nvSpPr>
        <p:spPr>
          <a:xfrm>
            <a:off x="285452" y="6130275"/>
            <a:ext cx="4420500" cy="530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A8D08C"/>
              </a:buClr>
              <a:buSzPts val="3200"/>
              <a:buFont typeface="Arial"/>
              <a:buNone/>
            </a:pPr>
            <a:r>
              <a:rPr b="1" i="0" lang="es-CO" sz="3200" u="none" cap="none" strike="noStrike">
                <a:solidFill>
                  <a:srgbClr val="A8D08C"/>
                </a:solidFill>
                <a:latin typeface="Merriweather"/>
                <a:ea typeface="Merriweather"/>
                <a:cs typeface="Merriweather"/>
                <a:sym typeface="Merriweather"/>
              </a:rPr>
              <a:t>PLAN DE NEGOCIO</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0"/>
          <p:cNvPicPr preferRelativeResize="0"/>
          <p:nvPr/>
        </p:nvPicPr>
        <p:blipFill rotWithShape="1">
          <a:blip r:embed="rId3">
            <a:alphaModFix/>
          </a:blip>
          <a:srcRect b="0" l="0" r="0" t="0"/>
          <a:stretch/>
        </p:blipFill>
        <p:spPr>
          <a:xfrm>
            <a:off x="5165847" y="1676400"/>
            <a:ext cx="6010275" cy="3467100"/>
          </a:xfrm>
          <a:prstGeom prst="rect">
            <a:avLst/>
          </a:prstGeom>
          <a:noFill/>
          <a:ln>
            <a:noFill/>
          </a:ln>
        </p:spPr>
      </p:pic>
      <p:sp>
        <p:nvSpPr>
          <p:cNvPr id="193" name="Google Shape;193;p10"/>
          <p:cNvSpPr/>
          <p:nvPr/>
        </p:nvSpPr>
        <p:spPr>
          <a:xfrm>
            <a:off x="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0"/>
          <p:cNvSpPr txBox="1"/>
          <p:nvPr>
            <p:ph type="title"/>
          </p:nvPr>
        </p:nvSpPr>
        <p:spPr>
          <a:xfrm>
            <a:off x="294927" y="328200"/>
            <a:ext cx="65508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4800">
                <a:solidFill>
                  <a:srgbClr val="E1EFD8"/>
                </a:solidFill>
                <a:latin typeface="Merriweather"/>
                <a:ea typeface="Merriweather"/>
                <a:cs typeface="Merriweather"/>
                <a:sym typeface="Merriweather"/>
              </a:rPr>
              <a:t>Nombre técnico</a:t>
            </a:r>
            <a:endParaRPr sz="2600">
              <a:latin typeface="Merriweather"/>
              <a:ea typeface="Merriweather"/>
              <a:cs typeface="Merriweather"/>
              <a:sym typeface="Merriweather"/>
            </a:endParaRPr>
          </a:p>
        </p:txBody>
      </p:sp>
      <p:cxnSp>
        <p:nvCxnSpPr>
          <p:cNvPr id="195" name="Google Shape;195;p10"/>
          <p:cNvCxnSpPr/>
          <p:nvPr/>
        </p:nvCxnSpPr>
        <p:spPr>
          <a:xfrm rot="10800000">
            <a:off x="0" y="1441938"/>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196" name="Google Shape;196;p10"/>
          <p:cNvSpPr txBox="1"/>
          <p:nvPr/>
        </p:nvSpPr>
        <p:spPr>
          <a:xfrm>
            <a:off x="585141" y="2007850"/>
            <a:ext cx="4580700" cy="4402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s-CO" sz="2800" u="none" cap="none" strike="noStrike">
                <a:solidFill>
                  <a:srgbClr val="E1EFD8"/>
                </a:solidFill>
                <a:latin typeface="Merriweather"/>
                <a:ea typeface="Merriweather"/>
                <a:cs typeface="Merriweather"/>
                <a:sym typeface="Merriweather"/>
              </a:rPr>
              <a:t>Nombre técnico: Plan de negocios para una institución educativa de niños pequeños orientado a administración y educación infantil.</a:t>
            </a:r>
            <a:endParaRPr b="0" i="0" sz="14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800"/>
              <a:buFont typeface="Arial"/>
              <a:buNone/>
            </a:pPr>
            <a:r>
              <a:rPr b="0" i="0" lang="es-CO" sz="2800" u="none" cap="none" strike="noStrike">
                <a:solidFill>
                  <a:srgbClr val="E1EFD8"/>
                </a:solidFill>
                <a:latin typeface="Merriweather"/>
                <a:ea typeface="Merriweather"/>
                <a:cs typeface="Merriweather"/>
                <a:sym typeface="Merriweather"/>
              </a:rPr>
              <a:t>Nombre comercial: Jardín infantil La Comarca.</a:t>
            </a:r>
            <a:endParaRPr b="0" i="0" sz="1400" u="none" cap="none" strike="noStrike">
              <a:solidFill>
                <a:srgbClr val="000000"/>
              </a:solidFill>
              <a:latin typeface="Merriweather"/>
              <a:ea typeface="Merriweather"/>
              <a:cs typeface="Merriweather"/>
              <a:sym typeface="Merriweather"/>
            </a:endParaRPr>
          </a:p>
        </p:txBody>
      </p:sp>
      <p:pic>
        <p:nvPicPr>
          <p:cNvPr descr="La Comarca Jardín Infantil (Bogotá) | Jardín | Lengua Materna Español |  Calendario F: Semestralizado | Los Mejores Jardines de Colombia" id="197" name="Google Shape;197;p10"/>
          <p:cNvPicPr preferRelativeResize="0"/>
          <p:nvPr/>
        </p:nvPicPr>
        <p:blipFill rotWithShape="1">
          <a:blip r:embed="rId4">
            <a:alphaModFix/>
          </a:blip>
          <a:srcRect b="17322" l="6369" r="6493" t="11785"/>
          <a:stretch/>
        </p:blipFill>
        <p:spPr>
          <a:xfrm>
            <a:off x="6969186" y="2007850"/>
            <a:ext cx="3493659" cy="2842299"/>
          </a:xfrm>
          <a:prstGeom prst="rect">
            <a:avLst/>
          </a:prstGeom>
          <a:noFill/>
          <a:ln>
            <a:noFill/>
          </a:ln>
          <a:effectLst>
            <a:outerShdw blurRad="44450" algn="ctr" dir="5400000" dist="27940">
              <a:srgbClr val="000000">
                <a:alpha val="31372"/>
              </a:srgbClr>
            </a:outerShdw>
          </a:effectLst>
        </p:spPr>
      </p:pic>
      <p:pic>
        <p:nvPicPr>
          <p:cNvPr id="198" name="Google Shape;198;p10"/>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199" name="Google Shape;199;p10"/>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1"/>
          <p:cNvPicPr preferRelativeResize="0"/>
          <p:nvPr/>
        </p:nvPicPr>
        <p:blipFill rotWithShape="1">
          <a:blip r:embed="rId3">
            <a:alphaModFix/>
          </a:blip>
          <a:srcRect b="0" l="0" r="0" t="0"/>
          <a:stretch/>
        </p:blipFill>
        <p:spPr>
          <a:xfrm>
            <a:off x="743316" y="1690687"/>
            <a:ext cx="6010275" cy="3467100"/>
          </a:xfrm>
          <a:prstGeom prst="rect">
            <a:avLst/>
          </a:prstGeom>
          <a:noFill/>
          <a:ln>
            <a:noFill/>
          </a:ln>
        </p:spPr>
      </p:pic>
      <p:sp>
        <p:nvSpPr>
          <p:cNvPr id="205" name="Google Shape;205;p11"/>
          <p:cNvSpPr/>
          <p:nvPr/>
        </p:nvSpPr>
        <p:spPr>
          <a:xfrm>
            <a:off x="6096000" y="-4763"/>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11"/>
          <p:cNvSpPr txBox="1"/>
          <p:nvPr>
            <p:ph type="title"/>
          </p:nvPr>
        </p:nvSpPr>
        <p:spPr>
          <a:xfrm>
            <a:off x="6320756" y="494675"/>
            <a:ext cx="68328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4000">
                <a:solidFill>
                  <a:srgbClr val="E1EFD8"/>
                </a:solidFill>
                <a:latin typeface="Merriweather"/>
                <a:ea typeface="Merriweather"/>
                <a:cs typeface="Merriweather"/>
                <a:sym typeface="Merriweather"/>
              </a:rPr>
              <a:t>Composición del producto</a:t>
            </a:r>
            <a:endParaRPr sz="4000">
              <a:latin typeface="Merriweather"/>
              <a:ea typeface="Merriweather"/>
              <a:cs typeface="Merriweather"/>
              <a:sym typeface="Merriweather"/>
            </a:endParaRPr>
          </a:p>
        </p:txBody>
      </p:sp>
      <p:cxnSp>
        <p:nvCxnSpPr>
          <p:cNvPr id="207" name="Google Shape;207;p11"/>
          <p:cNvCxnSpPr/>
          <p:nvPr/>
        </p:nvCxnSpPr>
        <p:spPr>
          <a:xfrm>
            <a:off x="6096000" y="1477108"/>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208" name="Google Shape;208;p11"/>
          <p:cNvSpPr txBox="1"/>
          <p:nvPr/>
        </p:nvSpPr>
        <p:spPr>
          <a:xfrm>
            <a:off x="6620608" y="1925515"/>
            <a:ext cx="4828200" cy="4525200"/>
          </a:xfrm>
          <a:prstGeom prst="rect">
            <a:avLst/>
          </a:prstGeom>
          <a:noFill/>
          <a:ln>
            <a:noFill/>
          </a:ln>
        </p:spPr>
        <p:txBody>
          <a:bodyPr anchorCtr="0" anchor="t" bIns="45700" lIns="91425" spcFirstLastPara="1" rIns="91425" wrap="square" tIns="45700">
            <a:spAutoFit/>
          </a:bodyPr>
          <a:lstStyle/>
          <a:p>
            <a:pPr indent="0" lvl="1" marL="457200" marR="0" rtl="0" algn="just">
              <a:lnSpc>
                <a:spcPct val="100000"/>
              </a:lnSpc>
              <a:spcBef>
                <a:spcPts val="0"/>
              </a:spcBef>
              <a:spcAft>
                <a:spcPts val="0"/>
              </a:spcAft>
              <a:buClr>
                <a:srgbClr val="000000"/>
              </a:buClr>
              <a:buSzPts val="1800"/>
              <a:buFont typeface="Arial"/>
              <a:buNone/>
            </a:pPr>
            <a:r>
              <a:rPr b="0" i="0" lang="es-CO" sz="1800" u="none" cap="none" strike="noStrike">
                <a:solidFill>
                  <a:srgbClr val="E1EFD8"/>
                </a:solidFill>
                <a:latin typeface="Merriweather"/>
                <a:ea typeface="Merriweather"/>
                <a:cs typeface="Merriweather"/>
                <a:sym typeface="Merriweather"/>
              </a:rPr>
              <a:t>El producto es una aplicación móvil, la cual todo debe ser automatizado y debe contar con varios factores externos para que tenga un correcto funcionamiento. Algunos de ellos son una base de datos en la nube, donde se almacenará toda la información requerida por los usuarios que interactuaron con ella. Requerimos de almacenamiento en los dispositivos donde va a ser utilizada y conexión a red wifi o datos móviles para el desarrollo correcto  de la aplicación. Todo bajo la autorización del respectivo jardín infantil al que va dirigida.</a:t>
            </a:r>
            <a:endParaRPr b="0" i="0" sz="1800" u="none" cap="none" strike="noStrike">
              <a:solidFill>
                <a:srgbClr val="000000"/>
              </a:solidFill>
              <a:latin typeface="Merriweather"/>
              <a:ea typeface="Merriweather"/>
              <a:cs typeface="Merriweather"/>
              <a:sym typeface="Merriweather"/>
            </a:endParaRPr>
          </a:p>
        </p:txBody>
      </p:sp>
      <p:pic>
        <p:nvPicPr>
          <p:cNvPr descr="Encuentran nuevas vulnerabilidades tipo Spectre en los procesadores Intel" id="209" name="Google Shape;209;p11"/>
          <p:cNvPicPr preferRelativeResize="0"/>
          <p:nvPr/>
        </p:nvPicPr>
        <p:blipFill rotWithShape="1">
          <a:blip r:embed="rId4">
            <a:alphaModFix/>
          </a:blip>
          <a:srcRect b="0" l="0" r="0" t="0"/>
          <a:stretch/>
        </p:blipFill>
        <p:spPr>
          <a:xfrm>
            <a:off x="1182199" y="2106636"/>
            <a:ext cx="4407878" cy="2644727"/>
          </a:xfrm>
          <a:prstGeom prst="rect">
            <a:avLst/>
          </a:prstGeom>
          <a:noFill/>
          <a:ln>
            <a:noFill/>
          </a:ln>
          <a:effectLst>
            <a:outerShdw blurRad="50800" rotWithShape="0" algn="t" dir="5400000" dist="38100">
              <a:srgbClr val="000000">
                <a:alpha val="40000"/>
              </a:srgbClr>
            </a:outerShdw>
          </a:effectLst>
        </p:spPr>
      </p:pic>
      <p:pic>
        <p:nvPicPr>
          <p:cNvPr id="210" name="Google Shape;210;p11"/>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211" name="Google Shape;211;p11"/>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2"/>
          <p:cNvPicPr preferRelativeResize="0"/>
          <p:nvPr/>
        </p:nvPicPr>
        <p:blipFill rotWithShape="1">
          <a:blip r:embed="rId3">
            <a:alphaModFix/>
          </a:blip>
          <a:srcRect b="0" l="0" r="0" t="0"/>
          <a:stretch/>
        </p:blipFill>
        <p:spPr>
          <a:xfrm>
            <a:off x="5301762" y="1654969"/>
            <a:ext cx="6010275" cy="3467100"/>
          </a:xfrm>
          <a:prstGeom prst="rect">
            <a:avLst/>
          </a:prstGeom>
          <a:noFill/>
          <a:ln>
            <a:noFill/>
          </a:ln>
        </p:spPr>
      </p:pic>
      <p:sp>
        <p:nvSpPr>
          <p:cNvPr id="217" name="Google Shape;217;p12"/>
          <p:cNvSpPr/>
          <p:nvPr/>
        </p:nvSpPr>
        <p:spPr>
          <a:xfrm>
            <a:off x="0" y="-4763"/>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12"/>
          <p:cNvSpPr txBox="1"/>
          <p:nvPr>
            <p:ph type="title"/>
          </p:nvPr>
        </p:nvSpPr>
        <p:spPr>
          <a:xfrm>
            <a:off x="192499" y="173775"/>
            <a:ext cx="74601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4000">
                <a:solidFill>
                  <a:srgbClr val="E1EFD8"/>
                </a:solidFill>
                <a:latin typeface="Merriweather"/>
                <a:ea typeface="Merriweather"/>
                <a:cs typeface="Merriweather"/>
                <a:sym typeface="Merriweather"/>
              </a:rPr>
              <a:t>Vida útil del sistema</a:t>
            </a:r>
            <a:endParaRPr sz="4000">
              <a:latin typeface="Merriweather"/>
              <a:ea typeface="Merriweather"/>
              <a:cs typeface="Merriweather"/>
              <a:sym typeface="Merriweather"/>
            </a:endParaRPr>
          </a:p>
        </p:txBody>
      </p:sp>
      <p:cxnSp>
        <p:nvCxnSpPr>
          <p:cNvPr id="219" name="Google Shape;219;p12"/>
          <p:cNvCxnSpPr/>
          <p:nvPr/>
        </p:nvCxnSpPr>
        <p:spPr>
          <a:xfrm rot="10800000">
            <a:off x="0" y="1354015"/>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220" name="Google Shape;220;p12"/>
          <p:cNvSpPr txBox="1"/>
          <p:nvPr/>
        </p:nvSpPr>
        <p:spPr>
          <a:xfrm>
            <a:off x="620400" y="1895204"/>
            <a:ext cx="4598400" cy="3832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700"/>
              <a:buFont typeface="Arial"/>
              <a:buNone/>
            </a:pPr>
            <a:r>
              <a:rPr b="0" i="0" lang="es-CO" sz="2700" u="none" cap="none" strike="noStrike">
                <a:solidFill>
                  <a:srgbClr val="E1EFD8"/>
                </a:solidFill>
                <a:latin typeface="Merriweather"/>
                <a:ea typeface="Merriweather"/>
                <a:cs typeface="Merriweather"/>
                <a:sym typeface="Merriweather"/>
              </a:rPr>
              <a:t>Buscamos prolongar la vida útil de nuestra aplicación móvil por medio de las respectivas actualizaciones  para proporcionar mayor amplitud a las soluciones de las problemáticas de nuestros usuarios.</a:t>
            </a:r>
            <a:endParaRPr b="0" i="0" sz="2700" u="none" cap="none" strike="noStrike">
              <a:solidFill>
                <a:srgbClr val="000000"/>
              </a:solidFill>
              <a:latin typeface="Merriweather"/>
              <a:ea typeface="Merriweather"/>
              <a:cs typeface="Merriweather"/>
              <a:sym typeface="Merriweather"/>
            </a:endParaRPr>
          </a:p>
        </p:txBody>
      </p:sp>
      <p:pic>
        <p:nvPicPr>
          <p:cNvPr descr="CICLO DE VIDA DE UN SISTEMA INFORMÁTICO" id="221" name="Google Shape;221;p12"/>
          <p:cNvPicPr preferRelativeResize="0"/>
          <p:nvPr/>
        </p:nvPicPr>
        <p:blipFill rotWithShape="1">
          <a:blip r:embed="rId4">
            <a:alphaModFix/>
          </a:blip>
          <a:srcRect b="0" l="0" r="0" t="0"/>
          <a:stretch/>
        </p:blipFill>
        <p:spPr>
          <a:xfrm>
            <a:off x="6456484" y="2092570"/>
            <a:ext cx="4472354" cy="2515699"/>
          </a:xfrm>
          <a:prstGeom prst="rect">
            <a:avLst/>
          </a:prstGeom>
          <a:noFill/>
          <a:ln>
            <a:noFill/>
          </a:ln>
          <a:effectLst>
            <a:outerShdw blurRad="50800" rotWithShape="0" algn="t" dir="5400000" dist="38100">
              <a:srgbClr val="000000">
                <a:alpha val="40000"/>
              </a:srgbClr>
            </a:outerShdw>
          </a:effectLst>
        </p:spPr>
      </p:pic>
      <p:pic>
        <p:nvPicPr>
          <p:cNvPr id="222" name="Google Shape;222;p12"/>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223" name="Google Shape;223;p12"/>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4"/>
          <p:cNvPicPr preferRelativeResize="0"/>
          <p:nvPr/>
        </p:nvPicPr>
        <p:blipFill rotWithShape="1">
          <a:blip r:embed="rId3">
            <a:alphaModFix/>
          </a:blip>
          <a:srcRect b="0" l="0" r="0" t="0"/>
          <a:stretch/>
        </p:blipFill>
        <p:spPr>
          <a:xfrm>
            <a:off x="665286" y="1695450"/>
            <a:ext cx="6010275" cy="3467100"/>
          </a:xfrm>
          <a:prstGeom prst="rect">
            <a:avLst/>
          </a:prstGeom>
          <a:noFill/>
          <a:ln>
            <a:noFill/>
          </a:ln>
        </p:spPr>
      </p:pic>
      <p:sp>
        <p:nvSpPr>
          <p:cNvPr id="229" name="Google Shape;229;p14"/>
          <p:cNvSpPr/>
          <p:nvPr/>
        </p:nvSpPr>
        <p:spPr>
          <a:xfrm>
            <a:off x="609600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0" name="Google Shape;230;p14"/>
          <p:cNvSpPr txBox="1"/>
          <p:nvPr>
            <p:ph type="title"/>
          </p:nvPr>
        </p:nvSpPr>
        <p:spPr>
          <a:xfrm>
            <a:off x="6096000" y="361218"/>
            <a:ext cx="5870331" cy="87923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3500">
                <a:solidFill>
                  <a:srgbClr val="E1EFD8"/>
                </a:solidFill>
                <a:latin typeface="Merriweather"/>
                <a:ea typeface="Merriweather"/>
                <a:cs typeface="Merriweather"/>
                <a:sym typeface="Merriweather"/>
              </a:rPr>
              <a:t>Modelo de desarrollo del SI</a:t>
            </a:r>
            <a:endParaRPr sz="3500">
              <a:latin typeface="Merriweather"/>
              <a:ea typeface="Merriweather"/>
              <a:cs typeface="Merriweather"/>
              <a:sym typeface="Merriweather"/>
            </a:endParaRPr>
          </a:p>
        </p:txBody>
      </p:sp>
      <p:cxnSp>
        <p:nvCxnSpPr>
          <p:cNvPr id="231" name="Google Shape;231;p14"/>
          <p:cNvCxnSpPr/>
          <p:nvPr/>
        </p:nvCxnSpPr>
        <p:spPr>
          <a:xfrm flipH="1" rot="10800000">
            <a:off x="6096000" y="1283585"/>
            <a:ext cx="6067500" cy="105600"/>
          </a:xfrm>
          <a:prstGeom prst="straightConnector1">
            <a:avLst/>
          </a:prstGeom>
          <a:noFill/>
          <a:ln cap="flat" cmpd="sng" w="76200">
            <a:solidFill>
              <a:schemeClr val="accent6"/>
            </a:solidFill>
            <a:prstDash val="solid"/>
            <a:miter lim="800000"/>
            <a:headEnd len="sm" w="sm" type="none"/>
            <a:tailEnd len="sm" w="sm" type="none"/>
          </a:ln>
        </p:spPr>
      </p:cxnSp>
      <p:pic>
        <p:nvPicPr>
          <p:cNvPr id="232" name="Google Shape;232;p14"/>
          <p:cNvPicPr preferRelativeResize="0"/>
          <p:nvPr/>
        </p:nvPicPr>
        <p:blipFill rotWithShape="1">
          <a:blip r:embed="rId4">
            <a:alphaModFix/>
          </a:blip>
          <a:srcRect b="8099" l="24715" r="9149" t="15761"/>
          <a:stretch/>
        </p:blipFill>
        <p:spPr>
          <a:xfrm>
            <a:off x="5572857" y="5896234"/>
            <a:ext cx="1046286" cy="865050"/>
          </a:xfrm>
          <a:prstGeom prst="roundRect">
            <a:avLst>
              <a:gd fmla="val 16667" name="adj"/>
            </a:avLst>
          </a:prstGeom>
          <a:noFill/>
          <a:ln>
            <a:noFill/>
          </a:ln>
        </p:spPr>
      </p:pic>
      <p:sp>
        <p:nvSpPr>
          <p:cNvPr id="233" name="Google Shape;233;p14"/>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
        <p:nvSpPr>
          <p:cNvPr id="234" name="Google Shape;234;p14"/>
          <p:cNvSpPr txBox="1"/>
          <p:nvPr/>
        </p:nvSpPr>
        <p:spPr>
          <a:xfrm>
            <a:off x="6982177" y="1586783"/>
            <a:ext cx="4747800" cy="501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FASE IDENTIFICACIÓN DE REQUISITOS</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Primero realizamos una entrevista con el usuario  donde identificamos las problemáticas que tenía.</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FASE ANÁLISIS</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Seguido de eso empezamos con la documentación y diagramas necesarios para realizar un análisis profundo y poder desarrollar un sistema funcional.</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FASE DE DISEÑO</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Diseñamos la aplicación en Balsamiq para que el usuario tuviera una mejor vista de cómo quedaría la aplicación.</a:t>
            </a:r>
            <a:endParaRPr b="0" i="0" sz="2000" u="none" cap="none" strike="noStrike">
              <a:solidFill>
                <a:srgbClr val="000000"/>
              </a:solidFill>
              <a:latin typeface="Merriweather"/>
              <a:ea typeface="Merriweather"/>
              <a:cs typeface="Merriweather"/>
              <a:sym typeface="Merriweather"/>
            </a:endParaRPr>
          </a:p>
        </p:txBody>
      </p:sp>
      <p:pic>
        <p:nvPicPr>
          <p:cNvPr descr="El modelo de desarrollo de software - Proyectos de Guerrilla" id="235" name="Google Shape;235;p14"/>
          <p:cNvPicPr preferRelativeResize="0"/>
          <p:nvPr/>
        </p:nvPicPr>
        <p:blipFill rotWithShape="1">
          <a:blip r:embed="rId5">
            <a:alphaModFix/>
          </a:blip>
          <a:srcRect b="0" l="0" r="0" t="0"/>
          <a:stretch/>
        </p:blipFill>
        <p:spPr>
          <a:xfrm>
            <a:off x="1704242" y="1819275"/>
            <a:ext cx="3543300" cy="3219450"/>
          </a:xfrm>
          <a:prstGeom prst="rect">
            <a:avLst/>
          </a:prstGeom>
          <a:no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1300">
        <p14:pan dir="u"/>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5"/>
          <p:cNvPicPr preferRelativeResize="0"/>
          <p:nvPr/>
        </p:nvPicPr>
        <p:blipFill rotWithShape="1">
          <a:blip r:embed="rId3">
            <a:alphaModFix/>
          </a:blip>
          <a:srcRect b="0" l="0" r="0" t="0"/>
          <a:stretch/>
        </p:blipFill>
        <p:spPr>
          <a:xfrm>
            <a:off x="5385655" y="1916723"/>
            <a:ext cx="6010275" cy="3015761"/>
          </a:xfrm>
          <a:prstGeom prst="rect">
            <a:avLst/>
          </a:prstGeom>
          <a:noFill/>
          <a:ln>
            <a:noFill/>
          </a:ln>
        </p:spPr>
      </p:pic>
      <p:sp>
        <p:nvSpPr>
          <p:cNvPr id="241" name="Google Shape;241;p15"/>
          <p:cNvSpPr/>
          <p:nvPr/>
        </p:nvSpPr>
        <p:spPr>
          <a:xfrm>
            <a:off x="0" y="-4763"/>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15"/>
          <p:cNvSpPr txBox="1"/>
          <p:nvPr>
            <p:ph type="title"/>
          </p:nvPr>
        </p:nvSpPr>
        <p:spPr>
          <a:xfrm>
            <a:off x="292650" y="315884"/>
            <a:ext cx="41925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5400">
                <a:solidFill>
                  <a:srgbClr val="E1EFD8"/>
                </a:solidFill>
                <a:latin typeface="Merriweather"/>
                <a:ea typeface="Merriweather"/>
                <a:cs typeface="Merriweather"/>
                <a:sym typeface="Merriweather"/>
              </a:rPr>
              <a:t>Riesgos</a:t>
            </a:r>
            <a:endParaRPr>
              <a:latin typeface="Merriweather"/>
              <a:ea typeface="Merriweather"/>
              <a:cs typeface="Merriweather"/>
              <a:sym typeface="Merriweather"/>
            </a:endParaRPr>
          </a:p>
        </p:txBody>
      </p:sp>
      <p:cxnSp>
        <p:nvCxnSpPr>
          <p:cNvPr id="243" name="Google Shape;243;p15"/>
          <p:cNvCxnSpPr/>
          <p:nvPr/>
        </p:nvCxnSpPr>
        <p:spPr>
          <a:xfrm rot="10800000">
            <a:off x="0" y="1354015"/>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244" name="Google Shape;244;p15"/>
          <p:cNvSpPr txBox="1"/>
          <p:nvPr/>
        </p:nvSpPr>
        <p:spPr>
          <a:xfrm>
            <a:off x="801595" y="1840281"/>
            <a:ext cx="4492800" cy="4325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500"/>
              <a:buFont typeface="Arial"/>
              <a:buNone/>
            </a:pPr>
            <a:r>
              <a:rPr b="0" i="0" lang="es-CO" sz="2500" u="none" cap="none" strike="noStrike">
                <a:solidFill>
                  <a:srgbClr val="E1EFD8"/>
                </a:solidFill>
                <a:latin typeface="Merriweather"/>
                <a:ea typeface="Merriweather"/>
                <a:cs typeface="Merriweather"/>
                <a:sym typeface="Merriweather"/>
              </a:rPr>
              <a:t>En este caso el riesgo por el cual trabajamos  es la infiltración de los datos personales, conversaciones o información importante. Nosotras trabajamos limitando las posibilidades de que el riesgo crezca y la aplicación se convierta en un sistema seguro para todos nuestros usuarios. </a:t>
            </a:r>
            <a:endParaRPr b="0" i="0" sz="2500" u="none" cap="none" strike="noStrike">
              <a:solidFill>
                <a:srgbClr val="000000"/>
              </a:solidFill>
              <a:latin typeface="Merriweather"/>
              <a:ea typeface="Merriweather"/>
              <a:cs typeface="Merriweather"/>
              <a:sym typeface="Merriweather"/>
            </a:endParaRPr>
          </a:p>
        </p:txBody>
      </p:sp>
      <p:pic>
        <p:nvPicPr>
          <p:cNvPr descr="60% de las compañías ha sufrido una filtración de datos en los últimos tres  años" id="245" name="Google Shape;245;p15"/>
          <p:cNvPicPr preferRelativeResize="0"/>
          <p:nvPr/>
        </p:nvPicPr>
        <p:blipFill rotWithShape="1">
          <a:blip r:embed="rId4">
            <a:alphaModFix/>
          </a:blip>
          <a:srcRect b="0" l="0" r="0" t="0"/>
          <a:stretch/>
        </p:blipFill>
        <p:spPr>
          <a:xfrm>
            <a:off x="6357627" y="2253259"/>
            <a:ext cx="4776676" cy="2210804"/>
          </a:xfrm>
          <a:prstGeom prst="rect">
            <a:avLst/>
          </a:prstGeom>
          <a:noFill/>
          <a:ln>
            <a:noFill/>
          </a:ln>
        </p:spPr>
      </p:pic>
      <p:pic>
        <p:nvPicPr>
          <p:cNvPr id="246" name="Google Shape;246;p15"/>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247" name="Google Shape;247;p15"/>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6"/>
          <p:cNvPicPr preferRelativeResize="0"/>
          <p:nvPr/>
        </p:nvPicPr>
        <p:blipFill rotWithShape="1">
          <a:blip r:embed="rId3">
            <a:alphaModFix/>
          </a:blip>
          <a:srcRect b="0" l="0" r="0" t="0"/>
          <a:stretch/>
        </p:blipFill>
        <p:spPr>
          <a:xfrm>
            <a:off x="1406769" y="1690687"/>
            <a:ext cx="5443538" cy="3467100"/>
          </a:xfrm>
          <a:prstGeom prst="rect">
            <a:avLst/>
          </a:prstGeom>
          <a:noFill/>
          <a:ln>
            <a:noFill/>
          </a:ln>
        </p:spPr>
      </p:pic>
      <p:sp>
        <p:nvSpPr>
          <p:cNvPr id="253" name="Google Shape;253;p16"/>
          <p:cNvSpPr/>
          <p:nvPr/>
        </p:nvSpPr>
        <p:spPr>
          <a:xfrm>
            <a:off x="6107719"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p16"/>
          <p:cNvSpPr txBox="1"/>
          <p:nvPr>
            <p:ph type="title"/>
          </p:nvPr>
        </p:nvSpPr>
        <p:spPr>
          <a:xfrm>
            <a:off x="6368134" y="381915"/>
            <a:ext cx="4192588" cy="87923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5400">
                <a:solidFill>
                  <a:srgbClr val="E1EFD8"/>
                </a:solidFill>
                <a:latin typeface="Merriweather"/>
                <a:ea typeface="Merriweather"/>
                <a:cs typeface="Merriweather"/>
                <a:sym typeface="Merriweather"/>
              </a:rPr>
              <a:t>Beneficios</a:t>
            </a:r>
            <a:endParaRPr>
              <a:latin typeface="Merriweather"/>
              <a:ea typeface="Merriweather"/>
              <a:cs typeface="Merriweather"/>
              <a:sym typeface="Merriweather"/>
            </a:endParaRPr>
          </a:p>
        </p:txBody>
      </p:sp>
      <p:cxnSp>
        <p:nvCxnSpPr>
          <p:cNvPr id="255" name="Google Shape;255;p16"/>
          <p:cNvCxnSpPr/>
          <p:nvPr/>
        </p:nvCxnSpPr>
        <p:spPr>
          <a:xfrm>
            <a:off x="6107719" y="1336431"/>
            <a:ext cx="6084281" cy="0"/>
          </a:xfrm>
          <a:prstGeom prst="straightConnector1">
            <a:avLst/>
          </a:prstGeom>
          <a:noFill/>
          <a:ln cap="flat" cmpd="sng" w="76200">
            <a:solidFill>
              <a:schemeClr val="accent6"/>
            </a:solidFill>
            <a:prstDash val="solid"/>
            <a:miter lim="800000"/>
            <a:headEnd len="sm" w="sm" type="none"/>
            <a:tailEnd len="sm" w="sm" type="none"/>
          </a:ln>
        </p:spPr>
      </p:cxnSp>
      <p:sp>
        <p:nvSpPr>
          <p:cNvPr id="256" name="Google Shape;256;p16"/>
          <p:cNvSpPr txBox="1"/>
          <p:nvPr/>
        </p:nvSpPr>
        <p:spPr>
          <a:xfrm>
            <a:off x="6727509" y="1912070"/>
            <a:ext cx="4844700" cy="4663800"/>
          </a:xfrm>
          <a:prstGeom prst="rect">
            <a:avLst/>
          </a:prstGeom>
          <a:noFill/>
          <a:ln>
            <a:noFill/>
          </a:ln>
        </p:spPr>
        <p:txBody>
          <a:bodyPr anchorCtr="0" anchor="t" bIns="45700" lIns="91425" spcFirstLastPara="1" rIns="91425" wrap="square" tIns="45700">
            <a:spAutoFit/>
          </a:bodyPr>
          <a:lstStyle/>
          <a:p>
            <a:pPr indent="-450850" lvl="0" marL="457200" marR="0" rtl="0" algn="just">
              <a:lnSpc>
                <a:spcPct val="100000"/>
              </a:lnSpc>
              <a:spcBef>
                <a:spcPts val="0"/>
              </a:spcBef>
              <a:spcAft>
                <a:spcPts val="0"/>
              </a:spcAft>
              <a:buClr>
                <a:srgbClr val="E1EFD8"/>
              </a:buClr>
              <a:buSzPts val="2700"/>
              <a:buFont typeface="Merriweather"/>
              <a:buChar char="•"/>
            </a:pPr>
            <a:r>
              <a:rPr b="0" i="0" lang="es-CO" sz="2700" u="none" cap="none" strike="noStrike">
                <a:solidFill>
                  <a:srgbClr val="E1EFD8"/>
                </a:solidFill>
                <a:latin typeface="Merriweather"/>
                <a:ea typeface="Merriweather"/>
                <a:cs typeface="Merriweather"/>
                <a:sym typeface="Merriweather"/>
              </a:rPr>
              <a:t>Mayor seguridad con la información personal de los integrantes del jardín .</a:t>
            </a:r>
            <a:endParaRPr b="0" i="0" sz="2700" u="none" cap="none" strike="noStrike">
              <a:solidFill>
                <a:srgbClr val="000000"/>
              </a:solidFill>
              <a:latin typeface="Merriweather"/>
              <a:ea typeface="Merriweather"/>
              <a:cs typeface="Merriweather"/>
              <a:sym typeface="Merriweather"/>
            </a:endParaRPr>
          </a:p>
          <a:p>
            <a:pPr indent="-450850" lvl="0" marL="457200" marR="0" rtl="0" algn="just">
              <a:lnSpc>
                <a:spcPct val="100000"/>
              </a:lnSpc>
              <a:spcBef>
                <a:spcPts val="0"/>
              </a:spcBef>
              <a:spcAft>
                <a:spcPts val="0"/>
              </a:spcAft>
              <a:buClr>
                <a:srgbClr val="E1EFD8"/>
              </a:buClr>
              <a:buSzPts val="2700"/>
              <a:buFont typeface="Merriweather"/>
              <a:buChar char="•"/>
            </a:pPr>
            <a:r>
              <a:rPr b="0" i="0" lang="es-CO" sz="2700" u="none" cap="none" strike="noStrike">
                <a:solidFill>
                  <a:srgbClr val="E1EFD8"/>
                </a:solidFill>
                <a:latin typeface="Merriweather"/>
                <a:ea typeface="Merriweather"/>
                <a:cs typeface="Merriweather"/>
                <a:sym typeface="Merriweather"/>
              </a:rPr>
              <a:t>Realizar los trámites de una forma más rápida y segura.</a:t>
            </a:r>
            <a:endParaRPr b="0" i="0" sz="2700" u="none" cap="none" strike="noStrike">
              <a:solidFill>
                <a:srgbClr val="000000"/>
              </a:solidFill>
              <a:latin typeface="Merriweather"/>
              <a:ea typeface="Merriweather"/>
              <a:cs typeface="Merriweather"/>
              <a:sym typeface="Merriweather"/>
            </a:endParaRPr>
          </a:p>
          <a:p>
            <a:pPr indent="-450850" lvl="0" marL="457200" marR="0" rtl="0" algn="just">
              <a:lnSpc>
                <a:spcPct val="100000"/>
              </a:lnSpc>
              <a:spcBef>
                <a:spcPts val="0"/>
              </a:spcBef>
              <a:spcAft>
                <a:spcPts val="0"/>
              </a:spcAft>
              <a:buClr>
                <a:srgbClr val="E1EFD8"/>
              </a:buClr>
              <a:buSzPts val="2700"/>
              <a:buFont typeface="Merriweather"/>
              <a:buChar char="•"/>
            </a:pPr>
            <a:r>
              <a:rPr b="0" i="0" lang="es-CO" sz="2700" u="none" cap="none" strike="noStrike">
                <a:solidFill>
                  <a:srgbClr val="E1EFD8"/>
                </a:solidFill>
                <a:latin typeface="Merriweather"/>
                <a:ea typeface="Merriweather"/>
                <a:cs typeface="Merriweather"/>
                <a:sym typeface="Merriweather"/>
              </a:rPr>
              <a:t>Facilita la comunicación entre los integrantes del jardín</a:t>
            </a:r>
            <a:endParaRPr b="0" i="0" sz="2700" u="none" cap="none" strike="noStrike">
              <a:solidFill>
                <a:srgbClr val="000000"/>
              </a:solidFill>
              <a:latin typeface="Merriweather"/>
              <a:ea typeface="Merriweather"/>
              <a:cs typeface="Merriweather"/>
              <a:sym typeface="Merriweather"/>
            </a:endParaRPr>
          </a:p>
          <a:p>
            <a:pPr indent="-279400" lvl="0" marL="457200" marR="0" rtl="0" algn="just">
              <a:lnSpc>
                <a:spcPct val="100000"/>
              </a:lnSpc>
              <a:spcBef>
                <a:spcPts val="0"/>
              </a:spcBef>
              <a:spcAft>
                <a:spcPts val="0"/>
              </a:spcAft>
              <a:buClr>
                <a:schemeClr val="dk1"/>
              </a:buClr>
              <a:buSzPts val="2800"/>
              <a:buFont typeface="Arial"/>
              <a:buNone/>
            </a:pPr>
            <a:r>
              <a:t/>
            </a:r>
            <a:endParaRPr b="0" i="0" sz="2700" u="none" cap="none" strike="noStrike">
              <a:solidFill>
                <a:srgbClr val="E1EFD8"/>
              </a:solidFill>
              <a:latin typeface="Merriweather"/>
              <a:ea typeface="Merriweather"/>
              <a:cs typeface="Merriweather"/>
              <a:sym typeface="Merriweather"/>
            </a:endParaRPr>
          </a:p>
        </p:txBody>
      </p:sp>
      <p:pic>
        <p:nvPicPr>
          <p:cNvPr descr="Qué son los beneficios? — Steemit" id="257" name="Google Shape;257;p16"/>
          <p:cNvPicPr preferRelativeResize="0"/>
          <p:nvPr/>
        </p:nvPicPr>
        <p:blipFill rotWithShape="1">
          <a:blip r:embed="rId4">
            <a:alphaModFix/>
          </a:blip>
          <a:srcRect b="0" l="0" r="0" t="0"/>
          <a:stretch/>
        </p:blipFill>
        <p:spPr>
          <a:xfrm>
            <a:off x="1906095" y="2042378"/>
            <a:ext cx="3737463" cy="2763718"/>
          </a:xfrm>
          <a:prstGeom prst="rect">
            <a:avLst/>
          </a:prstGeom>
          <a:noFill/>
          <a:ln>
            <a:noFill/>
          </a:ln>
        </p:spPr>
      </p:pic>
      <p:pic>
        <p:nvPicPr>
          <p:cNvPr id="258" name="Google Shape;258;p16"/>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259" name="Google Shape;259;p16"/>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7"/>
          <p:cNvPicPr preferRelativeResize="0"/>
          <p:nvPr/>
        </p:nvPicPr>
        <p:blipFill rotWithShape="1">
          <a:blip r:embed="rId3">
            <a:alphaModFix/>
          </a:blip>
          <a:srcRect b="0" l="0" r="0" t="0"/>
          <a:stretch/>
        </p:blipFill>
        <p:spPr>
          <a:xfrm>
            <a:off x="4752608" y="1732085"/>
            <a:ext cx="6862030" cy="3467100"/>
          </a:xfrm>
          <a:prstGeom prst="rect">
            <a:avLst/>
          </a:prstGeom>
          <a:noFill/>
          <a:ln>
            <a:noFill/>
          </a:ln>
        </p:spPr>
      </p:pic>
      <p:sp>
        <p:nvSpPr>
          <p:cNvPr id="265" name="Google Shape;265;p17"/>
          <p:cNvSpPr/>
          <p:nvPr/>
        </p:nvSpPr>
        <p:spPr>
          <a:xfrm>
            <a:off x="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17"/>
          <p:cNvSpPr txBox="1"/>
          <p:nvPr>
            <p:ph type="title"/>
          </p:nvPr>
        </p:nvSpPr>
        <p:spPr>
          <a:xfrm>
            <a:off x="449750" y="516577"/>
            <a:ext cx="58923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4000">
                <a:solidFill>
                  <a:srgbClr val="E1EFD8"/>
                </a:solidFill>
                <a:latin typeface="Merriweather"/>
                <a:ea typeface="Merriweather"/>
                <a:cs typeface="Merriweather"/>
                <a:sym typeface="Merriweather"/>
              </a:rPr>
              <a:t>Soporte técnico / mantenimiento</a:t>
            </a:r>
            <a:endParaRPr sz="4000">
              <a:latin typeface="Merriweather"/>
              <a:ea typeface="Merriweather"/>
              <a:cs typeface="Merriweather"/>
              <a:sym typeface="Merriweather"/>
            </a:endParaRPr>
          </a:p>
        </p:txBody>
      </p:sp>
      <p:cxnSp>
        <p:nvCxnSpPr>
          <p:cNvPr id="267" name="Google Shape;267;p17"/>
          <p:cNvCxnSpPr/>
          <p:nvPr/>
        </p:nvCxnSpPr>
        <p:spPr>
          <a:xfrm>
            <a:off x="-8790" y="1450731"/>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268" name="Google Shape;268;p17"/>
          <p:cNvSpPr txBox="1"/>
          <p:nvPr/>
        </p:nvSpPr>
        <p:spPr>
          <a:xfrm>
            <a:off x="449750" y="2074984"/>
            <a:ext cx="4922400" cy="4325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500"/>
              <a:buFont typeface="Arial"/>
              <a:buNone/>
            </a:pPr>
            <a:r>
              <a:rPr b="0" i="0" lang="es-CO" sz="2500" u="none" cap="none" strike="noStrike">
                <a:solidFill>
                  <a:srgbClr val="E1EFD8"/>
                </a:solidFill>
                <a:latin typeface="Merriweather"/>
                <a:ea typeface="Merriweather"/>
                <a:cs typeface="Merriweather"/>
                <a:sym typeface="Merriweather"/>
              </a:rPr>
              <a:t>Ofrecemos mantenimiento a la aplicación cada 6 meses y por cada actualización se cobrará un costo adicional, sin embargo, si el usuario requiere soporte técnico por alguna problemática, resolveremos la problemática sin ningún costo adicional  cuántas veces el usuario lo requiera.</a:t>
            </a:r>
            <a:endParaRPr b="0" i="0" sz="2500" u="none" cap="none" strike="noStrike">
              <a:solidFill>
                <a:srgbClr val="000000"/>
              </a:solidFill>
              <a:latin typeface="Merriweather"/>
              <a:ea typeface="Merriweather"/>
              <a:cs typeface="Merriweather"/>
              <a:sym typeface="Merriweather"/>
            </a:endParaRPr>
          </a:p>
        </p:txBody>
      </p:sp>
      <p:pic>
        <p:nvPicPr>
          <p:cNvPr descr="Tipos de mantenimiento: Clasificación según su sector." id="269" name="Google Shape;269;p17"/>
          <p:cNvPicPr preferRelativeResize="0"/>
          <p:nvPr/>
        </p:nvPicPr>
        <p:blipFill rotWithShape="1">
          <a:blip r:embed="rId4">
            <a:alphaModFix/>
          </a:blip>
          <a:srcRect b="0" l="0" r="0" t="0"/>
          <a:stretch/>
        </p:blipFill>
        <p:spPr>
          <a:xfrm>
            <a:off x="6245594" y="2145322"/>
            <a:ext cx="4814277" cy="2708031"/>
          </a:xfrm>
          <a:prstGeom prst="rect">
            <a:avLst/>
          </a:prstGeom>
          <a:noFill/>
          <a:ln>
            <a:noFill/>
          </a:ln>
        </p:spPr>
      </p:pic>
      <p:pic>
        <p:nvPicPr>
          <p:cNvPr id="270" name="Google Shape;270;p17"/>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271" name="Google Shape;271;p17"/>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3"/>
          <p:cNvPicPr preferRelativeResize="0"/>
          <p:nvPr/>
        </p:nvPicPr>
        <p:blipFill rotWithShape="1">
          <a:blip r:embed="rId3">
            <a:alphaModFix/>
          </a:blip>
          <a:srcRect b="0" l="0" r="0" t="0"/>
          <a:stretch/>
        </p:blipFill>
        <p:spPr>
          <a:xfrm>
            <a:off x="396814" y="1533158"/>
            <a:ext cx="6283755" cy="4093918"/>
          </a:xfrm>
          <a:prstGeom prst="rect">
            <a:avLst/>
          </a:prstGeom>
          <a:noFill/>
          <a:ln>
            <a:noFill/>
          </a:ln>
        </p:spPr>
      </p:pic>
      <p:sp>
        <p:nvSpPr>
          <p:cNvPr id="277" name="Google Shape;277;p13"/>
          <p:cNvSpPr/>
          <p:nvPr/>
        </p:nvSpPr>
        <p:spPr>
          <a:xfrm>
            <a:off x="6096000" y="-4763"/>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13"/>
          <p:cNvSpPr txBox="1"/>
          <p:nvPr>
            <p:ph type="title"/>
          </p:nvPr>
        </p:nvSpPr>
        <p:spPr>
          <a:xfrm>
            <a:off x="6330034" y="396570"/>
            <a:ext cx="41925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5400">
                <a:solidFill>
                  <a:srgbClr val="E1EFD8"/>
                </a:solidFill>
                <a:latin typeface="Merriweather"/>
                <a:ea typeface="Merriweather"/>
                <a:cs typeface="Merriweather"/>
                <a:sym typeface="Merriweather"/>
              </a:rPr>
              <a:t>Precio</a:t>
            </a:r>
            <a:endParaRPr>
              <a:latin typeface="Merriweather"/>
              <a:ea typeface="Merriweather"/>
              <a:cs typeface="Merriweather"/>
              <a:sym typeface="Merriweather"/>
            </a:endParaRPr>
          </a:p>
        </p:txBody>
      </p:sp>
      <p:cxnSp>
        <p:nvCxnSpPr>
          <p:cNvPr id="279" name="Google Shape;279;p13"/>
          <p:cNvCxnSpPr/>
          <p:nvPr/>
        </p:nvCxnSpPr>
        <p:spPr>
          <a:xfrm flipH="1">
            <a:off x="6096000" y="1493226"/>
            <a:ext cx="6096000" cy="39900"/>
          </a:xfrm>
          <a:prstGeom prst="straightConnector1">
            <a:avLst/>
          </a:prstGeom>
          <a:noFill/>
          <a:ln cap="flat" cmpd="sng" w="76200">
            <a:solidFill>
              <a:schemeClr val="accent6"/>
            </a:solidFill>
            <a:prstDash val="solid"/>
            <a:miter lim="800000"/>
            <a:headEnd len="sm" w="sm" type="none"/>
            <a:tailEnd len="sm" w="sm" type="none"/>
          </a:ln>
        </p:spPr>
      </p:cxnSp>
      <p:sp>
        <p:nvSpPr>
          <p:cNvPr id="280" name="Google Shape;280;p13"/>
          <p:cNvSpPr txBox="1"/>
          <p:nvPr/>
        </p:nvSpPr>
        <p:spPr>
          <a:xfrm>
            <a:off x="6715224" y="1938400"/>
            <a:ext cx="5025000" cy="4325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500"/>
              <a:buFont typeface="Arial"/>
              <a:buNone/>
            </a:pPr>
            <a:r>
              <a:rPr b="0" i="0" lang="es-CO" sz="2500" u="none" cap="none" strike="noStrike">
                <a:solidFill>
                  <a:srgbClr val="E1EFD8"/>
                </a:solidFill>
                <a:latin typeface="Merriweather"/>
                <a:ea typeface="Merriweather"/>
                <a:cs typeface="Merriweather"/>
                <a:sym typeface="Merriweather"/>
              </a:rPr>
              <a:t>Nuestro sistema tiene un costo por inversión  de $31,779,000 y un costo de $7,000,000 por el alquiler mensual de la aplicación con el mantenimiento incluido. Para obtener las nuevas actualizaciones de la aplicación deben pagar un costo adicional dependiendo de la actualización. </a:t>
            </a:r>
            <a:endParaRPr b="0" i="0" sz="2500" u="none" cap="none" strike="noStrike">
              <a:solidFill>
                <a:srgbClr val="000000"/>
              </a:solidFill>
              <a:latin typeface="Merriweather"/>
              <a:ea typeface="Merriweather"/>
              <a:cs typeface="Merriweather"/>
              <a:sym typeface="Merriweather"/>
            </a:endParaRPr>
          </a:p>
        </p:txBody>
      </p:sp>
      <p:pic>
        <p:nvPicPr>
          <p:cNvPr id="281" name="Google Shape;281;p13"/>
          <p:cNvPicPr preferRelativeResize="0"/>
          <p:nvPr/>
        </p:nvPicPr>
        <p:blipFill rotWithShape="1">
          <a:blip r:embed="rId4">
            <a:alphaModFix/>
          </a:blip>
          <a:srcRect b="0" l="0" r="0" t="0"/>
          <a:stretch/>
        </p:blipFill>
        <p:spPr>
          <a:xfrm>
            <a:off x="748505" y="1662662"/>
            <a:ext cx="5025109" cy="3702112"/>
          </a:xfrm>
          <a:prstGeom prst="rect">
            <a:avLst/>
          </a:prstGeom>
          <a:noFill/>
          <a:ln>
            <a:noFill/>
          </a:ln>
          <a:effectLst>
            <a:outerShdw blurRad="50800" rotWithShape="0" algn="t" dir="5400000" dist="38100">
              <a:srgbClr val="000000">
                <a:alpha val="40000"/>
              </a:srgbClr>
            </a:outerShdw>
          </a:effectLst>
        </p:spPr>
      </p:pic>
      <p:pic>
        <p:nvPicPr>
          <p:cNvPr id="282" name="Google Shape;282;p13"/>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283" name="Google Shape;283;p13"/>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p:nvPr/>
        </p:nvSpPr>
        <p:spPr>
          <a:xfrm>
            <a:off x="0" y="2010385"/>
            <a:ext cx="12192000" cy="283723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89" name="Google Shape;289;p18"/>
          <p:cNvCxnSpPr/>
          <p:nvPr/>
        </p:nvCxnSpPr>
        <p:spPr>
          <a:xfrm rot="10800000">
            <a:off x="0" y="4214571"/>
            <a:ext cx="12192000" cy="0"/>
          </a:xfrm>
          <a:prstGeom prst="straightConnector1">
            <a:avLst/>
          </a:prstGeom>
          <a:noFill/>
          <a:ln cap="flat" cmpd="sng" w="76200">
            <a:solidFill>
              <a:schemeClr val="accent6"/>
            </a:solidFill>
            <a:prstDash val="solid"/>
            <a:miter lim="800000"/>
            <a:headEnd len="sm" w="sm" type="none"/>
            <a:tailEnd len="sm" w="sm" type="none"/>
          </a:ln>
        </p:spPr>
      </p:cxnSp>
      <p:sp>
        <p:nvSpPr>
          <p:cNvPr id="290" name="Google Shape;290;p18"/>
          <p:cNvSpPr txBox="1"/>
          <p:nvPr/>
        </p:nvSpPr>
        <p:spPr>
          <a:xfrm>
            <a:off x="1826583" y="2427602"/>
            <a:ext cx="9107400" cy="2154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0"/>
              <a:buFont typeface="Arial"/>
              <a:buNone/>
            </a:pPr>
            <a:r>
              <a:rPr b="1" i="0" lang="es-CO" sz="15000" u="none" cap="none" strike="noStrike">
                <a:solidFill>
                  <a:schemeClr val="dk1"/>
                </a:solidFill>
                <a:latin typeface="Merriweather"/>
                <a:ea typeface="Merriweather"/>
                <a:cs typeface="Merriweather"/>
                <a:sym typeface="Merriweather"/>
              </a:rPr>
              <a:t>GRACIAS</a:t>
            </a:r>
            <a:endParaRPr b="0" i="0" sz="15000" u="none" cap="none" strike="noStrike">
              <a:solidFill>
                <a:srgbClr val="000000"/>
              </a:solidFill>
              <a:latin typeface="Merriweather"/>
              <a:ea typeface="Merriweather"/>
              <a:cs typeface="Merriweather"/>
              <a:sym typeface="Merriweather"/>
            </a:endParaRPr>
          </a:p>
        </p:txBody>
      </p:sp>
      <p:pic>
        <p:nvPicPr>
          <p:cNvPr id="291" name="Google Shape;291;p18"/>
          <p:cNvPicPr preferRelativeResize="0"/>
          <p:nvPr/>
        </p:nvPicPr>
        <p:blipFill rotWithShape="1">
          <a:blip r:embed="rId3">
            <a:alphaModFix/>
          </a:blip>
          <a:srcRect b="8099" l="24715" r="9149" t="15761"/>
          <a:stretch/>
        </p:blipFill>
        <p:spPr>
          <a:xfrm>
            <a:off x="5572857" y="4415090"/>
            <a:ext cx="1046286" cy="865050"/>
          </a:xfrm>
          <a:prstGeom prst="roundRect">
            <a:avLst>
              <a:gd fmla="val 16667" name="adj"/>
            </a:avLst>
          </a:prstGeom>
          <a:noFill/>
          <a:ln>
            <a:noFill/>
          </a:ln>
        </p:spPr>
      </p:pic>
      <p:sp>
        <p:nvSpPr>
          <p:cNvPr id="292" name="Google Shape;292;p18"/>
          <p:cNvSpPr/>
          <p:nvPr/>
        </p:nvSpPr>
        <p:spPr>
          <a:xfrm>
            <a:off x="5572857" y="4415090"/>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
        <p:nvSpPr>
          <p:cNvPr id="293" name="Google Shape;293;p18"/>
          <p:cNvSpPr txBox="1"/>
          <p:nvPr>
            <p:ph type="title"/>
          </p:nvPr>
        </p:nvSpPr>
        <p:spPr>
          <a:xfrm>
            <a:off x="1897456" y="2261099"/>
            <a:ext cx="9107400" cy="215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18000"/>
              <a:buFont typeface="Arial"/>
              <a:buNone/>
            </a:pPr>
            <a:r>
              <a:rPr b="1" lang="es-CO" sz="15000">
                <a:solidFill>
                  <a:srgbClr val="E1EFD8"/>
                </a:solidFill>
                <a:latin typeface="Merriweather"/>
                <a:ea typeface="Merriweather"/>
                <a:cs typeface="Merriweather"/>
                <a:sym typeface="Merriweather"/>
              </a:rPr>
              <a:t>GRACIAS</a:t>
            </a:r>
            <a:endParaRPr sz="15000">
              <a:latin typeface="Merriweather"/>
              <a:ea typeface="Merriweather"/>
              <a:cs typeface="Merriweather"/>
              <a:sym typeface="Merriweather"/>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5386175" y="1820008"/>
            <a:ext cx="5966037" cy="3429000"/>
          </a:xfrm>
          <a:prstGeom prst="rect">
            <a:avLst/>
          </a:prstGeom>
          <a:solidFill>
            <a:srgbClr val="C4E0B2"/>
          </a:solidFill>
          <a:ln cap="flat" cmpd="sng" w="381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a:off x="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ph idx="2" type="body"/>
          </p:nvPr>
        </p:nvSpPr>
        <p:spPr>
          <a:xfrm>
            <a:off x="519053" y="1934300"/>
            <a:ext cx="5015700" cy="2822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E1EFD8"/>
              </a:buClr>
              <a:buSzPts val="2800"/>
              <a:buNone/>
            </a:pPr>
            <a:r>
              <a:rPr lang="es-CO" sz="2400">
                <a:solidFill>
                  <a:srgbClr val="E1EFD8"/>
                </a:solidFill>
                <a:latin typeface="Merriweather"/>
                <a:ea typeface="Merriweather"/>
                <a:cs typeface="Merriweather"/>
                <a:sym typeface="Merriweather"/>
              </a:rPr>
              <a:t>Somos un grupo de desarrolladores de software, actualmente en estado de  aprendizaje.  El cual busca el desarrollo de los jardines infantiles por medio de los sistemas informáticos. Buscamos soluciones que brindan mayor rendimiento para los mismos. Proporcionando seguridad y confianza a todos nuestros usuarios.</a:t>
            </a:r>
            <a:endParaRPr sz="2400">
              <a:latin typeface="Merriweather"/>
              <a:ea typeface="Merriweather"/>
              <a:cs typeface="Merriweather"/>
              <a:sym typeface="Merriweather"/>
            </a:endParaRPr>
          </a:p>
        </p:txBody>
      </p:sp>
      <p:cxnSp>
        <p:nvCxnSpPr>
          <p:cNvPr id="99" name="Google Shape;99;p2"/>
          <p:cNvCxnSpPr/>
          <p:nvPr/>
        </p:nvCxnSpPr>
        <p:spPr>
          <a:xfrm rot="10800000">
            <a:off x="-21094" y="1512279"/>
            <a:ext cx="6096000" cy="0"/>
          </a:xfrm>
          <a:prstGeom prst="straightConnector1">
            <a:avLst/>
          </a:prstGeom>
          <a:noFill/>
          <a:ln cap="flat" cmpd="sng" w="76200">
            <a:solidFill>
              <a:schemeClr val="accent6"/>
            </a:solidFill>
            <a:prstDash val="solid"/>
            <a:miter lim="800000"/>
            <a:headEnd len="sm" w="sm" type="none"/>
            <a:tailEnd len="sm" w="sm" type="none"/>
          </a:ln>
        </p:spPr>
      </p:cxnSp>
      <p:pic>
        <p:nvPicPr>
          <p:cNvPr id="100" name="Google Shape;100;p2"/>
          <p:cNvPicPr preferRelativeResize="0"/>
          <p:nvPr/>
        </p:nvPicPr>
        <p:blipFill rotWithShape="1">
          <a:blip r:embed="rId3">
            <a:alphaModFix/>
          </a:blip>
          <a:srcRect b="0" l="0" r="0" t="0"/>
          <a:stretch/>
        </p:blipFill>
        <p:spPr>
          <a:xfrm>
            <a:off x="6516608" y="2171700"/>
            <a:ext cx="4580179" cy="2813538"/>
          </a:xfrm>
          <a:prstGeom prst="rect">
            <a:avLst/>
          </a:prstGeom>
          <a:noFill/>
          <a:ln>
            <a:noFill/>
          </a:ln>
          <a:effectLst>
            <a:outerShdw blurRad="50800" rotWithShape="0" algn="tr" dir="8100000" dist="38100">
              <a:srgbClr val="000000">
                <a:alpha val="40000"/>
              </a:srgbClr>
            </a:outerShdw>
          </a:effectLst>
        </p:spPr>
      </p:pic>
      <p:sp>
        <p:nvSpPr>
          <p:cNvPr id="101" name="Google Shape;101;p2"/>
          <p:cNvSpPr txBox="1"/>
          <p:nvPr>
            <p:ph type="title"/>
          </p:nvPr>
        </p:nvSpPr>
        <p:spPr>
          <a:xfrm>
            <a:off x="257974" y="325250"/>
            <a:ext cx="77490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6000"/>
              <a:buFont typeface="Arial"/>
              <a:buNone/>
            </a:pPr>
            <a:r>
              <a:rPr b="1" lang="es-CO" sz="5000">
                <a:solidFill>
                  <a:srgbClr val="E1EFD8"/>
                </a:solidFill>
                <a:latin typeface="Merriweather"/>
                <a:ea typeface="Merriweather"/>
                <a:cs typeface="Merriweather"/>
                <a:sym typeface="Merriweather"/>
              </a:rPr>
              <a:t>¿Quiénes somos?</a:t>
            </a:r>
            <a:endParaRPr sz="5000">
              <a:latin typeface="Merriweather"/>
              <a:ea typeface="Merriweather"/>
              <a:cs typeface="Merriweather"/>
              <a:sym typeface="Merriweather"/>
            </a:endParaRPr>
          </a:p>
        </p:txBody>
      </p:sp>
      <p:pic>
        <p:nvPicPr>
          <p:cNvPr id="102" name="Google Shape;102;p2"/>
          <p:cNvPicPr preferRelativeResize="0"/>
          <p:nvPr/>
        </p:nvPicPr>
        <p:blipFill rotWithShape="1">
          <a:blip r:embed="rId4">
            <a:alphaModFix/>
          </a:blip>
          <a:srcRect b="8099" l="24715" r="9149" t="15761"/>
          <a:stretch/>
        </p:blipFill>
        <p:spPr>
          <a:xfrm>
            <a:off x="5572857" y="5896234"/>
            <a:ext cx="1046286" cy="865050"/>
          </a:xfrm>
          <a:prstGeom prst="roundRect">
            <a:avLst>
              <a:gd fmla="val 16667" name="adj"/>
            </a:avLst>
          </a:prstGeom>
          <a:noFill/>
          <a:ln>
            <a:noFill/>
          </a:ln>
        </p:spPr>
      </p:pic>
      <p:sp>
        <p:nvSpPr>
          <p:cNvPr id="103" name="Google Shape;103;p2"/>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439615" y="2066195"/>
            <a:ext cx="6498860" cy="3165215"/>
          </a:xfrm>
          <a:prstGeom prst="rect">
            <a:avLst/>
          </a:prstGeom>
          <a:solidFill>
            <a:srgbClr val="C4E0B2"/>
          </a:solidFill>
          <a:ln cap="flat" cmpd="sng" w="381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609600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txBox="1"/>
          <p:nvPr>
            <p:ph type="title"/>
          </p:nvPr>
        </p:nvSpPr>
        <p:spPr>
          <a:xfrm>
            <a:off x="6238833" y="501150"/>
            <a:ext cx="68781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6000"/>
              <a:buFont typeface="Arial"/>
              <a:buNone/>
            </a:pPr>
            <a:r>
              <a:rPr b="1" lang="es-CO" sz="5000">
                <a:solidFill>
                  <a:srgbClr val="E1EFD8"/>
                </a:solidFill>
                <a:latin typeface="Merriweather"/>
                <a:ea typeface="Merriweather"/>
                <a:cs typeface="Merriweather"/>
                <a:sym typeface="Merriweather"/>
              </a:rPr>
              <a:t>Nuestra promesa</a:t>
            </a:r>
            <a:endParaRPr sz="5000">
              <a:latin typeface="Merriweather"/>
              <a:ea typeface="Merriweather"/>
              <a:cs typeface="Merriweather"/>
              <a:sym typeface="Merriweather"/>
            </a:endParaRPr>
          </a:p>
        </p:txBody>
      </p:sp>
      <p:cxnSp>
        <p:nvCxnSpPr>
          <p:cNvPr id="111" name="Google Shape;111;p3"/>
          <p:cNvCxnSpPr/>
          <p:nvPr/>
        </p:nvCxnSpPr>
        <p:spPr>
          <a:xfrm>
            <a:off x="6096000" y="1626577"/>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112" name="Google Shape;112;p3"/>
          <p:cNvSpPr txBox="1"/>
          <p:nvPr/>
        </p:nvSpPr>
        <p:spPr>
          <a:xfrm>
            <a:off x="6814759" y="1937039"/>
            <a:ext cx="4950000" cy="4525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s-CO" sz="2400" u="none" cap="none" strike="noStrike">
                <a:solidFill>
                  <a:srgbClr val="E1EFD8"/>
                </a:solidFill>
                <a:latin typeface="Arial"/>
                <a:ea typeface="Arial"/>
                <a:cs typeface="Arial"/>
                <a:sym typeface="Arial"/>
              </a:rPr>
              <a:t>B</a:t>
            </a:r>
            <a:r>
              <a:rPr b="0" i="0" lang="es-CO" sz="2400" u="none" cap="none" strike="noStrike">
                <a:solidFill>
                  <a:srgbClr val="E1EFD8"/>
                </a:solidFill>
                <a:latin typeface="Merriweather"/>
                <a:ea typeface="Merriweather"/>
                <a:cs typeface="Merriweather"/>
                <a:sym typeface="Merriweather"/>
              </a:rPr>
              <a:t>rindaremos mayor facilidad y seguridad a los jardines infantiles por medio de la aplicación móvil, la cual  ayuda al desarrollo del mismo por medio de las diversas funcionalidades con las que cuenta nuestro sistema. Aportaremos mayor tranquilidad a nuestros usuarios y solucionaremos sus inquietudes.</a:t>
            </a:r>
            <a:endParaRPr b="0" i="0" sz="1400" u="none" cap="none" strike="noStrike">
              <a:solidFill>
                <a:srgbClr val="000000"/>
              </a:solidFill>
              <a:latin typeface="Merriweather"/>
              <a:ea typeface="Merriweather"/>
              <a:cs typeface="Merriweather"/>
              <a:sym typeface="Merriweather"/>
            </a:endParaRPr>
          </a:p>
        </p:txBody>
      </p:sp>
      <p:pic>
        <p:nvPicPr>
          <p:cNvPr descr="Seguridad – MC Col" id="113" name="Google Shape;113;p3"/>
          <p:cNvPicPr preferRelativeResize="0"/>
          <p:nvPr/>
        </p:nvPicPr>
        <p:blipFill rotWithShape="1">
          <a:blip r:embed="rId3">
            <a:alphaModFix/>
          </a:blip>
          <a:srcRect b="0" l="0" r="0" t="0"/>
          <a:stretch/>
        </p:blipFill>
        <p:spPr>
          <a:xfrm>
            <a:off x="842475" y="2365130"/>
            <a:ext cx="4870177" cy="2597427"/>
          </a:xfrm>
          <a:prstGeom prst="rect">
            <a:avLst/>
          </a:prstGeom>
          <a:noFill/>
          <a:ln>
            <a:noFill/>
          </a:ln>
          <a:effectLst>
            <a:outerShdw blurRad="50800" rotWithShape="0" algn="t" dir="5400000" dist="38100">
              <a:srgbClr val="000000">
                <a:alpha val="40000"/>
              </a:srgbClr>
            </a:outerShdw>
          </a:effectLst>
        </p:spPr>
      </p:pic>
      <p:pic>
        <p:nvPicPr>
          <p:cNvPr id="114" name="Google Shape;114;p3"/>
          <p:cNvPicPr preferRelativeResize="0"/>
          <p:nvPr/>
        </p:nvPicPr>
        <p:blipFill rotWithShape="1">
          <a:blip r:embed="rId4">
            <a:alphaModFix/>
          </a:blip>
          <a:srcRect b="8099" l="24715" r="9149" t="15761"/>
          <a:stretch/>
        </p:blipFill>
        <p:spPr>
          <a:xfrm>
            <a:off x="5572857" y="5896234"/>
            <a:ext cx="1046286" cy="865050"/>
          </a:xfrm>
          <a:prstGeom prst="roundRect">
            <a:avLst>
              <a:gd fmla="val 16667" name="adj"/>
            </a:avLst>
          </a:prstGeom>
          <a:noFill/>
          <a:ln>
            <a:noFill/>
          </a:ln>
        </p:spPr>
      </p:pic>
      <p:sp>
        <p:nvSpPr>
          <p:cNvPr id="115" name="Google Shape;115;p3"/>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4"/>
          <p:cNvPicPr preferRelativeResize="0"/>
          <p:nvPr/>
        </p:nvPicPr>
        <p:blipFill rotWithShape="1">
          <a:blip r:embed="rId3">
            <a:alphaModFix/>
          </a:blip>
          <a:srcRect b="0" l="0" r="0" t="0"/>
          <a:stretch/>
        </p:blipFill>
        <p:spPr>
          <a:xfrm>
            <a:off x="5315316" y="1950427"/>
            <a:ext cx="6010275" cy="3467100"/>
          </a:xfrm>
          <a:prstGeom prst="rect">
            <a:avLst/>
          </a:prstGeom>
          <a:noFill/>
          <a:ln>
            <a:noFill/>
          </a:ln>
        </p:spPr>
      </p:pic>
      <p:sp>
        <p:nvSpPr>
          <p:cNvPr id="121" name="Google Shape;121;p4"/>
          <p:cNvSpPr/>
          <p:nvPr/>
        </p:nvSpPr>
        <p:spPr>
          <a:xfrm>
            <a:off x="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4"/>
          <p:cNvSpPr txBox="1"/>
          <p:nvPr>
            <p:ph type="title"/>
          </p:nvPr>
        </p:nvSpPr>
        <p:spPr>
          <a:xfrm>
            <a:off x="484920" y="406632"/>
            <a:ext cx="40695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6000"/>
              <a:buFont typeface="Arial"/>
              <a:buNone/>
            </a:pPr>
            <a:r>
              <a:rPr b="1" lang="es-CO" sz="5000">
                <a:solidFill>
                  <a:srgbClr val="E1EFD8"/>
                </a:solidFill>
                <a:latin typeface="Merriweather"/>
                <a:ea typeface="Merriweather"/>
                <a:cs typeface="Merriweather"/>
                <a:sym typeface="Merriweather"/>
              </a:rPr>
              <a:t>Misión </a:t>
            </a:r>
            <a:endParaRPr sz="5000">
              <a:latin typeface="Merriweather"/>
              <a:ea typeface="Merriweather"/>
              <a:cs typeface="Merriweather"/>
              <a:sym typeface="Merriweather"/>
            </a:endParaRPr>
          </a:p>
        </p:txBody>
      </p:sp>
      <p:cxnSp>
        <p:nvCxnSpPr>
          <p:cNvPr id="123" name="Google Shape;123;p4"/>
          <p:cNvCxnSpPr/>
          <p:nvPr/>
        </p:nvCxnSpPr>
        <p:spPr>
          <a:xfrm rot="10800000">
            <a:off x="0" y="1582615"/>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124" name="Google Shape;124;p4"/>
          <p:cNvSpPr txBox="1"/>
          <p:nvPr/>
        </p:nvSpPr>
        <p:spPr>
          <a:xfrm>
            <a:off x="484921" y="1879320"/>
            <a:ext cx="4896000" cy="4402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Asumir el compromiso y la responsabilidad para brindarles a los jardines infantiles un medio</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por el cual tengan su propio espacio, para tener un mayor rendimiento y avancé dentro del</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jardín, proporcionándoles comodidad y rapidez para obtener mayores beneficios y facilidad</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al momento de almacenar información, realizar los trámites y servicios que involucran tanto</a:t>
            </a:r>
            <a:endParaRPr b="0" i="0" sz="20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a los usuarios internos y externos del jardín.</a:t>
            </a:r>
            <a:endParaRPr b="0" i="0" sz="2000" u="none" cap="none" strike="noStrike">
              <a:solidFill>
                <a:srgbClr val="E1EFD8"/>
              </a:solidFill>
              <a:latin typeface="Merriweather"/>
              <a:ea typeface="Merriweather"/>
              <a:cs typeface="Merriweather"/>
              <a:sym typeface="Merriweather"/>
            </a:endParaRPr>
          </a:p>
        </p:txBody>
      </p:sp>
      <p:pic>
        <p:nvPicPr>
          <p:cNvPr descr="Misión, visión &amp; valores – ¿son necesarios…? | EOS implementer |  Deutschland, Schweiz, España" id="125" name="Google Shape;125;p4"/>
          <p:cNvPicPr preferRelativeResize="0"/>
          <p:nvPr/>
        </p:nvPicPr>
        <p:blipFill rotWithShape="1">
          <a:blip r:embed="rId4">
            <a:alphaModFix/>
          </a:blip>
          <a:srcRect b="5281" l="0" r="6991" t="0"/>
          <a:stretch/>
        </p:blipFill>
        <p:spPr>
          <a:xfrm>
            <a:off x="7408252" y="2294257"/>
            <a:ext cx="2729279" cy="2779440"/>
          </a:xfrm>
          <a:prstGeom prst="rect">
            <a:avLst/>
          </a:prstGeom>
          <a:noFill/>
          <a:ln>
            <a:noFill/>
          </a:ln>
          <a:effectLst>
            <a:outerShdw blurRad="50800" rotWithShape="0" algn="t" dir="5400000" dist="38100">
              <a:srgbClr val="000000">
                <a:alpha val="40000"/>
              </a:srgbClr>
            </a:outerShdw>
          </a:effectLst>
        </p:spPr>
      </p:pic>
      <p:pic>
        <p:nvPicPr>
          <p:cNvPr id="126" name="Google Shape;126;p4"/>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127" name="Google Shape;127;p4"/>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5"/>
          <p:cNvPicPr preferRelativeResize="0"/>
          <p:nvPr/>
        </p:nvPicPr>
        <p:blipFill rotWithShape="1">
          <a:blip r:embed="rId3">
            <a:alphaModFix/>
          </a:blip>
          <a:srcRect b="0" l="0" r="0" t="0"/>
          <a:stretch/>
        </p:blipFill>
        <p:spPr>
          <a:xfrm>
            <a:off x="1191724" y="1985596"/>
            <a:ext cx="6010275" cy="3467100"/>
          </a:xfrm>
          <a:prstGeom prst="rect">
            <a:avLst/>
          </a:prstGeom>
          <a:noFill/>
          <a:ln>
            <a:noFill/>
          </a:ln>
        </p:spPr>
      </p:pic>
      <p:sp>
        <p:nvSpPr>
          <p:cNvPr id="133" name="Google Shape;133;p5"/>
          <p:cNvSpPr/>
          <p:nvPr/>
        </p:nvSpPr>
        <p:spPr>
          <a:xfrm>
            <a:off x="6096000" y="-39306"/>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5"/>
          <p:cNvSpPr txBox="1"/>
          <p:nvPr>
            <p:ph type="title"/>
          </p:nvPr>
        </p:nvSpPr>
        <p:spPr>
          <a:xfrm>
            <a:off x="6393352" y="553183"/>
            <a:ext cx="4069496" cy="87923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6000"/>
              <a:buFont typeface="Arial"/>
              <a:buNone/>
            </a:pPr>
            <a:r>
              <a:rPr b="1" lang="es-CO" sz="6000">
                <a:solidFill>
                  <a:srgbClr val="E1EFD8"/>
                </a:solidFill>
                <a:latin typeface="Merriweather"/>
                <a:ea typeface="Merriweather"/>
                <a:cs typeface="Merriweather"/>
                <a:sym typeface="Merriweather"/>
              </a:rPr>
              <a:t>Visión </a:t>
            </a:r>
            <a:r>
              <a:rPr b="1" lang="es-CO" sz="6000">
                <a:solidFill>
                  <a:srgbClr val="E1EFD8"/>
                </a:solidFill>
                <a:latin typeface="Arial"/>
                <a:ea typeface="Arial"/>
                <a:cs typeface="Arial"/>
                <a:sym typeface="Arial"/>
              </a:rPr>
              <a:t> </a:t>
            </a:r>
            <a:endParaRPr/>
          </a:p>
        </p:txBody>
      </p:sp>
      <p:cxnSp>
        <p:nvCxnSpPr>
          <p:cNvPr id="135" name="Google Shape;135;p5"/>
          <p:cNvCxnSpPr/>
          <p:nvPr/>
        </p:nvCxnSpPr>
        <p:spPr>
          <a:xfrm>
            <a:off x="6096000" y="1670539"/>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136" name="Google Shape;136;p5"/>
          <p:cNvSpPr txBox="1"/>
          <p:nvPr/>
        </p:nvSpPr>
        <p:spPr>
          <a:xfrm>
            <a:off x="6831623" y="2672862"/>
            <a:ext cx="4906200" cy="3417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600"/>
              <a:buFont typeface="Arial"/>
              <a:buNone/>
            </a:pPr>
            <a:r>
              <a:rPr b="0" i="0" lang="es-CO" sz="3600" u="none" cap="none" strike="noStrike">
                <a:solidFill>
                  <a:srgbClr val="E1EFD8"/>
                </a:solidFill>
                <a:latin typeface="Merriweather"/>
                <a:ea typeface="Merriweather"/>
                <a:cs typeface="Merriweather"/>
                <a:sym typeface="Merriweather"/>
              </a:rPr>
              <a:t>Realizar excelentes sistemas que conecten y evolucionen a el mundo a través de la innovación. </a:t>
            </a:r>
            <a:endParaRPr b="0" i="0" sz="1400" u="none" cap="none" strike="noStrike">
              <a:solidFill>
                <a:srgbClr val="000000"/>
              </a:solidFill>
              <a:latin typeface="Merriweather"/>
              <a:ea typeface="Merriweather"/>
              <a:cs typeface="Merriweather"/>
              <a:sym typeface="Merriweather"/>
            </a:endParaRPr>
          </a:p>
        </p:txBody>
      </p:sp>
      <p:pic>
        <p:nvPicPr>
          <p:cNvPr descr="Misión, visión y valores | Blog Becas Santander" id="137" name="Google Shape;137;p5"/>
          <p:cNvPicPr preferRelativeResize="0"/>
          <p:nvPr/>
        </p:nvPicPr>
        <p:blipFill rotWithShape="1">
          <a:blip r:embed="rId4">
            <a:alphaModFix/>
          </a:blip>
          <a:srcRect b="15203" l="36129" r="34895" t="24218"/>
          <a:stretch/>
        </p:blipFill>
        <p:spPr>
          <a:xfrm>
            <a:off x="1960684" y="2242038"/>
            <a:ext cx="3532676" cy="2954215"/>
          </a:xfrm>
          <a:prstGeom prst="rect">
            <a:avLst/>
          </a:prstGeom>
          <a:noFill/>
          <a:ln>
            <a:noFill/>
          </a:ln>
          <a:effectLst>
            <a:outerShdw blurRad="50800" rotWithShape="0" algn="t" dir="5400000" dist="38100">
              <a:srgbClr val="000000">
                <a:alpha val="40000"/>
              </a:srgbClr>
            </a:outerShdw>
          </a:effectLst>
        </p:spPr>
      </p:pic>
      <p:pic>
        <p:nvPicPr>
          <p:cNvPr id="138" name="Google Shape;138;p5"/>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139" name="Google Shape;139;p5"/>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6"/>
          <p:cNvPicPr preferRelativeResize="0"/>
          <p:nvPr/>
        </p:nvPicPr>
        <p:blipFill rotWithShape="1">
          <a:blip r:embed="rId3">
            <a:alphaModFix/>
          </a:blip>
          <a:srcRect b="0" l="0" r="0" t="0"/>
          <a:stretch/>
        </p:blipFill>
        <p:spPr>
          <a:xfrm>
            <a:off x="4906108" y="1695450"/>
            <a:ext cx="6731977" cy="3588728"/>
          </a:xfrm>
          <a:prstGeom prst="rect">
            <a:avLst/>
          </a:prstGeom>
          <a:noFill/>
          <a:ln>
            <a:noFill/>
          </a:ln>
        </p:spPr>
      </p:pic>
      <p:sp>
        <p:nvSpPr>
          <p:cNvPr id="145" name="Google Shape;145;p6"/>
          <p:cNvSpPr/>
          <p:nvPr/>
        </p:nvSpPr>
        <p:spPr>
          <a:xfrm>
            <a:off x="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txBox="1"/>
          <p:nvPr>
            <p:ph type="title"/>
          </p:nvPr>
        </p:nvSpPr>
        <p:spPr>
          <a:xfrm>
            <a:off x="379412" y="562707"/>
            <a:ext cx="4069496" cy="87923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6000"/>
              <a:buFont typeface="Arial"/>
              <a:buNone/>
            </a:pPr>
            <a:r>
              <a:rPr b="1" lang="es-CO" sz="6000">
                <a:solidFill>
                  <a:srgbClr val="E1EFD8"/>
                </a:solidFill>
                <a:latin typeface="Merriweather"/>
                <a:ea typeface="Merriweather"/>
                <a:cs typeface="Merriweather"/>
                <a:sym typeface="Merriweather"/>
              </a:rPr>
              <a:t>Objetivo </a:t>
            </a:r>
            <a:r>
              <a:rPr b="1" lang="es-CO" sz="6000">
                <a:solidFill>
                  <a:srgbClr val="E1EFD8"/>
                </a:solidFill>
                <a:latin typeface="Arial"/>
                <a:ea typeface="Arial"/>
                <a:cs typeface="Arial"/>
                <a:sym typeface="Arial"/>
              </a:rPr>
              <a:t> </a:t>
            </a:r>
            <a:endParaRPr/>
          </a:p>
        </p:txBody>
      </p:sp>
      <p:cxnSp>
        <p:nvCxnSpPr>
          <p:cNvPr id="147" name="Google Shape;147;p6"/>
          <p:cNvCxnSpPr/>
          <p:nvPr/>
        </p:nvCxnSpPr>
        <p:spPr>
          <a:xfrm rot="10800000">
            <a:off x="0" y="1441938"/>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148" name="Google Shape;148;p6"/>
          <p:cNvSpPr txBox="1"/>
          <p:nvPr/>
        </p:nvSpPr>
        <p:spPr>
          <a:xfrm>
            <a:off x="489440" y="1845387"/>
            <a:ext cx="5117100" cy="4109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900"/>
              <a:buFont typeface="Arial"/>
              <a:buNone/>
            </a:pPr>
            <a:r>
              <a:rPr b="0" i="0" lang="es-CO" sz="2900" u="none" cap="none" strike="noStrike">
                <a:solidFill>
                  <a:srgbClr val="E1EFD8"/>
                </a:solidFill>
                <a:latin typeface="Merriweather"/>
                <a:ea typeface="Merriweather"/>
                <a:cs typeface="Merriweather"/>
                <a:sym typeface="Merriweather"/>
              </a:rPr>
              <a:t>Desarrollar una aplicación mediante la cual, su sistema permita el manejo de la información personal y de contacto de las directivas y estudiantes del jardín, para brindarle comodidad y facilidad  al usuario.</a:t>
            </a:r>
            <a:endParaRPr b="0" i="0" sz="2900" u="none" cap="none" strike="noStrike">
              <a:solidFill>
                <a:srgbClr val="E1EFD8"/>
              </a:solidFill>
              <a:latin typeface="Merriweather"/>
              <a:ea typeface="Merriweather"/>
              <a:cs typeface="Merriweather"/>
              <a:sym typeface="Merriweather"/>
            </a:endParaRPr>
          </a:p>
        </p:txBody>
      </p:sp>
      <p:pic>
        <p:nvPicPr>
          <p:cNvPr descr="Tendencias en desarrollo de Apps 2022. - App Marketing News" id="149" name="Google Shape;149;p6"/>
          <p:cNvPicPr preferRelativeResize="0"/>
          <p:nvPr/>
        </p:nvPicPr>
        <p:blipFill rotWithShape="1">
          <a:blip r:embed="rId4">
            <a:alphaModFix/>
          </a:blip>
          <a:srcRect b="0" l="0" r="0" t="0"/>
          <a:stretch/>
        </p:blipFill>
        <p:spPr>
          <a:xfrm>
            <a:off x="6726115" y="2122355"/>
            <a:ext cx="4622861" cy="2613290"/>
          </a:xfrm>
          <a:prstGeom prst="rect">
            <a:avLst/>
          </a:prstGeom>
          <a:noFill/>
          <a:ln>
            <a:noFill/>
          </a:ln>
          <a:effectLst>
            <a:outerShdw blurRad="50800" rotWithShape="0" algn="t" dir="5400000" dist="38100">
              <a:srgbClr val="000000">
                <a:alpha val="40000"/>
              </a:srgbClr>
            </a:outerShdw>
          </a:effectLst>
        </p:spPr>
      </p:pic>
      <p:pic>
        <p:nvPicPr>
          <p:cNvPr id="150" name="Google Shape;150;p6"/>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151" name="Google Shape;151;p6"/>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7"/>
          <p:cNvPicPr preferRelativeResize="0"/>
          <p:nvPr/>
        </p:nvPicPr>
        <p:blipFill rotWithShape="1">
          <a:blip r:embed="rId3">
            <a:alphaModFix/>
          </a:blip>
          <a:srcRect b="0" l="0" r="0" t="0"/>
          <a:stretch/>
        </p:blipFill>
        <p:spPr>
          <a:xfrm>
            <a:off x="875201" y="1690687"/>
            <a:ext cx="6010275" cy="3467100"/>
          </a:xfrm>
          <a:prstGeom prst="rect">
            <a:avLst/>
          </a:prstGeom>
          <a:noFill/>
          <a:ln>
            <a:noFill/>
          </a:ln>
        </p:spPr>
      </p:pic>
      <p:sp>
        <p:nvSpPr>
          <p:cNvPr id="157" name="Google Shape;157;p7"/>
          <p:cNvSpPr/>
          <p:nvPr/>
        </p:nvSpPr>
        <p:spPr>
          <a:xfrm>
            <a:off x="6096000" y="-4768"/>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7"/>
          <p:cNvSpPr txBox="1"/>
          <p:nvPr>
            <p:ph type="title"/>
          </p:nvPr>
        </p:nvSpPr>
        <p:spPr>
          <a:xfrm>
            <a:off x="6234322" y="595282"/>
            <a:ext cx="49389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4000">
                <a:solidFill>
                  <a:srgbClr val="E1EFD8"/>
                </a:solidFill>
                <a:latin typeface="Merriweather"/>
                <a:ea typeface="Merriweather"/>
                <a:cs typeface="Merriweather"/>
                <a:sym typeface="Merriweather"/>
              </a:rPr>
              <a:t>Competitividad en el mercado</a:t>
            </a:r>
            <a:r>
              <a:rPr b="1" lang="es-CO" sz="5400">
                <a:solidFill>
                  <a:srgbClr val="E1EFD8"/>
                </a:solidFill>
                <a:latin typeface="Merriweather"/>
                <a:ea typeface="Merriweather"/>
                <a:cs typeface="Merriweather"/>
                <a:sym typeface="Merriweather"/>
              </a:rPr>
              <a:t> </a:t>
            </a:r>
            <a:endParaRPr>
              <a:latin typeface="Merriweather"/>
              <a:ea typeface="Merriweather"/>
              <a:cs typeface="Merriweather"/>
              <a:sym typeface="Merriweather"/>
            </a:endParaRPr>
          </a:p>
        </p:txBody>
      </p:sp>
      <p:cxnSp>
        <p:nvCxnSpPr>
          <p:cNvPr id="159" name="Google Shape;159;p7"/>
          <p:cNvCxnSpPr/>
          <p:nvPr/>
        </p:nvCxnSpPr>
        <p:spPr>
          <a:xfrm>
            <a:off x="6096000" y="1582615"/>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160" name="Google Shape;160;p7"/>
          <p:cNvSpPr txBox="1"/>
          <p:nvPr/>
        </p:nvSpPr>
        <p:spPr>
          <a:xfrm>
            <a:off x="7003736" y="2079029"/>
            <a:ext cx="4598400" cy="3817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CO" sz="2200" u="none" cap="none" strike="noStrike">
                <a:solidFill>
                  <a:srgbClr val="E1EFD8"/>
                </a:solidFill>
                <a:latin typeface="Merriweather"/>
                <a:ea typeface="Merriweather"/>
                <a:cs typeface="Merriweather"/>
                <a:sym typeface="Merriweather"/>
              </a:rPr>
              <a:t>Existen gran variedad de aplicaciones para los jardines infantiles. Actualmente existen dos grandes competencias que son la aplicación Kidizz y la aplicación Pencil. Estas ayudan a los jardines infantiles proporcionándoles funcionalidades  que cubren algunas de las problemáticas con las que cuentan los mismos. </a:t>
            </a:r>
            <a:endParaRPr b="0" i="0" sz="1200" u="none" cap="none" strike="noStrike">
              <a:solidFill>
                <a:srgbClr val="000000"/>
              </a:solidFill>
              <a:latin typeface="Merriweather"/>
              <a:ea typeface="Merriweather"/>
              <a:cs typeface="Merriweather"/>
              <a:sym typeface="Merriweather"/>
            </a:endParaRPr>
          </a:p>
        </p:txBody>
      </p:sp>
      <p:pic>
        <p:nvPicPr>
          <p:cNvPr descr="Indicadores de Competitividad" id="161" name="Google Shape;161;p7"/>
          <p:cNvPicPr preferRelativeResize="0"/>
          <p:nvPr/>
        </p:nvPicPr>
        <p:blipFill rotWithShape="1">
          <a:blip r:embed="rId4">
            <a:alphaModFix/>
          </a:blip>
          <a:srcRect b="0" l="0" r="0" t="0"/>
          <a:stretch/>
        </p:blipFill>
        <p:spPr>
          <a:xfrm>
            <a:off x="1538287" y="1950235"/>
            <a:ext cx="3941074" cy="2971800"/>
          </a:xfrm>
          <a:prstGeom prst="rect">
            <a:avLst/>
          </a:prstGeom>
          <a:noFill/>
          <a:ln>
            <a:noFill/>
          </a:ln>
          <a:effectLst>
            <a:outerShdw blurRad="50800" rotWithShape="0" algn="t" dir="5400000" dist="38100">
              <a:srgbClr val="000000">
                <a:alpha val="40000"/>
              </a:srgbClr>
            </a:outerShdw>
          </a:effectLst>
        </p:spPr>
      </p:pic>
      <p:pic>
        <p:nvPicPr>
          <p:cNvPr id="162" name="Google Shape;162;p7"/>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163" name="Google Shape;163;p7"/>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8"/>
          <p:cNvPicPr preferRelativeResize="0"/>
          <p:nvPr/>
        </p:nvPicPr>
        <p:blipFill rotWithShape="1">
          <a:blip r:embed="rId3">
            <a:alphaModFix/>
          </a:blip>
          <a:srcRect b="0" l="0" r="0" t="0"/>
          <a:stretch/>
        </p:blipFill>
        <p:spPr>
          <a:xfrm>
            <a:off x="5130677" y="1695450"/>
            <a:ext cx="6010275" cy="3467100"/>
          </a:xfrm>
          <a:prstGeom prst="rect">
            <a:avLst/>
          </a:prstGeom>
          <a:noFill/>
          <a:ln>
            <a:noFill/>
          </a:ln>
        </p:spPr>
      </p:pic>
      <p:sp>
        <p:nvSpPr>
          <p:cNvPr id="169" name="Google Shape;169;p8"/>
          <p:cNvSpPr/>
          <p:nvPr/>
        </p:nvSpPr>
        <p:spPr>
          <a:xfrm>
            <a:off x="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8"/>
          <p:cNvSpPr txBox="1"/>
          <p:nvPr>
            <p:ph type="title"/>
          </p:nvPr>
        </p:nvSpPr>
        <p:spPr>
          <a:xfrm>
            <a:off x="286192" y="332600"/>
            <a:ext cx="70362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4000">
                <a:solidFill>
                  <a:srgbClr val="E1EFD8"/>
                </a:solidFill>
                <a:latin typeface="Merriweather"/>
                <a:ea typeface="Merriweather"/>
                <a:cs typeface="Merriweather"/>
                <a:sym typeface="Merriweather"/>
              </a:rPr>
              <a:t>Equipo de trabajo</a:t>
            </a:r>
            <a:endParaRPr sz="4000">
              <a:latin typeface="Merriweather"/>
              <a:ea typeface="Merriweather"/>
              <a:cs typeface="Merriweather"/>
              <a:sym typeface="Merriweather"/>
            </a:endParaRPr>
          </a:p>
        </p:txBody>
      </p:sp>
      <p:cxnSp>
        <p:nvCxnSpPr>
          <p:cNvPr id="171" name="Google Shape;171;p8"/>
          <p:cNvCxnSpPr/>
          <p:nvPr/>
        </p:nvCxnSpPr>
        <p:spPr>
          <a:xfrm rot="10800000">
            <a:off x="0" y="1485900"/>
            <a:ext cx="6096000" cy="0"/>
          </a:xfrm>
          <a:prstGeom prst="straightConnector1">
            <a:avLst/>
          </a:prstGeom>
          <a:noFill/>
          <a:ln cap="flat" cmpd="sng" w="76200">
            <a:solidFill>
              <a:schemeClr val="accent6"/>
            </a:solidFill>
            <a:prstDash val="solid"/>
            <a:miter lim="800000"/>
            <a:headEnd len="sm" w="sm" type="none"/>
            <a:tailEnd len="sm" w="sm" type="none"/>
          </a:ln>
        </p:spPr>
      </p:cxnSp>
      <p:sp>
        <p:nvSpPr>
          <p:cNvPr id="172" name="Google Shape;172;p8"/>
          <p:cNvSpPr txBox="1"/>
          <p:nvPr/>
        </p:nvSpPr>
        <p:spPr>
          <a:xfrm>
            <a:off x="726905" y="1860426"/>
            <a:ext cx="4642200" cy="4402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CO" sz="2000" u="none" cap="none" strike="noStrike">
                <a:solidFill>
                  <a:srgbClr val="E1EFD8"/>
                </a:solidFill>
                <a:latin typeface="Merriweather"/>
                <a:ea typeface="Merriweather"/>
                <a:cs typeface="Merriweather"/>
                <a:sym typeface="Merriweather"/>
              </a:rPr>
              <a:t>Somos un grupo de </a:t>
            </a:r>
            <a:r>
              <a:rPr lang="es-CO" sz="2000">
                <a:solidFill>
                  <a:srgbClr val="E1EFD8"/>
                </a:solidFill>
                <a:latin typeface="Merriweather"/>
                <a:ea typeface="Merriweather"/>
                <a:cs typeface="Merriweather"/>
                <a:sym typeface="Merriweather"/>
              </a:rPr>
              <a:t>dos</a:t>
            </a:r>
            <a:r>
              <a:rPr b="0" i="0" lang="es-CO" sz="2000" u="none" cap="none" strike="noStrike">
                <a:solidFill>
                  <a:srgbClr val="E1EFD8"/>
                </a:solidFill>
                <a:latin typeface="Merriweather"/>
                <a:ea typeface="Merriweather"/>
                <a:cs typeface="Merriweather"/>
                <a:sym typeface="Merriweather"/>
              </a:rPr>
              <a:t> programadoras con gran conocimiento y habilidades  en todo lo relacionado con el desarrollo de software, con un excelente rendimiento productivo y obtenemos excelentes resultados en nuestros proyectos. Actualmente contamos con el apoyo de una gran institución conocida como SENA, donde nos brindan nuevos conocimientos y aptitudes para mejorar y ampliar el desarrollo de nuestros proyectos.  </a:t>
            </a:r>
            <a:endParaRPr b="0" i="0" sz="2000" u="none" cap="none" strike="noStrike">
              <a:solidFill>
                <a:srgbClr val="000000"/>
              </a:solidFill>
              <a:latin typeface="Merriweather"/>
              <a:ea typeface="Merriweather"/>
              <a:cs typeface="Merriweather"/>
              <a:sym typeface="Merriweather"/>
            </a:endParaRPr>
          </a:p>
        </p:txBody>
      </p:sp>
      <p:pic>
        <p:nvPicPr>
          <p:cNvPr descr="Convocatoria: hackathon para mujeres programadoras • ENTER.CO" id="173" name="Google Shape;173;p8"/>
          <p:cNvPicPr preferRelativeResize="0"/>
          <p:nvPr/>
        </p:nvPicPr>
        <p:blipFill rotWithShape="1">
          <a:blip r:embed="rId4">
            <a:alphaModFix/>
          </a:blip>
          <a:srcRect b="0" l="0" r="0" t="0"/>
          <a:stretch/>
        </p:blipFill>
        <p:spPr>
          <a:xfrm>
            <a:off x="6236677" y="2110154"/>
            <a:ext cx="4689231" cy="2637692"/>
          </a:xfrm>
          <a:prstGeom prst="rect">
            <a:avLst/>
          </a:prstGeom>
          <a:noFill/>
          <a:ln>
            <a:noFill/>
          </a:ln>
        </p:spPr>
      </p:pic>
      <p:pic>
        <p:nvPicPr>
          <p:cNvPr id="174" name="Google Shape;174;p8"/>
          <p:cNvPicPr preferRelativeResize="0"/>
          <p:nvPr/>
        </p:nvPicPr>
        <p:blipFill rotWithShape="1">
          <a:blip r:embed="rId5">
            <a:alphaModFix/>
          </a:blip>
          <a:srcRect b="8099" l="24715" r="9149" t="15761"/>
          <a:stretch/>
        </p:blipFill>
        <p:spPr>
          <a:xfrm>
            <a:off x="5572857" y="5896234"/>
            <a:ext cx="1046286" cy="865050"/>
          </a:xfrm>
          <a:prstGeom prst="roundRect">
            <a:avLst>
              <a:gd fmla="val 16667" name="adj"/>
            </a:avLst>
          </a:prstGeom>
          <a:noFill/>
          <a:ln>
            <a:noFill/>
          </a:ln>
        </p:spPr>
      </p:pic>
      <p:sp>
        <p:nvSpPr>
          <p:cNvPr id="175" name="Google Shape;175;p8"/>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9"/>
          <p:cNvPicPr preferRelativeResize="0"/>
          <p:nvPr/>
        </p:nvPicPr>
        <p:blipFill rotWithShape="1">
          <a:blip r:embed="rId3">
            <a:alphaModFix/>
          </a:blip>
          <a:srcRect b="0" l="0" r="0" t="0"/>
          <a:stretch/>
        </p:blipFill>
        <p:spPr>
          <a:xfrm>
            <a:off x="804862" y="1792166"/>
            <a:ext cx="6010275" cy="3467100"/>
          </a:xfrm>
          <a:prstGeom prst="rect">
            <a:avLst/>
          </a:prstGeom>
          <a:noFill/>
          <a:ln>
            <a:noFill/>
          </a:ln>
        </p:spPr>
      </p:pic>
      <p:sp>
        <p:nvSpPr>
          <p:cNvPr id="181" name="Google Shape;181;p9"/>
          <p:cNvSpPr/>
          <p:nvPr/>
        </p:nvSpPr>
        <p:spPr>
          <a:xfrm>
            <a:off x="6096000" y="0"/>
            <a:ext cx="6096000" cy="6858000"/>
          </a:xfrm>
          <a:prstGeom prst="rect">
            <a:avLst/>
          </a:prstGeom>
          <a:solidFill>
            <a:srgbClr val="385623"/>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9"/>
          <p:cNvSpPr txBox="1"/>
          <p:nvPr>
            <p:ph type="title"/>
          </p:nvPr>
        </p:nvSpPr>
        <p:spPr>
          <a:xfrm>
            <a:off x="6473016" y="309563"/>
            <a:ext cx="4192500" cy="879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1EFD8"/>
              </a:buClr>
              <a:buSzPts val="5400"/>
              <a:buFont typeface="Arial"/>
              <a:buNone/>
            </a:pPr>
            <a:r>
              <a:rPr b="1" lang="es-CO" sz="5400">
                <a:solidFill>
                  <a:srgbClr val="E1EFD8"/>
                </a:solidFill>
                <a:latin typeface="Merriweather"/>
                <a:ea typeface="Merriweather"/>
                <a:cs typeface="Merriweather"/>
                <a:sym typeface="Merriweather"/>
              </a:rPr>
              <a:t>FODA</a:t>
            </a:r>
            <a:endParaRPr>
              <a:latin typeface="Merriweather"/>
              <a:ea typeface="Merriweather"/>
              <a:cs typeface="Merriweather"/>
              <a:sym typeface="Merriweather"/>
            </a:endParaRPr>
          </a:p>
        </p:txBody>
      </p:sp>
      <p:cxnSp>
        <p:nvCxnSpPr>
          <p:cNvPr id="183" name="Google Shape;183;p9"/>
          <p:cNvCxnSpPr/>
          <p:nvPr/>
        </p:nvCxnSpPr>
        <p:spPr>
          <a:xfrm flipH="1" rot="10800000">
            <a:off x="6096000" y="1459889"/>
            <a:ext cx="6169269" cy="61180"/>
          </a:xfrm>
          <a:prstGeom prst="straightConnector1">
            <a:avLst/>
          </a:prstGeom>
          <a:noFill/>
          <a:ln cap="flat" cmpd="sng" w="76200">
            <a:solidFill>
              <a:schemeClr val="accent6"/>
            </a:solidFill>
            <a:prstDash val="solid"/>
            <a:miter lim="800000"/>
            <a:headEnd len="sm" w="sm" type="none"/>
            <a:tailEnd len="sm" w="sm" type="none"/>
          </a:ln>
        </p:spPr>
      </p:cxnSp>
      <p:pic>
        <p:nvPicPr>
          <p:cNvPr id="184" name="Google Shape;184;p9"/>
          <p:cNvPicPr preferRelativeResize="0"/>
          <p:nvPr/>
        </p:nvPicPr>
        <p:blipFill rotWithShape="1">
          <a:blip r:embed="rId4">
            <a:alphaModFix/>
          </a:blip>
          <a:srcRect b="8099" l="24715" r="9149" t="15761"/>
          <a:stretch/>
        </p:blipFill>
        <p:spPr>
          <a:xfrm>
            <a:off x="5572857" y="5896234"/>
            <a:ext cx="1046286" cy="865050"/>
          </a:xfrm>
          <a:prstGeom prst="roundRect">
            <a:avLst>
              <a:gd fmla="val 16667" name="adj"/>
            </a:avLst>
          </a:prstGeom>
          <a:noFill/>
          <a:ln>
            <a:noFill/>
          </a:ln>
        </p:spPr>
      </p:pic>
      <p:sp>
        <p:nvSpPr>
          <p:cNvPr id="185" name="Google Shape;185;p9"/>
          <p:cNvSpPr/>
          <p:nvPr/>
        </p:nvSpPr>
        <p:spPr>
          <a:xfrm>
            <a:off x="5572857" y="5896234"/>
            <a:ext cx="1046286" cy="86505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
        <p:nvSpPr>
          <p:cNvPr id="186" name="Google Shape;186;p9"/>
          <p:cNvSpPr txBox="1"/>
          <p:nvPr/>
        </p:nvSpPr>
        <p:spPr>
          <a:xfrm>
            <a:off x="6682153" y="1792106"/>
            <a:ext cx="4923600" cy="4017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500"/>
              <a:buFont typeface="Arial"/>
              <a:buNone/>
            </a:pPr>
            <a:r>
              <a:rPr b="0" i="0" lang="es-CO" sz="1500" u="none" cap="none" strike="noStrike">
                <a:solidFill>
                  <a:srgbClr val="E1EFD8"/>
                </a:solidFill>
                <a:latin typeface="Merriweather"/>
                <a:ea typeface="Merriweather"/>
                <a:cs typeface="Merriweather"/>
                <a:sym typeface="Merriweather"/>
              </a:rPr>
              <a:t>DEBILIDADES: No abarcamos todas las problemáticas del jardín infantil, pero planeamos hacerlo. </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rPr b="0" i="0" lang="es-CO" sz="1500" u="none" cap="none" strike="noStrike">
                <a:solidFill>
                  <a:srgbClr val="E1EFD8"/>
                </a:solidFill>
                <a:latin typeface="Merriweather"/>
                <a:ea typeface="Merriweather"/>
                <a:cs typeface="Merriweather"/>
                <a:sym typeface="Merriweather"/>
              </a:rPr>
              <a:t>OPORTUNIDADES: Los jardines cuentan con un sistema en el cual aportamos mayor oportunidad de comunicación y  comodidad a nuestros usuarios, además de facilitar el trabajo del mismo.</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rPr b="0" i="0" lang="es-CO" sz="1500" u="none" cap="none" strike="noStrike">
                <a:solidFill>
                  <a:srgbClr val="E1EFD8"/>
                </a:solidFill>
                <a:latin typeface="Merriweather"/>
                <a:ea typeface="Merriweather"/>
                <a:cs typeface="Merriweather"/>
                <a:sym typeface="Merriweather"/>
              </a:rPr>
              <a:t>FORTALEZAS: Nuestra mayor fortaleza es la seguridad con la información almacenada y el buen procesamiento en cualquier proceso que ejecute la aplicación. </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rPr b="0" i="0" lang="es-CO" sz="1500" u="none" cap="none" strike="noStrike">
                <a:solidFill>
                  <a:srgbClr val="E1EFD8"/>
                </a:solidFill>
                <a:latin typeface="Merriweather"/>
                <a:ea typeface="Merriweather"/>
                <a:cs typeface="Merriweather"/>
                <a:sym typeface="Merriweather"/>
              </a:rPr>
              <a:t>AMENAZAS: Amenaza con la seguridad de la información personal almacenada ya que no debe ser revelada  a terceros, sin embargo, nosotras trabajamos para que la amenaza no pasara a mayores y los usuarios puedan utilizar la aplicación con mayor tranquilidad.  </a:t>
            </a:r>
            <a:endParaRPr b="0" i="0" sz="1500" u="none" cap="none" strike="noStrike">
              <a:solidFill>
                <a:srgbClr val="E1EFD8"/>
              </a:solidFill>
              <a:latin typeface="Merriweather"/>
              <a:ea typeface="Merriweather"/>
              <a:cs typeface="Merriweather"/>
              <a:sym typeface="Merriweather"/>
            </a:endParaRPr>
          </a:p>
        </p:txBody>
      </p:sp>
      <p:pic>
        <p:nvPicPr>
          <p:cNvPr descr="Análisis FODA - Wikipedia, la enciclopedia libre" id="187" name="Google Shape;187;p9"/>
          <p:cNvPicPr preferRelativeResize="0"/>
          <p:nvPr/>
        </p:nvPicPr>
        <p:blipFill rotWithShape="1">
          <a:blip r:embed="rId5">
            <a:alphaModFix/>
          </a:blip>
          <a:srcRect b="0" l="0" r="0" t="0"/>
          <a:stretch/>
        </p:blipFill>
        <p:spPr>
          <a:xfrm>
            <a:off x="1891443" y="1847514"/>
            <a:ext cx="3387481" cy="3356403"/>
          </a:xfrm>
          <a:prstGeom prst="rect">
            <a:avLst/>
          </a:prstGeom>
          <a:no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1300">
        <p14:pan dir="u"/>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2022-12-14T21:38:46Z</dcterms:created>
  <dc:creator>damaris arango</dc:creator>
</cp:coreProperties>
</file>