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9" r:id="rId7"/>
    <p:sldId id="267" r:id="rId8"/>
    <p:sldId id="268" r:id="rId9"/>
    <p:sldId id="269"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p:cViewPr varScale="1">
        <p:scale>
          <a:sx n="98" d="100"/>
          <a:sy n="98" d="100"/>
        </p:scale>
        <p:origin x="906" y="10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2/16/2021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2/16/2021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224841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424867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59352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112552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251467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249117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39777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50596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159555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8741083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2/16/2021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otball-data.or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football-data.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ncei.noaa.gov/data/global-summary-of-the-day/access/2020/" TargetMode="External"/><Relationship Id="rId4" Type="http://schemas.openxmlformats.org/officeDocument/2006/relationships/hyperlink" Target="https://www1.ncdc.noaa.gov/"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football-data.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ncei.noaa.gov/data/global-summary-of-the-day/access/2020/" TargetMode="External"/><Relationship Id="rId4" Type="http://schemas.openxmlformats.org/officeDocument/2006/relationships/hyperlink" Target="https://www1.ncdc.noaa.go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otball-data.or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ncei.noaa.gov/"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ootball-data.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362200" y="1295400"/>
            <a:ext cx="6477000" cy="1425577"/>
          </a:xfrm>
        </p:spPr>
        <p:txBody>
          <a:bodyPr/>
          <a:lstStyle/>
          <a:p>
            <a:r>
              <a:rPr lang="en-US" dirty="0"/>
              <a:t>Open-ended Capstone</a:t>
            </a:r>
            <a:br>
              <a:rPr lang="en-US" dirty="0"/>
            </a:br>
            <a:r>
              <a:rPr lang="en-US" b="0" dirty="0"/>
              <a:t>Project Status</a:t>
            </a:r>
          </a:p>
        </p:txBody>
      </p:sp>
      <p:sp>
        <p:nvSpPr>
          <p:cNvPr id="3" name="Rectangle 2"/>
          <p:cNvSpPr>
            <a:spLocks noGrp="1"/>
          </p:cNvSpPr>
          <p:nvPr>
            <p:ph type="subTitle" idx="1"/>
          </p:nvPr>
        </p:nvSpPr>
        <p:spPr/>
        <p:txBody>
          <a:bodyPr/>
          <a:lstStyle/>
          <a:p>
            <a:pPr algn="r"/>
            <a:r>
              <a:rPr lang="en-US" dirty="0"/>
              <a:t>FOOTBALL DATA</a:t>
            </a:r>
          </a:p>
          <a:p>
            <a:pPr algn="r"/>
            <a:r>
              <a:rPr lang="en-US" dirty="0" err="1"/>
              <a:t>Mariia</a:t>
            </a:r>
            <a:r>
              <a:rPr lang="en-US" dirty="0"/>
              <a:t> </a:t>
            </a:r>
            <a:r>
              <a:rPr lang="en-US" dirty="0" err="1"/>
              <a:t>Gubareva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3</a:t>
            </a:r>
            <a:br>
              <a:rPr lang="en-US" b="0" dirty="0"/>
            </a:br>
            <a:r>
              <a:rPr lang="en-US" sz="2000" b="0" dirty="0"/>
              <a:t>DATA COLLECTION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9" name="TextBox 8">
            <a:extLst>
              <a:ext uri="{FF2B5EF4-FFF2-40B4-BE49-F238E27FC236}">
                <a16:creationId xmlns:a16="http://schemas.microsoft.com/office/drawing/2014/main" id="{8A92B47A-6FB8-4D40-8E3B-2F005F1A7CAD}"/>
              </a:ext>
            </a:extLst>
          </p:cNvPr>
          <p:cNvSpPr txBox="1"/>
          <p:nvPr/>
        </p:nvSpPr>
        <p:spPr>
          <a:xfrm>
            <a:off x="647700" y="1219200"/>
            <a:ext cx="7848600" cy="4456605"/>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Implementation (continued)</a:t>
            </a:r>
          </a:p>
          <a:p>
            <a:pPr marL="0" marR="0">
              <a:lnSpc>
                <a:spcPct val="107000"/>
              </a:lnSpc>
              <a:spcBef>
                <a:spcPts val="1800"/>
              </a:spcBef>
              <a:spcAft>
                <a:spcPts val="1200"/>
              </a:spcAft>
            </a:pPr>
            <a:r>
              <a:rPr lang="en-US" sz="1400" dirty="0">
                <a:ln w="6350">
                  <a:noFill/>
                </a:ln>
                <a:solidFill>
                  <a:schemeClr val="accent1"/>
                </a:solidFill>
                <a:latin typeface="+mj-lt"/>
                <a:ea typeface="+mj-ea"/>
                <a:cs typeface="+mj-cs"/>
              </a:rPr>
              <a:t>Current Limitations</a:t>
            </a:r>
          </a:p>
          <a:p>
            <a:pPr marL="742950" lvl="1" indent="-285750">
              <a:buSzPts val="1000"/>
              <a:buFont typeface="Courier New" panose="02070309020205020404" pitchFamily="49" charset="0"/>
              <a:buChar char="o"/>
              <a:tabLst>
                <a:tab pos="914400" algn="l"/>
              </a:tabLst>
            </a:pPr>
            <a:r>
              <a:rPr lang="en-US" sz="1400" dirty="0">
                <a:solidFill>
                  <a:srgbClr val="24292E"/>
                </a:solidFill>
                <a:effectLst/>
                <a:ea typeface="Times New Roman" panose="02020603050405020304" pitchFamily="18" charset="0"/>
                <a:cs typeface="Times New Roman" panose="02020603050405020304" pitchFamily="18" charset="0"/>
              </a:rPr>
              <a:t>Football data is retrieved for 1 league only (UEFA Champions League)</a:t>
            </a:r>
            <a:endParaRPr lang="en-US" sz="1400" dirty="0">
              <a:solidFill>
                <a:srgbClr val="24292E"/>
              </a:solidFill>
              <a:effectLst/>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400" dirty="0">
                <a:solidFill>
                  <a:srgbClr val="24292E"/>
                </a:solidFill>
                <a:cs typeface="Times New Roman" panose="02020603050405020304" pitchFamily="18" charset="0"/>
              </a:rPr>
              <a:t>Only 3 latest seasons are available from </a:t>
            </a:r>
            <a:r>
              <a:rPr lang="en-US" sz="1400" dirty="0">
                <a:solidFill>
                  <a:srgbClr val="24292E"/>
                </a:solidFill>
                <a:effectLst/>
                <a:ea typeface="Times New Roman" panose="02020603050405020304" pitchFamily="18" charset="0"/>
                <a:cs typeface="Times New Roman" panose="02020603050405020304" pitchFamily="18" charset="0"/>
              </a:rPr>
              <a:t>the </a:t>
            </a:r>
            <a:r>
              <a:rPr lang="en-US" sz="1400" u="sng" dirty="0">
                <a:solidFill>
                  <a:srgbClr val="0000FF"/>
                </a:solidFill>
                <a:effectLst/>
                <a:ea typeface="Times New Roman" panose="02020603050405020304" pitchFamily="18" charset="0"/>
                <a:cs typeface="Times New Roman" panose="02020603050405020304" pitchFamily="18" charset="0"/>
                <a:hlinkClick r:id="rId3"/>
              </a:rPr>
              <a:t>https://www.football-data.org/</a:t>
            </a:r>
            <a:r>
              <a:rPr lang="en-US" sz="1400" dirty="0">
                <a:solidFill>
                  <a:srgbClr val="24292E"/>
                </a:solidFill>
                <a:effectLst/>
                <a:ea typeface="Times New Roman" panose="02020603050405020304" pitchFamily="18" charset="0"/>
                <a:cs typeface="Times New Roman" panose="02020603050405020304" pitchFamily="18" charset="0"/>
              </a:rPr>
              <a:t> API with a free license.</a:t>
            </a:r>
            <a:endParaRPr lang="en-US" sz="1400" dirty="0">
              <a:solidFill>
                <a:srgbClr val="24292E"/>
              </a:solidFill>
              <a:effectLst/>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For testing purposes, city to weather station mapping (</a:t>
            </a:r>
            <a:r>
              <a:rPr lang="en-US" sz="1400" dirty="0" err="1">
                <a:solidFill>
                  <a:srgbClr val="24292E"/>
                </a:solidFill>
                <a:latin typeface="Arial" panose="020B0604020202020204" pitchFamily="34" charset="0"/>
                <a:cs typeface="Times New Roman" panose="02020603050405020304" pitchFamily="18" charset="0"/>
              </a:rPr>
              <a:t>city_weather_station_map.json</a:t>
            </a:r>
            <a:r>
              <a:rPr lang="en-US" sz="1400" dirty="0">
                <a:solidFill>
                  <a:srgbClr val="24292E"/>
                </a:solidFill>
                <a:latin typeface="Arial" panose="020B0604020202020204" pitchFamily="34" charset="0"/>
                <a:cs typeface="Times New Roman" panose="02020603050405020304" pitchFamily="18" charset="0"/>
              </a:rPr>
              <a:t>) is limited to just a few entries.</a:t>
            </a:r>
          </a:p>
          <a:p>
            <a:pPr marL="742950" marR="0" lvl="1" indent="-285750">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Exception handling is not yet implemented.</a:t>
            </a:r>
          </a:p>
          <a:p>
            <a:pPr marL="0" marR="0">
              <a:lnSpc>
                <a:spcPct val="107000"/>
              </a:lnSpc>
              <a:spcBef>
                <a:spcPts val="1800"/>
              </a:spcBef>
              <a:spcAft>
                <a:spcPts val="1200"/>
              </a:spcAft>
            </a:pPr>
            <a:r>
              <a:rPr lang="en-US" sz="1400" dirty="0">
                <a:ln w="6350">
                  <a:noFill/>
                </a:ln>
                <a:solidFill>
                  <a:schemeClr val="accent1"/>
                </a:solidFill>
                <a:latin typeface="+mj-lt"/>
                <a:ea typeface="+mj-ea"/>
                <a:cs typeface="+mj-cs"/>
              </a:rPr>
              <a:t>Potential project scope changes</a:t>
            </a:r>
          </a:p>
          <a:p>
            <a:pPr marL="742950" lvl="1" indent="-285750">
              <a:spcBef>
                <a:spcPts val="0"/>
              </a:spcBef>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Adding more leagues (competitions)</a:t>
            </a:r>
          </a:p>
          <a:p>
            <a:pPr marL="742950" lvl="1" indent="-285750">
              <a:spcBef>
                <a:spcPts val="300"/>
              </a:spcBef>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Adding more seasons</a:t>
            </a:r>
          </a:p>
          <a:p>
            <a:pPr marL="742950" lvl="1" indent="-285750">
              <a:spcBef>
                <a:spcPts val="300"/>
              </a:spcBef>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Adding player (lineup) layer</a:t>
            </a:r>
          </a:p>
          <a:p>
            <a:pPr marL="742950" lvl="1" indent="-285750">
              <a:spcBef>
                <a:spcPts val="300"/>
              </a:spcBef>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Loading weather reports for ALL stations covering extended date range to increase data volume</a:t>
            </a: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solidFill>
                <a:srgbClr val="000000"/>
              </a:solidFill>
            </a:endParaRPr>
          </a:p>
        </p:txBody>
      </p:sp>
    </p:spTree>
    <p:extLst>
      <p:ext uri="{BB962C8B-B14F-4D97-AF65-F5344CB8AC3E}">
        <p14:creationId xmlns:p14="http://schemas.microsoft.com/office/powerpoint/2010/main" val="75355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4</a:t>
            </a:r>
            <a:br>
              <a:rPr lang="en-US" b="0" dirty="0"/>
            </a:br>
            <a:r>
              <a:rPr lang="en-US" sz="2000" b="0" dirty="0"/>
              <a:t>DATA EXPLORATION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9" name="TextBox 8">
            <a:extLst>
              <a:ext uri="{FF2B5EF4-FFF2-40B4-BE49-F238E27FC236}">
                <a16:creationId xmlns:a16="http://schemas.microsoft.com/office/drawing/2014/main" id="{8A92B47A-6FB8-4D40-8E3B-2F005F1A7CAD}"/>
              </a:ext>
            </a:extLst>
          </p:cNvPr>
          <p:cNvSpPr txBox="1"/>
          <p:nvPr/>
        </p:nvSpPr>
        <p:spPr>
          <a:xfrm>
            <a:off x="647700" y="1219200"/>
            <a:ext cx="7848600" cy="4406784"/>
          </a:xfrm>
          <a:prstGeom prst="rect">
            <a:avLst/>
          </a:prstGeom>
          <a:noFill/>
          <a:ln>
            <a:solidFill>
              <a:schemeClr val="accent1"/>
            </a:solidFill>
          </a:ln>
        </p:spPr>
        <p:txBody>
          <a:bodyPr wrap="square" rtlCol="0">
            <a:spAutoFit/>
          </a:bodyPr>
          <a:lstStyle/>
          <a:p>
            <a:pPr>
              <a:spcBef>
                <a:spcPts val="1800"/>
              </a:spcBef>
              <a:spcAft>
                <a:spcPts val="600"/>
              </a:spcAft>
            </a:pPr>
            <a:r>
              <a:rPr lang="en-US" sz="1400" dirty="0">
                <a:ln w="6350">
                  <a:noFill/>
                </a:ln>
                <a:solidFill>
                  <a:schemeClr val="accent1"/>
                </a:solidFill>
                <a:latin typeface="+mj-lt"/>
                <a:ea typeface="+mj-ea"/>
                <a:cs typeface="+mj-cs"/>
              </a:rPr>
              <a:t>Tools</a:t>
            </a:r>
          </a:p>
          <a:p>
            <a:pPr marL="0" marR="0">
              <a:spcBef>
                <a:spcPts val="1800"/>
              </a:spcBef>
              <a:spcAft>
                <a:spcPts val="600"/>
              </a:spcAft>
            </a:pPr>
            <a:r>
              <a:rPr lang="en-US" sz="1400" dirty="0">
                <a:solidFill>
                  <a:srgbClr val="24292E"/>
                </a:solidFill>
                <a:effectLst/>
                <a:ea typeface="Times New Roman" panose="02020603050405020304" pitchFamily="18" charset="0"/>
                <a:cs typeface="Times New Roman" panose="02020603050405020304" pitchFamily="18" charset="0"/>
              </a:rPr>
              <a:t>Created</a:t>
            </a:r>
            <a:r>
              <a:rPr lang="en-US" sz="1400" dirty="0">
                <a:solidFill>
                  <a:schemeClr val="bg1"/>
                </a:solidFill>
                <a:effectLst/>
                <a:ea typeface="Times New Roman" panose="02020603050405020304" pitchFamily="18" charset="0"/>
                <a:cs typeface="Times New Roman" panose="02020603050405020304" pitchFamily="18" charset="0"/>
              </a:rPr>
              <a:t> </a:t>
            </a:r>
            <a:r>
              <a:rPr lang="en-US" sz="1400" dirty="0" err="1">
                <a:solidFill>
                  <a:schemeClr val="bg1"/>
                </a:solidFill>
                <a:effectLst/>
                <a:ea typeface="Times New Roman" panose="02020603050405020304" pitchFamily="18" charset="0"/>
                <a:cs typeface="Times New Roman" panose="02020603050405020304" pitchFamily="18" charset="0"/>
              </a:rPr>
              <a:t>Jupyter</a:t>
            </a:r>
            <a:r>
              <a:rPr lang="en-US" sz="1400" dirty="0">
                <a:solidFill>
                  <a:schemeClr val="bg1"/>
                </a:solidFill>
                <a:effectLst/>
                <a:ea typeface="Times New Roman" panose="02020603050405020304" pitchFamily="18" charset="0"/>
                <a:cs typeface="Times New Roman" panose="02020603050405020304" pitchFamily="18" charset="0"/>
              </a:rPr>
              <a:t> notebook </a:t>
            </a:r>
            <a:r>
              <a:rPr lang="en-US" sz="1400" dirty="0">
                <a:solidFill>
                  <a:schemeClr val="bg1"/>
                </a:solidFill>
              </a:rPr>
              <a:t>demonstrating the steps performed in the exploration of the dataset:</a:t>
            </a:r>
          </a:p>
          <a:p>
            <a:pPr marL="742950" lvl="1" indent="-285750">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Loading teams from </a:t>
            </a:r>
            <a:r>
              <a:rPr lang="en-US" sz="1400" dirty="0" err="1">
                <a:solidFill>
                  <a:srgbClr val="24292E"/>
                </a:solidFill>
                <a:latin typeface="Arial" panose="020B0604020202020204" pitchFamily="34" charset="0"/>
                <a:cs typeface="Times New Roman" panose="02020603050405020304" pitchFamily="18" charset="0"/>
              </a:rPr>
              <a:t>CL_teams_full_list.json</a:t>
            </a:r>
            <a:endParaRPr lang="en-US" sz="1400" dirty="0">
              <a:solidFill>
                <a:srgbClr val="24292E"/>
              </a:solidFill>
              <a:latin typeface="Arial" panose="020B06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400" b="0" i="0" dirty="0">
                <a:solidFill>
                  <a:srgbClr val="000000"/>
                </a:solidFill>
                <a:effectLst/>
                <a:latin typeface="Helvetica Neue"/>
              </a:rPr>
              <a:t>Loading matches from </a:t>
            </a:r>
            <a:r>
              <a:rPr lang="en-US" sz="1400" b="0" i="0" dirty="0" err="1">
                <a:solidFill>
                  <a:srgbClr val="000000"/>
                </a:solidFill>
                <a:effectLst/>
                <a:latin typeface="Helvetica Neue"/>
              </a:rPr>
              <a:t>CL_matches_full_list.json</a:t>
            </a:r>
            <a:endParaRPr lang="en-US" sz="1400" b="0" i="0" dirty="0">
              <a:solidFill>
                <a:srgbClr val="000000"/>
              </a:solidFill>
              <a:effectLst/>
              <a:latin typeface="Helvetica Neue"/>
            </a:endParaRPr>
          </a:p>
          <a:p>
            <a:pPr marL="742950" lvl="1" indent="-285750">
              <a:buSzPts val="1000"/>
              <a:buFont typeface="Courier New" panose="02070309020205020404" pitchFamily="49" charset="0"/>
              <a:buChar char="o"/>
              <a:tabLst>
                <a:tab pos="914400" algn="l"/>
              </a:tabLst>
            </a:pPr>
            <a:r>
              <a:rPr lang="en-US" sz="1400" dirty="0">
                <a:solidFill>
                  <a:srgbClr val="000000"/>
                </a:solidFill>
                <a:latin typeface="Helvetica Neue"/>
                <a:cs typeface="Times New Roman" panose="02020603050405020304" pitchFamily="18" charset="0"/>
              </a:rPr>
              <a:t>Performing b</a:t>
            </a:r>
            <a:r>
              <a:rPr lang="en-US" sz="1400" b="0" i="0" dirty="0">
                <a:solidFill>
                  <a:srgbClr val="000000"/>
                </a:solidFill>
                <a:effectLst/>
                <a:latin typeface="Helvetica Neue"/>
              </a:rPr>
              <a:t>asic data validation checks:</a:t>
            </a:r>
          </a:p>
          <a:p>
            <a:pPr marL="1200150" lvl="2" indent="-285750">
              <a:buSzPts val="1000"/>
              <a:buFont typeface="Wingdings" panose="05000000000000000000" pitchFamily="2" charset="2"/>
              <a:buChar char="ü"/>
              <a:tabLst>
                <a:tab pos="914400" algn="l"/>
              </a:tabLst>
            </a:pPr>
            <a:r>
              <a:rPr lang="en-US" sz="1400" dirty="0">
                <a:solidFill>
                  <a:srgbClr val="24292E"/>
                </a:solidFill>
                <a:latin typeface="Arial" panose="020B0604020202020204" pitchFamily="34" charset="0"/>
                <a:cs typeface="Times New Roman" panose="02020603050405020304" pitchFamily="18" charset="0"/>
              </a:rPr>
              <a:t>All </a:t>
            </a:r>
            <a:r>
              <a:rPr lang="en-US" sz="1400" dirty="0" err="1">
                <a:solidFill>
                  <a:srgbClr val="24292E"/>
                </a:solidFill>
                <a:latin typeface="Arial" panose="020B0604020202020204" pitchFamily="34" charset="0"/>
                <a:cs typeface="Times New Roman" panose="02020603050405020304" pitchFamily="18" charset="0"/>
              </a:rPr>
              <a:t>homeTeam_id</a:t>
            </a:r>
            <a:r>
              <a:rPr lang="en-US" sz="1400" dirty="0">
                <a:solidFill>
                  <a:srgbClr val="24292E"/>
                </a:solidFill>
                <a:latin typeface="Arial" panose="020B0604020202020204" pitchFamily="34" charset="0"/>
                <a:cs typeface="Times New Roman" panose="02020603050405020304" pitchFamily="18" charset="0"/>
              </a:rPr>
              <a:t> and </a:t>
            </a:r>
            <a:r>
              <a:rPr lang="en-US" sz="1400" dirty="0" err="1">
                <a:solidFill>
                  <a:srgbClr val="24292E"/>
                </a:solidFill>
                <a:latin typeface="Arial" panose="020B0604020202020204" pitchFamily="34" charset="0"/>
                <a:cs typeface="Times New Roman" panose="02020603050405020304" pitchFamily="18" charset="0"/>
              </a:rPr>
              <a:t>awayTeam_id</a:t>
            </a:r>
            <a:r>
              <a:rPr lang="en-US" sz="1400" dirty="0">
                <a:solidFill>
                  <a:srgbClr val="24292E"/>
                </a:solidFill>
                <a:latin typeface="Arial" panose="020B0604020202020204" pitchFamily="34" charset="0"/>
                <a:cs typeface="Times New Roman" panose="02020603050405020304" pitchFamily="18" charset="0"/>
              </a:rPr>
              <a:t> from the matches dataset are present in the teams dataset</a:t>
            </a:r>
          </a:p>
          <a:p>
            <a:pPr marL="1200150" lvl="2" indent="-285750">
              <a:buSzPts val="1000"/>
              <a:buFont typeface="Wingdings" panose="05000000000000000000" pitchFamily="2" charset="2"/>
              <a:buChar char="ü"/>
              <a:tabLst>
                <a:tab pos="914400" algn="l"/>
              </a:tabLst>
            </a:pPr>
            <a:r>
              <a:rPr lang="en-US" sz="1400" dirty="0">
                <a:solidFill>
                  <a:srgbClr val="24292E"/>
                </a:solidFill>
                <a:latin typeface="Arial" panose="020B0604020202020204" pitchFamily="34" charset="0"/>
                <a:cs typeface="Times New Roman" panose="02020603050405020304" pitchFamily="18" charset="0"/>
              </a:rPr>
              <a:t>Values in date column in the matches dataset are valid dates</a:t>
            </a:r>
            <a:endParaRPr lang="en-US" sz="1400" b="0" i="0" dirty="0">
              <a:solidFill>
                <a:srgbClr val="24292E"/>
              </a:solidFill>
              <a:effectLst/>
              <a:latin typeface="Arial" panose="020B0604020202020204" pitchFamily="34" charset="0"/>
              <a:cs typeface="Times New Roman" panose="02020603050405020304" pitchFamily="18" charset="0"/>
            </a:endParaRPr>
          </a:p>
          <a:p>
            <a:pPr algn="just"/>
            <a:endParaRPr lang="en-US" sz="1400" b="0" i="0" dirty="0">
              <a:solidFill>
                <a:srgbClr val="000000"/>
              </a:solidFill>
              <a:effectLst/>
              <a:latin typeface="Helvetica Neue"/>
            </a:endParaRPr>
          </a:p>
          <a:p>
            <a:pPr algn="just">
              <a:spcBef>
                <a:spcPts val="1800"/>
              </a:spcBef>
              <a:spcAft>
                <a:spcPts val="1200"/>
              </a:spcAft>
            </a:pPr>
            <a:r>
              <a:rPr lang="en-US" sz="1400" dirty="0">
                <a:ln w="6350">
                  <a:noFill/>
                </a:ln>
                <a:solidFill>
                  <a:schemeClr val="accent1"/>
                </a:solidFill>
                <a:latin typeface="+mj-lt"/>
                <a:ea typeface="+mj-ea"/>
                <a:cs typeface="+mj-cs"/>
              </a:rPr>
              <a:t>Insights</a:t>
            </a:r>
          </a:p>
          <a:p>
            <a:pPr marL="742950" lvl="1" indent="-285750">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Data is homogenous in each column since it was successfully loaded into Python Pandas Series which are homogeneous objects by definition.</a:t>
            </a:r>
          </a:p>
          <a:p>
            <a:pPr marL="742950" lvl="1" indent="-285750">
              <a:buSzPts val="1000"/>
              <a:buFont typeface="Courier New" panose="02070309020205020404" pitchFamily="49" charset="0"/>
              <a:buChar char="o"/>
              <a:tabLst>
                <a:tab pos="914400" algn="l"/>
              </a:tabLst>
            </a:pPr>
            <a:r>
              <a:rPr lang="en-US" sz="1400" dirty="0">
                <a:solidFill>
                  <a:srgbClr val="24292E"/>
                </a:solidFill>
                <a:latin typeface="Arial" panose="020B0604020202020204" pitchFamily="34" charset="0"/>
                <a:cs typeface="Times New Roman" panose="02020603050405020304" pitchFamily="18" charset="0"/>
              </a:rPr>
              <a:t>All </a:t>
            </a:r>
            <a:r>
              <a:rPr lang="en-US" sz="1400" b="0" i="0" dirty="0">
                <a:solidFill>
                  <a:srgbClr val="000000"/>
                </a:solidFill>
                <a:effectLst/>
                <a:latin typeface="Helvetica Neue"/>
              </a:rPr>
              <a:t>data validation checks passed.</a:t>
            </a:r>
          </a:p>
          <a:p>
            <a:pPr marL="742950" lvl="1" indent="-285750">
              <a:spcBef>
                <a:spcPts val="300"/>
              </a:spcBef>
              <a:buSzPts val="1000"/>
              <a:buFont typeface="Courier New" panose="02070309020205020404" pitchFamily="49" charset="0"/>
              <a:buChar char="o"/>
              <a:tabLst>
                <a:tab pos="914400" algn="l"/>
              </a:tabLst>
            </a:pPr>
            <a:r>
              <a:rPr lang="en-US" sz="1400" dirty="0">
                <a:solidFill>
                  <a:srgbClr val="000000"/>
                </a:solidFill>
                <a:latin typeface="Helvetica Neue"/>
              </a:rPr>
              <a:t>M</a:t>
            </a:r>
            <a:r>
              <a:rPr lang="en-US" sz="1400" b="0" i="0" dirty="0">
                <a:solidFill>
                  <a:srgbClr val="000000"/>
                </a:solidFill>
                <a:effectLst/>
                <a:latin typeface="Helvetica Neue"/>
              </a:rPr>
              <a:t>ongo </a:t>
            </a:r>
            <a:r>
              <a:rPr lang="en-US" sz="1400" b="0" i="0" dirty="0" err="1">
                <a:solidFill>
                  <a:srgbClr val="000000"/>
                </a:solidFill>
                <a:effectLst/>
                <a:latin typeface="Helvetica Neue"/>
              </a:rPr>
              <a:t>db</a:t>
            </a:r>
            <a:r>
              <a:rPr lang="en-US" sz="1400" b="0" i="0" dirty="0">
                <a:solidFill>
                  <a:srgbClr val="000000"/>
                </a:solidFill>
                <a:effectLst/>
                <a:latin typeface="Helvetica Neue"/>
              </a:rPr>
              <a:t> is candidate for a storage solution since it stores data in JSON-like documents and is build for optimal performance.</a:t>
            </a:r>
            <a:endParaRPr lang="en-US" sz="1400" dirty="0">
              <a:solidFill>
                <a:srgbClr val="24292E"/>
              </a:solidFill>
              <a:latin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solidFill>
                <a:srgbClr val="000000"/>
              </a:solidFill>
            </a:endParaRPr>
          </a:p>
        </p:txBody>
      </p:sp>
    </p:spTree>
    <p:extLst>
      <p:ext uri="{BB962C8B-B14F-4D97-AF65-F5344CB8AC3E}">
        <p14:creationId xmlns:p14="http://schemas.microsoft.com/office/powerpoint/2010/main" val="210117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4</a:t>
            </a:r>
            <a:br>
              <a:rPr lang="en-US" b="0" dirty="0"/>
            </a:br>
            <a:r>
              <a:rPr lang="en-US" sz="2000" b="0" dirty="0"/>
              <a:t>DATA EXPLORATION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12</a:t>
            </a:fld>
            <a:endParaRPr lang="en-US" dirty="0"/>
          </a:p>
        </p:txBody>
      </p:sp>
      <p:sp>
        <p:nvSpPr>
          <p:cNvPr id="9" name="TextBox 8">
            <a:extLst>
              <a:ext uri="{FF2B5EF4-FFF2-40B4-BE49-F238E27FC236}">
                <a16:creationId xmlns:a16="http://schemas.microsoft.com/office/drawing/2014/main" id="{8A92B47A-6FB8-4D40-8E3B-2F005F1A7CAD}"/>
              </a:ext>
            </a:extLst>
          </p:cNvPr>
          <p:cNvSpPr txBox="1"/>
          <p:nvPr/>
        </p:nvSpPr>
        <p:spPr>
          <a:xfrm>
            <a:off x="647700" y="1219200"/>
            <a:ext cx="7848600" cy="4297680"/>
          </a:xfrm>
          <a:prstGeom prst="rect">
            <a:avLst/>
          </a:prstGeom>
          <a:noFill/>
          <a:ln>
            <a:solidFill>
              <a:schemeClr val="accent1"/>
            </a:solidFill>
          </a:ln>
        </p:spPr>
        <p:txBody>
          <a:bodyPr wrap="square" rtlCol="0">
            <a:spAutoFit/>
          </a:bodyPr>
          <a:lstStyle/>
          <a:p>
            <a:pPr>
              <a:spcBef>
                <a:spcPts val="1800"/>
              </a:spcBef>
              <a:spcAft>
                <a:spcPts val="600"/>
              </a:spcAft>
            </a:pPr>
            <a:r>
              <a:rPr lang="en-US" sz="1400" dirty="0">
                <a:ln w="6350">
                  <a:noFill/>
                </a:ln>
                <a:solidFill>
                  <a:schemeClr val="accent1"/>
                </a:solidFill>
                <a:latin typeface="+mj-lt"/>
                <a:ea typeface="+mj-ea"/>
                <a:cs typeface="+mj-cs"/>
              </a:rPr>
              <a:t>ER Diagram</a:t>
            </a:r>
          </a:p>
          <a:p>
            <a:pPr marL="0" marR="0">
              <a:spcBef>
                <a:spcPts val="1800"/>
              </a:spcBef>
              <a:spcAft>
                <a:spcPts val="600"/>
              </a:spcAft>
            </a:pPr>
            <a:endParaRPr lang="en-US" sz="1400" dirty="0">
              <a:solidFill>
                <a:srgbClr val="24292E"/>
              </a:solidFill>
              <a:latin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solidFill>
                <a:srgbClr val="000000"/>
              </a:solidFill>
            </a:endParaRPr>
          </a:p>
        </p:txBody>
      </p:sp>
      <p:pic>
        <p:nvPicPr>
          <p:cNvPr id="7" name="Picture 6">
            <a:extLst>
              <a:ext uri="{FF2B5EF4-FFF2-40B4-BE49-F238E27FC236}">
                <a16:creationId xmlns:a16="http://schemas.microsoft.com/office/drawing/2014/main" id="{FEFBBD7F-A07B-4CD5-8107-62FF4601F6C7}"/>
              </a:ext>
            </a:extLst>
          </p:cNvPr>
          <p:cNvPicPr>
            <a:picLocks noChangeAspect="1"/>
          </p:cNvPicPr>
          <p:nvPr/>
        </p:nvPicPr>
        <p:blipFill>
          <a:blip r:embed="rId3"/>
          <a:stretch>
            <a:fillRect/>
          </a:stretch>
        </p:blipFill>
        <p:spPr>
          <a:xfrm>
            <a:off x="1515436" y="1463040"/>
            <a:ext cx="6113128" cy="3931920"/>
          </a:xfrm>
          <a:prstGeom prst="rect">
            <a:avLst/>
          </a:prstGeom>
        </p:spPr>
      </p:pic>
    </p:spTree>
    <p:extLst>
      <p:ext uri="{BB962C8B-B14F-4D97-AF65-F5344CB8AC3E}">
        <p14:creationId xmlns:p14="http://schemas.microsoft.com/office/powerpoint/2010/main" val="405779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5</a:t>
            </a:r>
            <a:br>
              <a:rPr lang="en-US" b="0" dirty="0"/>
            </a:br>
            <a:r>
              <a:rPr lang="en-US" sz="2000" b="0" cap="all" dirty="0"/>
              <a:t>Prototyping Data Pipeline</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13</a:t>
            </a:fld>
            <a:endParaRPr lang="en-US" dirty="0"/>
          </a:p>
        </p:txBody>
      </p:sp>
      <p:pic>
        <p:nvPicPr>
          <p:cNvPr id="4" name="Picture 3">
            <a:extLst>
              <a:ext uri="{FF2B5EF4-FFF2-40B4-BE49-F238E27FC236}">
                <a16:creationId xmlns:a16="http://schemas.microsoft.com/office/drawing/2014/main" id="{5FDE94C5-B49E-4151-9EFA-3FC21F824D0B}"/>
              </a:ext>
            </a:extLst>
          </p:cNvPr>
          <p:cNvPicPr>
            <a:picLocks noChangeAspect="1"/>
          </p:cNvPicPr>
          <p:nvPr/>
        </p:nvPicPr>
        <p:blipFill>
          <a:blip r:embed="rId3"/>
          <a:stretch>
            <a:fillRect/>
          </a:stretch>
        </p:blipFill>
        <p:spPr>
          <a:xfrm>
            <a:off x="1459585" y="1005840"/>
            <a:ext cx="6953057" cy="5852160"/>
          </a:xfrm>
          <a:prstGeom prst="rect">
            <a:avLst/>
          </a:prstGeom>
        </p:spPr>
      </p:pic>
    </p:spTree>
    <p:extLst>
      <p:ext uri="{BB962C8B-B14F-4D97-AF65-F5344CB8AC3E}">
        <p14:creationId xmlns:p14="http://schemas.microsoft.com/office/powerpoint/2010/main" val="16550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PROJECT SUMMARY</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2514598" y="1676037"/>
            <a:ext cx="3939540" cy="653752"/>
            <a:chOff x="0" y="1554"/>
            <a:chExt cx="8229600" cy="1261798"/>
          </a:xfrm>
          <a:solidFill>
            <a:schemeClr val="accent4">
              <a:lumMod val="20000"/>
              <a:lumOff val="80000"/>
            </a:schemeClr>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a:solidFill>
                    <a:schemeClr val="bg1"/>
                  </a:solidFill>
                </a:rPr>
                <a:t>Step One: Project Ideas</a:t>
              </a: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2998468" y="2508563"/>
            <a:ext cx="2971800" cy="653752"/>
            <a:chOff x="0" y="1251046"/>
            <a:chExt cx="8229600" cy="1261798"/>
          </a:xfrm>
          <a:solidFill>
            <a:schemeClr val="accent2">
              <a:lumMod val="40000"/>
              <a:lumOff val="60000"/>
            </a:schemeClr>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a:solidFill>
                    <a:schemeClr val="bg1"/>
                  </a:solidFill>
                </a:rPr>
                <a:t>Step Two: Project Proposal</a:t>
              </a: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val="1"/>
              </a:ext>
            </a:extLst>
          </p:cNvPr>
          <p:cNvGrpSpPr/>
          <p:nvPr/>
        </p:nvGrpSpPr>
        <p:grpSpPr>
          <a:xfrm>
            <a:off x="2998468" y="3341090"/>
            <a:ext cx="2971800" cy="653752"/>
            <a:chOff x="0" y="2500538"/>
            <a:chExt cx="8229600" cy="1261798"/>
          </a:xfrm>
          <a:solidFill>
            <a:schemeClr val="accent4">
              <a:lumMod val="60000"/>
              <a:lumOff val="4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a:solidFill>
                    <a:schemeClr val="bg1"/>
                  </a:solidFill>
                </a:rPr>
                <a:t>Step Three: Data Collection</a:t>
              </a:r>
              <a:endParaRPr lang="en-US" sz="1500" kern="1200" dirty="0"/>
            </a:p>
          </p:txBody>
        </p:sp>
      </p:grpSp>
      <p:grpSp>
        <p:nvGrpSpPr>
          <p:cNvPr id="32" name="Group 31">
            <a:extLst>
              <a:ext uri="{FF2B5EF4-FFF2-40B4-BE49-F238E27FC236}">
                <a16:creationId xmlns:a16="http://schemas.microsoft.com/office/drawing/2014/main" id="{422530DC-8E6B-4031-BC65-8AD7E3C5FD38}"/>
              </a:ext>
              <a:ext uri="{C183D7F6-B498-43B3-948B-1728B52AA6E4}">
                <adec:decorative xmlns:adec="http://schemas.microsoft.com/office/drawing/2017/decorative" val="1"/>
              </a:ext>
            </a:extLst>
          </p:cNvPr>
          <p:cNvGrpSpPr/>
          <p:nvPr/>
        </p:nvGrpSpPr>
        <p:grpSpPr>
          <a:xfrm>
            <a:off x="2998468" y="4173617"/>
            <a:ext cx="2971800" cy="653752"/>
            <a:chOff x="0" y="2500538"/>
            <a:chExt cx="8229600" cy="1261798"/>
          </a:xfrm>
          <a:solidFill>
            <a:schemeClr val="accent4">
              <a:lumMod val="75000"/>
            </a:schemeClr>
          </a:solidFill>
        </p:grpSpPr>
        <p:sp>
          <p:nvSpPr>
            <p:cNvPr id="33" name="Callout: Up Arrow 32">
              <a:extLst>
                <a:ext uri="{FF2B5EF4-FFF2-40B4-BE49-F238E27FC236}">
                  <a16:creationId xmlns:a16="http://schemas.microsoft.com/office/drawing/2014/main" id="{AC407D4A-B60C-4133-AF0B-866F2AABC3C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Callout: Up Arrow 12">
              <a:extLst>
                <a:ext uri="{FF2B5EF4-FFF2-40B4-BE49-F238E27FC236}">
                  <a16:creationId xmlns:a16="http://schemas.microsoft.com/office/drawing/2014/main" id="{58AFDEAB-F2A2-463B-891E-AF2666E683A7}"/>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ea typeface="+mn-ea"/>
                  <a:cs typeface="+mn-cs"/>
                </a:rPr>
                <a:t>Step Four: Data Exploration</a:t>
              </a:r>
              <a:endParaRPr lang="en-US" sz="1500" kern="1200" dirty="0"/>
            </a:p>
          </p:txBody>
        </p:sp>
      </p:grpSp>
      <p:grpSp>
        <p:nvGrpSpPr>
          <p:cNvPr id="35" name="Group 34">
            <a:extLst>
              <a:ext uri="{FF2B5EF4-FFF2-40B4-BE49-F238E27FC236}">
                <a16:creationId xmlns:a16="http://schemas.microsoft.com/office/drawing/2014/main" id="{3A04F212-149B-4132-8FA5-0B6F5FCDD5A9}"/>
              </a:ext>
              <a:ext uri="{C183D7F6-B498-43B3-948B-1728B52AA6E4}">
                <adec:decorative xmlns:adec="http://schemas.microsoft.com/office/drawing/2017/decorative" val="1"/>
              </a:ext>
            </a:extLst>
          </p:cNvPr>
          <p:cNvGrpSpPr/>
          <p:nvPr/>
        </p:nvGrpSpPr>
        <p:grpSpPr>
          <a:xfrm>
            <a:off x="2514598" y="5006144"/>
            <a:ext cx="3939540" cy="653752"/>
            <a:chOff x="0" y="2500538"/>
            <a:chExt cx="8229600" cy="1261798"/>
          </a:xfrm>
          <a:solidFill>
            <a:schemeClr val="accent4">
              <a:lumMod val="50000"/>
            </a:schemeClr>
          </a:solidFill>
        </p:grpSpPr>
        <p:sp>
          <p:nvSpPr>
            <p:cNvPr id="36" name="Callout: Up Arrow 35">
              <a:extLst>
                <a:ext uri="{FF2B5EF4-FFF2-40B4-BE49-F238E27FC236}">
                  <a16:creationId xmlns:a16="http://schemas.microsoft.com/office/drawing/2014/main" id="{17764600-03CF-4F89-BB1B-EAFF8421164F}"/>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Callout: Up Arrow 12">
              <a:extLst>
                <a:ext uri="{FF2B5EF4-FFF2-40B4-BE49-F238E27FC236}">
                  <a16:creationId xmlns:a16="http://schemas.microsoft.com/office/drawing/2014/main" id="{FD49D61C-33D3-4515-8E73-0F6B6AB7DC8E}"/>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l"/>
              <a:r>
                <a:rPr lang="en-US" sz="1500" kern="1200" dirty="0">
                  <a:ea typeface="+mn-ea"/>
                  <a:cs typeface="+mn-cs"/>
                </a:rPr>
                <a:t>Step Five</a:t>
              </a:r>
              <a:r>
                <a:rPr lang="en-US" sz="1500" dirty="0"/>
                <a:t>: Prototyping Your Data Pipeline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1</a:t>
            </a:r>
            <a:br>
              <a:rPr lang="en-US" b="0" dirty="0"/>
            </a:br>
            <a:r>
              <a:rPr lang="en-US" sz="2000" b="0" dirty="0"/>
              <a:t>PROJECT IDEAS</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TextBox 2">
            <a:extLst>
              <a:ext uri="{FF2B5EF4-FFF2-40B4-BE49-F238E27FC236}">
                <a16:creationId xmlns:a16="http://schemas.microsoft.com/office/drawing/2014/main" id="{0E22F719-5FB2-44C4-9BE6-6738726B3ACC}"/>
              </a:ext>
            </a:extLst>
          </p:cNvPr>
          <p:cNvSpPr txBox="1"/>
          <p:nvPr/>
        </p:nvSpPr>
        <p:spPr>
          <a:xfrm>
            <a:off x="533400" y="1219200"/>
            <a:ext cx="7924800" cy="4441216"/>
          </a:xfrm>
          <a:prstGeom prst="rect">
            <a:avLst/>
          </a:prstGeom>
          <a:noFill/>
        </p:spPr>
        <p:txBody>
          <a:bodyPr wrap="square" rtlCol="0">
            <a:spAutoFit/>
          </a:bodyPr>
          <a:lstStyle/>
          <a:p>
            <a:pPr marL="182880" lvl="0" indent="-182880" algn="l" defTabSz="711200" rtl="0">
              <a:spcBef>
                <a:spcPct val="0"/>
              </a:spcBef>
              <a:spcAft>
                <a:spcPts val="200"/>
              </a:spcAft>
              <a:buFont typeface="Courier New" panose="02070309020205020404" pitchFamily="49" charset="0"/>
              <a:buChar char="•"/>
            </a:pPr>
            <a:r>
              <a:rPr lang="en-US" sz="1600" b="0" i="0" u="none" kern="1200" dirty="0">
                <a:solidFill>
                  <a:prstClr val="black"/>
                </a:solidFill>
                <a:latin typeface="Arial"/>
                <a:ea typeface="+mn-ea"/>
                <a:cs typeface="+mn-cs"/>
              </a:rPr>
              <a:t>Data science in winemaking industry/wine distributors/retailers</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Sales predictions</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Consumption prediction</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Correlation between weather &amp; wine quality or trending topics on Twitter &amp; wine sales</a:t>
            </a:r>
          </a:p>
          <a:p>
            <a:pPr marL="171450" lvl="0" indent="-171450" algn="l" defTabSz="711200" rtl="0">
              <a:lnSpc>
                <a:spcPct val="90000"/>
              </a:lnSpc>
              <a:spcBef>
                <a:spcPct val="0"/>
              </a:spcBef>
              <a:spcAft>
                <a:spcPct val="15000"/>
              </a:spcAft>
              <a:buFont typeface="Courier New" panose="02070309020205020404" pitchFamily="49" charset="0"/>
              <a:buChar char="•"/>
            </a:pPr>
            <a:endParaRPr lang="en-US" sz="1600" b="0" i="0" u="none" kern="1200" dirty="0">
              <a:solidFill>
                <a:prstClr val="black"/>
              </a:solidFill>
              <a:latin typeface="Arial"/>
              <a:ea typeface="+mn-ea"/>
              <a:cs typeface="+mn-cs"/>
            </a:endParaRPr>
          </a:p>
          <a:p>
            <a:pPr marL="182880" indent="-182880" defTabSz="711200">
              <a:lnSpc>
                <a:spcPct val="90000"/>
              </a:lnSpc>
              <a:spcBef>
                <a:spcPct val="0"/>
              </a:spcBef>
              <a:spcAft>
                <a:spcPts val="200"/>
              </a:spcAft>
              <a:buFont typeface="Courier New" panose="02070309020205020404" pitchFamily="49" charset="0"/>
              <a:buChar char="•"/>
            </a:pPr>
            <a:r>
              <a:rPr lang="en-US" sz="1600" dirty="0">
                <a:solidFill>
                  <a:prstClr val="black"/>
                </a:solidFill>
                <a:latin typeface="Arial"/>
              </a:rPr>
              <a:t>Data science in songwriting</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Construct a dataset allowing to employ correlation analysis to find common elements between audio, lyrics and tags to help professional musicians and songwriters to produce a song with higher chances of getting popular</a:t>
            </a:r>
          </a:p>
          <a:p>
            <a:pPr marL="342900" lvl="1" indent="-171450" algn="l" defTabSz="711200" rtl="0">
              <a:lnSpc>
                <a:spcPct val="90000"/>
              </a:lnSpc>
              <a:spcBef>
                <a:spcPct val="0"/>
              </a:spcBef>
              <a:spcAft>
                <a:spcPct val="15000"/>
              </a:spcAft>
              <a:buFont typeface="Courier New" panose="02070309020205020404" pitchFamily="49" charset="0"/>
              <a:buChar char="•"/>
            </a:pPr>
            <a:endParaRPr lang="en-US" sz="1600" b="0" i="0" u="none" kern="1200" dirty="0">
              <a:solidFill>
                <a:schemeClr val="bg1"/>
              </a:solidFill>
              <a:latin typeface="Arial"/>
              <a:ea typeface="+mn-ea"/>
              <a:cs typeface="+mn-cs"/>
            </a:endParaRPr>
          </a:p>
          <a:p>
            <a:pPr marL="182880" indent="-182880" defTabSz="711200">
              <a:lnSpc>
                <a:spcPct val="90000"/>
              </a:lnSpc>
              <a:spcBef>
                <a:spcPct val="0"/>
              </a:spcBef>
              <a:spcAft>
                <a:spcPts val="200"/>
              </a:spcAft>
              <a:buFont typeface="Courier New" panose="02070309020205020404" pitchFamily="49" charset="0"/>
              <a:buChar char="•"/>
            </a:pPr>
            <a:r>
              <a:rPr lang="en-US" sz="1600" dirty="0">
                <a:solidFill>
                  <a:prstClr val="black"/>
                </a:solidFill>
                <a:latin typeface="Arial"/>
              </a:rPr>
              <a:t>Data science in sports</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Opposing team player statistics, such as common plays or configurations and types of scoring</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Recent wins and losses and how individual player performance contributed to these games</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Game-day weather conditions and players’ experiences in these conditions</a:t>
            </a:r>
          </a:p>
          <a:p>
            <a:pPr marL="457200" lvl="2" indent="-182880" defTabSz="711200">
              <a:lnSpc>
                <a:spcPct val="90000"/>
              </a:lnSpc>
              <a:spcBef>
                <a:spcPct val="0"/>
              </a:spcBef>
              <a:spcAft>
                <a:spcPts val="250"/>
              </a:spcAft>
              <a:buFont typeface="Courier New" panose="02070309020205020404" pitchFamily="49" charset="0"/>
              <a:buChar char="o"/>
            </a:pPr>
            <a:r>
              <a:rPr lang="en-US" sz="1400" dirty="0">
                <a:solidFill>
                  <a:schemeClr val="bg1"/>
                </a:solidFill>
              </a:rPr>
              <a:t> Game statistics, including how many games they must win to make it to the playoffs or surpass previous records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2</a:t>
            </a:r>
            <a:br>
              <a:rPr lang="en-US" b="0" dirty="0"/>
            </a:br>
            <a:r>
              <a:rPr lang="en-US" sz="2000" b="0" dirty="0"/>
              <a:t>PROJECT PROPOSAL</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TextBox 2">
            <a:extLst>
              <a:ext uri="{FF2B5EF4-FFF2-40B4-BE49-F238E27FC236}">
                <a16:creationId xmlns:a16="http://schemas.microsoft.com/office/drawing/2014/main" id="{0E22F719-5FB2-44C4-9BE6-6738726B3ACC}"/>
              </a:ext>
            </a:extLst>
          </p:cNvPr>
          <p:cNvSpPr txBox="1"/>
          <p:nvPr/>
        </p:nvSpPr>
        <p:spPr>
          <a:xfrm>
            <a:off x="609600" y="1219200"/>
            <a:ext cx="7848600" cy="3734356"/>
          </a:xfrm>
          <a:prstGeom prst="rect">
            <a:avLst/>
          </a:prstGeom>
          <a:noFill/>
          <a:ln>
            <a:solidFill>
              <a:schemeClr val="accent1"/>
            </a:solidFill>
          </a:ln>
        </p:spPr>
        <p:txBody>
          <a:bodyPr wrap="square" rtlCol="0">
            <a:spAutoFit/>
          </a:bodyPr>
          <a:lstStyle/>
          <a:p>
            <a:pPr rtl="0">
              <a:spcBef>
                <a:spcPts val="1200"/>
              </a:spcBef>
              <a:spcAft>
                <a:spcPts val="0"/>
              </a:spcAft>
            </a:pPr>
            <a:r>
              <a:rPr lang="en-US" sz="2000" dirty="0">
                <a:ln w="6350">
                  <a:noFill/>
                </a:ln>
                <a:solidFill>
                  <a:schemeClr val="accent1"/>
                </a:solidFill>
                <a:latin typeface="+mj-lt"/>
                <a:ea typeface="+mj-ea"/>
                <a:cs typeface="+mj-cs"/>
              </a:rPr>
              <a:t>Problem statement formation/Context</a:t>
            </a:r>
          </a:p>
          <a:p>
            <a:pPr rtl="0">
              <a:spcAft>
                <a:spcPts val="0"/>
              </a:spcAft>
            </a:pPr>
            <a:endParaRPr lang="en-US" sz="1400" b="1" dirty="0">
              <a:effectLst/>
            </a:endParaRPr>
          </a:p>
          <a:p>
            <a:pPr rtl="0">
              <a:spcBef>
                <a:spcPts val="0"/>
              </a:spcBef>
              <a:spcAft>
                <a:spcPts val="800"/>
              </a:spcAft>
            </a:pPr>
            <a:r>
              <a:rPr lang="en-US" sz="1400" b="0" i="0" u="none" strike="noStrike" dirty="0">
                <a:solidFill>
                  <a:srgbClr val="000000"/>
                </a:solidFill>
                <a:effectLst/>
              </a:rPr>
              <a:t>Data analytics have changed the game and are vital in helping team managers, coaches and players ensure they’re prepared to win. Since preparation is key to winning, professional teams take sports analytics seriously and gather as much data as possible to ensure they have a competitive edge. Some of the most important data that teams analyze before a game include:</a:t>
            </a:r>
            <a:endParaRPr lang="en-US" sz="1400" b="0" dirty="0">
              <a:effectLst/>
            </a:endParaRPr>
          </a:p>
          <a:p>
            <a:pPr marL="182880" indent="-182880" rtl="0" fontAlgn="base">
              <a:spcAft>
                <a:spcPts val="18"/>
              </a:spcAft>
              <a:buFont typeface="Arial" panose="020B0604020202020204" pitchFamily="34" charset="0"/>
              <a:buChar char="•"/>
            </a:pPr>
            <a:r>
              <a:rPr lang="en-US" sz="1400" b="0" i="0" u="none" strike="noStrike" dirty="0">
                <a:solidFill>
                  <a:srgbClr val="000000"/>
                </a:solidFill>
                <a:effectLst/>
              </a:rPr>
              <a:t>Opposing team player statistics, such as common plays or configurations and types of scoring.</a:t>
            </a:r>
          </a:p>
          <a:p>
            <a:pPr marL="182880" indent="-182880" fontAlgn="base">
              <a:spcAft>
                <a:spcPts val="18"/>
              </a:spcAft>
              <a:buFont typeface="Arial" panose="020B0604020202020204" pitchFamily="34" charset="0"/>
              <a:buChar char="•"/>
            </a:pPr>
            <a:r>
              <a:rPr lang="en-US" sz="1400" dirty="0">
                <a:solidFill>
                  <a:srgbClr val="000000"/>
                </a:solidFill>
              </a:rPr>
              <a:t>Recent wins and losses and how individual player performance contributed to these games.</a:t>
            </a:r>
          </a:p>
          <a:p>
            <a:pPr marL="182880" indent="-182880" fontAlgn="base">
              <a:spcAft>
                <a:spcPts val="18"/>
              </a:spcAft>
              <a:buFont typeface="Arial" panose="020B0604020202020204" pitchFamily="34" charset="0"/>
              <a:buChar char="•"/>
            </a:pPr>
            <a:r>
              <a:rPr lang="en-US" sz="1400" dirty="0">
                <a:solidFill>
                  <a:srgbClr val="000000"/>
                </a:solidFill>
              </a:rPr>
              <a:t>Game-day weather conditions and players’ experiences in these conditions.</a:t>
            </a:r>
          </a:p>
          <a:p>
            <a:pPr marL="182880" indent="-182880" fontAlgn="base">
              <a:spcAft>
                <a:spcPts val="18"/>
              </a:spcAft>
              <a:buFont typeface="Arial" panose="020B0604020202020204" pitchFamily="34" charset="0"/>
              <a:buChar char="•"/>
            </a:pPr>
            <a:r>
              <a:rPr lang="en-US" sz="1400" dirty="0">
                <a:solidFill>
                  <a:srgbClr val="000000"/>
                </a:solidFill>
              </a:rPr>
              <a:t>Game statistics, including how many games they must win to make it to the playoffs or surpass previous records.</a:t>
            </a:r>
          </a:p>
          <a:p>
            <a:pPr marL="182880" indent="-182880" fontAlgn="base">
              <a:spcAft>
                <a:spcPts val="18"/>
              </a:spcAft>
              <a:buFont typeface="Arial" panose="020B0604020202020204" pitchFamily="34" charset="0"/>
              <a:buChar char="•"/>
            </a:pPr>
            <a:endParaRPr lang="en-US" sz="1400" dirty="0">
              <a:solidFill>
                <a:srgbClr val="000000"/>
              </a:solidFill>
            </a:endParaRPr>
          </a:p>
          <a:p>
            <a:r>
              <a:rPr lang="en-US" sz="1400" b="0" i="0" u="none" strike="noStrike" dirty="0">
                <a:solidFill>
                  <a:srgbClr val="000000"/>
                </a:solidFill>
                <a:effectLst/>
              </a:rPr>
              <a:t>This project focuses on </a:t>
            </a:r>
            <a:r>
              <a:rPr lang="en-US" sz="1400" b="0" i="0" u="sng" dirty="0">
                <a:solidFill>
                  <a:srgbClr val="000000"/>
                </a:solidFill>
                <a:effectLst/>
              </a:rPr>
              <a:t>game-day weather conditions of soccer competitions</a:t>
            </a:r>
            <a:r>
              <a:rPr lang="en-US" sz="1400" b="0" i="0" u="none" strike="noStrike" dirty="0">
                <a:solidFill>
                  <a:srgbClr val="000000"/>
                </a:solidFill>
                <a:effectLst/>
              </a:rPr>
              <a:t>. Separate datasets are available (see Data Sources section below), and the goal of this project will be to create a dataset combining relevant data from separate sources and give users convenient access to this dataset.</a:t>
            </a:r>
            <a:endParaRPr lang="en-US" sz="1400" dirty="0"/>
          </a:p>
        </p:txBody>
      </p:sp>
    </p:spTree>
    <p:extLst>
      <p:ext uri="{BB962C8B-B14F-4D97-AF65-F5344CB8AC3E}">
        <p14:creationId xmlns:p14="http://schemas.microsoft.com/office/powerpoint/2010/main" val="127430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2</a:t>
            </a:r>
            <a:br>
              <a:rPr lang="en-US" b="0" dirty="0"/>
            </a:br>
            <a:r>
              <a:rPr lang="en-US" sz="2000" b="0" dirty="0"/>
              <a:t>PROJECT PROPOSAL</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5</a:t>
            </a:fld>
            <a:endParaRPr lang="en-US" dirty="0"/>
          </a:p>
        </p:txBody>
      </p:sp>
      <p:sp>
        <p:nvSpPr>
          <p:cNvPr id="3" name="TextBox 2">
            <a:extLst>
              <a:ext uri="{FF2B5EF4-FFF2-40B4-BE49-F238E27FC236}">
                <a16:creationId xmlns:a16="http://schemas.microsoft.com/office/drawing/2014/main" id="{0E22F719-5FB2-44C4-9BE6-6738726B3ACC}"/>
              </a:ext>
            </a:extLst>
          </p:cNvPr>
          <p:cNvSpPr txBox="1"/>
          <p:nvPr/>
        </p:nvSpPr>
        <p:spPr>
          <a:xfrm>
            <a:off x="609600" y="1219200"/>
            <a:ext cx="7848600" cy="1364476"/>
          </a:xfrm>
          <a:prstGeom prst="rect">
            <a:avLst/>
          </a:prstGeom>
          <a:noFill/>
          <a:ln>
            <a:solidFill>
              <a:schemeClr val="accent1"/>
            </a:solidFill>
          </a:ln>
        </p:spPr>
        <p:txBody>
          <a:bodyPr wrap="square" rtlCol="0">
            <a:spAutoFit/>
          </a:bodyPr>
          <a:lstStyle/>
          <a:p>
            <a:pPr rtl="0">
              <a:spcBef>
                <a:spcPts val="1200"/>
              </a:spcBef>
              <a:spcAft>
                <a:spcPts val="0"/>
              </a:spcAft>
            </a:pPr>
            <a:r>
              <a:rPr lang="en-US" sz="2000" dirty="0">
                <a:ln w="6350">
                  <a:noFill/>
                </a:ln>
                <a:solidFill>
                  <a:schemeClr val="accent1"/>
                </a:solidFill>
                <a:latin typeface="+mj-lt"/>
                <a:ea typeface="+mj-ea"/>
                <a:cs typeface="+mj-cs"/>
              </a:rPr>
              <a:t>Criteria for success</a:t>
            </a:r>
          </a:p>
          <a:p>
            <a:pPr rtl="0">
              <a:spcBef>
                <a:spcPts val="0"/>
              </a:spcBef>
            </a:pPr>
            <a:endParaRPr lang="en-US" sz="1400" dirty="0">
              <a:solidFill>
                <a:srgbClr val="000000"/>
              </a:solidFill>
            </a:endParaRPr>
          </a:p>
          <a:p>
            <a:pPr rtl="0">
              <a:spcBef>
                <a:spcPts val="0"/>
              </a:spcBef>
              <a:spcAft>
                <a:spcPts val="800"/>
              </a:spcAft>
            </a:pPr>
            <a:r>
              <a:rPr lang="en-US" sz="1400" dirty="0">
                <a:solidFill>
                  <a:srgbClr val="000000"/>
                </a:solidFill>
              </a:rPr>
              <a:t>Offer ability to extract value-added information and scaling up the solution to big data size-like data sets. Build a continuous data pipeline to maintain data up to date.</a:t>
            </a:r>
          </a:p>
          <a:p>
            <a:pPr rtl="0">
              <a:spcBef>
                <a:spcPts val="0"/>
              </a:spcBef>
              <a:spcAft>
                <a:spcPts val="800"/>
              </a:spcAft>
            </a:pPr>
            <a:endParaRPr lang="en-US" sz="1400" dirty="0">
              <a:solidFill>
                <a:srgbClr val="000000"/>
              </a:solidFill>
            </a:endParaRPr>
          </a:p>
        </p:txBody>
      </p:sp>
      <p:sp>
        <p:nvSpPr>
          <p:cNvPr id="5" name="TextBox 4">
            <a:extLst>
              <a:ext uri="{FF2B5EF4-FFF2-40B4-BE49-F238E27FC236}">
                <a16:creationId xmlns:a16="http://schemas.microsoft.com/office/drawing/2014/main" id="{C15D4B1C-F71E-4092-AAA0-4065DD74788D}"/>
              </a:ext>
            </a:extLst>
          </p:cNvPr>
          <p:cNvSpPr txBox="1"/>
          <p:nvPr/>
        </p:nvSpPr>
        <p:spPr>
          <a:xfrm>
            <a:off x="609600" y="2914978"/>
            <a:ext cx="7848600" cy="2718693"/>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Data sources</a:t>
            </a:r>
          </a:p>
          <a:p>
            <a:endParaRPr lang="en-US" sz="1400" dirty="0">
              <a:solidFill>
                <a:srgbClr val="000000"/>
              </a:solidFill>
            </a:endParaRPr>
          </a:p>
          <a:p>
            <a:pPr rtl="0" fontAlgn="base">
              <a:spcBef>
                <a:spcPts val="0"/>
              </a:spcBef>
              <a:spcAft>
                <a:spcPts val="0"/>
              </a:spcAft>
            </a:pPr>
            <a:r>
              <a:rPr lang="en-US" sz="1400" b="0" i="0" u="none" strike="noStrike" dirty="0">
                <a:solidFill>
                  <a:srgbClr val="000000"/>
                </a:solidFill>
                <a:effectLst/>
              </a:rPr>
              <a:t>1. Football data - </a:t>
            </a:r>
            <a:r>
              <a:rPr lang="en-US" sz="1400" b="0" i="0" u="sng" strike="noStrike" dirty="0">
                <a:solidFill>
                  <a:srgbClr val="1155CC"/>
                </a:solidFill>
                <a:effectLst/>
                <a:hlinkClick r:id="rId3"/>
              </a:rPr>
              <a:t>https://www.football-data.org/</a:t>
            </a:r>
            <a:r>
              <a:rPr lang="en-US" sz="1400" b="0" i="0" u="none" strike="noStrike" dirty="0">
                <a:solidFill>
                  <a:srgbClr val="000000"/>
                </a:solidFill>
                <a:effectLst/>
              </a:rPr>
              <a:t> </a:t>
            </a:r>
          </a:p>
          <a:p>
            <a:pPr marL="457200" rtl="0">
              <a:spcBef>
                <a:spcPts val="0"/>
              </a:spcBef>
              <a:spcAft>
                <a:spcPts val="800"/>
              </a:spcAft>
            </a:pPr>
            <a:r>
              <a:rPr lang="en-US" sz="1400" b="1" i="0" u="none" strike="noStrike" dirty="0">
                <a:solidFill>
                  <a:srgbClr val="000000"/>
                </a:solidFill>
                <a:effectLst/>
              </a:rPr>
              <a:t>Football-data.org </a:t>
            </a:r>
            <a:r>
              <a:rPr lang="en-US" sz="1400" b="0" i="0" u="none" strike="noStrike" dirty="0">
                <a:solidFill>
                  <a:srgbClr val="000000"/>
                </a:solidFill>
                <a:effectLst/>
              </a:rPr>
              <a:t>provides football data and statistics (live scores, fixtures, tables, squads, lineups/subs, etc.) in a machine-readable way via (RESTful) API in JSON representation.</a:t>
            </a:r>
            <a:endParaRPr lang="en-US" sz="1400" b="0" dirty="0">
              <a:effectLst/>
            </a:endParaRPr>
          </a:p>
          <a:p>
            <a:pPr rtl="0" fontAlgn="base">
              <a:spcBef>
                <a:spcPts val="0"/>
              </a:spcBef>
              <a:spcAft>
                <a:spcPts val="0"/>
              </a:spcAft>
            </a:pPr>
            <a:br>
              <a:rPr lang="en-US" sz="1400" b="0" dirty="0">
                <a:effectLst/>
              </a:rPr>
            </a:br>
            <a:r>
              <a:rPr lang="en-US" sz="1400" b="0" dirty="0">
                <a:solidFill>
                  <a:schemeClr val="bg1"/>
                </a:solidFill>
                <a:effectLst/>
              </a:rPr>
              <a:t>2. </a:t>
            </a:r>
            <a:r>
              <a:rPr lang="en-US" sz="1400" b="0" i="0" u="none" strike="noStrike" dirty="0">
                <a:solidFill>
                  <a:srgbClr val="000000"/>
                </a:solidFill>
                <a:effectLst/>
              </a:rPr>
              <a:t>Weather Data - </a:t>
            </a:r>
            <a:r>
              <a:rPr lang="en-US" sz="1400" b="0" i="0" u="sng" strike="noStrike" dirty="0">
                <a:solidFill>
                  <a:srgbClr val="1155CC"/>
                </a:solidFill>
                <a:effectLst/>
                <a:hlinkClick r:id="rId4"/>
              </a:rPr>
              <a:t>https://www1.ncdc.noaa.gov/</a:t>
            </a:r>
            <a:endParaRPr lang="en-US" sz="1400" b="0" i="0" u="none" strike="noStrike" dirty="0">
              <a:solidFill>
                <a:srgbClr val="000000"/>
              </a:solidFill>
              <a:effectLst/>
            </a:endParaRPr>
          </a:p>
          <a:p>
            <a:pPr marL="640080" lvl="1" indent="-182880" fontAlgn="base">
              <a:spcAft>
                <a:spcPts val="18"/>
              </a:spcAft>
              <a:buFont typeface="Arial" panose="020B0604020202020204" pitchFamily="34" charset="0"/>
              <a:buChar char="•"/>
            </a:pPr>
            <a:r>
              <a:rPr lang="en-US" sz="1400" b="0" i="0" u="none" strike="noStrike" dirty="0">
                <a:solidFill>
                  <a:srgbClr val="000000"/>
                </a:solidFill>
                <a:effectLst/>
              </a:rPr>
              <a:t>Weather station list: </a:t>
            </a:r>
            <a:r>
              <a:rPr lang="en-US" sz="1400" b="0" i="0" u="sng" strike="noStrike" dirty="0">
                <a:solidFill>
                  <a:srgbClr val="1155CC"/>
                </a:solidFill>
                <a:effectLst/>
                <a:hlinkClick r:id="rId4"/>
              </a:rPr>
              <a:t>https://www1.ncdc.noaa.gov/</a:t>
            </a:r>
            <a:endParaRPr lang="en-US" sz="1400" b="0" i="0" u="none" strike="noStrike" dirty="0">
              <a:solidFill>
                <a:srgbClr val="000000"/>
              </a:solidFill>
              <a:effectLst/>
            </a:endParaRPr>
          </a:p>
          <a:p>
            <a:pPr marL="640080" lvl="1" indent="-182880" fontAlgn="base">
              <a:spcAft>
                <a:spcPts val="18"/>
              </a:spcAft>
              <a:buFont typeface="Arial" panose="020B0604020202020204" pitchFamily="34" charset="0"/>
              <a:buChar char="•"/>
            </a:pPr>
            <a:r>
              <a:rPr lang="en-US" sz="1400" dirty="0">
                <a:solidFill>
                  <a:srgbClr val="000000"/>
                </a:solidFill>
              </a:rPr>
              <a:t>Daily summary (a csv file per weather station per year): </a:t>
            </a:r>
            <a:r>
              <a:rPr lang="en-US" sz="1400" b="0" i="0" u="sng" strike="noStrike" dirty="0">
                <a:solidFill>
                  <a:srgbClr val="1155CC"/>
                </a:solidFill>
                <a:effectLst/>
                <a:hlinkClick r:id="rId5"/>
              </a:rPr>
              <a:t>https://www.ncei.noaa.gov/data/global-summary-of-the-day/access/2020/</a:t>
            </a:r>
            <a:r>
              <a:rPr lang="en-US" sz="1400" b="0" i="0" u="none" strike="noStrike" dirty="0">
                <a:solidFill>
                  <a:srgbClr val="000000"/>
                </a:solidFill>
                <a:effectLst/>
              </a:rPr>
              <a:t> </a:t>
            </a:r>
          </a:p>
          <a:p>
            <a:endParaRPr lang="en-US" sz="1400" dirty="0"/>
          </a:p>
        </p:txBody>
      </p:sp>
    </p:spTree>
    <p:extLst>
      <p:ext uri="{BB962C8B-B14F-4D97-AF65-F5344CB8AC3E}">
        <p14:creationId xmlns:p14="http://schemas.microsoft.com/office/powerpoint/2010/main" val="166899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2</a:t>
            </a:r>
            <a:br>
              <a:rPr lang="en-US" b="0" dirty="0"/>
            </a:br>
            <a:r>
              <a:rPr lang="en-US" sz="2000" b="0" dirty="0"/>
              <a:t>PROJECT PROPOSAL</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3" name="TextBox 2">
            <a:extLst>
              <a:ext uri="{FF2B5EF4-FFF2-40B4-BE49-F238E27FC236}">
                <a16:creationId xmlns:a16="http://schemas.microsoft.com/office/drawing/2014/main" id="{0E22F719-5FB2-44C4-9BE6-6738726B3ACC}"/>
              </a:ext>
            </a:extLst>
          </p:cNvPr>
          <p:cNvSpPr txBox="1"/>
          <p:nvPr/>
        </p:nvSpPr>
        <p:spPr>
          <a:xfrm>
            <a:off x="609600" y="1219200"/>
            <a:ext cx="7848600" cy="1261884"/>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Scope of solution space</a:t>
            </a:r>
          </a:p>
          <a:p>
            <a:pPr marL="182880" indent="-182880" rtl="0" fontAlgn="base">
              <a:spcBef>
                <a:spcPts val="0"/>
              </a:spcBef>
              <a:spcAft>
                <a:spcPts val="18"/>
              </a:spcAft>
              <a:buFont typeface="Arial" panose="020B0604020202020204" pitchFamily="34" charset="0"/>
              <a:buChar char="•"/>
            </a:pPr>
            <a:endParaRPr lang="en-US" sz="1400" b="0" i="0" u="none" strike="noStrike" dirty="0">
              <a:solidFill>
                <a:srgbClr val="000000"/>
              </a:solidFill>
              <a:effectLst/>
            </a:endParaRPr>
          </a:p>
          <a:p>
            <a:pPr marL="182880" indent="-182880" rtl="0" fontAlgn="base">
              <a:spcBef>
                <a:spcPts val="0"/>
              </a:spcBef>
              <a:spcAft>
                <a:spcPts val="18"/>
              </a:spcAft>
              <a:buFont typeface="Arial" panose="020B0604020202020204" pitchFamily="34" charset="0"/>
              <a:buChar char="•"/>
            </a:pPr>
            <a:r>
              <a:rPr lang="en-US" sz="1400" b="0" i="0" u="none" strike="noStrike" dirty="0">
                <a:solidFill>
                  <a:srgbClr val="000000"/>
                </a:solidFill>
                <a:effectLst/>
              </a:rPr>
              <a:t>A dataset combining information from the two sources</a:t>
            </a:r>
          </a:p>
          <a:p>
            <a:pPr marL="182880" indent="-182880" rtl="0" fontAlgn="base">
              <a:spcBef>
                <a:spcPts val="0"/>
              </a:spcBef>
              <a:spcAft>
                <a:spcPts val="18"/>
              </a:spcAft>
              <a:buFont typeface="Arial" panose="020B0604020202020204" pitchFamily="34" charset="0"/>
              <a:buChar char="•"/>
            </a:pPr>
            <a:r>
              <a:rPr lang="en-US" sz="1400" b="0" i="0" u="none" strike="noStrike" dirty="0">
                <a:solidFill>
                  <a:srgbClr val="000000"/>
                </a:solidFill>
                <a:effectLst/>
              </a:rPr>
              <a:t>An API to retrieve data from the combined dataset as well as some specific aggregation metrics</a:t>
            </a:r>
          </a:p>
          <a:p>
            <a:pPr marL="182880" indent="-182880" rtl="0" fontAlgn="base">
              <a:spcBef>
                <a:spcPts val="0"/>
              </a:spcBef>
              <a:spcAft>
                <a:spcPts val="18"/>
              </a:spcAft>
              <a:buFont typeface="Arial" panose="020B0604020202020204" pitchFamily="34" charset="0"/>
              <a:buChar char="•"/>
            </a:pPr>
            <a:endParaRPr lang="en-US" sz="1400" b="0" i="0" u="none" strike="noStrike" dirty="0">
              <a:solidFill>
                <a:srgbClr val="000000"/>
              </a:solidFill>
              <a:effectLst/>
            </a:endParaRPr>
          </a:p>
        </p:txBody>
      </p:sp>
      <p:sp>
        <p:nvSpPr>
          <p:cNvPr id="4" name="TextBox 3">
            <a:extLst>
              <a:ext uri="{FF2B5EF4-FFF2-40B4-BE49-F238E27FC236}">
                <a16:creationId xmlns:a16="http://schemas.microsoft.com/office/drawing/2014/main" id="{3E97FE05-2224-4C65-B61F-BB87FF51CC1E}"/>
              </a:ext>
            </a:extLst>
          </p:cNvPr>
          <p:cNvSpPr txBox="1"/>
          <p:nvPr/>
        </p:nvSpPr>
        <p:spPr>
          <a:xfrm>
            <a:off x="620787" y="2801230"/>
            <a:ext cx="7848600" cy="1251625"/>
          </a:xfrm>
          <a:prstGeom prst="rect">
            <a:avLst/>
          </a:prstGeom>
          <a:noFill/>
          <a:ln>
            <a:solidFill>
              <a:schemeClr val="accent1"/>
            </a:solidFill>
          </a:ln>
        </p:spPr>
        <p:txBody>
          <a:bodyPr wrap="square" rtlCol="0">
            <a:spAutoFit/>
          </a:bodyPr>
          <a:lstStyle/>
          <a:p>
            <a:pPr>
              <a:spcBef>
                <a:spcPts val="1200"/>
              </a:spcBef>
              <a:spcAft>
                <a:spcPts val="0"/>
              </a:spcAft>
            </a:pPr>
            <a:r>
              <a:rPr lang="en-US" sz="2000" dirty="0">
                <a:ln w="6350">
                  <a:noFill/>
                </a:ln>
                <a:solidFill>
                  <a:schemeClr val="accent1"/>
                </a:solidFill>
                <a:latin typeface="+mj-lt"/>
                <a:ea typeface="+mj-ea"/>
                <a:cs typeface="+mj-cs"/>
              </a:rPr>
              <a:t>Proposed architecture for the solution and rationale</a:t>
            </a:r>
          </a:p>
          <a:p>
            <a:pPr>
              <a:spcAft>
                <a:spcPts val="800"/>
              </a:spcAft>
            </a:pPr>
            <a:endParaRPr lang="en-US" sz="1400" dirty="0">
              <a:solidFill>
                <a:srgbClr val="000000"/>
              </a:solidFill>
            </a:endParaRPr>
          </a:p>
          <a:p>
            <a:pPr>
              <a:spcAft>
                <a:spcPts val="800"/>
              </a:spcAft>
            </a:pPr>
            <a:r>
              <a:rPr lang="en-US" sz="1400" dirty="0">
                <a:solidFill>
                  <a:srgbClr val="000000"/>
                </a:solidFill>
              </a:rPr>
              <a:t>ETL for smaller data sets, Map-Reduce for the industrial-size ones. MongoDB for data storage. </a:t>
            </a:r>
          </a:p>
          <a:p>
            <a:endParaRPr lang="en-US" sz="1400" dirty="0"/>
          </a:p>
        </p:txBody>
      </p:sp>
      <p:sp>
        <p:nvSpPr>
          <p:cNvPr id="7" name="TextBox 6">
            <a:extLst>
              <a:ext uri="{FF2B5EF4-FFF2-40B4-BE49-F238E27FC236}">
                <a16:creationId xmlns:a16="http://schemas.microsoft.com/office/drawing/2014/main" id="{26177975-47A5-47F0-A46F-B787EE328DFD}"/>
              </a:ext>
            </a:extLst>
          </p:cNvPr>
          <p:cNvSpPr txBox="1"/>
          <p:nvPr/>
        </p:nvSpPr>
        <p:spPr>
          <a:xfrm>
            <a:off x="611059" y="4373001"/>
            <a:ext cx="7848600" cy="1682512"/>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Choice of technology for the solution and rationale</a:t>
            </a:r>
          </a:p>
          <a:p>
            <a:pPr>
              <a:spcAft>
                <a:spcPts val="800"/>
              </a:spcAft>
            </a:pPr>
            <a:endParaRPr lang="en-US" sz="1400" dirty="0">
              <a:solidFill>
                <a:srgbClr val="000000"/>
              </a:solidFill>
            </a:endParaRPr>
          </a:p>
          <a:p>
            <a:pPr>
              <a:spcBef>
                <a:spcPts val="0"/>
              </a:spcBef>
              <a:spcAft>
                <a:spcPts val="800"/>
              </a:spcAft>
            </a:pPr>
            <a:r>
              <a:rPr lang="en-US" sz="1400" dirty="0">
                <a:solidFill>
                  <a:srgbClr val="000000"/>
                </a:solidFill>
              </a:rPr>
              <a:t>A combination of Python &amp; SQL, plus Hadoop and Spark. Python for data validation &amp; cleanup, SQL for ETL, Hadoop for building a combined data set, and Spark for interactive query processing.</a:t>
            </a:r>
          </a:p>
          <a:p>
            <a:endParaRPr lang="en-US" sz="1400" dirty="0"/>
          </a:p>
        </p:txBody>
      </p:sp>
    </p:spTree>
    <p:extLst>
      <p:ext uri="{BB962C8B-B14F-4D97-AF65-F5344CB8AC3E}">
        <p14:creationId xmlns:p14="http://schemas.microsoft.com/office/powerpoint/2010/main" val="358833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3</a:t>
            </a:r>
            <a:br>
              <a:rPr lang="en-US" b="0" dirty="0"/>
            </a:br>
            <a:r>
              <a:rPr lang="en-US" sz="2000" b="0" dirty="0"/>
              <a:t>DATA COLLECTION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8" name="TextBox 7">
            <a:extLst>
              <a:ext uri="{FF2B5EF4-FFF2-40B4-BE49-F238E27FC236}">
                <a16:creationId xmlns:a16="http://schemas.microsoft.com/office/drawing/2014/main" id="{D8A83E13-822E-4DAC-9BDF-BF10EE590077}"/>
              </a:ext>
            </a:extLst>
          </p:cNvPr>
          <p:cNvSpPr txBox="1"/>
          <p:nvPr/>
        </p:nvSpPr>
        <p:spPr>
          <a:xfrm>
            <a:off x="647700" y="1219200"/>
            <a:ext cx="7848600" cy="2718693"/>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Data sources</a:t>
            </a:r>
          </a:p>
          <a:p>
            <a:endParaRPr lang="en-US" sz="1400" dirty="0">
              <a:solidFill>
                <a:srgbClr val="000000"/>
              </a:solidFill>
            </a:endParaRPr>
          </a:p>
          <a:p>
            <a:pPr rtl="0" fontAlgn="base">
              <a:spcBef>
                <a:spcPts val="0"/>
              </a:spcBef>
              <a:spcAft>
                <a:spcPts val="0"/>
              </a:spcAft>
            </a:pPr>
            <a:r>
              <a:rPr lang="en-US" sz="1400" b="0" i="0" u="none" strike="noStrike" dirty="0">
                <a:solidFill>
                  <a:srgbClr val="000000"/>
                </a:solidFill>
                <a:effectLst/>
              </a:rPr>
              <a:t>1. Football data - </a:t>
            </a:r>
            <a:r>
              <a:rPr lang="en-US" sz="1400" b="0" i="0" u="sng" strike="noStrike" dirty="0">
                <a:solidFill>
                  <a:srgbClr val="1155CC"/>
                </a:solidFill>
                <a:effectLst/>
                <a:hlinkClick r:id="rId3"/>
              </a:rPr>
              <a:t>https://www.football-data.org/</a:t>
            </a:r>
            <a:r>
              <a:rPr lang="en-US" sz="1400" b="0" i="0" u="none" strike="noStrike" dirty="0">
                <a:solidFill>
                  <a:srgbClr val="000000"/>
                </a:solidFill>
                <a:effectLst/>
              </a:rPr>
              <a:t> </a:t>
            </a:r>
          </a:p>
          <a:p>
            <a:pPr marL="457200" rtl="0">
              <a:spcBef>
                <a:spcPts val="0"/>
              </a:spcBef>
              <a:spcAft>
                <a:spcPts val="800"/>
              </a:spcAft>
            </a:pPr>
            <a:r>
              <a:rPr lang="en-US" sz="1400" b="1" i="0" u="none" strike="noStrike" dirty="0">
                <a:solidFill>
                  <a:srgbClr val="000000"/>
                </a:solidFill>
                <a:effectLst/>
              </a:rPr>
              <a:t>Football-data.org </a:t>
            </a:r>
            <a:r>
              <a:rPr lang="en-US" sz="1400" b="0" i="0" u="none" strike="noStrike" dirty="0">
                <a:solidFill>
                  <a:srgbClr val="000000"/>
                </a:solidFill>
                <a:effectLst/>
              </a:rPr>
              <a:t>provides football data and statistics (live scores, fixtures, tables, squads, lineups/subs, etc.) in a machine-readable way via (RESTful) API in JSON representation.</a:t>
            </a:r>
            <a:endParaRPr lang="en-US" sz="1400" b="0" dirty="0">
              <a:effectLst/>
            </a:endParaRPr>
          </a:p>
          <a:p>
            <a:pPr rtl="0" fontAlgn="base">
              <a:spcBef>
                <a:spcPts val="0"/>
              </a:spcBef>
              <a:spcAft>
                <a:spcPts val="0"/>
              </a:spcAft>
            </a:pPr>
            <a:br>
              <a:rPr lang="en-US" sz="1400" b="0" dirty="0">
                <a:effectLst/>
              </a:rPr>
            </a:br>
            <a:r>
              <a:rPr lang="en-US" sz="1400" b="0" dirty="0">
                <a:solidFill>
                  <a:schemeClr val="bg1"/>
                </a:solidFill>
                <a:effectLst/>
              </a:rPr>
              <a:t>2. </a:t>
            </a:r>
            <a:r>
              <a:rPr lang="en-US" sz="1400" b="0" i="0" u="none" strike="noStrike" dirty="0">
                <a:solidFill>
                  <a:srgbClr val="000000"/>
                </a:solidFill>
                <a:effectLst/>
              </a:rPr>
              <a:t>Weather Data - </a:t>
            </a:r>
            <a:r>
              <a:rPr lang="en-US" sz="1400" b="0" i="0" u="sng" strike="noStrike" dirty="0">
                <a:solidFill>
                  <a:srgbClr val="1155CC"/>
                </a:solidFill>
                <a:effectLst/>
                <a:hlinkClick r:id="rId4"/>
              </a:rPr>
              <a:t>https://www1.ncdc.noaa.gov/</a:t>
            </a:r>
            <a:endParaRPr lang="en-US" sz="1400" b="0" i="0" u="none" strike="noStrike" dirty="0">
              <a:solidFill>
                <a:srgbClr val="000000"/>
              </a:solidFill>
              <a:effectLst/>
            </a:endParaRPr>
          </a:p>
          <a:p>
            <a:pPr marL="640080" lvl="1" indent="-182880" fontAlgn="base">
              <a:spcAft>
                <a:spcPts val="18"/>
              </a:spcAft>
              <a:buFont typeface="Arial" panose="020B0604020202020204" pitchFamily="34" charset="0"/>
              <a:buChar char="•"/>
            </a:pPr>
            <a:r>
              <a:rPr lang="en-US" sz="1400" b="0" i="0" u="none" strike="noStrike" dirty="0">
                <a:solidFill>
                  <a:srgbClr val="000000"/>
                </a:solidFill>
                <a:effectLst/>
              </a:rPr>
              <a:t>Weather station list: </a:t>
            </a:r>
            <a:r>
              <a:rPr lang="en-US" sz="1400" b="0" i="0" u="sng" strike="noStrike" dirty="0">
                <a:solidFill>
                  <a:srgbClr val="1155CC"/>
                </a:solidFill>
                <a:effectLst/>
                <a:hlinkClick r:id="rId4"/>
              </a:rPr>
              <a:t>https://www1.ncdc.noaa.gov/</a:t>
            </a:r>
            <a:endParaRPr lang="en-US" sz="1400" b="0" i="0" u="none" strike="noStrike" dirty="0">
              <a:solidFill>
                <a:srgbClr val="000000"/>
              </a:solidFill>
              <a:effectLst/>
            </a:endParaRPr>
          </a:p>
          <a:p>
            <a:pPr marL="640080" lvl="1" indent="-182880" fontAlgn="base">
              <a:spcAft>
                <a:spcPts val="18"/>
              </a:spcAft>
              <a:buFont typeface="Arial" panose="020B0604020202020204" pitchFamily="34" charset="0"/>
              <a:buChar char="•"/>
            </a:pPr>
            <a:r>
              <a:rPr lang="en-US" sz="1400" dirty="0">
                <a:solidFill>
                  <a:srgbClr val="000000"/>
                </a:solidFill>
              </a:rPr>
              <a:t>Daily summary (a csv file per weather station per year): </a:t>
            </a:r>
            <a:r>
              <a:rPr lang="en-US" sz="1400" b="0" i="0" u="sng" strike="noStrike" dirty="0">
                <a:solidFill>
                  <a:srgbClr val="1155CC"/>
                </a:solidFill>
                <a:effectLst/>
                <a:hlinkClick r:id="rId5"/>
              </a:rPr>
              <a:t>https://www.ncei.noaa.gov/data/global-summary-of-the-day/access/2020/</a:t>
            </a:r>
            <a:r>
              <a:rPr lang="en-US" sz="1400" b="0" i="0" u="none" strike="noStrike" dirty="0">
                <a:solidFill>
                  <a:srgbClr val="000000"/>
                </a:solidFill>
                <a:effectLst/>
              </a:rPr>
              <a:t> </a:t>
            </a:r>
          </a:p>
          <a:p>
            <a:endParaRPr lang="en-US" sz="1400" dirty="0"/>
          </a:p>
        </p:txBody>
      </p:sp>
    </p:spTree>
    <p:extLst>
      <p:ext uri="{BB962C8B-B14F-4D97-AF65-F5344CB8AC3E}">
        <p14:creationId xmlns:p14="http://schemas.microsoft.com/office/powerpoint/2010/main" val="149937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3</a:t>
            </a:r>
            <a:br>
              <a:rPr lang="en-US" b="0" dirty="0"/>
            </a:br>
            <a:r>
              <a:rPr lang="en-US" sz="2000" b="0" dirty="0"/>
              <a:t>DATA COLLECTION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9" name="TextBox 8">
            <a:extLst>
              <a:ext uri="{FF2B5EF4-FFF2-40B4-BE49-F238E27FC236}">
                <a16:creationId xmlns:a16="http://schemas.microsoft.com/office/drawing/2014/main" id="{8A92B47A-6FB8-4D40-8E3B-2F005F1A7CAD}"/>
              </a:ext>
            </a:extLst>
          </p:cNvPr>
          <p:cNvSpPr txBox="1"/>
          <p:nvPr/>
        </p:nvSpPr>
        <p:spPr>
          <a:xfrm>
            <a:off x="647700" y="1219200"/>
            <a:ext cx="7848600" cy="5090176"/>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Implementation</a:t>
            </a:r>
          </a:p>
          <a:p>
            <a:endParaRPr lang="en-US" sz="1400" dirty="0">
              <a:solidFill>
                <a:srgbClr val="000000"/>
              </a:solidFill>
            </a:endParaRPr>
          </a:p>
          <a:p>
            <a:r>
              <a:rPr lang="en-US" sz="1400" dirty="0">
                <a:ln w="6350">
                  <a:noFill/>
                </a:ln>
                <a:solidFill>
                  <a:schemeClr val="accent1"/>
                </a:solidFill>
                <a:latin typeface="+mj-lt"/>
                <a:ea typeface="+mj-ea"/>
                <a:cs typeface="+mj-cs"/>
              </a:rPr>
              <a:t>Python scripts created</a:t>
            </a:r>
          </a:p>
          <a:p>
            <a:pPr marL="0" marR="0">
              <a:lnSpc>
                <a:spcPct val="107000"/>
              </a:lnSpc>
              <a:spcBef>
                <a:spcPts val="0"/>
              </a:spcBef>
              <a:spcAft>
                <a:spcPts val="12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600"/>
              </a:spcAft>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1.1_api_get_competitions.py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Get all competitions from the </a:t>
            </a:r>
            <a:r>
              <a:rPr lang="en-US" sz="1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https://www.football-data.org/</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API.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Destination file: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competitions.json</a:t>
            </a:r>
            <a:endPar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600"/>
              </a:spcAft>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1.2_api_get_CL_seasons.py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Get all seasons of a competition from the </a:t>
            </a:r>
            <a:r>
              <a:rPr lang="en-US" sz="1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https://www.football-data.org/</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API.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Destination file: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CL_seasons.json</a:t>
            </a:r>
            <a:endPar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600"/>
              </a:spcAft>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1.3_api_get_CL_teams_matches.py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Get all teams and matches for all seasons of a competition from the </a:t>
            </a:r>
            <a:r>
              <a:rPr lang="en-US" sz="1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https://www.football-data.org/</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API.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Destination files: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CL_teams</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_&lt;</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yyyy</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&gt;.json</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CL_matches</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_&lt;</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yyyy</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&gt;.json</a:t>
            </a:r>
          </a:p>
          <a:p>
            <a:pPr marL="742950" marR="0" lvl="1" indent="-285750">
              <a:buSzPts val="1000"/>
              <a:buFont typeface="Courier New" panose="02070309020205020404" pitchFamily="49" charset="0"/>
              <a:buChar char="o"/>
              <a:tabLst>
                <a:tab pos="9144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600"/>
              </a:spcAft>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1.4_weather_data_get.py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Script to get weather reports from </a:t>
            </a:r>
            <a:r>
              <a:rPr lang="en-US" sz="1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https://www.ncei.noaa.gov/</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Destination files: </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&lt;</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weather_station_code</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&gt;_&lt;</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yyyy</a:t>
            </a: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&gt;.csv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000000"/>
              </a:solidFill>
            </a:endParaRPr>
          </a:p>
        </p:txBody>
      </p:sp>
    </p:spTree>
    <p:extLst>
      <p:ext uri="{BB962C8B-B14F-4D97-AF65-F5344CB8AC3E}">
        <p14:creationId xmlns:p14="http://schemas.microsoft.com/office/powerpoint/2010/main" val="23455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STEP 3</a:t>
            </a:r>
            <a:br>
              <a:rPr lang="en-US" b="0" dirty="0"/>
            </a:br>
            <a:r>
              <a:rPr lang="en-US" sz="2000" b="0" dirty="0"/>
              <a:t>DATA COLLECTION</a:t>
            </a:r>
            <a:br>
              <a:rPr lang="en-US" sz="2000" b="0" i="0" u="none" kern="1200" dirty="0">
                <a:solidFill>
                  <a:prstClr val="black"/>
                </a:solidFill>
                <a:latin typeface="Arial"/>
                <a:ea typeface="+mn-ea"/>
                <a:cs typeface="+mn-cs"/>
              </a:rPr>
            </a:br>
            <a:endParaRPr lang="en-US" sz="2000"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9</a:t>
            </a:fld>
            <a:endParaRPr lang="en-US" dirty="0"/>
          </a:p>
        </p:txBody>
      </p:sp>
      <p:sp>
        <p:nvSpPr>
          <p:cNvPr id="9" name="TextBox 8">
            <a:extLst>
              <a:ext uri="{FF2B5EF4-FFF2-40B4-BE49-F238E27FC236}">
                <a16:creationId xmlns:a16="http://schemas.microsoft.com/office/drawing/2014/main" id="{8A92B47A-6FB8-4D40-8E3B-2F005F1A7CAD}"/>
              </a:ext>
            </a:extLst>
          </p:cNvPr>
          <p:cNvSpPr txBox="1"/>
          <p:nvPr/>
        </p:nvSpPr>
        <p:spPr>
          <a:xfrm>
            <a:off x="647700" y="1219200"/>
            <a:ext cx="7848600" cy="3139321"/>
          </a:xfrm>
          <a:prstGeom prst="rect">
            <a:avLst/>
          </a:prstGeom>
          <a:noFill/>
          <a:ln>
            <a:solidFill>
              <a:schemeClr val="accent1"/>
            </a:solidFill>
          </a:ln>
        </p:spPr>
        <p:txBody>
          <a:bodyPr wrap="square" rtlCol="0">
            <a:spAutoFit/>
          </a:bodyPr>
          <a:lstStyle/>
          <a:p>
            <a:pPr>
              <a:spcBef>
                <a:spcPts val="1200"/>
              </a:spcBef>
            </a:pPr>
            <a:r>
              <a:rPr lang="en-US" sz="2000" dirty="0">
                <a:ln w="6350">
                  <a:noFill/>
                </a:ln>
                <a:solidFill>
                  <a:schemeClr val="accent1"/>
                </a:solidFill>
                <a:latin typeface="+mj-lt"/>
                <a:ea typeface="+mj-ea"/>
                <a:cs typeface="+mj-cs"/>
              </a:rPr>
              <a:t>Implementation (continued)</a:t>
            </a:r>
          </a:p>
          <a:p>
            <a:endParaRPr lang="en-US" sz="1400" dirty="0">
              <a:solidFill>
                <a:srgbClr val="000000"/>
              </a:solidFill>
            </a:endParaRPr>
          </a:p>
          <a:p>
            <a:pPr marR="0" lvl="0" indent="-342900">
              <a:spcAft>
                <a:spcPts val="600"/>
              </a:spcAft>
              <a:tabLst>
                <a:tab pos="457200" algn="l"/>
              </a:tabLs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Scripts to read json file(s) with team/match data, clean &amp; enhance data, and write transformed data to a json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2_load_CL_matches.py</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Destination file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CL_matches_full_list.json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2_load_CL_teams.py</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Destination file </a:t>
            </a:r>
            <a:r>
              <a:rPr lang="en-US" sz="1400" b="1"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CL_teams_full_list.json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endPar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spcAft>
                <a:spcPts val="600"/>
              </a:spcAft>
            </a:pP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Auxiliary modules: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football_data_api_call.py</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Module containing functions for getting football data from the </a:t>
            </a:r>
            <a:r>
              <a:rPr lang="en-US" sz="1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https://www.football-data.org/</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API.</a:t>
            </a:r>
            <a:endParaRPr lang="en-US" sz="11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football_data_file_read.py</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Module containing functions for reading json files with football data into pandas </a:t>
            </a:r>
            <a:r>
              <a:rPr lang="en-US" sz="1400"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1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000000"/>
              </a:solidFill>
            </a:endParaRPr>
          </a:p>
        </p:txBody>
      </p:sp>
    </p:spTree>
    <p:extLst>
      <p:ext uri="{BB962C8B-B14F-4D97-AF65-F5344CB8AC3E}">
        <p14:creationId xmlns:p14="http://schemas.microsoft.com/office/powerpoint/2010/main" val="1799324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4757</TotalTime>
  <Words>1334</Words>
  <Application>Microsoft Office PowerPoint</Application>
  <PresentationFormat>On-screen Show (4:3)</PresentationFormat>
  <Paragraphs>150</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Courier New</vt:lpstr>
      <vt:lpstr>Helvetica Neue</vt:lpstr>
      <vt:lpstr>Segoe UI</vt:lpstr>
      <vt:lpstr>Symbol</vt:lpstr>
      <vt:lpstr>Wingdings</vt:lpstr>
      <vt:lpstr>Wingdings 2</vt:lpstr>
      <vt:lpstr>Verve</vt:lpstr>
      <vt:lpstr>Open-ended Capstone Project Status</vt:lpstr>
      <vt:lpstr>PROJECT SUMMARY</vt:lpstr>
      <vt:lpstr>STEP 1 PROJECT IDEAS </vt:lpstr>
      <vt:lpstr>STEP 2 PROJECT PROPOSAL </vt:lpstr>
      <vt:lpstr>STEP 2 PROJECT PROPOSAL </vt:lpstr>
      <vt:lpstr>STEP 2 PROJECT PROPOSAL </vt:lpstr>
      <vt:lpstr>STEP 3 DATA COLLECTION </vt:lpstr>
      <vt:lpstr>STEP 3 DATA COLLECTION </vt:lpstr>
      <vt:lpstr>STEP 3 DATA COLLECTION </vt:lpstr>
      <vt:lpstr>STEP 3 DATA COLLECTION </vt:lpstr>
      <vt:lpstr>STEP 4 DATA EXPLORATION </vt:lpstr>
      <vt:lpstr>STEP 4 DATA EXPLORATION </vt:lpstr>
      <vt:lpstr>STEP 5 Prototyping Data Pipeline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User</dc:creator>
  <cp:lastModifiedBy>User</cp:lastModifiedBy>
  <cp:revision>19</cp:revision>
  <dcterms:created xsi:type="dcterms:W3CDTF">2021-02-16T15:06:29Z</dcterms:created>
  <dcterms:modified xsi:type="dcterms:W3CDTF">2021-02-19T22:24:08Z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