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5"/>
  </p:notesMasterIdLst>
  <p:sldIdLst>
    <p:sldId id="256" r:id="rId2"/>
    <p:sldId id="257" r:id="rId3"/>
    <p:sldId id="259" r:id="rId4"/>
    <p:sldId id="263" r:id="rId5"/>
    <p:sldId id="285" r:id="rId6"/>
    <p:sldId id="284" r:id="rId7"/>
    <p:sldId id="266" r:id="rId8"/>
    <p:sldId id="267" r:id="rId9"/>
    <p:sldId id="268" r:id="rId10"/>
    <p:sldId id="270" r:id="rId11"/>
    <p:sldId id="271" r:id="rId12"/>
    <p:sldId id="272" r:id="rId13"/>
    <p:sldId id="273" r:id="rId14"/>
    <p:sldId id="274" r:id="rId15"/>
    <p:sldId id="275" r:id="rId16"/>
    <p:sldId id="277" r:id="rId17"/>
    <p:sldId id="276" r:id="rId18"/>
    <p:sldId id="279" r:id="rId19"/>
    <p:sldId id="281" r:id="rId20"/>
    <p:sldId id="282" r:id="rId21"/>
    <p:sldId id="283" r:id="rId22"/>
    <p:sldId id="286" r:id="rId23"/>
    <p:sldId id="265"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mic Sans MS" panose="030F0902030302020204" pitchFamily="66" charset="0"/>
      <p:regular r:id="rId30"/>
      <p:bold r:id="rId31"/>
    </p:embeddedFont>
    <p:embeddedFont>
      <p:font typeface="Gill Sans" panose="020B0502020104020203" pitchFamily="34" charset="-79"/>
      <p:regular r:id="rId32"/>
      <p:bold r:id="rId33"/>
    </p:embeddedFont>
    <p:embeddedFont>
      <p:font typeface="Impact" panose="020B0806030902050204"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dLZwyH4PU2cVgYKuOQFScPfXG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64"/>
    <p:restoredTop sz="94704"/>
  </p:normalViewPr>
  <p:slideViewPr>
    <p:cSldViewPr snapToGrid="0" snapToObjects="1">
      <p:cViewPr varScale="1">
        <p:scale>
          <a:sx n="135" d="100"/>
          <a:sy n="135" d="100"/>
        </p:scale>
        <p:origin x="11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6905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97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14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6216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318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386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9656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88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7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211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554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2778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8315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0205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2557218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34428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85326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422083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281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643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02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8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c2c1cac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63c2c1ca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516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34" name="Google Shape;34;p7"/>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37" name="Google Shape;37;p7" title="left scallop shape"/>
          <p:cNvGrpSpPr/>
          <p:nvPr/>
        </p:nvGrpSpPr>
        <p:grpSpPr>
          <a:xfrm>
            <a:off x="0" y="0"/>
            <a:ext cx="2814638" cy="6858000"/>
            <a:chOff x="0" y="0"/>
            <a:chExt cx="2814638" cy="6858000"/>
          </a:xfrm>
        </p:grpSpPr>
        <p:sp>
          <p:nvSpPr>
            <p:cNvPr id="38" name="Google Shape;38;p7"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9" name="Google Shape;39;p7"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solidFill>
          <a:schemeClr val="accent1"/>
        </a:solidFill>
        <a:effectLst/>
      </p:bgPr>
    </p:bg>
    <p:spTree>
      <p:nvGrpSpPr>
        <p:cNvPr id="1" name="Shape 17"/>
        <p:cNvGrpSpPr/>
        <p:nvPr/>
      </p:nvGrpSpPr>
      <p:grpSpPr>
        <a:xfrm>
          <a:off x="0" y="0"/>
          <a:ext cx="0" cy="0"/>
          <a:chOff x="0" y="0"/>
          <a:chExt cx="0" cy="0"/>
        </a:xfrm>
      </p:grpSpPr>
      <p:sp>
        <p:nvSpPr>
          <p:cNvPr id="18" name="Google Shape;18;p5"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5"/>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21" name="Google Shape;21;p5"/>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29573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29573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295736"/>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5"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3633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8" name="Google Shape;28;p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738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3" name="Google Shape;43;p8"/>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4" name="Google Shape;44;p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0" name="Google Shape;50;p9"/>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1" name="Google Shape;51;p9"/>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2" name="Google Shape;52;p9"/>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3" name="Google Shape;53;p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2"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12"/>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2"/>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12"/>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12"/>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12"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3"/>
          <p:cNvSpPr>
            <a:spLocks noGrp="1"/>
          </p:cNvSpPr>
          <p:nvPr>
            <p:ph type="pic" idx="2"/>
          </p:nvPr>
        </p:nvSpPr>
        <p:spPr>
          <a:xfrm>
            <a:off x="283464" y="0"/>
            <a:ext cx="7355585" cy="6857999"/>
          </a:xfrm>
          <a:prstGeom prst="rect">
            <a:avLst/>
          </a:prstGeom>
          <a:noFill/>
          <a:ln>
            <a:noFill/>
          </a:ln>
        </p:spPr>
        <p:txBody>
          <a:bodyPr spcFirstLastPara="1" wrap="square" lIns="91425" tIns="45700" rIns="91425" bIns="45700" anchor="t" anchorCtr="0">
            <a:normAutofit/>
          </a:bodyPr>
          <a:lstStyle>
            <a:lvl1pPr marR="0" lvl="0" algn="l" rtl="0">
              <a:lnSpc>
                <a:spcPct val="110000"/>
              </a:lnSpc>
              <a:spcBef>
                <a:spcPts val="700"/>
              </a:spcBef>
              <a:spcAft>
                <a:spcPts val="0"/>
              </a:spcAft>
              <a:buClr>
                <a:schemeClr val="dk2"/>
              </a:buClr>
              <a:buSzPts val="3200"/>
              <a:buFont typeface="Arial"/>
              <a:buNone/>
              <a:defRPr sz="3200" b="0" i="0" u="none" strike="noStrike" cap="none">
                <a:solidFill>
                  <a:srgbClr val="595959"/>
                </a:solidFill>
                <a:latin typeface="Gill Sans"/>
                <a:ea typeface="Gill Sans"/>
                <a:cs typeface="Gill Sans"/>
                <a:sym typeface="Gill Sans"/>
              </a:defRPr>
            </a:lvl1pPr>
            <a:lvl2pPr marR="0" lvl="1" algn="l" rtl="0">
              <a:lnSpc>
                <a:spcPct val="110000"/>
              </a:lnSpc>
              <a:spcBef>
                <a:spcPts val="700"/>
              </a:spcBef>
              <a:spcAft>
                <a:spcPts val="0"/>
              </a:spcAft>
              <a:buClr>
                <a:schemeClr val="dk2"/>
              </a:buClr>
              <a:buSzPts val="2800"/>
              <a:buFont typeface="Gill Sans"/>
              <a:buNone/>
              <a:defRPr sz="2800" b="0" i="0" u="none" strike="noStrike" cap="none">
                <a:solidFill>
                  <a:srgbClr val="595959"/>
                </a:solidFill>
                <a:latin typeface="Gill Sans"/>
                <a:ea typeface="Gill Sans"/>
                <a:cs typeface="Gill Sans"/>
                <a:sym typeface="Gill Sans"/>
              </a:defRPr>
            </a:lvl2pPr>
            <a:lvl3pPr marR="0" lvl="2" algn="l" rtl="0">
              <a:lnSpc>
                <a:spcPct val="110000"/>
              </a:lnSpc>
              <a:spcBef>
                <a:spcPts val="7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3pPr>
            <a:lvl4pPr marR="0" lvl="3"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4pPr>
            <a:lvl5pPr marR="0" lvl="4"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5pPr>
            <a:lvl6pPr marR="0" lvl="5"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6pPr>
            <a:lvl7pPr marR="0" lvl="6"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7pPr>
            <a:lvl8pPr marR="0" lvl="7"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8pPr>
            <a:lvl9pPr marR="0" lvl="8"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9pPr>
          </a:lstStyle>
          <a:p>
            <a:endParaRPr/>
          </a:p>
        </p:txBody>
      </p:sp>
      <p:sp>
        <p:nvSpPr>
          <p:cNvPr id="76" name="Google Shape;76;p13"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13"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3"/>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13"/>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body" idx="1"/>
          </p:nvPr>
        </p:nvSpPr>
        <p:spPr>
          <a:xfrm rot="5400000">
            <a:off x="4544043"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14"/>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5"/>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1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12" name="Google Shape;12;p4"/>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4"/>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4"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mingw/"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10000"/>
              <a:buFont typeface="Impact"/>
              <a:buNone/>
            </a:pPr>
            <a:r>
              <a:rPr lang="en-US" dirty="0"/>
              <a:t>10.</a:t>
            </a:r>
            <a:r>
              <a:rPr lang="en-US" altLang="zh-TW" dirty="0"/>
              <a:t>29</a:t>
            </a:r>
            <a:br>
              <a:rPr lang="en-US" dirty="0"/>
            </a:br>
            <a:r>
              <a:rPr lang="en-US" dirty="0"/>
              <a:t>LAB</a:t>
            </a:r>
            <a:endParaRPr dirty="0"/>
          </a:p>
        </p:txBody>
      </p:sp>
      <p:sp>
        <p:nvSpPr>
          <p:cNvPr id="101" name="Google Shape;101;p1"/>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LAB HOUR: 18:30-21:20</a:t>
            </a:r>
            <a:endParaRPr/>
          </a:p>
        </p:txBody>
      </p:sp>
    </p:spTree>
    <p:extLst>
      <p:ext uri="{BB962C8B-B14F-4D97-AF65-F5344CB8AC3E}">
        <p14:creationId xmlns:p14="http://schemas.microsoft.com/office/powerpoint/2010/main" val="294502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pic>
        <p:nvPicPr>
          <p:cNvPr id="6" name="圖片 5">
            <a:extLst>
              <a:ext uri="{FF2B5EF4-FFF2-40B4-BE49-F238E27FC236}">
                <a16:creationId xmlns:a16="http://schemas.microsoft.com/office/drawing/2014/main" id="{3CF120C7-3F9D-4A35-849B-51CA0609F2B3}"/>
              </a:ext>
            </a:extLst>
          </p:cNvPr>
          <p:cNvPicPr>
            <a:picLocks noChangeAspect="1"/>
          </p:cNvPicPr>
          <p:nvPr/>
        </p:nvPicPr>
        <p:blipFill>
          <a:blip r:embed="rId3"/>
          <a:stretch>
            <a:fillRect/>
          </a:stretch>
        </p:blipFill>
        <p:spPr>
          <a:xfrm>
            <a:off x="3098391" y="1666585"/>
            <a:ext cx="6484974" cy="5040000"/>
          </a:xfrm>
          <a:prstGeom prst="rect">
            <a:avLst/>
          </a:prstGeom>
        </p:spPr>
      </p:pic>
    </p:spTree>
    <p:extLst>
      <p:ext uri="{BB962C8B-B14F-4D97-AF65-F5344CB8AC3E}">
        <p14:creationId xmlns:p14="http://schemas.microsoft.com/office/powerpoint/2010/main" val="101120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Choose </a:t>
            </a:r>
            <a:r>
              <a:rPr lang="en-US" altLang="zh-TW" sz="2600" b="1" dirty="0"/>
              <a:t>mingw-32-base</a:t>
            </a:r>
            <a:r>
              <a:rPr lang="en-US" altLang="zh-TW" sz="2600" dirty="0"/>
              <a:t> then click </a:t>
            </a:r>
            <a:r>
              <a:rPr lang="en-US" altLang="zh-TW" sz="2600" b="1" dirty="0"/>
              <a:t>Installation</a:t>
            </a:r>
            <a:r>
              <a:rPr lang="en-US" altLang="zh-TW" sz="2600" dirty="0"/>
              <a:t> and choose </a:t>
            </a:r>
            <a:r>
              <a:rPr lang="en-US" altLang="zh-TW" sz="2600" b="1" dirty="0"/>
              <a:t>Apply Changes</a:t>
            </a:r>
            <a:r>
              <a:rPr lang="en-US" altLang="zh-TW" sz="2600" dirty="0"/>
              <a:t> in it </a:t>
            </a:r>
          </a:p>
        </p:txBody>
      </p:sp>
      <p:pic>
        <p:nvPicPr>
          <p:cNvPr id="5" name="圖片 4">
            <a:extLst>
              <a:ext uri="{FF2B5EF4-FFF2-40B4-BE49-F238E27FC236}">
                <a16:creationId xmlns:a16="http://schemas.microsoft.com/office/drawing/2014/main" id="{B74336B1-A824-44D4-AE68-46298126C477}"/>
              </a:ext>
            </a:extLst>
          </p:cNvPr>
          <p:cNvPicPr>
            <a:picLocks noChangeAspect="1"/>
          </p:cNvPicPr>
          <p:nvPr/>
        </p:nvPicPr>
        <p:blipFill>
          <a:blip r:embed="rId3"/>
          <a:stretch>
            <a:fillRect/>
          </a:stretch>
        </p:blipFill>
        <p:spPr>
          <a:xfrm>
            <a:off x="2299811" y="2502409"/>
            <a:ext cx="8082133" cy="4132261"/>
          </a:xfrm>
          <a:prstGeom prst="rect">
            <a:avLst/>
          </a:prstGeom>
        </p:spPr>
      </p:pic>
      <p:sp>
        <p:nvSpPr>
          <p:cNvPr id="8" name="矩形 7">
            <a:extLst>
              <a:ext uri="{FF2B5EF4-FFF2-40B4-BE49-F238E27FC236}">
                <a16:creationId xmlns:a16="http://schemas.microsoft.com/office/drawing/2014/main" id="{EEE50A1F-D88F-41B1-871F-97BD2F4ED147}"/>
              </a:ext>
            </a:extLst>
          </p:cNvPr>
          <p:cNvSpPr/>
          <p:nvPr/>
        </p:nvSpPr>
        <p:spPr>
          <a:xfrm>
            <a:off x="2299812" y="2643812"/>
            <a:ext cx="528230" cy="221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772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 Right click to “</a:t>
            </a:r>
            <a:r>
              <a:rPr lang="zh-TW" altLang="en-US" sz="2600" dirty="0"/>
              <a:t>我的電腦</a:t>
            </a:r>
            <a:r>
              <a:rPr lang="en-US" altLang="zh-TW" sz="2600" dirty="0"/>
              <a:t>” and click “</a:t>
            </a:r>
            <a:r>
              <a:rPr lang="zh-TW" altLang="en-US" sz="2600" dirty="0"/>
              <a:t>內容</a:t>
            </a:r>
            <a:r>
              <a:rPr lang="en-US" altLang="zh-TW" sz="2600" dirty="0"/>
              <a:t>”</a:t>
            </a:r>
          </a:p>
        </p:txBody>
      </p:sp>
      <p:pic>
        <p:nvPicPr>
          <p:cNvPr id="3" name="圖片 2">
            <a:extLst>
              <a:ext uri="{FF2B5EF4-FFF2-40B4-BE49-F238E27FC236}">
                <a16:creationId xmlns:a16="http://schemas.microsoft.com/office/drawing/2014/main" id="{8A572009-A672-413B-88B6-A57CB5342998}"/>
              </a:ext>
            </a:extLst>
          </p:cNvPr>
          <p:cNvPicPr>
            <a:picLocks noChangeAspect="1"/>
          </p:cNvPicPr>
          <p:nvPr/>
        </p:nvPicPr>
        <p:blipFill>
          <a:blip r:embed="rId3"/>
          <a:stretch>
            <a:fillRect/>
          </a:stretch>
        </p:blipFill>
        <p:spPr>
          <a:xfrm>
            <a:off x="2301492" y="2121032"/>
            <a:ext cx="8404525" cy="4354584"/>
          </a:xfrm>
          <a:prstGeom prst="rect">
            <a:avLst/>
          </a:prstGeom>
        </p:spPr>
      </p:pic>
      <p:sp>
        <p:nvSpPr>
          <p:cNvPr id="4" name="矩形 3">
            <a:extLst>
              <a:ext uri="{FF2B5EF4-FFF2-40B4-BE49-F238E27FC236}">
                <a16:creationId xmlns:a16="http://schemas.microsoft.com/office/drawing/2014/main" id="{C99B0437-BBB1-43C2-867C-9FF6200B7557}"/>
              </a:ext>
            </a:extLst>
          </p:cNvPr>
          <p:cNvSpPr/>
          <p:nvPr/>
        </p:nvSpPr>
        <p:spPr>
          <a:xfrm>
            <a:off x="2301491" y="3511077"/>
            <a:ext cx="922475" cy="231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3590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a:t>
            </a:r>
          </a:p>
        </p:txBody>
      </p:sp>
      <p:pic>
        <p:nvPicPr>
          <p:cNvPr id="5" name="圖片 4">
            <a:extLst>
              <a:ext uri="{FF2B5EF4-FFF2-40B4-BE49-F238E27FC236}">
                <a16:creationId xmlns:a16="http://schemas.microsoft.com/office/drawing/2014/main" id="{6594F0CB-36F6-4162-B98F-6418213533D0}"/>
              </a:ext>
            </a:extLst>
          </p:cNvPr>
          <p:cNvPicPr>
            <a:picLocks noChangeAspect="1"/>
          </p:cNvPicPr>
          <p:nvPr/>
        </p:nvPicPr>
        <p:blipFill>
          <a:blip r:embed="rId3"/>
          <a:stretch>
            <a:fillRect/>
          </a:stretch>
        </p:blipFill>
        <p:spPr>
          <a:xfrm>
            <a:off x="6096000" y="1591733"/>
            <a:ext cx="4798292" cy="5239514"/>
          </a:xfrm>
          <a:prstGeom prst="rect">
            <a:avLst/>
          </a:prstGeom>
        </p:spPr>
      </p:pic>
      <p:sp>
        <p:nvSpPr>
          <p:cNvPr id="2" name="矩形 1">
            <a:extLst>
              <a:ext uri="{FF2B5EF4-FFF2-40B4-BE49-F238E27FC236}">
                <a16:creationId xmlns:a16="http://schemas.microsoft.com/office/drawing/2014/main" id="{A40F5A4E-3C09-FC4C-80A5-87EB2157DA1A}"/>
              </a:ext>
            </a:extLst>
          </p:cNvPr>
          <p:cNvSpPr/>
          <p:nvPr/>
        </p:nvSpPr>
        <p:spPr>
          <a:xfrm>
            <a:off x="9012027" y="5769204"/>
            <a:ext cx="1668542" cy="4336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0785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a:t>
            </a:r>
          </a:p>
        </p:txBody>
      </p:sp>
      <p:pic>
        <p:nvPicPr>
          <p:cNvPr id="7" name="圖片 6">
            <a:extLst>
              <a:ext uri="{FF2B5EF4-FFF2-40B4-BE49-F238E27FC236}">
                <a16:creationId xmlns:a16="http://schemas.microsoft.com/office/drawing/2014/main" id="{345BA8DB-49D6-4366-83F3-CDFE71BFBB6B}"/>
              </a:ext>
            </a:extLst>
          </p:cNvPr>
          <p:cNvPicPr>
            <a:picLocks noChangeAspect="1"/>
          </p:cNvPicPr>
          <p:nvPr/>
        </p:nvPicPr>
        <p:blipFill>
          <a:blip r:embed="rId3"/>
          <a:stretch>
            <a:fillRect/>
          </a:stretch>
        </p:blipFill>
        <p:spPr>
          <a:xfrm>
            <a:off x="6096000" y="1591733"/>
            <a:ext cx="4804970" cy="5238000"/>
          </a:xfrm>
          <a:prstGeom prst="rect">
            <a:avLst/>
          </a:prstGeom>
        </p:spPr>
      </p:pic>
      <p:sp>
        <p:nvSpPr>
          <p:cNvPr id="6" name="矩形 5">
            <a:extLst>
              <a:ext uri="{FF2B5EF4-FFF2-40B4-BE49-F238E27FC236}">
                <a16:creationId xmlns:a16="http://schemas.microsoft.com/office/drawing/2014/main" id="{24F15B47-37B9-0347-BDA8-25D16FA323D0}"/>
              </a:ext>
            </a:extLst>
          </p:cNvPr>
          <p:cNvSpPr/>
          <p:nvPr/>
        </p:nvSpPr>
        <p:spPr>
          <a:xfrm>
            <a:off x="8580789" y="3572350"/>
            <a:ext cx="977990" cy="4434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73429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a:t>
            </a:r>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New a path: </a:t>
            </a:r>
            <a:r>
              <a:rPr lang="en-US" altLang="zh-TW" sz="2600" dirty="0">
                <a:latin typeface="Courier New" panose="02070309020205020404" pitchFamily="49" charset="0"/>
                <a:cs typeface="Courier New" panose="02070309020205020404" pitchFamily="49" charset="0"/>
              </a:rPr>
              <a:t>C:\MinGW\bin</a:t>
            </a:r>
          </a:p>
        </p:txBody>
      </p:sp>
      <p:pic>
        <p:nvPicPr>
          <p:cNvPr id="3" name="圖片 2">
            <a:extLst>
              <a:ext uri="{FF2B5EF4-FFF2-40B4-BE49-F238E27FC236}">
                <a16:creationId xmlns:a16="http://schemas.microsoft.com/office/drawing/2014/main" id="{D0AF5959-17A4-4CF4-966D-C96D98577E33}"/>
              </a:ext>
            </a:extLst>
          </p:cNvPr>
          <p:cNvPicPr>
            <a:picLocks noChangeAspect="1"/>
          </p:cNvPicPr>
          <p:nvPr/>
        </p:nvPicPr>
        <p:blipFill>
          <a:blip r:embed="rId3"/>
          <a:stretch>
            <a:fillRect/>
          </a:stretch>
        </p:blipFill>
        <p:spPr>
          <a:xfrm>
            <a:off x="6096000" y="1591733"/>
            <a:ext cx="5613334" cy="5238000"/>
          </a:xfrm>
          <a:prstGeom prst="rect">
            <a:avLst/>
          </a:prstGeom>
        </p:spPr>
      </p:pic>
      <p:sp>
        <p:nvSpPr>
          <p:cNvPr id="5" name="矩形 4">
            <a:extLst>
              <a:ext uri="{FF2B5EF4-FFF2-40B4-BE49-F238E27FC236}">
                <a16:creationId xmlns:a16="http://schemas.microsoft.com/office/drawing/2014/main" id="{9784121E-61AE-7A46-8390-11FC115FBDA6}"/>
              </a:ext>
            </a:extLst>
          </p:cNvPr>
          <p:cNvSpPr/>
          <p:nvPr/>
        </p:nvSpPr>
        <p:spPr>
          <a:xfrm>
            <a:off x="6340878" y="3212184"/>
            <a:ext cx="974322" cy="2945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7103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a:t>
            </a:r>
          </a:p>
        </p:txBody>
      </p:sp>
      <p:pic>
        <p:nvPicPr>
          <p:cNvPr id="7" name="圖片 6">
            <a:extLst>
              <a:ext uri="{FF2B5EF4-FFF2-40B4-BE49-F238E27FC236}">
                <a16:creationId xmlns:a16="http://schemas.microsoft.com/office/drawing/2014/main" id="{345BA8DB-49D6-4366-83F3-CDFE71BFBB6B}"/>
              </a:ext>
            </a:extLst>
          </p:cNvPr>
          <p:cNvPicPr>
            <a:picLocks noChangeAspect="1"/>
          </p:cNvPicPr>
          <p:nvPr/>
        </p:nvPicPr>
        <p:blipFill>
          <a:blip r:embed="rId3"/>
          <a:stretch>
            <a:fillRect/>
          </a:stretch>
        </p:blipFill>
        <p:spPr>
          <a:xfrm>
            <a:off x="6096000" y="1591733"/>
            <a:ext cx="4804970" cy="5238000"/>
          </a:xfrm>
          <a:prstGeom prst="rect">
            <a:avLst/>
          </a:prstGeom>
        </p:spPr>
      </p:pic>
      <p:sp>
        <p:nvSpPr>
          <p:cNvPr id="6" name="矩形 5">
            <a:extLst>
              <a:ext uri="{FF2B5EF4-FFF2-40B4-BE49-F238E27FC236}">
                <a16:creationId xmlns:a16="http://schemas.microsoft.com/office/drawing/2014/main" id="{DE242E59-F404-9D4C-9BE9-1A6752081CD7}"/>
              </a:ext>
            </a:extLst>
          </p:cNvPr>
          <p:cNvSpPr/>
          <p:nvPr/>
        </p:nvSpPr>
        <p:spPr>
          <a:xfrm>
            <a:off x="7554392" y="3591612"/>
            <a:ext cx="1005146" cy="414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087775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altLang="zh-TW" sz="2600" dirty="0"/>
              <a:t>Setting environment variable</a:t>
            </a:r>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New two variable: </a:t>
            </a:r>
          </a:p>
          <a:p>
            <a:pPr marL="800100" lvl="1">
              <a:lnSpc>
                <a:spcPct val="90000"/>
              </a:lnSpc>
              <a:spcBef>
                <a:spcPts val="0"/>
              </a:spcBef>
              <a:buSzPts val="2600"/>
            </a:pPr>
            <a:r>
              <a:rPr lang="en-US" altLang="zh-TW" sz="2200" dirty="0">
                <a:latin typeface="Courier New" panose="02070309020205020404" pitchFamily="49" charset="0"/>
                <a:cs typeface="Courier New" panose="02070309020205020404" pitchFamily="49" charset="0"/>
              </a:rPr>
              <a:t>C_INCLUDE_PATH=C:\MinGW\include</a:t>
            </a:r>
          </a:p>
          <a:p>
            <a:pPr marL="457200" lvl="1" indent="0">
              <a:lnSpc>
                <a:spcPct val="90000"/>
              </a:lnSpc>
              <a:spcBef>
                <a:spcPts val="0"/>
              </a:spcBef>
              <a:buSzPts val="2600"/>
              <a:buNone/>
            </a:pPr>
            <a:endParaRPr lang="en-US" altLang="zh-TW" sz="2400" dirty="0">
              <a:latin typeface="+mn-lt"/>
              <a:cs typeface="Courier New" panose="02070309020205020404" pitchFamily="49" charset="0"/>
            </a:endParaRPr>
          </a:p>
          <a:p>
            <a:pPr marL="457200" lvl="1" indent="0">
              <a:lnSpc>
                <a:spcPct val="90000"/>
              </a:lnSpc>
              <a:spcBef>
                <a:spcPts val="0"/>
              </a:spcBef>
              <a:buSzPts val="2600"/>
              <a:buNone/>
            </a:pPr>
            <a:endParaRPr lang="en-US" altLang="zh-TW" sz="2400" dirty="0">
              <a:latin typeface="+mn-lt"/>
              <a:cs typeface="Courier New" panose="02070309020205020404" pitchFamily="49" charset="0"/>
            </a:endParaRPr>
          </a:p>
          <a:p>
            <a:pPr marL="457200" lvl="1" indent="0">
              <a:lnSpc>
                <a:spcPct val="90000"/>
              </a:lnSpc>
              <a:spcBef>
                <a:spcPts val="0"/>
              </a:spcBef>
              <a:buSzPts val="2600"/>
              <a:buNone/>
            </a:pPr>
            <a:endParaRPr lang="en-US" altLang="zh-TW" sz="2400" dirty="0">
              <a:latin typeface="+mn-lt"/>
              <a:cs typeface="Courier New" panose="02070309020205020404" pitchFamily="49" charset="0"/>
            </a:endParaRPr>
          </a:p>
          <a:p>
            <a:pPr marL="457200" lvl="1" indent="0">
              <a:lnSpc>
                <a:spcPct val="90000"/>
              </a:lnSpc>
              <a:spcBef>
                <a:spcPts val="0"/>
              </a:spcBef>
              <a:buSzPts val="2600"/>
              <a:buNone/>
            </a:pPr>
            <a:endParaRPr lang="en-US" altLang="zh-TW" sz="2400" dirty="0">
              <a:latin typeface="+mn-lt"/>
              <a:cs typeface="Courier New" panose="02070309020205020404" pitchFamily="49" charset="0"/>
            </a:endParaRPr>
          </a:p>
          <a:p>
            <a:pPr marL="800100" lvl="1">
              <a:lnSpc>
                <a:spcPct val="90000"/>
              </a:lnSpc>
              <a:spcBef>
                <a:spcPts val="0"/>
              </a:spcBef>
              <a:buSzPts val="2600"/>
            </a:pPr>
            <a:r>
              <a:rPr lang="en-US" altLang="zh-TW" sz="2400" dirty="0">
                <a:latin typeface="Courier New" panose="02070309020205020404" pitchFamily="49" charset="0"/>
                <a:cs typeface="Courier New" panose="02070309020205020404" pitchFamily="49" charset="0"/>
              </a:rPr>
              <a:t>LIBRARY_PATH=C:\MinGW\lib</a:t>
            </a:r>
          </a:p>
        </p:txBody>
      </p:sp>
      <p:pic>
        <p:nvPicPr>
          <p:cNvPr id="4" name="圖片 3">
            <a:extLst>
              <a:ext uri="{FF2B5EF4-FFF2-40B4-BE49-F238E27FC236}">
                <a16:creationId xmlns:a16="http://schemas.microsoft.com/office/drawing/2014/main" id="{263B02EA-1637-43BB-BACE-57AC0414D94D}"/>
              </a:ext>
            </a:extLst>
          </p:cNvPr>
          <p:cNvPicPr>
            <a:picLocks noChangeAspect="1"/>
          </p:cNvPicPr>
          <p:nvPr/>
        </p:nvPicPr>
        <p:blipFill rotWithShape="1">
          <a:blip r:embed="rId3"/>
          <a:srcRect r="52568"/>
          <a:stretch/>
        </p:blipFill>
        <p:spPr>
          <a:xfrm>
            <a:off x="7657637" y="2120033"/>
            <a:ext cx="3772441" cy="1885950"/>
          </a:xfrm>
          <a:prstGeom prst="rect">
            <a:avLst/>
          </a:prstGeom>
        </p:spPr>
      </p:pic>
      <p:pic>
        <p:nvPicPr>
          <p:cNvPr id="5" name="圖片 4">
            <a:extLst>
              <a:ext uri="{FF2B5EF4-FFF2-40B4-BE49-F238E27FC236}">
                <a16:creationId xmlns:a16="http://schemas.microsoft.com/office/drawing/2014/main" id="{A2C77160-3EC7-AA4A-BF3C-89466E3E771A}"/>
              </a:ext>
            </a:extLst>
          </p:cNvPr>
          <p:cNvPicPr>
            <a:picLocks noChangeAspect="1"/>
          </p:cNvPicPr>
          <p:nvPr/>
        </p:nvPicPr>
        <p:blipFill rotWithShape="1">
          <a:blip r:embed="rId4"/>
          <a:srcRect r="52625"/>
          <a:stretch/>
        </p:blipFill>
        <p:spPr>
          <a:xfrm>
            <a:off x="7657637" y="4251431"/>
            <a:ext cx="3772441" cy="1905000"/>
          </a:xfrm>
          <a:prstGeom prst="rect">
            <a:avLst/>
          </a:prstGeom>
        </p:spPr>
      </p:pic>
      <p:sp>
        <p:nvSpPr>
          <p:cNvPr id="6" name="矩形 5">
            <a:extLst>
              <a:ext uri="{FF2B5EF4-FFF2-40B4-BE49-F238E27FC236}">
                <a16:creationId xmlns:a16="http://schemas.microsoft.com/office/drawing/2014/main" id="{5C1F2CEB-A0F8-1B4B-91E6-C6E653F4E0DC}"/>
              </a:ext>
            </a:extLst>
          </p:cNvPr>
          <p:cNvSpPr/>
          <p:nvPr/>
        </p:nvSpPr>
        <p:spPr>
          <a:xfrm>
            <a:off x="9216090" y="2682320"/>
            <a:ext cx="1436199" cy="746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27AAFA71-302E-F149-8EB7-D17BF4286547}"/>
              </a:ext>
            </a:extLst>
          </p:cNvPr>
          <p:cNvSpPr/>
          <p:nvPr/>
        </p:nvSpPr>
        <p:spPr>
          <a:xfrm>
            <a:off x="9225516" y="4804923"/>
            <a:ext cx="1436199" cy="746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178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sz="2600" dirty="0"/>
              <a:t>Open command line in your computer and check if your computer have </a:t>
            </a:r>
            <a:r>
              <a:rPr lang="en-US" sz="2600" dirty="0" err="1"/>
              <a:t>gcc</a:t>
            </a:r>
            <a:r>
              <a:rPr lang="en-US" sz="2600" dirty="0"/>
              <a:t> compiler</a:t>
            </a: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Command: </a:t>
            </a:r>
            <a:r>
              <a:rPr lang="en-US" altLang="zh-TW" sz="2600" dirty="0" err="1">
                <a:latin typeface="Courier New" panose="02070309020205020404" pitchFamily="49" charset="0"/>
                <a:cs typeface="Courier New" panose="02070309020205020404" pitchFamily="49" charset="0"/>
              </a:rPr>
              <a:t>gcc</a:t>
            </a:r>
            <a:r>
              <a:rPr lang="en-US" altLang="zh-TW" sz="2600" dirty="0">
                <a:latin typeface="Courier New" panose="02070309020205020404" pitchFamily="49" charset="0"/>
                <a:cs typeface="Courier New" panose="02070309020205020404" pitchFamily="49" charset="0"/>
              </a:rPr>
              <a:t> -v</a:t>
            </a:r>
          </a:p>
        </p:txBody>
      </p:sp>
      <p:pic>
        <p:nvPicPr>
          <p:cNvPr id="3" name="圖片 2">
            <a:extLst>
              <a:ext uri="{FF2B5EF4-FFF2-40B4-BE49-F238E27FC236}">
                <a16:creationId xmlns:a16="http://schemas.microsoft.com/office/drawing/2014/main" id="{A5B7817E-4728-4371-9C8C-82E9F47390C3}"/>
              </a:ext>
            </a:extLst>
          </p:cNvPr>
          <p:cNvPicPr>
            <a:picLocks noChangeAspect="1"/>
          </p:cNvPicPr>
          <p:nvPr/>
        </p:nvPicPr>
        <p:blipFill>
          <a:blip r:embed="rId3"/>
          <a:stretch>
            <a:fillRect/>
          </a:stretch>
        </p:blipFill>
        <p:spPr>
          <a:xfrm>
            <a:off x="1159554" y="3893521"/>
            <a:ext cx="10362648" cy="2179789"/>
          </a:xfrm>
          <a:prstGeom prst="rect">
            <a:avLst/>
          </a:prstGeom>
        </p:spPr>
      </p:pic>
    </p:spTree>
    <p:extLst>
      <p:ext uri="{BB962C8B-B14F-4D97-AF65-F5344CB8AC3E}">
        <p14:creationId xmlns:p14="http://schemas.microsoft.com/office/powerpoint/2010/main" val="357797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buSzPts val="2600"/>
            </a:pPr>
            <a:r>
              <a:rPr lang="en-US" sz="2600" dirty="0"/>
              <a:t>Go to the .c file path u</a:t>
            </a:r>
            <a:r>
              <a:rPr lang="en-US" altLang="zh-TW" sz="2600" dirty="0"/>
              <a:t>sing command line </a:t>
            </a:r>
          </a:p>
          <a:p>
            <a:pPr marL="0" lvl="0" indent="0" algn="l" rtl="0">
              <a:lnSpc>
                <a:spcPct val="90000"/>
              </a:lnSpc>
              <a:spcBef>
                <a:spcPts val="0"/>
              </a:spcBef>
              <a:spcAft>
                <a:spcPts val="0"/>
              </a:spcAft>
              <a:buSzPts val="2600"/>
              <a:buNone/>
            </a:pPr>
            <a:endParaRPr lang="en-US" altLang="zh-TW" sz="2600" dirty="0">
              <a:cs typeface="Courier New" panose="02070309020205020404" pitchFamily="49" charset="0"/>
            </a:endParaRPr>
          </a:p>
          <a:p>
            <a:pPr marL="0" lvl="0" indent="0" algn="l" rtl="0">
              <a:lnSpc>
                <a:spcPct val="90000"/>
              </a:lnSpc>
              <a:spcBef>
                <a:spcPts val="0"/>
              </a:spcBef>
              <a:spcAft>
                <a:spcPts val="0"/>
              </a:spcAft>
              <a:buSzPts val="2600"/>
              <a:buNone/>
            </a:pPr>
            <a:endParaRPr lang="en-US" altLang="zh-TW" sz="2600" dirty="0">
              <a:latin typeface="Courier New" panose="02070309020205020404" pitchFamily="49" charset="0"/>
              <a:cs typeface="Courier New" panose="02070309020205020404" pitchFamily="49" charset="0"/>
            </a:endParaRPr>
          </a:p>
          <a:p>
            <a:pPr marL="228600" indent="-228600">
              <a:lnSpc>
                <a:spcPct val="90000"/>
              </a:lnSpc>
              <a:spcBef>
                <a:spcPts val="0"/>
              </a:spcBef>
              <a:buSzPts val="2600"/>
            </a:pPr>
            <a:r>
              <a:rPr lang="en-US" altLang="zh-TW" sz="2600" dirty="0">
                <a:latin typeface="+mj-lt"/>
                <a:cs typeface="Courier New" panose="02070309020205020404" pitchFamily="49" charset="0"/>
              </a:rPr>
              <a:t>My file architecture: </a:t>
            </a: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endParaRPr lang="en-US" altLang="zh-TW" sz="2600" dirty="0">
              <a:latin typeface="+mj-lt"/>
              <a:cs typeface="Courier New" panose="02070309020205020404" pitchFamily="49" charset="0"/>
            </a:endParaRPr>
          </a:p>
          <a:p>
            <a:pPr marL="228600" indent="-228600">
              <a:lnSpc>
                <a:spcPct val="90000"/>
              </a:lnSpc>
              <a:spcBef>
                <a:spcPts val="0"/>
              </a:spcBef>
              <a:buSzPts val="2600"/>
            </a:pPr>
            <a:r>
              <a:rPr lang="en-US" altLang="zh-TW" sz="2600" dirty="0"/>
              <a:t>Command:</a:t>
            </a:r>
          </a:p>
          <a:p>
            <a:pPr marL="228600" lvl="0" indent="-228600" algn="l" rtl="0">
              <a:lnSpc>
                <a:spcPct val="90000"/>
              </a:lnSpc>
              <a:spcBef>
                <a:spcPts val="0"/>
              </a:spcBef>
              <a:spcAft>
                <a:spcPts val="0"/>
              </a:spcAft>
              <a:buSzPts val="2600"/>
              <a:buChar char="•"/>
            </a:pPr>
            <a:endParaRPr lang="en-US" altLang="zh-TW" sz="2600" dirty="0">
              <a:latin typeface="+mj-lt"/>
              <a:cs typeface="Courier New" panose="02070309020205020404" pitchFamily="49" charset="0"/>
            </a:endParaRPr>
          </a:p>
        </p:txBody>
      </p:sp>
      <p:pic>
        <p:nvPicPr>
          <p:cNvPr id="6" name="圖片 5">
            <a:extLst>
              <a:ext uri="{FF2B5EF4-FFF2-40B4-BE49-F238E27FC236}">
                <a16:creationId xmlns:a16="http://schemas.microsoft.com/office/drawing/2014/main" id="{CA3B103D-7991-476C-B810-3CCA3DCDF3EA}"/>
              </a:ext>
            </a:extLst>
          </p:cNvPr>
          <p:cNvPicPr>
            <a:picLocks noChangeAspect="1"/>
          </p:cNvPicPr>
          <p:nvPr/>
        </p:nvPicPr>
        <p:blipFill>
          <a:blip r:embed="rId3"/>
          <a:stretch>
            <a:fillRect/>
          </a:stretch>
        </p:blipFill>
        <p:spPr>
          <a:xfrm>
            <a:off x="3188103" y="5059033"/>
            <a:ext cx="3152775" cy="666750"/>
          </a:xfrm>
          <a:prstGeom prst="rect">
            <a:avLst/>
          </a:prstGeom>
        </p:spPr>
      </p:pic>
      <p:pic>
        <p:nvPicPr>
          <p:cNvPr id="8" name="圖片 7">
            <a:extLst>
              <a:ext uri="{FF2B5EF4-FFF2-40B4-BE49-F238E27FC236}">
                <a16:creationId xmlns:a16="http://schemas.microsoft.com/office/drawing/2014/main" id="{1AC0638B-FDF3-4B48-8825-64665D0F0258}"/>
              </a:ext>
            </a:extLst>
          </p:cNvPr>
          <p:cNvPicPr>
            <a:picLocks noChangeAspect="1"/>
          </p:cNvPicPr>
          <p:nvPr/>
        </p:nvPicPr>
        <p:blipFill rotWithShape="1">
          <a:blip r:embed="rId4"/>
          <a:srcRect r="57012"/>
          <a:stretch/>
        </p:blipFill>
        <p:spPr>
          <a:xfrm>
            <a:off x="4653517" y="2361808"/>
            <a:ext cx="2656592" cy="2092551"/>
          </a:xfrm>
          <a:prstGeom prst="rect">
            <a:avLst/>
          </a:prstGeom>
        </p:spPr>
      </p:pic>
      <p:sp>
        <p:nvSpPr>
          <p:cNvPr id="2" name="矩形 1">
            <a:extLst>
              <a:ext uri="{FF2B5EF4-FFF2-40B4-BE49-F238E27FC236}">
                <a16:creationId xmlns:a16="http://schemas.microsoft.com/office/drawing/2014/main" id="{A14E06BB-0936-4EA0-B2BD-7399536B25CA}"/>
              </a:ext>
            </a:extLst>
          </p:cNvPr>
          <p:cNvSpPr/>
          <p:nvPr/>
        </p:nvSpPr>
        <p:spPr>
          <a:xfrm>
            <a:off x="4653517" y="2361809"/>
            <a:ext cx="2428219" cy="19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97C73EAD-B62C-4E43-9E14-6325FCDCEC79}"/>
              </a:ext>
            </a:extLst>
          </p:cNvPr>
          <p:cNvSpPr/>
          <p:nvPr/>
        </p:nvSpPr>
        <p:spPr>
          <a:xfrm>
            <a:off x="4919598" y="3363600"/>
            <a:ext cx="802473" cy="19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602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dirty="0"/>
              <a:t>Reminders</a:t>
            </a:r>
            <a:endParaRPr dirty="0"/>
          </a:p>
        </p:txBody>
      </p:sp>
      <p:sp>
        <p:nvSpPr>
          <p:cNvPr id="107" name="Google Shape;107;g63c2c1cacf_0_0"/>
          <p:cNvSpPr txBox="1">
            <a:spLocks noGrp="1"/>
          </p:cNvSpPr>
          <p:nvPr>
            <p:ph type="body" idx="1"/>
          </p:nvPr>
        </p:nvSpPr>
        <p:spPr>
          <a:xfrm>
            <a:off x="1251678" y="1213328"/>
            <a:ext cx="10178400" cy="517671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sz="2600" dirty="0"/>
              <a:t>Last day for submission, no acceptation for any delay submission.</a:t>
            </a:r>
          </a:p>
          <a:p>
            <a:pPr marL="685800" lvl="1" indent="-279400">
              <a:lnSpc>
                <a:spcPct val="90000"/>
              </a:lnSpc>
              <a:spcBef>
                <a:spcPts val="0"/>
              </a:spcBef>
              <a:buSzPts val="2600"/>
            </a:pPr>
            <a:r>
              <a:rPr lang="en" altLang="zh-TW" sz="2400" dirty="0"/>
              <a:t>HW </a:t>
            </a:r>
            <a:r>
              <a:rPr lang="en-US" altLang="zh-TW" sz="2400" dirty="0"/>
              <a:t>4</a:t>
            </a:r>
            <a:r>
              <a:rPr lang="en" altLang="zh-TW" sz="2400" dirty="0"/>
              <a:t> &amp; LAB 6</a:t>
            </a:r>
          </a:p>
          <a:p>
            <a:pPr marL="406400" lvl="1" indent="0">
              <a:lnSpc>
                <a:spcPct val="90000"/>
              </a:lnSpc>
              <a:spcBef>
                <a:spcPts val="0"/>
              </a:spcBef>
              <a:buSzPts val="2600"/>
              <a:buNone/>
            </a:pPr>
            <a:endParaRPr lang="en" altLang="zh-TW" sz="2400" dirty="0">
              <a:latin typeface="Comic Sans MS"/>
              <a:ea typeface="Comic Sans MS"/>
              <a:cs typeface="Comic Sans MS"/>
              <a:sym typeface="Comic Sans MS"/>
            </a:endParaRPr>
          </a:p>
          <a:p>
            <a:pPr marL="342900">
              <a:lnSpc>
                <a:spcPct val="90000"/>
              </a:lnSpc>
              <a:buSzPts val="2400"/>
            </a:pPr>
            <a:r>
              <a:rPr lang="en" altLang="zh-TW" sz="2400" dirty="0"/>
              <a:t>Lab ends at 9:30, we stop accepting demo after that. Make sure you have demoed what you want to demo and </a:t>
            </a:r>
            <a:r>
              <a:rPr lang="en-US" altLang="zh-TW" sz="2400" dirty="0"/>
              <a:t>checked your demo sheet before you leave !!!</a:t>
            </a:r>
            <a:endParaRPr lang="en" altLang="zh-TW" sz="2400" dirty="0"/>
          </a:p>
          <a:p>
            <a:pPr marL="342900" lvl="0" indent="-190500">
              <a:lnSpc>
                <a:spcPct val="90000"/>
              </a:lnSpc>
              <a:buSzPts val="2400"/>
              <a:buNone/>
            </a:pPr>
            <a:endParaRPr lang="en" altLang="zh-TW" sz="2400" dirty="0"/>
          </a:p>
          <a:p>
            <a:pPr marL="342900" lvl="0">
              <a:lnSpc>
                <a:spcPct val="90000"/>
              </a:lnSpc>
              <a:buSzPts val="2400"/>
            </a:pPr>
            <a:r>
              <a:rPr lang="en" altLang="zh-TW" sz="2400" dirty="0"/>
              <a:t>Get used to the local coding environments (i.e. </a:t>
            </a:r>
            <a:r>
              <a:rPr lang="en" altLang="zh-TW" sz="2400" dirty="0" err="1"/>
              <a:t>codeblocks</a:t>
            </a:r>
            <a:r>
              <a:rPr lang="en" altLang="zh-TW" sz="2400" dirty="0"/>
              <a:t> and dev-C++ ), because you won’t be able to access online resources (i.e. </a:t>
            </a:r>
            <a:r>
              <a:rPr lang="en" altLang="zh-TW" sz="2400" dirty="0" err="1"/>
              <a:t>repl.it</a:t>
            </a:r>
            <a:r>
              <a:rPr lang="en" altLang="zh-TW" sz="2400" dirty="0"/>
              <a:t> ) during programming exam.</a:t>
            </a:r>
            <a:endParaRPr lang="en" altLang="zh-TW" dirty="0"/>
          </a:p>
          <a:p>
            <a:pPr marL="342900" lvl="0" indent="-190500">
              <a:lnSpc>
                <a:spcPct val="90000"/>
              </a:lnSpc>
              <a:buSzPts val="2400"/>
              <a:buNone/>
            </a:pPr>
            <a:endParaRPr lang="en" altLang="zh-TW" sz="2400" dirty="0"/>
          </a:p>
          <a:p>
            <a:pPr marL="342900" lvl="0">
              <a:lnSpc>
                <a:spcPct val="90000"/>
              </a:lnSpc>
              <a:buSzPts val="2400"/>
            </a:pPr>
            <a:r>
              <a:rPr lang="en" altLang="zh-TW" sz="2400" dirty="0"/>
              <a:t>Get your own account for logging in PC, you will have to use PC in the classroom during programming exam. If you have any problem applying it, let us know and we’ll help you.</a:t>
            </a:r>
          </a:p>
        </p:txBody>
      </p:sp>
    </p:spTree>
    <p:extLst>
      <p:ext uri="{BB962C8B-B14F-4D97-AF65-F5344CB8AC3E}">
        <p14:creationId xmlns:p14="http://schemas.microsoft.com/office/powerpoint/2010/main" val="190536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buSzPts val="2600"/>
            </a:pPr>
            <a:r>
              <a:rPr lang="en-US" sz="2600" dirty="0"/>
              <a:t>Compile </a:t>
            </a:r>
            <a:r>
              <a:rPr lang="en-US" sz="2600" dirty="0" err="1"/>
              <a:t>sum.c</a:t>
            </a:r>
            <a:r>
              <a:rPr lang="en-US" sz="2600" dirty="0"/>
              <a:t> file by </a:t>
            </a:r>
            <a:r>
              <a:rPr lang="en-US" sz="2600" dirty="0" err="1"/>
              <a:t>gcc</a:t>
            </a:r>
            <a:endParaRPr lang="en-US" altLang="zh-TW" sz="2600" dirty="0"/>
          </a:p>
          <a:p>
            <a:pPr marL="0" lvl="0" indent="0" algn="l" rtl="0">
              <a:lnSpc>
                <a:spcPct val="90000"/>
              </a:lnSpc>
              <a:spcBef>
                <a:spcPts val="0"/>
              </a:spcBef>
              <a:spcAft>
                <a:spcPts val="0"/>
              </a:spcAft>
              <a:buSzPts val="2600"/>
              <a:buNone/>
            </a:pPr>
            <a:endParaRPr lang="en-US" altLang="zh-TW" sz="2600" dirty="0">
              <a:cs typeface="Courier New" panose="02070309020205020404" pitchFamily="49" charset="0"/>
            </a:endParaRPr>
          </a:p>
          <a:p>
            <a:pPr marL="0" indent="0">
              <a:lnSpc>
                <a:spcPct val="90000"/>
              </a:lnSpc>
              <a:spcBef>
                <a:spcPts val="0"/>
              </a:spcBef>
              <a:buSzPts val="2600"/>
              <a:buNone/>
            </a:pPr>
            <a:endParaRPr lang="en-US" altLang="zh-TW" sz="2600" dirty="0">
              <a:latin typeface="+mj-lt"/>
              <a:cs typeface="Courier New" panose="02070309020205020404" pitchFamily="49" charset="0"/>
            </a:endParaRPr>
          </a:p>
          <a:p>
            <a:pPr marL="228600" indent="-228600">
              <a:lnSpc>
                <a:spcPct val="90000"/>
              </a:lnSpc>
              <a:spcBef>
                <a:spcPts val="0"/>
              </a:spcBef>
              <a:buSzPts val="2600"/>
            </a:pPr>
            <a:r>
              <a:rPr lang="en-US" altLang="zh-TW" sz="2600" dirty="0"/>
              <a:t>Command:</a:t>
            </a:r>
          </a:p>
          <a:p>
            <a:pPr marL="228600" indent="-228600">
              <a:lnSpc>
                <a:spcPct val="90000"/>
              </a:lnSpc>
              <a:spcBef>
                <a:spcPts val="0"/>
              </a:spcBef>
              <a:buSzPts val="2600"/>
            </a:pPr>
            <a:endParaRPr lang="en-US" altLang="zh-TW" sz="2600" dirty="0"/>
          </a:p>
          <a:p>
            <a:pPr marL="228600" indent="-228600">
              <a:lnSpc>
                <a:spcPct val="90000"/>
              </a:lnSpc>
              <a:spcBef>
                <a:spcPts val="0"/>
              </a:spcBef>
              <a:buSzPts val="2600"/>
            </a:pPr>
            <a:endParaRPr lang="en-US" altLang="zh-TW" sz="2600" dirty="0"/>
          </a:p>
          <a:p>
            <a:pPr marL="228600" indent="-228600">
              <a:lnSpc>
                <a:spcPct val="90000"/>
              </a:lnSpc>
              <a:spcBef>
                <a:spcPts val="0"/>
              </a:spcBef>
              <a:buSzPts val="2600"/>
            </a:pPr>
            <a:r>
              <a:rPr lang="en-US" altLang="zh-TW" sz="2600" dirty="0"/>
              <a:t>After typing you will get the .exe file</a:t>
            </a:r>
          </a:p>
          <a:p>
            <a:pPr marL="228600" lvl="0" indent="-228600" algn="l" rtl="0">
              <a:lnSpc>
                <a:spcPct val="90000"/>
              </a:lnSpc>
              <a:spcBef>
                <a:spcPts val="0"/>
              </a:spcBef>
              <a:spcAft>
                <a:spcPts val="0"/>
              </a:spcAft>
              <a:buSzPts val="2600"/>
              <a:buChar char="•"/>
            </a:pPr>
            <a:endParaRPr lang="en-US" altLang="zh-TW" sz="2600" dirty="0">
              <a:latin typeface="+mj-lt"/>
              <a:cs typeface="Courier New" panose="02070309020205020404" pitchFamily="49" charset="0"/>
            </a:endParaRPr>
          </a:p>
        </p:txBody>
      </p:sp>
      <p:pic>
        <p:nvPicPr>
          <p:cNvPr id="3" name="圖片 2">
            <a:extLst>
              <a:ext uri="{FF2B5EF4-FFF2-40B4-BE49-F238E27FC236}">
                <a16:creationId xmlns:a16="http://schemas.microsoft.com/office/drawing/2014/main" id="{9AFB8C69-E78A-4975-85FF-0F3169AB91A5}"/>
              </a:ext>
            </a:extLst>
          </p:cNvPr>
          <p:cNvPicPr>
            <a:picLocks noChangeAspect="1"/>
          </p:cNvPicPr>
          <p:nvPr/>
        </p:nvPicPr>
        <p:blipFill>
          <a:blip r:embed="rId3"/>
          <a:stretch>
            <a:fillRect/>
          </a:stretch>
        </p:blipFill>
        <p:spPr>
          <a:xfrm>
            <a:off x="3148012" y="2693408"/>
            <a:ext cx="4067175" cy="390525"/>
          </a:xfrm>
          <a:prstGeom prst="rect">
            <a:avLst/>
          </a:prstGeom>
        </p:spPr>
      </p:pic>
      <p:pic>
        <p:nvPicPr>
          <p:cNvPr id="9" name="圖片 8">
            <a:extLst>
              <a:ext uri="{FF2B5EF4-FFF2-40B4-BE49-F238E27FC236}">
                <a16:creationId xmlns:a16="http://schemas.microsoft.com/office/drawing/2014/main" id="{32F9AB5D-DC22-4A61-B91B-6EEA4432AA21}"/>
              </a:ext>
            </a:extLst>
          </p:cNvPr>
          <p:cNvPicPr>
            <a:picLocks noChangeAspect="1"/>
          </p:cNvPicPr>
          <p:nvPr/>
        </p:nvPicPr>
        <p:blipFill rotWithShape="1">
          <a:blip r:embed="rId4"/>
          <a:srcRect r="60674" b="7280"/>
          <a:stretch/>
        </p:blipFill>
        <p:spPr>
          <a:xfrm>
            <a:off x="7284847" y="3788444"/>
            <a:ext cx="3000376" cy="2631789"/>
          </a:xfrm>
          <a:prstGeom prst="rect">
            <a:avLst/>
          </a:prstGeom>
        </p:spPr>
      </p:pic>
      <p:sp>
        <p:nvSpPr>
          <p:cNvPr id="6" name="矩形 5">
            <a:extLst>
              <a:ext uri="{FF2B5EF4-FFF2-40B4-BE49-F238E27FC236}">
                <a16:creationId xmlns:a16="http://schemas.microsoft.com/office/drawing/2014/main" id="{8C7036B9-963F-B349-9ED9-830C727ACFCB}"/>
              </a:ext>
            </a:extLst>
          </p:cNvPr>
          <p:cNvSpPr/>
          <p:nvPr/>
        </p:nvSpPr>
        <p:spPr>
          <a:xfrm>
            <a:off x="7642750" y="5337666"/>
            <a:ext cx="945069" cy="271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580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buSzPts val="2600"/>
            </a:pPr>
            <a:r>
              <a:rPr lang="en-US" sz="2600" dirty="0"/>
              <a:t>Execute your code by entering the .exe file name and arguments</a:t>
            </a:r>
            <a:endParaRPr lang="en-US" altLang="zh-TW" sz="2600" dirty="0"/>
          </a:p>
          <a:p>
            <a:pPr marL="0" lvl="0" indent="0" algn="l" rtl="0">
              <a:lnSpc>
                <a:spcPct val="90000"/>
              </a:lnSpc>
              <a:spcBef>
                <a:spcPts val="0"/>
              </a:spcBef>
              <a:spcAft>
                <a:spcPts val="0"/>
              </a:spcAft>
              <a:buSzPts val="2600"/>
              <a:buNone/>
            </a:pPr>
            <a:endParaRPr lang="en-US" altLang="zh-TW" sz="2600" dirty="0">
              <a:cs typeface="Courier New" panose="02070309020205020404" pitchFamily="49" charset="0"/>
            </a:endParaRPr>
          </a:p>
          <a:p>
            <a:pPr marL="0" indent="0">
              <a:lnSpc>
                <a:spcPct val="90000"/>
              </a:lnSpc>
              <a:spcBef>
                <a:spcPts val="0"/>
              </a:spcBef>
              <a:buSzPts val="2600"/>
              <a:buNone/>
            </a:pPr>
            <a:endParaRPr lang="en-US" altLang="zh-TW" sz="2600" dirty="0">
              <a:latin typeface="+mj-lt"/>
              <a:cs typeface="Courier New" panose="02070309020205020404" pitchFamily="49" charset="0"/>
            </a:endParaRPr>
          </a:p>
          <a:p>
            <a:pPr marL="228600" indent="-228600">
              <a:lnSpc>
                <a:spcPct val="90000"/>
              </a:lnSpc>
              <a:spcBef>
                <a:spcPts val="0"/>
              </a:spcBef>
              <a:buSzPts val="2600"/>
            </a:pPr>
            <a:r>
              <a:rPr lang="en-US" altLang="zh-TW" sz="2600" dirty="0"/>
              <a:t>Command:</a:t>
            </a:r>
          </a:p>
          <a:p>
            <a:pPr marL="228600" indent="-228600">
              <a:lnSpc>
                <a:spcPct val="90000"/>
              </a:lnSpc>
              <a:spcBef>
                <a:spcPts val="0"/>
              </a:spcBef>
              <a:buSzPts val="2600"/>
            </a:pPr>
            <a:endParaRPr lang="en-US" altLang="zh-TW" sz="2600" dirty="0"/>
          </a:p>
          <a:p>
            <a:pPr marL="228600" indent="-228600">
              <a:lnSpc>
                <a:spcPct val="90000"/>
              </a:lnSpc>
              <a:spcBef>
                <a:spcPts val="0"/>
              </a:spcBef>
              <a:buSzPts val="2600"/>
            </a:pPr>
            <a:endParaRPr lang="en-US" altLang="zh-TW" sz="2600" dirty="0"/>
          </a:p>
          <a:p>
            <a:pPr marL="228600" lvl="0" indent="-228600" algn="l" rtl="0">
              <a:lnSpc>
                <a:spcPct val="90000"/>
              </a:lnSpc>
              <a:spcBef>
                <a:spcPts val="0"/>
              </a:spcBef>
              <a:spcAft>
                <a:spcPts val="0"/>
              </a:spcAft>
              <a:buSzPts val="2600"/>
              <a:buChar char="•"/>
            </a:pPr>
            <a:endParaRPr lang="en-US" altLang="zh-TW" sz="2600" dirty="0">
              <a:latin typeface="+mj-lt"/>
              <a:cs typeface="Courier New" panose="02070309020205020404" pitchFamily="49" charset="0"/>
            </a:endParaRPr>
          </a:p>
        </p:txBody>
      </p:sp>
      <p:pic>
        <p:nvPicPr>
          <p:cNvPr id="4" name="圖片 3">
            <a:extLst>
              <a:ext uri="{FF2B5EF4-FFF2-40B4-BE49-F238E27FC236}">
                <a16:creationId xmlns:a16="http://schemas.microsoft.com/office/drawing/2014/main" id="{64FD6AA4-7944-44F6-A218-F198963E940E}"/>
              </a:ext>
            </a:extLst>
          </p:cNvPr>
          <p:cNvPicPr>
            <a:picLocks noChangeAspect="1"/>
          </p:cNvPicPr>
          <p:nvPr/>
        </p:nvPicPr>
        <p:blipFill>
          <a:blip r:embed="rId3"/>
          <a:stretch>
            <a:fillRect/>
          </a:stretch>
        </p:blipFill>
        <p:spPr>
          <a:xfrm>
            <a:off x="3246404" y="2607683"/>
            <a:ext cx="3714750" cy="476250"/>
          </a:xfrm>
          <a:prstGeom prst="rect">
            <a:avLst/>
          </a:prstGeom>
        </p:spPr>
      </p:pic>
    </p:spTree>
    <p:extLst>
      <p:ext uri="{BB962C8B-B14F-4D97-AF65-F5344CB8AC3E}">
        <p14:creationId xmlns:p14="http://schemas.microsoft.com/office/powerpoint/2010/main" val="133506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cap="none" dirty="0"/>
              <a:t>Lab Exercise-2</a:t>
            </a:r>
            <a:endParaRPr cap="none" dirty="0"/>
          </a:p>
        </p:txBody>
      </p:sp>
      <p:sp>
        <p:nvSpPr>
          <p:cNvPr id="7" name="文字版面配置區 2">
            <a:extLst>
              <a:ext uri="{FF2B5EF4-FFF2-40B4-BE49-F238E27FC236}">
                <a16:creationId xmlns:a16="http://schemas.microsoft.com/office/drawing/2014/main" id="{1E6BB1D2-D38C-4C45-B67C-F29E4652E328}"/>
              </a:ext>
            </a:extLst>
          </p:cNvPr>
          <p:cNvSpPr>
            <a:spLocks noGrp="1"/>
          </p:cNvSpPr>
          <p:nvPr>
            <p:ph type="body" idx="1"/>
          </p:nvPr>
        </p:nvSpPr>
        <p:spPr>
          <a:xfrm>
            <a:off x="1251678" y="1874516"/>
            <a:ext cx="10178322" cy="4827941"/>
          </a:xfrm>
        </p:spPr>
        <p:txBody>
          <a:bodyPr>
            <a:normAutofit/>
          </a:bodyPr>
          <a:lstStyle/>
          <a:p>
            <a:pPr marL="114300" indent="0">
              <a:buNone/>
            </a:pPr>
            <a:r>
              <a:rPr lang="en" altLang="zh-TW" sz="2400" dirty="0"/>
              <a:t>Write a program named </a:t>
            </a:r>
            <a:r>
              <a:rPr lang="en" altLang="zh-TW" sz="2400" dirty="0" err="1">
                <a:latin typeface="Courier New" panose="02070309020205020404" pitchFamily="49" charset="0"/>
                <a:cs typeface="Courier New" panose="02070309020205020404" pitchFamily="49" charset="0"/>
              </a:rPr>
              <a:t>sum.c</a:t>
            </a:r>
            <a:r>
              <a:rPr lang="en" altLang="zh-TW" sz="2400" dirty="0"/>
              <a:t> that adds up its </a:t>
            </a:r>
            <a:r>
              <a:rPr lang="en" altLang="zh-TW" sz="2400" b="1" u="sng" dirty="0"/>
              <a:t>command-line arguments</a:t>
            </a:r>
            <a:r>
              <a:rPr lang="en" altLang="zh-TW" sz="2400" dirty="0"/>
              <a:t>, which are assumed to be integers.</a:t>
            </a:r>
          </a:p>
          <a:p>
            <a:pPr marL="114300" indent="0">
              <a:buNone/>
            </a:pPr>
            <a:endParaRPr lang="en" altLang="zh-TW" sz="2400" dirty="0"/>
          </a:p>
          <a:p>
            <a:pPr marL="114300" indent="0">
              <a:buNone/>
            </a:pPr>
            <a:r>
              <a:rPr lang="en" altLang="zh-TW" sz="2400" b="1" kern="100" dirty="0">
                <a:latin typeface="Calibri" panose="020F0502020204030204" pitchFamily="34" charset="0"/>
                <a:ea typeface="新細明體" panose="02020500000000000000" pitchFamily="18" charset="-120"/>
                <a:cs typeface="Times New Roman" panose="02020603050405020304" pitchFamily="18" charset="0"/>
              </a:rPr>
              <a:t>Your input should be string type and your output will be an integer.</a:t>
            </a:r>
            <a:endParaRPr lang="en" altLang="zh-TW" sz="2400" dirty="0"/>
          </a:p>
          <a:p>
            <a:pPr marL="114300" indent="0">
              <a:buNone/>
            </a:pPr>
            <a:endParaRPr lang="en" altLang="zh-TW" sz="2400" dirty="0"/>
          </a:p>
          <a:p>
            <a:pPr marL="114300" indent="0">
              <a:buNone/>
            </a:pPr>
            <a:r>
              <a:rPr lang="en" altLang="zh-TW" sz="2400" dirty="0"/>
              <a:t>Hint: </a:t>
            </a:r>
          </a:p>
          <a:p>
            <a:r>
              <a:rPr lang="en" altLang="zh-TW" sz="2400" dirty="0"/>
              <a:t>You probably need to convert a string to an integer, and there is a   built-in function to help you convert, please Google it!</a:t>
            </a:r>
            <a:endParaRPr lang="zh-TW" altLang="en-US" sz="2400" dirty="0"/>
          </a:p>
        </p:txBody>
      </p:sp>
    </p:spTree>
    <p:extLst>
      <p:ext uri="{BB962C8B-B14F-4D97-AF65-F5344CB8AC3E}">
        <p14:creationId xmlns:p14="http://schemas.microsoft.com/office/powerpoint/2010/main" val="77475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cap="none" dirty="0"/>
              <a:t>Lab Exercise-</a:t>
            </a:r>
            <a:r>
              <a:rPr lang="en-US" altLang="zh-TW" cap="none" dirty="0"/>
              <a:t>2</a:t>
            </a:r>
            <a:endParaRPr cap="none" dirty="0"/>
          </a:p>
        </p:txBody>
      </p:sp>
      <p:sp>
        <p:nvSpPr>
          <p:cNvPr id="7" name="文字版面配置區 2">
            <a:extLst>
              <a:ext uri="{FF2B5EF4-FFF2-40B4-BE49-F238E27FC236}">
                <a16:creationId xmlns:a16="http://schemas.microsoft.com/office/drawing/2014/main" id="{1E6BB1D2-D38C-4C45-B67C-F29E4652E328}"/>
              </a:ext>
            </a:extLst>
          </p:cNvPr>
          <p:cNvSpPr>
            <a:spLocks noGrp="1"/>
          </p:cNvSpPr>
          <p:nvPr>
            <p:ph type="body" idx="1"/>
          </p:nvPr>
        </p:nvSpPr>
        <p:spPr>
          <a:xfrm>
            <a:off x="1251678" y="1874516"/>
            <a:ext cx="10178322" cy="4827941"/>
          </a:xfrm>
        </p:spPr>
        <p:txBody>
          <a:bodyPr>
            <a:normAutofit/>
          </a:bodyPr>
          <a:lstStyle/>
          <a:p>
            <a:pPr marL="114300" indent="0">
              <a:buNone/>
            </a:pPr>
            <a:r>
              <a:rPr lang="en" altLang="zh-TW" sz="2400" kern="100" dirty="0">
                <a:latin typeface="Calibri" panose="020F0502020204030204" pitchFamily="34" charset="0"/>
                <a:ea typeface="新細明體" panose="02020500000000000000" pitchFamily="18" charset="-120"/>
                <a:cs typeface="Times New Roman" panose="02020603050405020304" pitchFamily="18" charset="0"/>
              </a:rPr>
              <a:t>Running the program by typing</a:t>
            </a:r>
          </a:p>
          <a:p>
            <a:pPr marL="114300" indent="0" algn="ctr">
              <a:buNone/>
            </a:pPr>
            <a:r>
              <a:rPr lang="en" altLang="zh-TW" sz="2400" kern="100" dirty="0">
                <a:latin typeface="Courier New" panose="02070309020205020404" pitchFamily="49" charset="0"/>
                <a:ea typeface="新細明體" panose="02020500000000000000" pitchFamily="18" charset="-120"/>
                <a:cs typeface="Courier New" panose="02070309020205020404" pitchFamily="49" charset="0"/>
              </a:rPr>
              <a:t>sum 8 24 62</a:t>
            </a:r>
          </a:p>
          <a:p>
            <a:pPr marL="114300" indent="0">
              <a:buNone/>
            </a:pPr>
            <a:r>
              <a:rPr lang="en" altLang="zh-TW" sz="2400" kern="100" dirty="0">
                <a:latin typeface="Calibri" panose="020F0502020204030204" pitchFamily="34" charset="0"/>
                <a:ea typeface="新細明體" panose="02020500000000000000" pitchFamily="18" charset="-120"/>
                <a:cs typeface="Times New Roman" panose="02020603050405020304" pitchFamily="18" charset="0"/>
              </a:rPr>
              <a:t>The first input is the filename and the following inputs are integers.</a:t>
            </a:r>
          </a:p>
          <a:p>
            <a:pPr marL="114300" indent="0">
              <a:buNone/>
            </a:pPr>
            <a:r>
              <a:rPr lang="en" altLang="zh-TW" sz="2400" kern="100" dirty="0">
                <a:latin typeface="Calibri" panose="020F0502020204030204" pitchFamily="34" charset="0"/>
                <a:ea typeface="新細明體" panose="02020500000000000000" pitchFamily="18" charset="-120"/>
                <a:cs typeface="Times New Roman" panose="02020603050405020304" pitchFamily="18" charset="0"/>
              </a:rPr>
              <a:t> </a:t>
            </a:r>
          </a:p>
          <a:p>
            <a:pPr marL="114300" indent="0">
              <a:buNone/>
            </a:pPr>
            <a:r>
              <a:rPr lang="en" altLang="zh-TW" sz="2400" kern="100" dirty="0">
                <a:latin typeface="Calibri" panose="020F0502020204030204" pitchFamily="34" charset="0"/>
                <a:ea typeface="新細明體" panose="02020500000000000000" pitchFamily="18" charset="-120"/>
                <a:cs typeface="Times New Roman" panose="02020603050405020304" pitchFamily="18" charset="0"/>
              </a:rPr>
              <a:t>Output should produce as the following:</a:t>
            </a:r>
          </a:p>
          <a:p>
            <a:pPr marL="114300" indent="0">
              <a:buNone/>
            </a:pPr>
            <a:r>
              <a:rPr lang="en" altLang="zh-TW" sz="2400" kern="100" dirty="0">
                <a:latin typeface="Courier New" panose="02070309020205020404" pitchFamily="49" charset="0"/>
                <a:ea typeface="新細明體" panose="02020500000000000000" pitchFamily="18" charset="-120"/>
                <a:cs typeface="Courier New" panose="02070309020205020404" pitchFamily="49" charset="0"/>
              </a:rPr>
              <a:t>Total: 94</a:t>
            </a:r>
          </a:p>
        </p:txBody>
      </p:sp>
    </p:spTree>
    <p:extLst>
      <p:ext uri="{BB962C8B-B14F-4D97-AF65-F5344CB8AC3E}">
        <p14:creationId xmlns:p14="http://schemas.microsoft.com/office/powerpoint/2010/main" val="183986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cap="none" dirty="0"/>
              <a:t>Lab Exercise-1</a:t>
            </a:r>
            <a:endParaRPr cap="none" dirty="0"/>
          </a:p>
        </p:txBody>
      </p:sp>
      <p:sp>
        <p:nvSpPr>
          <p:cNvPr id="7" name="文字版面配置區 2">
            <a:extLst>
              <a:ext uri="{FF2B5EF4-FFF2-40B4-BE49-F238E27FC236}">
                <a16:creationId xmlns:a16="http://schemas.microsoft.com/office/drawing/2014/main" id="{1E6BB1D2-D38C-4C45-B67C-F29E4652E328}"/>
              </a:ext>
            </a:extLst>
          </p:cNvPr>
          <p:cNvSpPr>
            <a:spLocks noGrp="1"/>
          </p:cNvSpPr>
          <p:nvPr>
            <p:ph type="body" idx="1"/>
          </p:nvPr>
        </p:nvSpPr>
        <p:spPr>
          <a:xfrm>
            <a:off x="1251678" y="1873100"/>
            <a:ext cx="10178322" cy="3866407"/>
          </a:xfrm>
        </p:spPr>
        <p:txBody>
          <a:bodyPr>
            <a:normAutofit fontScale="92500"/>
          </a:bodyPr>
          <a:lstStyle/>
          <a:p>
            <a:pPr marL="114300" indent="0">
              <a:buNone/>
            </a:pPr>
            <a:r>
              <a:rPr lang="en" altLang="zh-TW" sz="2600" dirty="0"/>
              <a:t>Write a program that determines whether it is a correct form of ID number.</a:t>
            </a:r>
          </a:p>
          <a:p>
            <a:pPr marL="114300" indent="0">
              <a:buNone/>
            </a:pPr>
            <a:endParaRPr lang="en" altLang="zh-TW" sz="2600" dirty="0"/>
          </a:p>
          <a:p>
            <a:pPr marL="114300" indent="0">
              <a:buNone/>
            </a:pPr>
            <a:r>
              <a:rPr lang="en" altLang="zh-TW" sz="2600" dirty="0"/>
              <a:t>Hint</a:t>
            </a:r>
            <a:r>
              <a:rPr lang="zh-TW" altLang="en" sz="2600" dirty="0"/>
              <a:t>：</a:t>
            </a:r>
            <a:endParaRPr lang="en-US" altLang="zh-TW" sz="2600" dirty="0"/>
          </a:p>
          <a:p>
            <a:r>
              <a:rPr lang="en" altLang="zh-TW" sz="2600" dirty="0"/>
              <a:t>Use the following function which is used to check whether the form is correct:</a:t>
            </a:r>
          </a:p>
          <a:p>
            <a:pPr marL="114300" indent="0">
              <a:buNone/>
            </a:pPr>
            <a:r>
              <a:rPr lang="en" altLang="zh-TW" sz="2600" dirty="0"/>
              <a:t>			</a:t>
            </a:r>
            <a:r>
              <a:rPr lang="en" altLang="zh-TW" sz="2600" b="1" dirty="0"/>
              <a:t>bool </a:t>
            </a:r>
            <a:r>
              <a:rPr lang="en" altLang="zh-TW" sz="2600" b="1" dirty="0" err="1"/>
              <a:t>check_id</a:t>
            </a:r>
            <a:r>
              <a:rPr lang="en" altLang="zh-TW" sz="2600" b="1" dirty="0"/>
              <a:t> (char* ID);</a:t>
            </a:r>
          </a:p>
          <a:p>
            <a:r>
              <a:rPr lang="en" altLang="zh-TW" sz="2600" dirty="0"/>
              <a:t>The first character should be in upper case and the second character should be either </a:t>
            </a:r>
            <a:r>
              <a:rPr lang="en" altLang="zh-TW" sz="2600" dirty="0">
                <a:latin typeface="Courier New" panose="02070309020205020404" pitchFamily="49" charset="0"/>
                <a:cs typeface="Courier New" panose="02070309020205020404" pitchFamily="49" charset="0"/>
              </a:rPr>
              <a:t>1</a:t>
            </a:r>
            <a:r>
              <a:rPr lang="en" altLang="zh-TW" sz="2600" dirty="0"/>
              <a:t> or </a:t>
            </a:r>
            <a:r>
              <a:rPr lang="en" altLang="zh-TW" sz="2600" dirty="0">
                <a:latin typeface="Courier New" panose="02070309020205020404" pitchFamily="49" charset="0"/>
                <a:cs typeface="Courier New" panose="02070309020205020404" pitchFamily="49" charset="0"/>
              </a:rPr>
              <a:t>2</a:t>
            </a:r>
            <a:r>
              <a:rPr lang="en" altLang="zh-TW" sz="2600" dirty="0"/>
              <a:t>, the others can be any digitals. .</a:t>
            </a:r>
          </a:p>
          <a:p>
            <a:pPr marL="114300" indent="0">
              <a:buNone/>
            </a:pPr>
            <a:endParaRPr lang="zh-TW" altLang="zh-TW" sz="2600" dirty="0"/>
          </a:p>
          <a:p>
            <a:endParaRPr lang="zh-TW" altLang="en-US" dirty="0"/>
          </a:p>
        </p:txBody>
      </p:sp>
    </p:spTree>
    <p:extLst>
      <p:ext uri="{BB962C8B-B14F-4D97-AF65-F5344CB8AC3E}">
        <p14:creationId xmlns:p14="http://schemas.microsoft.com/office/powerpoint/2010/main" val="218765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cap="none" dirty="0"/>
              <a:t>Lab Exercise-1</a:t>
            </a:r>
            <a:endParaRPr cap="none" dirty="0"/>
          </a:p>
        </p:txBody>
      </p:sp>
      <p:sp>
        <p:nvSpPr>
          <p:cNvPr id="7" name="文字版面配置區 2">
            <a:extLst>
              <a:ext uri="{FF2B5EF4-FFF2-40B4-BE49-F238E27FC236}">
                <a16:creationId xmlns:a16="http://schemas.microsoft.com/office/drawing/2014/main" id="{1E6BB1D2-D38C-4C45-B67C-F29E4652E328}"/>
              </a:ext>
            </a:extLst>
          </p:cNvPr>
          <p:cNvSpPr>
            <a:spLocks noGrp="1"/>
          </p:cNvSpPr>
          <p:nvPr>
            <p:ph type="body" idx="1"/>
          </p:nvPr>
        </p:nvSpPr>
        <p:spPr>
          <a:xfrm>
            <a:off x="1251678" y="1874516"/>
            <a:ext cx="10178322" cy="4827941"/>
          </a:xfrm>
        </p:spPr>
        <p:txBody>
          <a:bodyPr>
            <a:normAutofit/>
          </a:bodyPr>
          <a:lstStyle/>
          <a:p>
            <a:pPr marL="114300" indent="0">
              <a:buNone/>
            </a:pPr>
            <a:r>
              <a:rPr lang="en" altLang="zh-TW" sz="2400" dirty="0"/>
              <a:t>Input:</a:t>
            </a:r>
          </a:p>
          <a:p>
            <a:pPr marL="114300" indent="0">
              <a:buNone/>
            </a:pPr>
            <a:r>
              <a:rPr lang="en" altLang="zh-TW" sz="2400" dirty="0">
                <a:latin typeface="Courier New" panose="02070309020205020404" pitchFamily="49" charset="0"/>
                <a:cs typeface="Courier New" panose="02070309020205020404" pitchFamily="49" charset="0"/>
              </a:rPr>
              <a:t>Enter an ID number: A123456789</a:t>
            </a:r>
          </a:p>
          <a:p>
            <a:pPr marL="114300" indent="0">
              <a:buNone/>
            </a:pPr>
            <a:r>
              <a:rPr lang="en" altLang="zh-TW" sz="2400" dirty="0"/>
              <a:t>Output:</a:t>
            </a:r>
          </a:p>
          <a:p>
            <a:pPr marL="114300" indent="0">
              <a:buNone/>
            </a:pPr>
            <a:r>
              <a:rPr lang="en" altLang="zh-TW" sz="2400" dirty="0">
                <a:latin typeface="Courier New" panose="02070309020205020404" pitchFamily="49" charset="0"/>
                <a:cs typeface="Courier New" panose="02070309020205020404" pitchFamily="49" charset="0"/>
              </a:rPr>
              <a:t>It is a correct ID number.</a:t>
            </a:r>
          </a:p>
          <a:p>
            <a:pPr marL="114300" indent="0">
              <a:buNone/>
            </a:pPr>
            <a:r>
              <a:rPr lang="en" altLang="zh-TW" sz="2400" dirty="0"/>
              <a:t> </a:t>
            </a:r>
          </a:p>
          <a:p>
            <a:pPr marL="114300" indent="0">
              <a:buNone/>
            </a:pPr>
            <a:r>
              <a:rPr lang="en" altLang="zh-TW" sz="2400" dirty="0"/>
              <a:t>Input:</a:t>
            </a:r>
          </a:p>
          <a:p>
            <a:pPr marL="114300" indent="0">
              <a:buNone/>
            </a:pPr>
            <a:r>
              <a:rPr lang="en" altLang="zh-TW" sz="2400" dirty="0">
                <a:latin typeface="Courier New" panose="02070309020205020404" pitchFamily="49" charset="0"/>
                <a:cs typeface="Courier New" panose="02070309020205020404" pitchFamily="49" charset="0"/>
              </a:rPr>
              <a:t>Enter an ID number: a323456789</a:t>
            </a:r>
          </a:p>
          <a:p>
            <a:pPr marL="114300" indent="0">
              <a:buNone/>
            </a:pPr>
            <a:r>
              <a:rPr lang="en" altLang="zh-TW" sz="2400" dirty="0"/>
              <a:t>Output:</a:t>
            </a:r>
          </a:p>
          <a:p>
            <a:pPr marL="114300" indent="0">
              <a:buNone/>
            </a:pPr>
            <a:r>
              <a:rPr lang="en" altLang="zh-TW" sz="2400" dirty="0">
                <a:latin typeface="Courier New" panose="02070309020205020404" pitchFamily="49" charset="0"/>
                <a:cs typeface="Courier New" panose="02070309020205020404" pitchFamily="49" charset="0"/>
              </a:rPr>
              <a:t>It isn’t a correct ID number. </a:t>
            </a:r>
            <a:endParaRPr lang="zh-TW"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075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sz="2600" b="1" dirty="0"/>
              <a:t>Dev C </a:t>
            </a:r>
            <a:r>
              <a:rPr lang="en-US" sz="2600" dirty="0"/>
              <a:t>have its own compiler. After compiling your code you can go to the path which has .c file.</a:t>
            </a:r>
          </a:p>
          <a:p>
            <a:pPr marL="228600" lvl="0" indent="-228600" algn="l" rtl="0">
              <a:lnSpc>
                <a:spcPct val="90000"/>
              </a:lnSpc>
              <a:spcBef>
                <a:spcPts val="0"/>
              </a:spcBef>
              <a:spcAft>
                <a:spcPts val="0"/>
              </a:spcAft>
              <a:buSzPts val="2600"/>
              <a:buChar char="•"/>
            </a:pPr>
            <a:endParaRPr lang="en-US"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Command: </a:t>
            </a:r>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File structure: </a:t>
            </a:r>
          </a:p>
        </p:txBody>
      </p:sp>
      <p:pic>
        <p:nvPicPr>
          <p:cNvPr id="3" name="圖片 2">
            <a:extLst>
              <a:ext uri="{FF2B5EF4-FFF2-40B4-BE49-F238E27FC236}">
                <a16:creationId xmlns:a16="http://schemas.microsoft.com/office/drawing/2014/main" id="{434CA487-D886-4B4B-AF78-D6A0B26D0879}"/>
              </a:ext>
            </a:extLst>
          </p:cNvPr>
          <p:cNvPicPr>
            <a:picLocks noChangeAspect="1"/>
          </p:cNvPicPr>
          <p:nvPr/>
        </p:nvPicPr>
        <p:blipFill>
          <a:blip r:embed="rId3"/>
          <a:stretch>
            <a:fillRect/>
          </a:stretch>
        </p:blipFill>
        <p:spPr>
          <a:xfrm>
            <a:off x="3266289" y="2806143"/>
            <a:ext cx="3514725" cy="981075"/>
          </a:xfrm>
          <a:prstGeom prst="rect">
            <a:avLst/>
          </a:prstGeom>
        </p:spPr>
      </p:pic>
      <p:pic>
        <p:nvPicPr>
          <p:cNvPr id="5" name="圖片 4">
            <a:extLst>
              <a:ext uri="{FF2B5EF4-FFF2-40B4-BE49-F238E27FC236}">
                <a16:creationId xmlns:a16="http://schemas.microsoft.com/office/drawing/2014/main" id="{9DCB4200-F1AD-4617-8457-2E62546BBCF3}"/>
              </a:ext>
            </a:extLst>
          </p:cNvPr>
          <p:cNvPicPr>
            <a:picLocks noChangeAspect="1"/>
          </p:cNvPicPr>
          <p:nvPr/>
        </p:nvPicPr>
        <p:blipFill>
          <a:blip r:embed="rId4"/>
          <a:stretch>
            <a:fillRect/>
          </a:stretch>
        </p:blipFill>
        <p:spPr>
          <a:xfrm>
            <a:off x="3648153" y="4151515"/>
            <a:ext cx="7781925" cy="2324100"/>
          </a:xfrm>
          <a:prstGeom prst="rect">
            <a:avLst/>
          </a:prstGeom>
        </p:spPr>
      </p:pic>
      <p:sp>
        <p:nvSpPr>
          <p:cNvPr id="6" name="矩形 5">
            <a:extLst>
              <a:ext uri="{FF2B5EF4-FFF2-40B4-BE49-F238E27FC236}">
                <a16:creationId xmlns:a16="http://schemas.microsoft.com/office/drawing/2014/main" id="{D3450B9D-994E-1B45-A0EA-3DEDD8F660A6}"/>
              </a:ext>
            </a:extLst>
          </p:cNvPr>
          <p:cNvSpPr/>
          <p:nvPr/>
        </p:nvSpPr>
        <p:spPr>
          <a:xfrm>
            <a:off x="4017489" y="4151515"/>
            <a:ext cx="2609554" cy="258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79F157B-ED80-A545-8526-13913D722523}"/>
              </a:ext>
            </a:extLst>
          </p:cNvPr>
          <p:cNvSpPr/>
          <p:nvPr/>
        </p:nvSpPr>
        <p:spPr>
          <a:xfrm>
            <a:off x="4017489" y="5156759"/>
            <a:ext cx="790181" cy="258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43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sz="2600" b="1" dirty="0" err="1"/>
              <a:t>Codeblocks</a:t>
            </a:r>
            <a:r>
              <a:rPr lang="en-US" sz="2600" dirty="0"/>
              <a:t> also have its own compiler. After compiling your code you can go to the path which has .c file.</a:t>
            </a:r>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Command: </a:t>
            </a:r>
          </a:p>
          <a:p>
            <a:pPr marL="228600" lvl="0" indent="-228600" algn="l" rtl="0">
              <a:lnSpc>
                <a:spcPct val="90000"/>
              </a:lnSpc>
              <a:spcBef>
                <a:spcPts val="0"/>
              </a:spcBef>
              <a:spcAft>
                <a:spcPts val="0"/>
              </a:spcAft>
              <a:buSzPts val="2600"/>
              <a:buChar char="•"/>
            </a:pPr>
            <a:endParaRPr lang="en-US" altLang="zh-TW" sz="2600" dirty="0"/>
          </a:p>
          <a:p>
            <a:pPr marL="0" lvl="0" indent="0" algn="l" rtl="0">
              <a:lnSpc>
                <a:spcPct val="90000"/>
              </a:lnSpc>
              <a:spcBef>
                <a:spcPts val="0"/>
              </a:spcBef>
              <a:spcAft>
                <a:spcPts val="0"/>
              </a:spcAft>
              <a:buSzPts val="2600"/>
              <a:buNone/>
            </a:pPr>
            <a:endParaRPr lang="en-US" altLang="zh-TW" sz="2600" dirty="0"/>
          </a:p>
          <a:p>
            <a:pPr marL="228600" lvl="0" indent="-228600" algn="l" rtl="0">
              <a:lnSpc>
                <a:spcPct val="90000"/>
              </a:lnSpc>
              <a:spcBef>
                <a:spcPts val="0"/>
              </a:spcBef>
              <a:spcAft>
                <a:spcPts val="0"/>
              </a:spcAft>
              <a:buSzPts val="2600"/>
              <a:buChar char="•"/>
            </a:pPr>
            <a:r>
              <a:rPr lang="en-US" altLang="zh-TW" sz="2600" dirty="0"/>
              <a:t>File structure: </a:t>
            </a:r>
          </a:p>
        </p:txBody>
      </p:sp>
      <p:pic>
        <p:nvPicPr>
          <p:cNvPr id="10" name="圖片 9">
            <a:extLst>
              <a:ext uri="{FF2B5EF4-FFF2-40B4-BE49-F238E27FC236}">
                <a16:creationId xmlns:a16="http://schemas.microsoft.com/office/drawing/2014/main" id="{76230DFD-358F-4E0F-94D9-D37127F5C578}"/>
              </a:ext>
            </a:extLst>
          </p:cNvPr>
          <p:cNvPicPr>
            <a:picLocks noChangeAspect="1"/>
          </p:cNvPicPr>
          <p:nvPr/>
        </p:nvPicPr>
        <p:blipFill>
          <a:blip r:embed="rId3"/>
          <a:stretch>
            <a:fillRect/>
          </a:stretch>
        </p:blipFill>
        <p:spPr>
          <a:xfrm>
            <a:off x="3267467" y="2885403"/>
            <a:ext cx="3752850" cy="971550"/>
          </a:xfrm>
          <a:prstGeom prst="rect">
            <a:avLst/>
          </a:prstGeom>
        </p:spPr>
      </p:pic>
      <p:pic>
        <p:nvPicPr>
          <p:cNvPr id="12" name="圖片 11">
            <a:extLst>
              <a:ext uri="{FF2B5EF4-FFF2-40B4-BE49-F238E27FC236}">
                <a16:creationId xmlns:a16="http://schemas.microsoft.com/office/drawing/2014/main" id="{48235DE0-729A-44BA-B741-CE28F941D02F}"/>
              </a:ext>
            </a:extLst>
          </p:cNvPr>
          <p:cNvPicPr>
            <a:picLocks noChangeAspect="1"/>
          </p:cNvPicPr>
          <p:nvPr/>
        </p:nvPicPr>
        <p:blipFill>
          <a:blip r:embed="rId4"/>
          <a:stretch>
            <a:fillRect/>
          </a:stretch>
        </p:blipFill>
        <p:spPr>
          <a:xfrm>
            <a:off x="3662632" y="4238357"/>
            <a:ext cx="6999083" cy="1258828"/>
          </a:xfrm>
          <a:prstGeom prst="rect">
            <a:avLst/>
          </a:prstGeom>
        </p:spPr>
      </p:pic>
      <p:sp>
        <p:nvSpPr>
          <p:cNvPr id="6" name="矩形 5">
            <a:extLst>
              <a:ext uri="{FF2B5EF4-FFF2-40B4-BE49-F238E27FC236}">
                <a16:creationId xmlns:a16="http://schemas.microsoft.com/office/drawing/2014/main" id="{BF2D9A3D-770D-B84E-934C-2A7836FABE0F}"/>
              </a:ext>
            </a:extLst>
          </p:cNvPr>
          <p:cNvSpPr/>
          <p:nvPr/>
        </p:nvSpPr>
        <p:spPr>
          <a:xfrm>
            <a:off x="3662632" y="4238357"/>
            <a:ext cx="2323389" cy="258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0B08BD8A-3F99-6844-9BEF-98CB502A83B7}"/>
              </a:ext>
            </a:extLst>
          </p:cNvPr>
          <p:cNvSpPr/>
          <p:nvPr/>
        </p:nvSpPr>
        <p:spPr>
          <a:xfrm>
            <a:off x="3993642" y="4896844"/>
            <a:ext cx="804602" cy="258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9282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buSzPts val="2600"/>
            </a:pPr>
            <a:r>
              <a:rPr lang="en-US" altLang="zh-TW" sz="2600" b="1" dirty="0"/>
              <a:t>Setting compiler to your own computer</a:t>
            </a:r>
            <a:r>
              <a:rPr lang="en-US" altLang="zh-TW" sz="2600" dirty="0"/>
              <a:t>(not from </a:t>
            </a:r>
            <a:r>
              <a:rPr lang="en-US" altLang="zh-TW" sz="2600" dirty="0" err="1"/>
              <a:t>Codeblocks</a:t>
            </a:r>
            <a:r>
              <a:rPr lang="en-US" altLang="zh-TW" sz="2600" dirty="0"/>
              <a:t> or Dev)…..</a:t>
            </a:r>
            <a:endParaRPr lang="en-US" sz="2600" dirty="0"/>
          </a:p>
          <a:p>
            <a:pPr marL="228600" lvl="0" indent="-228600" algn="l" rtl="0">
              <a:lnSpc>
                <a:spcPct val="90000"/>
              </a:lnSpc>
              <a:spcBef>
                <a:spcPts val="0"/>
              </a:spcBef>
              <a:spcAft>
                <a:spcPts val="0"/>
              </a:spcAft>
              <a:buSzPts val="2600"/>
              <a:buChar char="•"/>
            </a:pPr>
            <a:endParaRPr lang="en-US" sz="2600" dirty="0"/>
          </a:p>
          <a:p>
            <a:pPr marL="228600" lvl="0" indent="-228600" algn="l" rtl="0">
              <a:lnSpc>
                <a:spcPct val="90000"/>
              </a:lnSpc>
              <a:spcBef>
                <a:spcPts val="0"/>
              </a:spcBef>
              <a:spcAft>
                <a:spcPts val="0"/>
              </a:spcAft>
              <a:buSzPts val="2600"/>
              <a:buChar char="•"/>
            </a:pPr>
            <a:r>
              <a:rPr lang="en-US" sz="2600" dirty="0"/>
              <a:t>Open command line in your computer and check if your computer have </a:t>
            </a:r>
            <a:r>
              <a:rPr lang="en-US" sz="2600" dirty="0" err="1"/>
              <a:t>gcc</a:t>
            </a:r>
            <a:r>
              <a:rPr lang="en-US" sz="2600" dirty="0"/>
              <a:t> compiler</a:t>
            </a: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endParaRPr lang="en-US" altLang="zh-TW" sz="2600" dirty="0"/>
          </a:p>
          <a:p>
            <a:pPr marL="228600" lvl="0" indent="-228600" algn="l" rtl="0">
              <a:lnSpc>
                <a:spcPct val="90000"/>
              </a:lnSpc>
              <a:spcBef>
                <a:spcPts val="0"/>
              </a:spcBef>
              <a:spcAft>
                <a:spcPts val="0"/>
              </a:spcAft>
              <a:buSzPts val="2600"/>
              <a:buChar char="•"/>
            </a:pPr>
            <a:r>
              <a:rPr lang="en-US" altLang="zh-TW" sz="2600" dirty="0"/>
              <a:t>Command: </a:t>
            </a:r>
            <a:r>
              <a:rPr lang="en-US" altLang="zh-TW" sz="2600" dirty="0" err="1">
                <a:latin typeface="Courier New" panose="02070309020205020404" pitchFamily="49" charset="0"/>
                <a:cs typeface="Courier New" panose="02070309020205020404" pitchFamily="49" charset="0"/>
              </a:rPr>
              <a:t>gcc</a:t>
            </a:r>
            <a:r>
              <a:rPr lang="en-US" altLang="zh-TW" sz="2600" dirty="0">
                <a:latin typeface="Courier New" panose="02070309020205020404" pitchFamily="49" charset="0"/>
                <a:cs typeface="Courier New" panose="02070309020205020404" pitchFamily="49" charset="0"/>
              </a:rPr>
              <a:t> -v</a:t>
            </a:r>
          </a:p>
        </p:txBody>
      </p:sp>
      <p:pic>
        <p:nvPicPr>
          <p:cNvPr id="7" name="圖片 6">
            <a:extLst>
              <a:ext uri="{FF2B5EF4-FFF2-40B4-BE49-F238E27FC236}">
                <a16:creationId xmlns:a16="http://schemas.microsoft.com/office/drawing/2014/main" id="{6CB090EC-7F5F-426D-BD05-AAA711C3E406}"/>
              </a:ext>
            </a:extLst>
          </p:cNvPr>
          <p:cNvPicPr>
            <a:picLocks noChangeAspect="1"/>
          </p:cNvPicPr>
          <p:nvPr/>
        </p:nvPicPr>
        <p:blipFill>
          <a:blip r:embed="rId3"/>
          <a:stretch>
            <a:fillRect/>
          </a:stretch>
        </p:blipFill>
        <p:spPr>
          <a:xfrm>
            <a:off x="1570031" y="4686628"/>
            <a:ext cx="4657725" cy="542925"/>
          </a:xfrm>
          <a:prstGeom prst="rect">
            <a:avLst/>
          </a:prstGeom>
        </p:spPr>
      </p:pic>
    </p:spTree>
    <p:extLst>
      <p:ext uri="{BB962C8B-B14F-4D97-AF65-F5344CB8AC3E}">
        <p14:creationId xmlns:p14="http://schemas.microsoft.com/office/powerpoint/2010/main" val="63001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sp>
        <p:nvSpPr>
          <p:cNvPr id="107" name="Google Shape;107;g63c2c1cacf_0_0"/>
          <p:cNvSpPr txBox="1">
            <a:spLocks noGrp="1"/>
          </p:cNvSpPr>
          <p:nvPr>
            <p:ph type="body" idx="1"/>
          </p:nvPr>
        </p:nvSpPr>
        <p:spPr>
          <a:xfrm>
            <a:off x="1251678" y="1591733"/>
            <a:ext cx="10178400" cy="4828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600"/>
              <a:buChar char="•"/>
            </a:pPr>
            <a:r>
              <a:rPr lang="en-US" sz="2600" dirty="0"/>
              <a:t>Go to download MinGW(</a:t>
            </a:r>
            <a:r>
              <a:rPr lang="en-US" sz="2600" dirty="0">
                <a:hlinkClick r:id="rId3"/>
              </a:rPr>
              <a:t>https://sourceforge.net/projects/mingw/</a:t>
            </a:r>
            <a:r>
              <a:rPr lang="en-US" sz="2600" dirty="0"/>
              <a:t>)</a:t>
            </a:r>
          </a:p>
          <a:p>
            <a:pPr marL="228600" lvl="0" indent="-228600" algn="l" rtl="0">
              <a:lnSpc>
                <a:spcPct val="90000"/>
              </a:lnSpc>
              <a:spcBef>
                <a:spcPts val="0"/>
              </a:spcBef>
              <a:spcAft>
                <a:spcPts val="0"/>
              </a:spcAft>
              <a:buSzPts val="2600"/>
              <a:buChar char="•"/>
            </a:pPr>
            <a:endParaRPr lang="en-US" altLang="zh-TW" sz="2600" dirty="0"/>
          </a:p>
        </p:txBody>
      </p:sp>
      <p:pic>
        <p:nvPicPr>
          <p:cNvPr id="3" name="圖片 2">
            <a:extLst>
              <a:ext uri="{FF2B5EF4-FFF2-40B4-BE49-F238E27FC236}">
                <a16:creationId xmlns:a16="http://schemas.microsoft.com/office/drawing/2014/main" id="{EFAC74A0-6CD2-4930-A825-469D0F3617D3}"/>
              </a:ext>
            </a:extLst>
          </p:cNvPr>
          <p:cNvPicPr>
            <a:picLocks noChangeAspect="1"/>
          </p:cNvPicPr>
          <p:nvPr/>
        </p:nvPicPr>
        <p:blipFill>
          <a:blip r:embed="rId4"/>
          <a:stretch>
            <a:fillRect/>
          </a:stretch>
        </p:blipFill>
        <p:spPr>
          <a:xfrm>
            <a:off x="3457845" y="2312502"/>
            <a:ext cx="5276310" cy="4107731"/>
          </a:xfrm>
          <a:prstGeom prst="rect">
            <a:avLst/>
          </a:prstGeom>
        </p:spPr>
      </p:pic>
    </p:spTree>
    <p:extLst>
      <p:ext uri="{BB962C8B-B14F-4D97-AF65-F5344CB8AC3E}">
        <p14:creationId xmlns:p14="http://schemas.microsoft.com/office/powerpoint/2010/main" val="166718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3c2c1cacf_0_0"/>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altLang="zh-TW" dirty="0"/>
              <a:t>Running Program with </a:t>
            </a:r>
            <a:r>
              <a:rPr lang="en-US" dirty="0"/>
              <a:t>Command Line </a:t>
            </a:r>
            <a:endParaRPr dirty="0"/>
          </a:p>
        </p:txBody>
      </p:sp>
      <p:pic>
        <p:nvPicPr>
          <p:cNvPr id="4" name="圖片 3">
            <a:extLst>
              <a:ext uri="{FF2B5EF4-FFF2-40B4-BE49-F238E27FC236}">
                <a16:creationId xmlns:a16="http://schemas.microsoft.com/office/drawing/2014/main" id="{7AAA7089-19A0-4556-AE4B-1ECB37743E12}"/>
              </a:ext>
            </a:extLst>
          </p:cNvPr>
          <p:cNvPicPr>
            <a:picLocks noChangeAspect="1"/>
          </p:cNvPicPr>
          <p:nvPr/>
        </p:nvPicPr>
        <p:blipFill>
          <a:blip r:embed="rId3"/>
          <a:stretch>
            <a:fillRect/>
          </a:stretch>
        </p:blipFill>
        <p:spPr>
          <a:xfrm>
            <a:off x="2944035" y="1712759"/>
            <a:ext cx="6303930" cy="4869301"/>
          </a:xfrm>
          <a:prstGeom prst="rect">
            <a:avLst/>
          </a:prstGeom>
        </p:spPr>
      </p:pic>
    </p:spTree>
    <p:extLst>
      <p:ext uri="{BB962C8B-B14F-4D97-AF65-F5344CB8AC3E}">
        <p14:creationId xmlns:p14="http://schemas.microsoft.com/office/powerpoint/2010/main" val="3132387795"/>
      </p:ext>
    </p:extLst>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598</Words>
  <Application>Microsoft Macintosh PowerPoint</Application>
  <PresentationFormat>寬螢幕</PresentationFormat>
  <Paragraphs>129</Paragraphs>
  <Slides>23</Slides>
  <Notes>23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Gill Sans</vt:lpstr>
      <vt:lpstr>Comic Sans MS</vt:lpstr>
      <vt:lpstr>Calibri</vt:lpstr>
      <vt:lpstr>Arial</vt:lpstr>
      <vt:lpstr>Impact</vt:lpstr>
      <vt:lpstr>Courier New</vt:lpstr>
      <vt:lpstr>Badge</vt:lpstr>
      <vt:lpstr>10.29 LAB</vt:lpstr>
      <vt:lpstr>Reminders</vt:lpstr>
      <vt:lpstr>Lab Exercise-1</vt:lpstr>
      <vt:lpstr>Lab Exercise-1</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Running Program with Command Line </vt:lpstr>
      <vt:lpstr>Lab Exercise-2</vt:lpstr>
      <vt:lpstr>Lab Exercise-2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10.29 LAB</dc:title>
  <dc:creator>Ting-Wei Wu</dc:creator>
  <cp:lastModifiedBy>Microsoft Office User</cp:lastModifiedBy>
  <cp:revision>6</cp:revision>
  <dcterms:created xsi:type="dcterms:W3CDTF">2017-09-14T03:11:54Z</dcterms:created>
  <dcterms:modified xsi:type="dcterms:W3CDTF">2020-10-25T15:04:06Z</dcterms:modified>
</cp:coreProperties>
</file>