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ab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I7a6Tv70Q68GFpA276PPCiVE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5" Type="http://schemas.openxmlformats.org/officeDocument/2006/relationships/slide" Target="slides/slide1.xml"/><Relationship Id="rId19" Type="http://schemas.openxmlformats.org/officeDocument/2006/relationships/font" Target="fonts/Cabin-boldItalic.fntdata"/><Relationship Id="rId6" Type="http://schemas.openxmlformats.org/officeDocument/2006/relationships/slide" Target="slides/slide2.xml"/><Relationship Id="rId18" Type="http://schemas.openxmlformats.org/officeDocument/2006/relationships/font" Target="fonts/Cab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is a website.</a:t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b3a50c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a8b3a50c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12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1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1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1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Google Shape;76;p2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py4e.com/less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11.12</a:t>
            </a:r>
            <a:br>
              <a:rPr lang="en-US"/>
            </a:br>
            <a:r>
              <a:rPr lang="en-US"/>
              <a:t>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t/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6" y="0"/>
            <a:ext cx="120296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3786554" y="5233574"/>
            <a:ext cx="7731369" cy="147732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Website: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https://www.py4e.com/lessons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You can follow the lecture to learn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Free textbook:http:</a:t>
            </a:r>
            <a:endParaRPr b="1" i="0" sz="18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//do1.dr-chuck.com/pythonlearn/EN_us/pythonlearn.pdf </a:t>
            </a:r>
            <a:endParaRPr b="0" i="0" sz="18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3194949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1006800" y="1311600"/>
            <a:ext cx="10597500" cy="5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which repeatedly reads numbers until the user enters “done”. Once “done” is entered, print out the total, count, and average of the numbers.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that the input must be numbers or “done”,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that “Invalid Input“ when there is an invalid one.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br>
              <a:rPr lang="en-US" sz="2250">
                <a:latin typeface="Arial"/>
                <a:ea typeface="Arial"/>
                <a:cs typeface="Arial"/>
                <a:sym typeface="Arial"/>
              </a:rPr>
            </a:br>
            <a:r>
              <a:rPr lang="en-US" sz="225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number:</a:t>
            </a: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</a:t>
            </a: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Gura Rocks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Invalid Input : Gura Rocks</a:t>
            </a:r>
            <a:endParaRPr b="1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number:</a:t>
            </a: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number:</a:t>
            </a: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done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= 12, Count = 3, Average = 4</a:t>
            </a:r>
            <a:endParaRPr b="1"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5" lvl="0" marL="228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202" name="Google Shape;202;p10"/>
          <p:cNvSpPr txBox="1"/>
          <p:nvPr>
            <p:ph type="title"/>
          </p:nvPr>
        </p:nvSpPr>
        <p:spPr>
          <a:xfrm>
            <a:off x="1006803" y="282510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257303" y="138715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Today’s Goal: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000"/>
              <a:buChar char="–"/>
            </a:pPr>
            <a:r>
              <a:rPr b="1" lang="en-US" sz="3000"/>
              <a:t>1. </a:t>
            </a:r>
            <a:r>
              <a:rPr lang="en-US" sz="3000"/>
              <a:t>setup</a:t>
            </a:r>
            <a:r>
              <a:rPr b="1" lang="en-US" sz="3000"/>
              <a:t> </a:t>
            </a:r>
            <a:r>
              <a:rPr lang="en-US" sz="3000"/>
              <a:t>environment.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000"/>
              <a:buChar char="–"/>
            </a:pPr>
            <a:r>
              <a:rPr b="1" lang="en-US" sz="3000"/>
              <a:t>2. </a:t>
            </a:r>
            <a:r>
              <a:rPr lang="en-US" sz="3000"/>
              <a:t>teach you how to run your python code in computer.</a:t>
            </a:r>
            <a:endParaRPr sz="3000"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3. do a little task to get familiar with this cute snake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HTTPS://WWW.ANACONDA.COM/DOWNLOAD/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662" y="1874517"/>
            <a:ext cx="7218485" cy="45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3875411" y="5245658"/>
            <a:ext cx="1487897" cy="90895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3" name="Google Shape;113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662" y="1874517"/>
            <a:ext cx="7218485" cy="143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None/>
            </a:pPr>
            <a:r>
              <a:rPr lang="en-US" sz="2000"/>
              <a:t>HTTPS://RREADMOREBOOKS.BLOGSPOT.TW/2017/04/WIN10ANACONDA.HTML</a:t>
            </a:r>
            <a:endParaRPr sz="2000"/>
          </a:p>
        </p:txBody>
      </p:sp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648" y="1128451"/>
            <a:ext cx="2105689" cy="550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986" l="20008" r="15421" t="4737"/>
          <a:stretch/>
        </p:blipFill>
        <p:spPr>
          <a:xfrm>
            <a:off x="1341048" y="1128451"/>
            <a:ext cx="2278572" cy="177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17411" r="16453" t="0"/>
          <a:stretch/>
        </p:blipFill>
        <p:spPr>
          <a:xfrm>
            <a:off x="1359997" y="2935128"/>
            <a:ext cx="2259623" cy="3702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4"/>
          <p:cNvCxnSpPr/>
          <p:nvPr/>
        </p:nvCxnSpPr>
        <p:spPr>
          <a:xfrm flipH="1" rot="10800000">
            <a:off x="3619620" y="2014791"/>
            <a:ext cx="935028" cy="414861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round/>
            <a:headEnd len="sm" w="sm" type="none"/>
            <a:tailEnd len="med" w="med" type="triangle"/>
          </a:ln>
        </p:spPr>
      </p:cxnSp>
      <p:grpSp>
        <p:nvGrpSpPr>
          <p:cNvPr id="123" name="Google Shape;123;p4"/>
          <p:cNvGrpSpPr/>
          <p:nvPr/>
        </p:nvGrpSpPr>
        <p:grpSpPr>
          <a:xfrm>
            <a:off x="7831949" y="1682995"/>
            <a:ext cx="2324100" cy="3562350"/>
            <a:chOff x="7831949" y="1682995"/>
            <a:chExt cx="2324100" cy="356235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31949" y="1682995"/>
              <a:ext cx="2324100" cy="356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/>
            <p:nvPr/>
          </p:nvSpPr>
          <p:spPr>
            <a:xfrm>
              <a:off x="8456203" y="2994827"/>
              <a:ext cx="1487897" cy="469343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456203" y="3710354"/>
              <a:ext cx="1584612" cy="409732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503443" y="4755337"/>
              <a:ext cx="1537372" cy="368986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257303" y="381010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O</a:t>
            </a:r>
            <a:r>
              <a:rPr lang="en-US" cap="none"/>
              <a:t>pen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</a:t>
            </a:r>
            <a:r>
              <a:rPr lang="en-US" cap="none"/>
              <a:t>python</a:t>
            </a:r>
            <a:r>
              <a:rPr lang="en-US"/>
              <a:t> </a:t>
            </a:r>
            <a:r>
              <a:rPr lang="en-US" cap="none"/>
              <a:t>notebook</a:t>
            </a:r>
            <a:endParaRPr cap="none"/>
          </a:p>
        </p:txBody>
      </p:sp>
      <p:grpSp>
        <p:nvGrpSpPr>
          <p:cNvPr id="133" name="Google Shape;133;p5"/>
          <p:cNvGrpSpPr/>
          <p:nvPr/>
        </p:nvGrpSpPr>
        <p:grpSpPr>
          <a:xfrm>
            <a:off x="1257301" y="1167011"/>
            <a:ext cx="2324100" cy="2960669"/>
            <a:chOff x="1028057" y="1909685"/>
            <a:chExt cx="2324100" cy="3562350"/>
          </a:xfrm>
        </p:grpSpPr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8057" y="1909685"/>
              <a:ext cx="2324100" cy="356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5"/>
            <p:cNvSpPr/>
            <p:nvPr/>
          </p:nvSpPr>
          <p:spPr>
            <a:xfrm>
              <a:off x="1615941" y="3971502"/>
              <a:ext cx="1736216" cy="345521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6" name="Google Shape;136;p5"/>
          <p:cNvSpPr txBox="1"/>
          <p:nvPr/>
        </p:nvSpPr>
        <p:spPr>
          <a:xfrm>
            <a:off x="3713739" y="2823257"/>
            <a:ext cx="2594400" cy="369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Open Jupyter notebook</a:t>
            </a:r>
            <a:endParaRPr b="0" i="0" sz="18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076" y="4265749"/>
            <a:ext cx="10083502" cy="235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10529120" y="5063550"/>
            <a:ext cx="416100" cy="254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9625275" y="5467657"/>
            <a:ext cx="656700" cy="254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>
            <a:off x="1738011" y="1236153"/>
            <a:ext cx="9205732" cy="2734205"/>
            <a:chOff x="1884724" y="1098495"/>
            <a:chExt cx="9205732" cy="2734205"/>
          </a:xfrm>
        </p:grpSpPr>
        <p:sp>
          <p:nvSpPr>
            <p:cNvPr id="145" name="Google Shape;145;p6"/>
            <p:cNvSpPr txBox="1"/>
            <p:nvPr/>
          </p:nvSpPr>
          <p:spPr>
            <a:xfrm>
              <a:off x="4369778" y="1098495"/>
              <a:ext cx="2285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Change your file name</a:t>
              </a:r>
              <a:endParaRPr b="0" i="0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1884724" y="1422517"/>
              <a:ext cx="9205732" cy="2410183"/>
              <a:chOff x="1884724" y="1422517"/>
              <a:chExt cx="9205732" cy="2410183"/>
            </a:xfrm>
          </p:grpSpPr>
          <p:pic>
            <p:nvPicPr>
              <p:cNvPr id="147" name="Google Shape;147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884724" y="1437462"/>
                <a:ext cx="9205732" cy="23952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6"/>
              <p:cNvSpPr/>
              <p:nvPr/>
            </p:nvSpPr>
            <p:spPr>
              <a:xfrm>
                <a:off x="3807069" y="1953213"/>
                <a:ext cx="263769" cy="332788"/>
              </a:xfrm>
              <a:prstGeom prst="rect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3045070" y="1422517"/>
                <a:ext cx="1324708" cy="296008"/>
              </a:xfrm>
              <a:prstGeom prst="rect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4070838" y="2180031"/>
                <a:ext cx="20749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accent1"/>
                    </a:solidFill>
                    <a:latin typeface="Cabin"/>
                    <a:ea typeface="Cabin"/>
                    <a:cs typeface="Cabin"/>
                    <a:sym typeface="Cabin"/>
                  </a:rPr>
                  <a:t>Run your code</a:t>
                </a:r>
                <a:endParaRPr b="0" i="0" sz="1800" u="none" cap="none" strike="noStrike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907323" y="3059723"/>
                <a:ext cx="2025162" cy="249724"/>
              </a:xfrm>
              <a:prstGeom prst="rect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52" name="Google Shape;152;p6"/>
              <p:cNvSpPr txBox="1"/>
              <p:nvPr/>
            </p:nvSpPr>
            <p:spPr>
              <a:xfrm>
                <a:off x="4932485" y="2971252"/>
                <a:ext cx="20749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accent1"/>
                    </a:solidFill>
                    <a:latin typeface="Cabin"/>
                    <a:ea typeface="Cabin"/>
                    <a:cs typeface="Cabin"/>
                    <a:sym typeface="Cabin"/>
                  </a:rPr>
                  <a:t>Result</a:t>
                </a:r>
                <a:endParaRPr b="0" i="0" sz="1800" u="none" cap="none" strike="noStrike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6139750" y="2596963"/>
                <a:ext cx="27316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accent1"/>
                    </a:solidFill>
                    <a:latin typeface="Cabin"/>
                    <a:ea typeface="Cabin"/>
                    <a:cs typeface="Cabin"/>
                    <a:sym typeface="Cabin"/>
                  </a:rPr>
                  <a:t>Write your code here</a:t>
                </a:r>
                <a:endParaRPr b="0" i="0" sz="1800" u="none" cap="none" strike="noStrike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907322" y="2524072"/>
                <a:ext cx="3141785" cy="504513"/>
              </a:xfrm>
              <a:prstGeom prst="rect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</p:grpSp>
      <p:sp>
        <p:nvSpPr>
          <p:cNvPr id="155" name="Google Shape;155;p6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Run cell</a:t>
            </a:r>
            <a:endParaRPr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a8b3a50c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38" y="1347525"/>
            <a:ext cx="9442925" cy="49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a8b3a50c45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Save as .py</a:t>
            </a:r>
            <a:endParaRPr cap="none"/>
          </a:p>
        </p:txBody>
      </p:sp>
      <p:sp>
        <p:nvSpPr>
          <p:cNvPr id="162" name="Google Shape;162;ga8b3a50c45_0_0"/>
          <p:cNvSpPr/>
          <p:nvPr/>
        </p:nvSpPr>
        <p:spPr>
          <a:xfrm>
            <a:off x="3024000" y="5780700"/>
            <a:ext cx="1444500" cy="249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SPYDER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3575778" y="1128451"/>
            <a:ext cx="7694758" cy="5415108"/>
            <a:chOff x="1647362" y="936619"/>
            <a:chExt cx="7694758" cy="5415108"/>
          </a:xfrm>
        </p:grpSpPr>
        <p:pic>
          <p:nvPicPr>
            <p:cNvPr id="170" name="Google Shape;170;p7"/>
            <p:cNvPicPr preferRelativeResize="0"/>
            <p:nvPr/>
          </p:nvPicPr>
          <p:blipFill rotWithShape="1">
            <a:blip r:embed="rId3">
              <a:alphaModFix/>
            </a:blip>
            <a:srcRect b="0" l="0" r="0" t="3426"/>
            <a:stretch/>
          </p:blipFill>
          <p:spPr>
            <a:xfrm>
              <a:off x="1647362" y="1196340"/>
              <a:ext cx="7694758" cy="5155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7"/>
            <p:cNvSpPr/>
            <p:nvPr/>
          </p:nvSpPr>
          <p:spPr>
            <a:xfrm>
              <a:off x="2590588" y="1196340"/>
              <a:ext cx="222950" cy="219222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2714479" y="936619"/>
              <a:ext cx="2285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Run your code</a:t>
              </a:r>
              <a:endParaRPr b="0" i="0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4378568" y="4531554"/>
              <a:ext cx="27598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Just run selected block : Ctrl + Enter</a:t>
              </a:r>
              <a:endParaRPr b="0" i="0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758463" y="4531554"/>
              <a:ext cx="2620106" cy="567983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1054835" y="2134238"/>
            <a:ext cx="2324100" cy="3562350"/>
            <a:chOff x="9453221" y="1874517"/>
            <a:chExt cx="2324100" cy="3562350"/>
          </a:xfrm>
        </p:grpSpPr>
        <p:pic>
          <p:nvPicPr>
            <p:cNvPr id="176" name="Google Shape;17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53221" y="1874517"/>
              <a:ext cx="2324100" cy="356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7"/>
            <p:cNvSpPr/>
            <p:nvPr/>
          </p:nvSpPr>
          <p:spPr>
            <a:xfrm>
              <a:off x="10115763" y="4954216"/>
              <a:ext cx="1661558" cy="382716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Command line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lang="en-US"/>
              <a:t>Open the command line (Windows) or terminal (Mac) in your computer</a:t>
            </a:r>
            <a:endParaRPr/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950" y="3247950"/>
            <a:ext cx="8925851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4098925" y="3262350"/>
            <a:ext cx="762000" cy="333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