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4j2Ev+j/Mv19R8QxL14DaisjC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862FB3-26A0-4350-99BA-1F9A52846D94}">
  <a:tblStyle styleId="{6D862FB3-26A0-4350-99BA-1F9A52846D94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F1EA"/>
          </a:solidFill>
        </a:fill>
      </a:tcStyle>
    </a:wholeTbl>
    <a:band1H>
      <a:tcTxStyle/>
      <a:tcStyle>
        <a:fill>
          <a:solidFill>
            <a:srgbClr val="CFE3D4"/>
          </a:solidFill>
        </a:fill>
      </a:tcStyle>
    </a:band1H>
    <a:band2H>
      <a:tcTxStyle/>
    </a:band2H>
    <a:band1V>
      <a:tcTxStyle/>
      <a:tcStyle>
        <a:fill>
          <a:solidFill>
            <a:srgbClr val="CFE3D4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illSans-regular.fntdata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b60b9313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ab60b9313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b60b9313d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ab60b9313d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c1e3e490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c1e3e490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ac1e3e490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bg>
      <p:bgPr>
        <a:solidFill>
          <a:schemeClr val="accen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/>
          <p:nvPr/>
        </p:nvSpPr>
        <p:spPr>
          <a:xfrm>
            <a:off x="3557016" y="63093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9" name="Google Shape;19;p8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8"/>
          <p:cNvSpPr txBox="1"/>
          <p:nvPr>
            <p:ph idx="10" type="dt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9573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9573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 rot="5400000">
            <a:off x="4544043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10" type="dt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1" type="ftr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" name="Google Shape;37;p10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8" name="Google Shape;38;p10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9" name="Google Shape;39;p10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indent="-355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indent="-355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>
            <p:ph idx="2" type="pic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6" name="Google Shape;76;p16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7" name="Google Shape;77;p16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b="0" i="0" sz="1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6" name="Google Shape;16;p7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</a:pPr>
            <a:r>
              <a:rPr lang="en-US"/>
              <a:t>11.19</a:t>
            </a:r>
            <a:br>
              <a:rPr lang="en-US"/>
            </a:br>
            <a:r>
              <a:rPr lang="en-US"/>
              <a:t>LAB</a:t>
            </a:r>
            <a:endParaRPr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LAB HOUR: 18:30-21:20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REMINDERS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Please download the file attended in this lab Lab8_week10.py, you can edit the file or copy its content to finish the lab.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 these two labs in a file, then named in the format of studentId-labX.py, like  0756060-lab8.py.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EXERCISE 1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Take the following Python code that stores a string: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test_string = ‘X-DSPAM-Confidence:0.8475’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rPr lang="en-US"/>
              <a:t>Use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/>
              <a:t> and string slicing to extract the portion of the string after the colon character and then use the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/>
              <a:t> function to convert the extracted string into a floating point number.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rPr lang="en-US"/>
              <a:t>(You can finish this exercise in 1 to 3 lines.)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EXERCISE 2</a:t>
            </a:r>
            <a:endParaRPr/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Write a Python program to find the first appearance of the substring 'not' (in lower case) from a given string, if 'bad‘, ‘poor’ or ‘good’ follows the ‘not', replace the whole text between 'not‘ and ‘bad/poor/good' with an opposite word: 'good/good/bad'. Then print the result string.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r>
              <a:rPr lang="en-US"/>
              <a:t>Sample Input : ‘The lyrics are </a:t>
            </a:r>
            <a:r>
              <a:rPr lang="en-US">
                <a:solidFill>
                  <a:srgbClr val="FF0000"/>
                </a:solidFill>
              </a:rPr>
              <a:t>not that poor</a:t>
            </a:r>
            <a:r>
              <a:rPr lang="en-US"/>
              <a:t>!’</a:t>
            </a:r>
            <a:br>
              <a:rPr lang="en-US"/>
            </a:br>
            <a:r>
              <a:rPr lang="en-US"/>
              <a:t>Sample Output : ‘The lyrics are </a:t>
            </a:r>
            <a:r>
              <a:rPr lang="en-US">
                <a:solidFill>
                  <a:srgbClr val="FF0000"/>
                </a:solidFill>
              </a:rPr>
              <a:t>good</a:t>
            </a:r>
            <a:r>
              <a:rPr lang="en-US"/>
              <a:t>!’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input data and a loop have prepared for you, just enter your code in the loop.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 not print an exclamation mark separately.</a:t>
            </a:r>
            <a:endParaRPr/>
          </a:p>
        </p:txBody>
      </p:sp>
      <p:graphicFrame>
        <p:nvGraphicFramePr>
          <p:cNvPr id="119" name="Google Shape;119;p4"/>
          <p:cNvGraphicFramePr/>
          <p:nvPr/>
        </p:nvGraphicFramePr>
        <p:xfrm>
          <a:off x="6350924" y="3823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{6D862FB3-26A0-4350-99BA-1F9A52846D94}</a:tableStyleId>
              </a:tblPr>
              <a:tblGrid>
                <a:gridCol w="2145600"/>
                <a:gridCol w="214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Original words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(In lower case)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Converted words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not … bad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good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not … poor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good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not … good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bad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EXERCISE 2-1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1251678" y="1433147"/>
            <a:ext cx="4560037" cy="4446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mpact"/>
              <a:buAutoNum type="arabicPeriod"/>
            </a:pPr>
            <a:r>
              <a:rPr lang="en-US"/>
              <a:t>The lyrics are bad!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Impact"/>
              <a:buAutoNum type="arabicPeriod"/>
            </a:pPr>
            <a:r>
              <a:rPr lang="en-US"/>
              <a:t>The lyrics are not bad!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Impact"/>
              <a:buAutoNum type="arabicPeriod"/>
            </a:pPr>
            <a:r>
              <a:rPr lang="en-US"/>
              <a:t>The lyrics are not that bad!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Impact"/>
              <a:buAutoNum type="arabicPeriod"/>
            </a:pPr>
            <a:r>
              <a:rPr lang="en-US"/>
              <a:t>The lyrics are poor!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Impact"/>
              <a:buAutoNum type="arabicPeriod"/>
            </a:pPr>
            <a:r>
              <a:rPr lang="en-US"/>
              <a:t>The lyrics are not poor!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Impact"/>
              <a:buAutoNum type="arabicPeriod"/>
            </a:pPr>
            <a:r>
              <a:rPr lang="en-US"/>
              <a:t>The lyrics are not that poor!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Impact"/>
              <a:buAutoNum type="arabicPeriod"/>
            </a:pPr>
            <a:r>
              <a:rPr lang="en-US"/>
              <a:t>The lyrics are good!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Impact"/>
              <a:buAutoNum type="arabicPeriod"/>
            </a:pPr>
            <a:r>
              <a:rPr lang="en-US"/>
              <a:t>The lyrics are not good!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Impact"/>
              <a:buAutoNum type="arabicPeriod"/>
            </a:pPr>
            <a:r>
              <a:rPr lang="en-US"/>
              <a:t>The lyrics are not that good!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Impact"/>
              <a:buAutoNum type="arabicPeriod"/>
            </a:pPr>
            <a:r>
              <a:rPr lang="en-US"/>
              <a:t>I'm not sure if he's good.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6378819" y="1433147"/>
            <a:ext cx="4560037" cy="4446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mpact"/>
              <a:buAutoNum type="arabicPeriod"/>
            </a:pPr>
            <a:r>
              <a:rPr b="0" i="0" lang="en-US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The lyrics are bad!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mpact"/>
              <a:buAutoNum type="arabicPeriod"/>
            </a:pPr>
            <a:r>
              <a:rPr b="0" i="0" lang="en-US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The lyrics are good!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mpact"/>
              <a:buAutoNum type="arabicPeriod"/>
            </a:pPr>
            <a:r>
              <a:rPr b="0" i="0" lang="en-US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The lyrics are good!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mpact"/>
              <a:buAutoNum type="arabicPeriod"/>
            </a:pPr>
            <a:r>
              <a:rPr b="0" i="0" lang="en-US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The lyrics are poor!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mpact"/>
              <a:buAutoNum type="arabicPeriod"/>
            </a:pPr>
            <a:r>
              <a:rPr b="0" i="0" lang="en-US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The lyrics are good!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mpact"/>
              <a:buAutoNum type="arabicPeriod"/>
            </a:pPr>
            <a:r>
              <a:rPr b="0" i="0" lang="en-US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The lyrics are good!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mpact"/>
              <a:buAutoNum type="arabicPeriod"/>
            </a:pPr>
            <a:r>
              <a:rPr b="0" i="0" lang="en-US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The lyrics are good!</a:t>
            </a:r>
            <a:endParaRPr b="0" i="0" sz="2000" u="none" cap="none" strike="noStrik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572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mpact"/>
              <a:buAutoNum type="arabicPeriod"/>
            </a:pPr>
            <a:r>
              <a:rPr b="0" i="0" lang="en-US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The lyrics are bad!</a:t>
            </a:r>
            <a:endParaRPr b="0" i="0" sz="2000" u="none" cap="none" strike="noStrik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572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mpact"/>
              <a:buAutoNum type="arabicPeriod"/>
            </a:pPr>
            <a:r>
              <a:rPr b="0" i="0" lang="en-US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The lyrics are bad!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mpact"/>
              <a:buAutoNum type="arabicPeriod"/>
            </a:pPr>
            <a:r>
              <a:rPr b="0" i="0" lang="en-US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I'm bad.</a:t>
            </a:r>
            <a:endParaRPr b="0" i="0" sz="2000" u="none" cap="none" strike="noStrik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5543550" y="3253153"/>
            <a:ext cx="835269" cy="4835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C7E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b60b9313d_0_0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In </a:t>
            </a:r>
            <a:r>
              <a:rPr lang="en-US"/>
              <a:t>EXERCISE 2-1</a:t>
            </a:r>
            <a:endParaRPr/>
          </a:p>
        </p:txBody>
      </p:sp>
      <p:sp>
        <p:nvSpPr>
          <p:cNvPr id="133" name="Google Shape;133;gab60b9313d_0_0"/>
          <p:cNvSpPr txBox="1"/>
          <p:nvPr>
            <p:ph idx="1" type="body"/>
          </p:nvPr>
        </p:nvSpPr>
        <p:spPr>
          <a:xfrm>
            <a:off x="1251678" y="1433147"/>
            <a:ext cx="4560000" cy="4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mpact"/>
              <a:buAutoNum type="arabicPeriod"/>
            </a:pPr>
            <a:r>
              <a:rPr lang="en-US"/>
              <a:t>The lyrics are bad!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Impact"/>
              <a:buAutoNum type="arabicPeriod"/>
            </a:pPr>
            <a:r>
              <a:rPr lang="en-US"/>
              <a:t>The lyrics are not bad!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Impact"/>
              <a:buAutoNum type="arabicPeriod"/>
            </a:pPr>
            <a:r>
              <a:rPr lang="en-US"/>
              <a:t>The lyrics are not that bad!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Impact"/>
              <a:buAutoNum type="arabicPeriod"/>
            </a:pPr>
            <a:r>
              <a:rPr lang="en-US"/>
              <a:t>The lyrics are poor!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Impact"/>
              <a:buAutoNum type="arabicPeriod"/>
            </a:pPr>
            <a:r>
              <a:rPr lang="en-US"/>
              <a:t>The lyrics are not poor!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Impact"/>
              <a:buAutoNum type="arabicPeriod"/>
            </a:pPr>
            <a:r>
              <a:rPr lang="en-US"/>
              <a:t>The lyrics are not that poor!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Impact"/>
              <a:buAutoNum type="arabicPeriod"/>
            </a:pPr>
            <a:r>
              <a:rPr lang="en-US"/>
              <a:t>The lyrics are good!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Impact"/>
              <a:buAutoNum type="arabicPeriod"/>
            </a:pPr>
            <a:r>
              <a:rPr lang="en-US"/>
              <a:t>The lyrics are not good!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Impact"/>
              <a:buAutoNum type="arabicPeriod"/>
            </a:pPr>
            <a:r>
              <a:rPr lang="en-US"/>
              <a:t>The lyrics are not that good!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Impact"/>
              <a:buAutoNum type="arabicPeriod"/>
            </a:pPr>
            <a:r>
              <a:rPr lang="en-US"/>
              <a:t>I'm not sure if he's good.</a:t>
            </a:r>
            <a:endParaRPr/>
          </a:p>
        </p:txBody>
      </p:sp>
      <p:sp>
        <p:nvSpPr>
          <p:cNvPr id="134" name="Google Shape;134;gab60b9313d_0_0"/>
          <p:cNvSpPr txBox="1"/>
          <p:nvPr/>
        </p:nvSpPr>
        <p:spPr>
          <a:xfrm>
            <a:off x="6378819" y="1433147"/>
            <a:ext cx="4560000" cy="4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mpact"/>
              <a:buAutoNum type="arabicPeriod"/>
            </a:pPr>
            <a:r>
              <a:rPr b="0" i="0" lang="en-US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The lyrics are bad!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mpact"/>
              <a:buAutoNum type="arabicPeriod"/>
            </a:pPr>
            <a:r>
              <a:rPr b="0" i="0" lang="en-US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The lyrics are good!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mpact"/>
              <a:buAutoNum type="arabicPeriod"/>
            </a:pPr>
            <a:r>
              <a:rPr b="0" i="0" lang="en-US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The lyrics are good!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mpact"/>
              <a:buAutoNum type="arabicPeriod"/>
            </a:pPr>
            <a:r>
              <a:rPr b="0" i="0" lang="en-US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The lyrics are poor!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mpact"/>
              <a:buAutoNum type="arabicPeriod"/>
            </a:pPr>
            <a:r>
              <a:rPr b="0" i="0" lang="en-US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The lyrics are good!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mpact"/>
              <a:buAutoNum type="arabicPeriod"/>
            </a:pPr>
            <a:r>
              <a:rPr b="0" i="0" lang="en-US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The lyrics are good!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mpact"/>
              <a:buAutoNum type="arabicPeriod"/>
            </a:pPr>
            <a:r>
              <a:rPr b="0" i="0" lang="en-US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The lyrics are good!</a:t>
            </a:r>
            <a:endParaRPr b="0" i="0" sz="2000" u="none" cap="none" strike="noStrik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572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mpact"/>
              <a:buAutoNum type="arabicPeriod"/>
            </a:pPr>
            <a:r>
              <a:rPr b="0" i="0" lang="en-US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The lyrics are bad!</a:t>
            </a:r>
            <a:endParaRPr b="0" i="0" sz="2000" u="none" cap="none" strike="noStrik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572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mpact"/>
              <a:buAutoNum type="arabicPeriod"/>
            </a:pPr>
            <a:r>
              <a:rPr b="0" i="0" lang="en-US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The lyrics are bad!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mpact"/>
              <a:buAutoNum type="arabicPeriod"/>
            </a:pPr>
            <a:r>
              <a:rPr b="0" i="0" lang="en-US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I'm bad.</a:t>
            </a:r>
            <a:endParaRPr b="0" i="0" sz="2000" u="none" cap="none" strike="noStrik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gab60b9313d_0_0"/>
          <p:cNvSpPr/>
          <p:nvPr/>
        </p:nvSpPr>
        <p:spPr>
          <a:xfrm>
            <a:off x="5543550" y="3253153"/>
            <a:ext cx="835200" cy="48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C7E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gab60b9313d_0_0"/>
          <p:cNvSpPr/>
          <p:nvPr/>
        </p:nvSpPr>
        <p:spPr>
          <a:xfrm>
            <a:off x="1714500" y="5275600"/>
            <a:ext cx="6317700" cy="484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ab60b9313d_0_0"/>
          <p:cNvSpPr txBox="1"/>
          <p:nvPr/>
        </p:nvSpPr>
        <p:spPr>
          <a:xfrm>
            <a:off x="1714500" y="5879450"/>
            <a:ext cx="97800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Not a good conversion</a:t>
            </a:r>
            <a:endParaRPr sz="30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b60b9313d_0_18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EXERCISE 2-2</a:t>
            </a:r>
            <a:endParaRPr/>
          </a:p>
        </p:txBody>
      </p:sp>
      <p:sp>
        <p:nvSpPr>
          <p:cNvPr id="143" name="Google Shape;143;gab60b9313d_0_18"/>
          <p:cNvSpPr txBox="1"/>
          <p:nvPr>
            <p:ph idx="1" type="body"/>
          </p:nvPr>
        </p:nvSpPr>
        <p:spPr>
          <a:xfrm>
            <a:off x="1251678" y="1433147"/>
            <a:ext cx="4560000" cy="4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00"/>
              </a:spcBef>
              <a:spcAft>
                <a:spcPts val="0"/>
              </a:spcAft>
              <a:buSzPts val="2000"/>
              <a:buFont typeface="Impact"/>
              <a:buAutoNum type="arabicPeriod"/>
            </a:pPr>
            <a:r>
              <a:rPr lang="en-US"/>
              <a:t>I'm not sure he's good.</a:t>
            </a:r>
            <a:endParaRPr/>
          </a:p>
          <a:p>
            <a:pPr indent="-355600" lvl="0" marL="457200" rtl="0" algn="l">
              <a:spcBef>
                <a:spcPts val="700"/>
              </a:spcBef>
              <a:spcAft>
                <a:spcPts val="0"/>
              </a:spcAft>
              <a:buSzPts val="2000"/>
              <a:buFont typeface="Impact"/>
              <a:buAutoNum type="arabicPeriod"/>
            </a:pPr>
            <a:r>
              <a:rPr lang="en-US"/>
              <a:t>I'm not sure it’s a good idea</a:t>
            </a:r>
            <a:endParaRPr/>
          </a:p>
        </p:txBody>
      </p:sp>
      <p:sp>
        <p:nvSpPr>
          <p:cNvPr id="144" name="Google Shape;144;gab60b9313d_0_18"/>
          <p:cNvSpPr txBox="1"/>
          <p:nvPr/>
        </p:nvSpPr>
        <p:spPr>
          <a:xfrm>
            <a:off x="6378819" y="1433147"/>
            <a:ext cx="4560000" cy="4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mpact"/>
              <a:buAutoNum type="arabicPeriod"/>
            </a:pPr>
            <a:r>
              <a:rPr lang="en-US" sz="20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I'm sure he’s bad.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mpact"/>
              <a:buAutoNum type="arabicPeriod"/>
            </a:pPr>
            <a:r>
              <a:rPr lang="en-US" sz="20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I’m sure it’s a bad idea</a:t>
            </a:r>
            <a:endParaRPr b="0" i="0" sz="2000" u="none" cap="none" strike="noStrik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gab60b9313d_0_18"/>
          <p:cNvSpPr/>
          <p:nvPr/>
        </p:nvSpPr>
        <p:spPr>
          <a:xfrm>
            <a:off x="5282650" y="1725003"/>
            <a:ext cx="835200" cy="48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C7E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EXERCISE 2</a:t>
            </a:r>
            <a:endParaRPr/>
          </a:p>
        </p:txBody>
      </p:sp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1251678" y="1337842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Please enter you code in the spoiler area.</a:t>
            </a:r>
            <a:endParaRPr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1247" y="1801961"/>
            <a:ext cx="8279184" cy="484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c1e3e4900_0_0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ac1e3e4900_0_0"/>
          <p:cNvSpPr txBox="1"/>
          <p:nvPr>
            <p:ph idx="1" type="body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gac1e3e490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675" y="382375"/>
            <a:ext cx="4913126" cy="29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ac1e3e490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1675" y="3575375"/>
            <a:ext cx="4913125" cy="3028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ac1e3e4900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9349" y="2025449"/>
            <a:ext cx="5020725" cy="30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2017-09-14T03:11:54Z</dcterms:created>
  <dc:creator>Ting-Wei Wu</dc:creator>
</cp:coreProperties>
</file>