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99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99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99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91777" y="1006856"/>
            <a:ext cx="83947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3399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24865"/>
            <a:ext cx="8283575" cy="5448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DC5800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2800" b="1" spc="-5" dirty="0">
                <a:solidFill>
                  <a:srgbClr val="007977"/>
                </a:solidFill>
                <a:latin typeface="隶书"/>
                <a:cs typeface="隶书"/>
              </a:rPr>
              <a:t>TCP</a:t>
            </a:r>
            <a:r>
              <a:rPr sz="2800" b="1" dirty="0">
                <a:solidFill>
                  <a:srgbClr val="007977"/>
                </a:solidFill>
                <a:latin typeface="隶书"/>
                <a:cs typeface="隶书"/>
              </a:rPr>
              <a:t>连</a:t>
            </a:r>
            <a:r>
              <a:rPr sz="2800" b="1" spc="-10" dirty="0">
                <a:solidFill>
                  <a:srgbClr val="007977"/>
                </a:solidFill>
                <a:latin typeface="隶书"/>
                <a:cs typeface="隶书"/>
              </a:rPr>
              <a:t>接</a:t>
            </a:r>
            <a:r>
              <a:rPr sz="2800" b="1" dirty="0">
                <a:solidFill>
                  <a:srgbClr val="007977"/>
                </a:solidFill>
                <a:latin typeface="隶书"/>
                <a:cs typeface="隶书"/>
              </a:rPr>
              <a:t>的</a:t>
            </a:r>
            <a:r>
              <a:rPr sz="2800" b="1" spc="-10" dirty="0">
                <a:solidFill>
                  <a:srgbClr val="007977"/>
                </a:solidFill>
                <a:latin typeface="隶书"/>
                <a:cs typeface="隶书"/>
              </a:rPr>
              <a:t>建</a:t>
            </a:r>
            <a:r>
              <a:rPr sz="2800" b="1" spc="-15" dirty="0">
                <a:solidFill>
                  <a:srgbClr val="007977"/>
                </a:solidFill>
                <a:latin typeface="隶书"/>
                <a:cs typeface="隶书"/>
              </a:rPr>
              <a:t>立</a:t>
            </a:r>
            <a:endParaRPr sz="2800">
              <a:latin typeface="隶书"/>
              <a:cs typeface="隶书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FF0000"/>
                </a:solidFill>
                <a:latin typeface="隶书"/>
                <a:cs typeface="隶书"/>
              </a:rPr>
              <a:t>第一次握</a:t>
            </a:r>
            <a:r>
              <a:rPr sz="2000" b="1" spc="-5" dirty="0">
                <a:solidFill>
                  <a:srgbClr val="FF0000"/>
                </a:solidFill>
                <a:latin typeface="隶书"/>
                <a:cs typeface="隶书"/>
              </a:rPr>
              <a:t>手</a:t>
            </a:r>
            <a:r>
              <a:rPr sz="2000" b="1" spc="-5" dirty="0">
                <a:solidFill>
                  <a:srgbClr val="007977"/>
                </a:solidFill>
                <a:latin typeface="隶书"/>
                <a:cs typeface="隶书"/>
              </a:rPr>
              <a:t>：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客户端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TCP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首先给服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务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器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端</a:t>
            </a: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TCP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发送一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个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特殊的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TCP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数据</a:t>
            </a:r>
            <a:endParaRPr sz="2000">
              <a:latin typeface="隶书"/>
              <a:cs typeface="隶书"/>
            </a:endParaRPr>
          </a:p>
          <a:p>
            <a:pPr marL="12700" marR="130810">
              <a:lnSpc>
                <a:spcPct val="100000"/>
              </a:lnSpc>
            </a:pP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段。该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数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据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段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不包含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应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用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层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数据，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并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将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头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部中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的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SYN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位设置为</a:t>
            </a: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1，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所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以该数 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据段</a:t>
            </a: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被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称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为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SYN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数据</a:t>
            </a: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段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。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另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外，</a:t>
            </a: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客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户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选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择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一个</a:t>
            </a: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初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始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序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列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号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SEQ，设</a:t>
            </a: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SEQ＝x  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并将这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个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编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号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放到初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始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的</a:t>
            </a: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TCP</a:t>
            </a:r>
            <a:r>
              <a:rPr sz="2000" spc="10" dirty="0">
                <a:solidFill>
                  <a:srgbClr val="007977"/>
                </a:solidFill>
                <a:latin typeface="隶书"/>
                <a:cs typeface="隶书"/>
              </a:rPr>
              <a:t> </a:t>
            </a: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SYN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数据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段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的序列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号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字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段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中。该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数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据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段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被封 装到一个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IP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数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据报中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，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并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发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送给服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务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器。</a:t>
            </a:r>
            <a:endParaRPr sz="2000">
              <a:latin typeface="隶书"/>
              <a:cs typeface="隶书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5" dirty="0">
                <a:solidFill>
                  <a:srgbClr val="FF0000"/>
                </a:solidFill>
                <a:latin typeface="隶书"/>
                <a:cs typeface="隶书"/>
              </a:rPr>
              <a:t>第二次握</a:t>
            </a:r>
            <a:r>
              <a:rPr sz="2000" b="1" spc="-5" dirty="0">
                <a:solidFill>
                  <a:srgbClr val="FF0000"/>
                </a:solidFill>
                <a:latin typeface="隶书"/>
                <a:cs typeface="隶书"/>
              </a:rPr>
              <a:t>手</a:t>
            </a:r>
            <a:r>
              <a:rPr sz="2000" b="1" spc="-5" dirty="0">
                <a:solidFill>
                  <a:srgbClr val="007977"/>
                </a:solidFill>
                <a:latin typeface="隶书"/>
                <a:cs typeface="隶书"/>
              </a:rPr>
              <a:t>：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一旦装有</a:t>
            </a: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TCP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 </a:t>
            </a: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SYN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数据段的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IP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数据报到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达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了服务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器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主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机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，服 务器将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从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该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数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据报中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提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取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出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TCP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 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SYN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数据段，给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该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连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接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分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配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TCP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缓冲区和 变量，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并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给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客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户</a:t>
            </a: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TCP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发送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一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个允许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连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接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的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数据段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。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这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个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允许连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接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的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数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据段 也不包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含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任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何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应用层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数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据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。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但是，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它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的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头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部中装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载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着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3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个重要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信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息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。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首先，</a:t>
            </a:r>
            <a:endParaRPr sz="2000">
              <a:latin typeface="隶书"/>
              <a:cs typeface="隶书"/>
            </a:endParaRPr>
          </a:p>
          <a:p>
            <a:pPr marL="12700" marR="259079">
              <a:lnSpc>
                <a:spcPct val="100000"/>
              </a:lnSpc>
            </a:pP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SYN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被设置为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1；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其次</a:t>
            </a: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，TCP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数据段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头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部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的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确认字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段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被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设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置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为</a:t>
            </a: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x＋1；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最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后，  服务器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选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择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自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己的初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始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顺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序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号</a:t>
            </a: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，SEQ=y，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并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将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该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值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放</a:t>
            </a:r>
            <a:r>
              <a:rPr sz="2000" spc="-20" dirty="0">
                <a:solidFill>
                  <a:srgbClr val="007977"/>
                </a:solidFill>
                <a:latin typeface="隶书"/>
                <a:cs typeface="隶书"/>
              </a:rPr>
              <a:t>到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TCP数据段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头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部的 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序列</a:t>
            </a:r>
            <a:r>
              <a:rPr sz="2000" spc="-5" dirty="0">
                <a:solidFill>
                  <a:srgbClr val="007977"/>
                </a:solidFill>
                <a:latin typeface="隶书"/>
                <a:cs typeface="隶书"/>
              </a:rPr>
              <a:t>号</a:t>
            </a:r>
            <a:r>
              <a:rPr sz="2000" spc="-10" dirty="0">
                <a:solidFill>
                  <a:srgbClr val="007977"/>
                </a:solidFill>
                <a:latin typeface="隶书"/>
                <a:cs typeface="隶书"/>
              </a:rPr>
              <a:t>字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段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中</a:t>
            </a:r>
            <a:r>
              <a:rPr sz="2000" spc="5" dirty="0">
                <a:solidFill>
                  <a:srgbClr val="007977"/>
                </a:solidFill>
                <a:latin typeface="隶书"/>
                <a:cs typeface="隶书"/>
              </a:rPr>
              <a:t>。</a:t>
            </a:r>
            <a:endParaRPr sz="2000">
              <a:latin typeface="隶书"/>
              <a:cs typeface="隶书"/>
            </a:endParaRPr>
          </a:p>
          <a:p>
            <a:pPr marL="12700" marR="122555" algn="just">
              <a:lnSpc>
                <a:spcPct val="100000"/>
              </a:lnSpc>
              <a:spcBef>
                <a:spcPts val="5"/>
              </a:spcBef>
            </a:pPr>
            <a:r>
              <a:rPr sz="2000" b="1" spc="5" dirty="0">
                <a:solidFill>
                  <a:srgbClr val="FF0000"/>
                </a:solidFill>
                <a:latin typeface="隶书"/>
                <a:cs typeface="隶书"/>
              </a:rPr>
              <a:t>第三次握</a:t>
            </a:r>
            <a:r>
              <a:rPr sz="2000" b="1" spc="-5" dirty="0">
                <a:solidFill>
                  <a:srgbClr val="FF0000"/>
                </a:solidFill>
                <a:latin typeface="隶书"/>
                <a:cs typeface="隶书"/>
              </a:rPr>
              <a:t>手</a:t>
            </a:r>
            <a:r>
              <a:rPr sz="2000" b="1" spc="-5" dirty="0">
                <a:solidFill>
                  <a:srgbClr val="007977"/>
                </a:solidFill>
                <a:latin typeface="隶书"/>
                <a:cs typeface="隶书"/>
              </a:rPr>
              <a:t>：</a:t>
            </a:r>
            <a:r>
              <a:rPr sz="2000" b="1" spc="5" dirty="0">
                <a:solidFill>
                  <a:srgbClr val="007977"/>
                </a:solidFill>
                <a:latin typeface="隶书"/>
                <a:cs typeface="隶书"/>
              </a:rPr>
              <a:t>在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接收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到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允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许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连接数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据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段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之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后，客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户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也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会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给连接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分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配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缓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冲区 和变量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。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客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户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端主机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还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会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给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服务器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发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送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另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一个数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据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段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，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对服务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器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的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允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许连 接数据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段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给</a:t>
            </a:r>
            <a:r>
              <a:rPr sz="2000" spc="-15" dirty="0">
                <a:solidFill>
                  <a:srgbClr val="007977"/>
                </a:solidFill>
                <a:latin typeface="隶书"/>
                <a:cs typeface="隶书"/>
              </a:rPr>
              <a:t>出</a:t>
            </a:r>
            <a:r>
              <a:rPr sz="2000" dirty="0">
                <a:solidFill>
                  <a:srgbClr val="007977"/>
                </a:solidFill>
                <a:latin typeface="隶书"/>
                <a:cs typeface="隶书"/>
              </a:rPr>
              <a:t>确认。</a:t>
            </a:r>
            <a:endParaRPr sz="2000">
              <a:latin typeface="隶书"/>
              <a:cs typeface="隶书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3835" y="50038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隶书"/>
                <a:cs typeface="隶书"/>
              </a:rPr>
              <a:t>三次握手</a:t>
            </a:r>
            <a:endParaRPr sz="4400">
              <a:latin typeface="隶书"/>
              <a:cs typeface="隶书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6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0383"/>
            <a:ext cx="654685" cy="637540"/>
          </a:xfrm>
          <a:custGeom>
            <a:avLst/>
            <a:gdLst/>
            <a:ahLst/>
            <a:cxnLst/>
            <a:rect l="l" t="t" r="r" b="b"/>
            <a:pathLst>
              <a:path w="654685" h="637539">
                <a:moveTo>
                  <a:pt x="0" y="637032"/>
                </a:moveTo>
                <a:lnTo>
                  <a:pt x="654558" y="637032"/>
                </a:lnTo>
                <a:lnTo>
                  <a:pt x="654558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25" y="2304033"/>
            <a:ext cx="534670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6" y="3319272"/>
                </a:moveTo>
                <a:lnTo>
                  <a:pt x="0" y="3319272"/>
                </a:lnTo>
                <a:lnTo>
                  <a:pt x="43434" y="3464052"/>
                </a:lnTo>
                <a:lnTo>
                  <a:pt x="82524" y="3333750"/>
                </a:lnTo>
                <a:lnTo>
                  <a:pt x="28956" y="3333750"/>
                </a:lnTo>
                <a:lnTo>
                  <a:pt x="28956" y="3319272"/>
                </a:lnTo>
                <a:close/>
              </a:path>
              <a:path w="86995" h="3464560">
                <a:moveTo>
                  <a:pt x="57912" y="130301"/>
                </a:moveTo>
                <a:lnTo>
                  <a:pt x="28956" y="130301"/>
                </a:lnTo>
                <a:lnTo>
                  <a:pt x="28956" y="3333750"/>
                </a:lnTo>
                <a:lnTo>
                  <a:pt x="57912" y="3333750"/>
                </a:lnTo>
                <a:lnTo>
                  <a:pt x="57912" y="130301"/>
                </a:lnTo>
                <a:close/>
              </a:path>
              <a:path w="86995" h="3464560">
                <a:moveTo>
                  <a:pt x="86868" y="3319272"/>
                </a:moveTo>
                <a:lnTo>
                  <a:pt x="57912" y="3319272"/>
                </a:lnTo>
                <a:lnTo>
                  <a:pt x="57912" y="3333750"/>
                </a:lnTo>
                <a:lnTo>
                  <a:pt x="82524" y="3333750"/>
                </a:lnTo>
                <a:lnTo>
                  <a:pt x="86868" y="3319272"/>
                </a:lnTo>
                <a:close/>
              </a:path>
              <a:path w="86995" h="3464560">
                <a:moveTo>
                  <a:pt x="43434" y="0"/>
                </a:moveTo>
                <a:lnTo>
                  <a:pt x="0" y="144780"/>
                </a:lnTo>
                <a:lnTo>
                  <a:pt x="28956" y="144780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8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095" y="1778507"/>
            <a:ext cx="688975" cy="1187450"/>
          </a:xfrm>
          <a:custGeom>
            <a:avLst/>
            <a:gdLst/>
            <a:ahLst/>
            <a:cxnLst/>
            <a:rect l="l" t="t" r="r" b="b"/>
            <a:pathLst>
              <a:path w="688975" h="1187450">
                <a:moveTo>
                  <a:pt x="0" y="1187196"/>
                </a:moveTo>
                <a:lnTo>
                  <a:pt x="688848" y="1187196"/>
                </a:lnTo>
                <a:lnTo>
                  <a:pt x="688848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8359" y="1772157"/>
            <a:ext cx="534670" cy="115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160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字节 固定 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ln w="25908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76" y="1403603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" y="2098548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176" y="2791967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76" y="3485388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891" y="4180332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8847" y="714755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77865" y="868807"/>
            <a:ext cx="146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目 的 端</a:t>
            </a:r>
            <a:r>
              <a:rPr sz="2000" spc="2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850" y="2791713"/>
            <a:ext cx="53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数据 偏移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705" y="3657091"/>
            <a:ext cx="1206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检	验	和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7254" y="4298696"/>
            <a:ext cx="3041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9500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选	项	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（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长</a:t>
            </a:r>
            <a:r>
              <a:rPr sz="2000" spc="5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度</a:t>
            </a:r>
            <a:r>
              <a:rPr sz="2000" spc="7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可</a:t>
            </a:r>
            <a:r>
              <a:rPr sz="2000" spc="7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变）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005" y="868807"/>
            <a:ext cx="106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源 端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2834" y="155638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序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4944" y="280873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17590" y="3657091"/>
            <a:ext cx="1670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  <a:tab pos="14027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紧	急	指	针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6790" y="2937763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窗	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8485" y="2279980"/>
            <a:ext cx="1347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9500" algn="l"/>
              </a:tabLst>
            </a:pPr>
            <a:r>
              <a:rPr sz="2000" spc="5" dirty="0">
                <a:solidFill>
                  <a:srgbClr val="333399"/>
                </a:solidFill>
                <a:latin typeface="黑体"/>
                <a:cs typeface="黑体"/>
              </a:rPr>
              <a:t>确	认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0867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728" y="2801111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951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879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031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7996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4152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89582" y="295211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保	留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0748" y="548640"/>
            <a:ext cx="7676515" cy="0"/>
          </a:xfrm>
          <a:custGeom>
            <a:avLst/>
            <a:gdLst/>
            <a:ahLst/>
            <a:cxnLst/>
            <a:rect l="l" t="t" r="r" b="b"/>
            <a:pathLst>
              <a:path w="7676515">
                <a:moveTo>
                  <a:pt x="0" y="0"/>
                </a:moveTo>
                <a:lnTo>
                  <a:pt x="7676387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748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0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08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7007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086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166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940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2867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9464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025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952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87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11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703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812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891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8179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897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824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903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830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90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8359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762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6896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616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8848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774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67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0780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70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8634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27135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29483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199" y="300227"/>
                </a:lnTo>
                <a:lnTo>
                  <a:pt x="16001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6916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200" y="300227"/>
                </a:lnTo>
                <a:lnTo>
                  <a:pt x="1600200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089910" y="2794254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U A P R S</a:t>
            </a:r>
            <a:r>
              <a:rPr sz="1600" b="1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89910" y="2977133"/>
            <a:ext cx="1352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700" algn="l"/>
              </a:tabLst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6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89910" y="3160267"/>
            <a:ext cx="139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G K H T N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123" y="381"/>
            <a:ext cx="537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比特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9244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9474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48200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86152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46881" y="381"/>
            <a:ext cx="308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39334" y="381"/>
            <a:ext cx="295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05371" y="4203191"/>
            <a:ext cx="3175" cy="643255"/>
          </a:xfrm>
          <a:custGeom>
            <a:avLst/>
            <a:gdLst/>
            <a:ahLst/>
            <a:cxnLst/>
            <a:rect l="l" t="t" r="r" b="b"/>
            <a:pathLst>
              <a:path w="3175" h="643254">
                <a:moveTo>
                  <a:pt x="3048" y="0"/>
                </a:moveTo>
                <a:lnTo>
                  <a:pt x="0" y="6431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997445" y="4298696"/>
            <a:ext cx="813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填	充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47531" y="682751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47531" y="417880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35" y="720851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82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152" y="4821935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2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258267" y="5113146"/>
            <a:ext cx="854964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995295" algn="l"/>
              </a:tabLst>
            </a:pP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数据偏移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——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占</a:t>
            </a:r>
            <a:r>
              <a:rPr sz="2800" spc="-64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4	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bit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，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它指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出</a:t>
            </a:r>
            <a:r>
              <a:rPr sz="2800" spc="-72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r>
              <a:rPr sz="2800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报文段的数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据起始 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处距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离</a:t>
            </a:r>
            <a:r>
              <a:rPr sz="2800" spc="-7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r>
              <a:rPr sz="28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报文段的起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始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处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有多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远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11123" y="2782823"/>
            <a:ext cx="1009015" cy="718185"/>
          </a:xfrm>
          <a:custGeom>
            <a:avLst/>
            <a:gdLst/>
            <a:ahLst/>
            <a:cxnLst/>
            <a:rect l="l" t="t" r="r" b="b"/>
            <a:pathLst>
              <a:path w="1009015" h="718185">
                <a:moveTo>
                  <a:pt x="0" y="717803"/>
                </a:moveTo>
                <a:lnTo>
                  <a:pt x="1008888" y="717803"/>
                </a:lnTo>
                <a:lnTo>
                  <a:pt x="1008888" y="0"/>
                </a:lnTo>
                <a:lnTo>
                  <a:pt x="0" y="0"/>
                </a:lnTo>
                <a:lnTo>
                  <a:pt x="0" y="717803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6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0383"/>
            <a:ext cx="654685" cy="637540"/>
          </a:xfrm>
          <a:custGeom>
            <a:avLst/>
            <a:gdLst/>
            <a:ahLst/>
            <a:cxnLst/>
            <a:rect l="l" t="t" r="r" b="b"/>
            <a:pathLst>
              <a:path w="654685" h="637539">
                <a:moveTo>
                  <a:pt x="0" y="637032"/>
                </a:moveTo>
                <a:lnTo>
                  <a:pt x="654558" y="637032"/>
                </a:lnTo>
                <a:lnTo>
                  <a:pt x="654558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25" y="2304033"/>
            <a:ext cx="534670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6" y="3319272"/>
                </a:moveTo>
                <a:lnTo>
                  <a:pt x="0" y="3319272"/>
                </a:lnTo>
                <a:lnTo>
                  <a:pt x="43434" y="3464052"/>
                </a:lnTo>
                <a:lnTo>
                  <a:pt x="82524" y="3333750"/>
                </a:lnTo>
                <a:lnTo>
                  <a:pt x="28956" y="3333750"/>
                </a:lnTo>
                <a:lnTo>
                  <a:pt x="28956" y="3319272"/>
                </a:lnTo>
                <a:close/>
              </a:path>
              <a:path w="86995" h="3464560">
                <a:moveTo>
                  <a:pt x="57912" y="130301"/>
                </a:moveTo>
                <a:lnTo>
                  <a:pt x="28956" y="130301"/>
                </a:lnTo>
                <a:lnTo>
                  <a:pt x="28956" y="3333750"/>
                </a:lnTo>
                <a:lnTo>
                  <a:pt x="57912" y="3333750"/>
                </a:lnTo>
                <a:lnTo>
                  <a:pt x="57912" y="130301"/>
                </a:lnTo>
                <a:close/>
              </a:path>
              <a:path w="86995" h="3464560">
                <a:moveTo>
                  <a:pt x="86868" y="3319272"/>
                </a:moveTo>
                <a:lnTo>
                  <a:pt x="57912" y="3319272"/>
                </a:lnTo>
                <a:lnTo>
                  <a:pt x="57912" y="3333750"/>
                </a:lnTo>
                <a:lnTo>
                  <a:pt x="82524" y="3333750"/>
                </a:lnTo>
                <a:lnTo>
                  <a:pt x="86868" y="3319272"/>
                </a:lnTo>
                <a:close/>
              </a:path>
              <a:path w="86995" h="3464560">
                <a:moveTo>
                  <a:pt x="43434" y="0"/>
                </a:moveTo>
                <a:lnTo>
                  <a:pt x="0" y="144780"/>
                </a:lnTo>
                <a:lnTo>
                  <a:pt x="28956" y="144780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8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095" y="1778507"/>
            <a:ext cx="688975" cy="1187450"/>
          </a:xfrm>
          <a:custGeom>
            <a:avLst/>
            <a:gdLst/>
            <a:ahLst/>
            <a:cxnLst/>
            <a:rect l="l" t="t" r="r" b="b"/>
            <a:pathLst>
              <a:path w="688975" h="1187450">
                <a:moveTo>
                  <a:pt x="0" y="1187196"/>
                </a:moveTo>
                <a:lnTo>
                  <a:pt x="688848" y="1187196"/>
                </a:lnTo>
                <a:lnTo>
                  <a:pt x="688848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8359" y="1772157"/>
            <a:ext cx="534670" cy="115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160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字节 固定 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ln w="25908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76" y="1403603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" y="2098548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176" y="2791967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76" y="3485388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891" y="4180332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8847" y="714755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77865" y="868807"/>
            <a:ext cx="146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目 的 端</a:t>
            </a:r>
            <a:r>
              <a:rPr sz="2000" spc="2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850" y="2791713"/>
            <a:ext cx="53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数据 偏移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705" y="3657091"/>
            <a:ext cx="1206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检	验	和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7254" y="4298696"/>
            <a:ext cx="3041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9500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选	项	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（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长</a:t>
            </a:r>
            <a:r>
              <a:rPr sz="2000" spc="5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度</a:t>
            </a:r>
            <a:r>
              <a:rPr sz="2000" spc="7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可</a:t>
            </a:r>
            <a:r>
              <a:rPr sz="2000" spc="7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变）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005" y="868807"/>
            <a:ext cx="106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源 端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2834" y="155638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序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4944" y="280873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17590" y="3657091"/>
            <a:ext cx="1670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  <a:tab pos="14027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紧	急	指	针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6790" y="2937763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窗	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8485" y="2279980"/>
            <a:ext cx="1347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9500" algn="l"/>
              </a:tabLst>
            </a:pPr>
            <a:r>
              <a:rPr sz="2000" spc="5" dirty="0">
                <a:solidFill>
                  <a:srgbClr val="333399"/>
                </a:solidFill>
                <a:latin typeface="黑体"/>
                <a:cs typeface="黑体"/>
              </a:rPr>
              <a:t>确	认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0867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728" y="2801111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951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879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031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7996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4152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89582" y="295211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保	留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0748" y="548640"/>
            <a:ext cx="7676515" cy="0"/>
          </a:xfrm>
          <a:custGeom>
            <a:avLst/>
            <a:gdLst/>
            <a:ahLst/>
            <a:cxnLst/>
            <a:rect l="l" t="t" r="r" b="b"/>
            <a:pathLst>
              <a:path w="7676515">
                <a:moveTo>
                  <a:pt x="0" y="0"/>
                </a:moveTo>
                <a:lnTo>
                  <a:pt x="7676387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748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0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08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7007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086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166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940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2867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9464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025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952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87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11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703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812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891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8179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897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824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903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830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90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8359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762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6896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616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8848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774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67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0780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70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8634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27135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29483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199" y="300227"/>
                </a:lnTo>
                <a:lnTo>
                  <a:pt x="16001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6916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200" y="300227"/>
                </a:lnTo>
                <a:lnTo>
                  <a:pt x="1600200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089910" y="2794254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U A P R S</a:t>
            </a:r>
            <a:r>
              <a:rPr sz="1600" b="1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89910" y="2977133"/>
            <a:ext cx="1352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700" algn="l"/>
              </a:tabLst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6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89910" y="3160267"/>
            <a:ext cx="139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G K H T N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123" y="381"/>
            <a:ext cx="537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比特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9244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9474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48200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86152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46881" y="381"/>
            <a:ext cx="308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39334" y="381"/>
            <a:ext cx="295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05371" y="4203191"/>
            <a:ext cx="3175" cy="643255"/>
          </a:xfrm>
          <a:custGeom>
            <a:avLst/>
            <a:gdLst/>
            <a:ahLst/>
            <a:cxnLst/>
            <a:rect l="l" t="t" r="r" b="b"/>
            <a:pathLst>
              <a:path w="3175" h="643254">
                <a:moveTo>
                  <a:pt x="3048" y="0"/>
                </a:moveTo>
                <a:lnTo>
                  <a:pt x="0" y="6431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997445" y="4298696"/>
            <a:ext cx="813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填	充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47531" y="682751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47531" y="417880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35" y="720851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82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152" y="4821935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2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72490" y="5113146"/>
            <a:ext cx="755523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保留字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段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——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占</a:t>
            </a:r>
            <a:r>
              <a:rPr sz="2800" spc="-68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r>
              <a:rPr sz="28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bit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，保留为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今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后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使用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，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但目前 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应置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为</a:t>
            </a:r>
            <a:r>
              <a:rPr sz="2800" spc="-64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620011" y="2782823"/>
            <a:ext cx="1428115" cy="718185"/>
          </a:xfrm>
          <a:custGeom>
            <a:avLst/>
            <a:gdLst/>
            <a:ahLst/>
            <a:cxnLst/>
            <a:rect l="l" t="t" r="r" b="b"/>
            <a:pathLst>
              <a:path w="1428114" h="718185">
                <a:moveTo>
                  <a:pt x="0" y="717803"/>
                </a:moveTo>
                <a:lnTo>
                  <a:pt x="1427988" y="717803"/>
                </a:lnTo>
                <a:lnTo>
                  <a:pt x="1427988" y="0"/>
                </a:lnTo>
                <a:lnTo>
                  <a:pt x="0" y="0"/>
                </a:lnTo>
                <a:lnTo>
                  <a:pt x="0" y="717803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6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0383"/>
            <a:ext cx="654685" cy="637540"/>
          </a:xfrm>
          <a:custGeom>
            <a:avLst/>
            <a:gdLst/>
            <a:ahLst/>
            <a:cxnLst/>
            <a:rect l="l" t="t" r="r" b="b"/>
            <a:pathLst>
              <a:path w="654685" h="637539">
                <a:moveTo>
                  <a:pt x="0" y="637032"/>
                </a:moveTo>
                <a:lnTo>
                  <a:pt x="654558" y="637032"/>
                </a:lnTo>
                <a:lnTo>
                  <a:pt x="654558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25" y="2304033"/>
            <a:ext cx="534670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6" y="3319272"/>
                </a:moveTo>
                <a:lnTo>
                  <a:pt x="0" y="3319272"/>
                </a:lnTo>
                <a:lnTo>
                  <a:pt x="43434" y="3464052"/>
                </a:lnTo>
                <a:lnTo>
                  <a:pt x="82524" y="3333750"/>
                </a:lnTo>
                <a:lnTo>
                  <a:pt x="28956" y="3333750"/>
                </a:lnTo>
                <a:lnTo>
                  <a:pt x="28956" y="3319272"/>
                </a:lnTo>
                <a:close/>
              </a:path>
              <a:path w="86995" h="3464560">
                <a:moveTo>
                  <a:pt x="57912" y="130301"/>
                </a:moveTo>
                <a:lnTo>
                  <a:pt x="28956" y="130301"/>
                </a:lnTo>
                <a:lnTo>
                  <a:pt x="28956" y="3333750"/>
                </a:lnTo>
                <a:lnTo>
                  <a:pt x="57912" y="3333750"/>
                </a:lnTo>
                <a:lnTo>
                  <a:pt x="57912" y="130301"/>
                </a:lnTo>
                <a:close/>
              </a:path>
              <a:path w="86995" h="3464560">
                <a:moveTo>
                  <a:pt x="86868" y="3319272"/>
                </a:moveTo>
                <a:lnTo>
                  <a:pt x="57912" y="3319272"/>
                </a:lnTo>
                <a:lnTo>
                  <a:pt x="57912" y="3333750"/>
                </a:lnTo>
                <a:lnTo>
                  <a:pt x="82524" y="3333750"/>
                </a:lnTo>
                <a:lnTo>
                  <a:pt x="86868" y="3319272"/>
                </a:lnTo>
                <a:close/>
              </a:path>
              <a:path w="86995" h="3464560">
                <a:moveTo>
                  <a:pt x="43434" y="0"/>
                </a:moveTo>
                <a:lnTo>
                  <a:pt x="0" y="144780"/>
                </a:lnTo>
                <a:lnTo>
                  <a:pt x="28956" y="144780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8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095" y="1778507"/>
            <a:ext cx="688975" cy="1187450"/>
          </a:xfrm>
          <a:custGeom>
            <a:avLst/>
            <a:gdLst/>
            <a:ahLst/>
            <a:cxnLst/>
            <a:rect l="l" t="t" r="r" b="b"/>
            <a:pathLst>
              <a:path w="688975" h="1187450">
                <a:moveTo>
                  <a:pt x="0" y="1187196"/>
                </a:moveTo>
                <a:lnTo>
                  <a:pt x="688848" y="1187196"/>
                </a:lnTo>
                <a:lnTo>
                  <a:pt x="688848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8359" y="1772157"/>
            <a:ext cx="534670" cy="115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160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字节 固定 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ln w="25908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76" y="1403603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" y="2098548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176" y="2791967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76" y="3485388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891" y="4180332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8847" y="714755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77865" y="868807"/>
            <a:ext cx="146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目 的 端</a:t>
            </a:r>
            <a:r>
              <a:rPr sz="2000" spc="2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850" y="2791713"/>
            <a:ext cx="53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数据 偏移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705" y="3657091"/>
            <a:ext cx="1206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检	验	和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7254" y="4298696"/>
            <a:ext cx="3041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9500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选	项	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（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长</a:t>
            </a:r>
            <a:r>
              <a:rPr sz="2000" spc="5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度</a:t>
            </a:r>
            <a:r>
              <a:rPr sz="2000" spc="7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可</a:t>
            </a:r>
            <a:r>
              <a:rPr sz="2000" spc="7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变）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005" y="868807"/>
            <a:ext cx="106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源 端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2834" y="155638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序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4944" y="280873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17590" y="3657091"/>
            <a:ext cx="1670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  <a:tab pos="14027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紧	急	指	针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6790" y="2937763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窗	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8485" y="2279980"/>
            <a:ext cx="1347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9500" algn="l"/>
              </a:tabLst>
            </a:pPr>
            <a:r>
              <a:rPr sz="2000" spc="5" dirty="0">
                <a:solidFill>
                  <a:srgbClr val="333399"/>
                </a:solidFill>
                <a:latin typeface="黑体"/>
                <a:cs typeface="黑体"/>
              </a:rPr>
              <a:t>确	认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0867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728" y="2801111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951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879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031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7996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4152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89582" y="295211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保	留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0748" y="548640"/>
            <a:ext cx="7676515" cy="0"/>
          </a:xfrm>
          <a:custGeom>
            <a:avLst/>
            <a:gdLst/>
            <a:ahLst/>
            <a:cxnLst/>
            <a:rect l="l" t="t" r="r" b="b"/>
            <a:pathLst>
              <a:path w="7676515">
                <a:moveTo>
                  <a:pt x="0" y="0"/>
                </a:moveTo>
                <a:lnTo>
                  <a:pt x="7676387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748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0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08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7007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086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166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940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2867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9464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025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952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87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11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703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812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891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8179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897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824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903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830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90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8359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762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6896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616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8848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774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67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0780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70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8634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27135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29483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199" y="300227"/>
                </a:lnTo>
                <a:lnTo>
                  <a:pt x="16001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6916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200" y="300227"/>
                </a:lnTo>
                <a:lnTo>
                  <a:pt x="1600200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089910" y="2794254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U A P R S</a:t>
            </a:r>
            <a:r>
              <a:rPr sz="1600" b="1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89910" y="2977133"/>
            <a:ext cx="1352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700" algn="l"/>
              </a:tabLst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6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89910" y="3160267"/>
            <a:ext cx="139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G K H T N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123" y="381"/>
            <a:ext cx="537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比特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9244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9474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48200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86152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46881" y="381"/>
            <a:ext cx="308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39334" y="381"/>
            <a:ext cx="295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05371" y="4203191"/>
            <a:ext cx="3175" cy="643255"/>
          </a:xfrm>
          <a:custGeom>
            <a:avLst/>
            <a:gdLst/>
            <a:ahLst/>
            <a:cxnLst/>
            <a:rect l="l" t="t" r="r" b="b"/>
            <a:pathLst>
              <a:path w="3175" h="643254">
                <a:moveTo>
                  <a:pt x="3048" y="0"/>
                </a:moveTo>
                <a:lnTo>
                  <a:pt x="0" y="6431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997445" y="4298696"/>
            <a:ext cx="813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填	充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47531" y="682751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47531" y="417880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35" y="720851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82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152" y="4821935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2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72490" y="5113146"/>
            <a:ext cx="7851775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紧急比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特</a:t>
            </a:r>
            <a:r>
              <a:rPr sz="2800" spc="-66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URG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——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当</a:t>
            </a:r>
            <a:r>
              <a:rPr sz="2800" spc="-64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URG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Symbol"/>
                <a:cs typeface="Symbol"/>
              </a:rPr>
              <a:t></a:t>
            </a:r>
            <a:r>
              <a:rPr sz="2800" spc="6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1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时，表明紧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急指 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针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字段有</a:t>
            </a:r>
            <a:r>
              <a:rPr sz="2800" spc="10" dirty="0">
                <a:solidFill>
                  <a:srgbClr val="333399"/>
                </a:solidFill>
                <a:latin typeface="黑体"/>
                <a:cs typeface="黑体"/>
              </a:rPr>
              <a:t>效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。它告</a:t>
            </a:r>
            <a:r>
              <a:rPr sz="2800" spc="10" dirty="0">
                <a:solidFill>
                  <a:srgbClr val="333399"/>
                </a:solidFill>
                <a:latin typeface="黑体"/>
                <a:cs typeface="黑体"/>
              </a:rPr>
              <a:t>诉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系统此</a:t>
            </a:r>
            <a:r>
              <a:rPr sz="2800" spc="10" dirty="0">
                <a:solidFill>
                  <a:srgbClr val="333399"/>
                </a:solidFill>
                <a:latin typeface="黑体"/>
                <a:cs typeface="黑体"/>
              </a:rPr>
              <a:t>报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文段中</a:t>
            </a:r>
            <a:r>
              <a:rPr sz="2800" spc="10" dirty="0">
                <a:solidFill>
                  <a:srgbClr val="333399"/>
                </a:solidFill>
                <a:latin typeface="黑体"/>
                <a:cs typeface="黑体"/>
              </a:rPr>
              <a:t>有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紧急数</a:t>
            </a:r>
            <a:r>
              <a:rPr sz="2800" spc="10" dirty="0">
                <a:solidFill>
                  <a:srgbClr val="333399"/>
                </a:solidFill>
                <a:latin typeface="黑体"/>
                <a:cs typeface="黑体"/>
              </a:rPr>
              <a:t>据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， 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应尽快传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送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相当</a:t>
            </a:r>
            <a:r>
              <a:rPr sz="2800" spc="10" dirty="0">
                <a:solidFill>
                  <a:srgbClr val="333399"/>
                </a:solidFill>
                <a:latin typeface="黑体"/>
                <a:cs typeface="黑体"/>
              </a:rPr>
              <a:t>于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高优</a:t>
            </a:r>
            <a:r>
              <a:rPr sz="2800" spc="10" dirty="0">
                <a:solidFill>
                  <a:srgbClr val="333399"/>
                </a:solidFill>
                <a:latin typeface="黑体"/>
                <a:cs typeface="黑体"/>
              </a:rPr>
              <a:t>先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级的</a:t>
            </a:r>
            <a:r>
              <a:rPr sz="2800" spc="10" dirty="0">
                <a:solidFill>
                  <a:srgbClr val="333399"/>
                </a:solidFill>
                <a:latin typeface="黑体"/>
                <a:cs typeface="黑体"/>
              </a:rPr>
              <a:t>数</a:t>
            </a:r>
            <a:r>
              <a:rPr sz="2800" spc="-20" dirty="0">
                <a:solidFill>
                  <a:srgbClr val="333399"/>
                </a:solidFill>
                <a:latin typeface="黑体"/>
                <a:cs typeface="黑体"/>
              </a:rPr>
              <a:t>据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999232" y="2782823"/>
            <a:ext cx="317500" cy="718185"/>
          </a:xfrm>
          <a:custGeom>
            <a:avLst/>
            <a:gdLst/>
            <a:ahLst/>
            <a:cxnLst/>
            <a:rect l="l" t="t" r="r" b="b"/>
            <a:pathLst>
              <a:path w="317500" h="718185">
                <a:moveTo>
                  <a:pt x="0" y="717803"/>
                </a:moveTo>
                <a:lnTo>
                  <a:pt x="316992" y="717803"/>
                </a:lnTo>
                <a:lnTo>
                  <a:pt x="316992" y="0"/>
                </a:lnTo>
                <a:lnTo>
                  <a:pt x="0" y="0"/>
                </a:lnTo>
                <a:lnTo>
                  <a:pt x="0" y="717803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6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0383"/>
            <a:ext cx="654685" cy="637540"/>
          </a:xfrm>
          <a:custGeom>
            <a:avLst/>
            <a:gdLst/>
            <a:ahLst/>
            <a:cxnLst/>
            <a:rect l="l" t="t" r="r" b="b"/>
            <a:pathLst>
              <a:path w="654685" h="637539">
                <a:moveTo>
                  <a:pt x="0" y="637032"/>
                </a:moveTo>
                <a:lnTo>
                  <a:pt x="654558" y="637032"/>
                </a:lnTo>
                <a:lnTo>
                  <a:pt x="654558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25" y="2304033"/>
            <a:ext cx="534670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6" y="3319272"/>
                </a:moveTo>
                <a:lnTo>
                  <a:pt x="0" y="3319272"/>
                </a:lnTo>
                <a:lnTo>
                  <a:pt x="43434" y="3464052"/>
                </a:lnTo>
                <a:lnTo>
                  <a:pt x="82524" y="3333750"/>
                </a:lnTo>
                <a:lnTo>
                  <a:pt x="28956" y="3333750"/>
                </a:lnTo>
                <a:lnTo>
                  <a:pt x="28956" y="3319272"/>
                </a:lnTo>
                <a:close/>
              </a:path>
              <a:path w="86995" h="3464560">
                <a:moveTo>
                  <a:pt x="57912" y="130301"/>
                </a:moveTo>
                <a:lnTo>
                  <a:pt x="28956" y="130301"/>
                </a:lnTo>
                <a:lnTo>
                  <a:pt x="28956" y="3333750"/>
                </a:lnTo>
                <a:lnTo>
                  <a:pt x="57912" y="3333750"/>
                </a:lnTo>
                <a:lnTo>
                  <a:pt x="57912" y="130301"/>
                </a:lnTo>
                <a:close/>
              </a:path>
              <a:path w="86995" h="3464560">
                <a:moveTo>
                  <a:pt x="86868" y="3319272"/>
                </a:moveTo>
                <a:lnTo>
                  <a:pt x="57912" y="3319272"/>
                </a:lnTo>
                <a:lnTo>
                  <a:pt x="57912" y="3333750"/>
                </a:lnTo>
                <a:lnTo>
                  <a:pt x="82524" y="3333750"/>
                </a:lnTo>
                <a:lnTo>
                  <a:pt x="86868" y="3319272"/>
                </a:lnTo>
                <a:close/>
              </a:path>
              <a:path w="86995" h="3464560">
                <a:moveTo>
                  <a:pt x="43434" y="0"/>
                </a:moveTo>
                <a:lnTo>
                  <a:pt x="0" y="144780"/>
                </a:lnTo>
                <a:lnTo>
                  <a:pt x="28956" y="144780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8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095" y="1778507"/>
            <a:ext cx="688975" cy="1187450"/>
          </a:xfrm>
          <a:custGeom>
            <a:avLst/>
            <a:gdLst/>
            <a:ahLst/>
            <a:cxnLst/>
            <a:rect l="l" t="t" r="r" b="b"/>
            <a:pathLst>
              <a:path w="688975" h="1187450">
                <a:moveTo>
                  <a:pt x="0" y="1187196"/>
                </a:moveTo>
                <a:lnTo>
                  <a:pt x="688848" y="1187196"/>
                </a:lnTo>
                <a:lnTo>
                  <a:pt x="688848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8359" y="1772157"/>
            <a:ext cx="534670" cy="115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160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字节 固定 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ln w="25908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76" y="1403603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" y="2098548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176" y="2791967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76" y="3485388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891" y="4180332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8847" y="714755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77865" y="868807"/>
            <a:ext cx="146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目 的 端</a:t>
            </a:r>
            <a:r>
              <a:rPr sz="2000" spc="2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850" y="2791713"/>
            <a:ext cx="53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数据 偏移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705" y="3657091"/>
            <a:ext cx="1206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检	验	和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7254" y="4298696"/>
            <a:ext cx="3041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9500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选	项	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（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长</a:t>
            </a:r>
            <a:r>
              <a:rPr sz="2000" spc="5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度</a:t>
            </a:r>
            <a:r>
              <a:rPr sz="2000" spc="7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可</a:t>
            </a:r>
            <a:r>
              <a:rPr sz="2000" spc="7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变）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005" y="868807"/>
            <a:ext cx="106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源 端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2834" y="155638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序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4944" y="280873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17590" y="3657091"/>
            <a:ext cx="1670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  <a:tab pos="14027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紧	急	指	针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6790" y="2937763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窗	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8485" y="2279980"/>
            <a:ext cx="1347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9500" algn="l"/>
              </a:tabLst>
            </a:pPr>
            <a:r>
              <a:rPr sz="2000" spc="5" dirty="0">
                <a:solidFill>
                  <a:srgbClr val="333399"/>
                </a:solidFill>
                <a:latin typeface="黑体"/>
                <a:cs typeface="黑体"/>
              </a:rPr>
              <a:t>确	认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0867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728" y="2801111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951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879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031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7996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4152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89582" y="295211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保	留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0748" y="548640"/>
            <a:ext cx="7676515" cy="0"/>
          </a:xfrm>
          <a:custGeom>
            <a:avLst/>
            <a:gdLst/>
            <a:ahLst/>
            <a:cxnLst/>
            <a:rect l="l" t="t" r="r" b="b"/>
            <a:pathLst>
              <a:path w="7676515">
                <a:moveTo>
                  <a:pt x="0" y="0"/>
                </a:moveTo>
                <a:lnTo>
                  <a:pt x="7676387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748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0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08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7007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086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166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940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2867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9464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025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952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87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11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703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812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891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8179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897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824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903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830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90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8359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762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6896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616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8848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774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67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0780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70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8634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27135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29483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199" y="300227"/>
                </a:lnTo>
                <a:lnTo>
                  <a:pt x="16001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6916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200" y="300227"/>
                </a:lnTo>
                <a:lnTo>
                  <a:pt x="1600200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089910" y="2794254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U A P R S</a:t>
            </a:r>
            <a:r>
              <a:rPr sz="1600" b="1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89910" y="2977133"/>
            <a:ext cx="1352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700" algn="l"/>
              </a:tabLst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6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89910" y="3160267"/>
            <a:ext cx="139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G K H T N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123" y="381"/>
            <a:ext cx="537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比特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9244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9474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48200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86152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46881" y="381"/>
            <a:ext cx="308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39334" y="381"/>
            <a:ext cx="295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05371" y="4203191"/>
            <a:ext cx="3175" cy="643255"/>
          </a:xfrm>
          <a:custGeom>
            <a:avLst/>
            <a:gdLst/>
            <a:ahLst/>
            <a:cxnLst/>
            <a:rect l="l" t="t" r="r" b="b"/>
            <a:pathLst>
              <a:path w="3175" h="643254">
                <a:moveTo>
                  <a:pt x="3048" y="0"/>
                </a:moveTo>
                <a:lnTo>
                  <a:pt x="0" y="6431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997445" y="4298696"/>
            <a:ext cx="813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填	充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47531" y="682751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47531" y="417880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35" y="720851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82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152" y="4821935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2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72490" y="5113146"/>
            <a:ext cx="751522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确认比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特</a:t>
            </a:r>
            <a:r>
              <a:rPr sz="2800" spc="-81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ACK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——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只有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当</a:t>
            </a:r>
            <a:r>
              <a:rPr sz="2800" spc="-8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ACK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Symbol"/>
                <a:cs typeface="Symbol"/>
              </a:rPr>
              <a:t></a:t>
            </a:r>
            <a:r>
              <a:rPr sz="2800" spc="5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1 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时确认号字 段才有效。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当</a:t>
            </a:r>
            <a:r>
              <a:rPr sz="2800" spc="-82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ACK</a:t>
            </a:r>
            <a:r>
              <a:rPr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Symbol"/>
                <a:cs typeface="Symbol"/>
              </a:rPr>
              <a:t></a:t>
            </a:r>
            <a:r>
              <a:rPr sz="2800" spc="7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时，确认号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无效。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246120" y="2782823"/>
            <a:ext cx="318770" cy="718185"/>
          </a:xfrm>
          <a:custGeom>
            <a:avLst/>
            <a:gdLst/>
            <a:ahLst/>
            <a:cxnLst/>
            <a:rect l="l" t="t" r="r" b="b"/>
            <a:pathLst>
              <a:path w="318770" h="718185">
                <a:moveTo>
                  <a:pt x="0" y="717803"/>
                </a:moveTo>
                <a:lnTo>
                  <a:pt x="318516" y="717803"/>
                </a:lnTo>
                <a:lnTo>
                  <a:pt x="318516" y="0"/>
                </a:lnTo>
                <a:lnTo>
                  <a:pt x="0" y="0"/>
                </a:lnTo>
                <a:lnTo>
                  <a:pt x="0" y="717803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6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0383"/>
            <a:ext cx="654685" cy="637540"/>
          </a:xfrm>
          <a:custGeom>
            <a:avLst/>
            <a:gdLst/>
            <a:ahLst/>
            <a:cxnLst/>
            <a:rect l="l" t="t" r="r" b="b"/>
            <a:pathLst>
              <a:path w="654685" h="637539">
                <a:moveTo>
                  <a:pt x="0" y="637032"/>
                </a:moveTo>
                <a:lnTo>
                  <a:pt x="654558" y="637032"/>
                </a:lnTo>
                <a:lnTo>
                  <a:pt x="654558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25" y="2304033"/>
            <a:ext cx="534670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6" y="3319272"/>
                </a:moveTo>
                <a:lnTo>
                  <a:pt x="0" y="3319272"/>
                </a:lnTo>
                <a:lnTo>
                  <a:pt x="43434" y="3464052"/>
                </a:lnTo>
                <a:lnTo>
                  <a:pt x="82524" y="3333750"/>
                </a:lnTo>
                <a:lnTo>
                  <a:pt x="28956" y="3333750"/>
                </a:lnTo>
                <a:lnTo>
                  <a:pt x="28956" y="3319272"/>
                </a:lnTo>
                <a:close/>
              </a:path>
              <a:path w="86995" h="3464560">
                <a:moveTo>
                  <a:pt x="57912" y="130301"/>
                </a:moveTo>
                <a:lnTo>
                  <a:pt x="28956" y="130301"/>
                </a:lnTo>
                <a:lnTo>
                  <a:pt x="28956" y="3333750"/>
                </a:lnTo>
                <a:lnTo>
                  <a:pt x="57912" y="3333750"/>
                </a:lnTo>
                <a:lnTo>
                  <a:pt x="57912" y="130301"/>
                </a:lnTo>
                <a:close/>
              </a:path>
              <a:path w="86995" h="3464560">
                <a:moveTo>
                  <a:pt x="86868" y="3319272"/>
                </a:moveTo>
                <a:lnTo>
                  <a:pt x="57912" y="3319272"/>
                </a:lnTo>
                <a:lnTo>
                  <a:pt x="57912" y="3333750"/>
                </a:lnTo>
                <a:lnTo>
                  <a:pt x="82524" y="3333750"/>
                </a:lnTo>
                <a:lnTo>
                  <a:pt x="86868" y="3319272"/>
                </a:lnTo>
                <a:close/>
              </a:path>
              <a:path w="86995" h="3464560">
                <a:moveTo>
                  <a:pt x="43434" y="0"/>
                </a:moveTo>
                <a:lnTo>
                  <a:pt x="0" y="144780"/>
                </a:lnTo>
                <a:lnTo>
                  <a:pt x="28956" y="144780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8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095" y="1778507"/>
            <a:ext cx="688975" cy="1187450"/>
          </a:xfrm>
          <a:custGeom>
            <a:avLst/>
            <a:gdLst/>
            <a:ahLst/>
            <a:cxnLst/>
            <a:rect l="l" t="t" r="r" b="b"/>
            <a:pathLst>
              <a:path w="688975" h="1187450">
                <a:moveTo>
                  <a:pt x="0" y="1187196"/>
                </a:moveTo>
                <a:lnTo>
                  <a:pt x="688848" y="1187196"/>
                </a:lnTo>
                <a:lnTo>
                  <a:pt x="688848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8359" y="1772157"/>
            <a:ext cx="534670" cy="115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160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字节 固定 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ln w="25908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76" y="1403603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" y="2098548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176" y="2791967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76" y="3485388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891" y="4180332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8847" y="714755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77865" y="868807"/>
            <a:ext cx="146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目 的 端</a:t>
            </a:r>
            <a:r>
              <a:rPr sz="2000" spc="2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850" y="2791713"/>
            <a:ext cx="53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数据 偏移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705" y="3657091"/>
            <a:ext cx="1206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检	验	和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7254" y="4298696"/>
            <a:ext cx="3041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9500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选	项	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（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长</a:t>
            </a:r>
            <a:r>
              <a:rPr sz="2000" spc="5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度</a:t>
            </a:r>
            <a:r>
              <a:rPr sz="2000" spc="7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可</a:t>
            </a:r>
            <a:r>
              <a:rPr sz="2000" spc="7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变）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005" y="868807"/>
            <a:ext cx="106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源 端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2834" y="155638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序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4944" y="280873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17590" y="3657091"/>
            <a:ext cx="1670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  <a:tab pos="14027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紧	急	指	针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6790" y="2937763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窗	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8485" y="2279980"/>
            <a:ext cx="1347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9500" algn="l"/>
              </a:tabLst>
            </a:pPr>
            <a:r>
              <a:rPr sz="2000" spc="5" dirty="0">
                <a:solidFill>
                  <a:srgbClr val="333399"/>
                </a:solidFill>
                <a:latin typeface="黑体"/>
                <a:cs typeface="黑体"/>
              </a:rPr>
              <a:t>确	认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0867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728" y="2801111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951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879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031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7996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4152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89582" y="295211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保	留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0748" y="548640"/>
            <a:ext cx="7676515" cy="0"/>
          </a:xfrm>
          <a:custGeom>
            <a:avLst/>
            <a:gdLst/>
            <a:ahLst/>
            <a:cxnLst/>
            <a:rect l="l" t="t" r="r" b="b"/>
            <a:pathLst>
              <a:path w="7676515">
                <a:moveTo>
                  <a:pt x="0" y="0"/>
                </a:moveTo>
                <a:lnTo>
                  <a:pt x="7676387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748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0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08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7007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086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166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940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2867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9464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025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952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87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11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703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812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891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8179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897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824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903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830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90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8359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762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6896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616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8848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774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67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0780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70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8634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27135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29483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199" y="300227"/>
                </a:lnTo>
                <a:lnTo>
                  <a:pt x="16001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6916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200" y="300227"/>
                </a:lnTo>
                <a:lnTo>
                  <a:pt x="1600200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089910" y="2794254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U A P R S</a:t>
            </a:r>
            <a:r>
              <a:rPr sz="1600" b="1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89910" y="2977133"/>
            <a:ext cx="1352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700" algn="l"/>
              </a:tabLst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6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89910" y="3160267"/>
            <a:ext cx="139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G K H T N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123" y="381"/>
            <a:ext cx="537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比特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9244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9474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48200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86152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46881" y="381"/>
            <a:ext cx="308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39334" y="381"/>
            <a:ext cx="295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05371" y="4203191"/>
            <a:ext cx="3175" cy="643255"/>
          </a:xfrm>
          <a:custGeom>
            <a:avLst/>
            <a:gdLst/>
            <a:ahLst/>
            <a:cxnLst/>
            <a:rect l="l" t="t" r="r" b="b"/>
            <a:pathLst>
              <a:path w="3175" h="643254">
                <a:moveTo>
                  <a:pt x="3048" y="0"/>
                </a:moveTo>
                <a:lnTo>
                  <a:pt x="0" y="6431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997445" y="4298696"/>
            <a:ext cx="813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填	充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47531" y="682751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47531" y="417880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35" y="720851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82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152" y="4821935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2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29590" y="5113146"/>
            <a:ext cx="8243570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推送比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特</a:t>
            </a:r>
            <a:r>
              <a:rPr sz="2800" spc="-65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PSH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(PuSH)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——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接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收</a:t>
            </a:r>
            <a:r>
              <a:rPr sz="2800" spc="-68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r>
              <a:rPr sz="28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收到推送比特 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置</a:t>
            </a:r>
            <a:r>
              <a:rPr sz="2800" spc="-66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的报文段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，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就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尽快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地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交付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给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接收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应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用进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程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，而不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再等到整个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缓存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都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填满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了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后再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向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上交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付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493008" y="2782823"/>
            <a:ext cx="317500" cy="718185"/>
          </a:xfrm>
          <a:custGeom>
            <a:avLst/>
            <a:gdLst/>
            <a:ahLst/>
            <a:cxnLst/>
            <a:rect l="l" t="t" r="r" b="b"/>
            <a:pathLst>
              <a:path w="317500" h="718185">
                <a:moveTo>
                  <a:pt x="0" y="717803"/>
                </a:moveTo>
                <a:lnTo>
                  <a:pt x="316991" y="717803"/>
                </a:lnTo>
                <a:lnTo>
                  <a:pt x="316991" y="0"/>
                </a:lnTo>
                <a:lnTo>
                  <a:pt x="0" y="0"/>
                </a:lnTo>
                <a:lnTo>
                  <a:pt x="0" y="717803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6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0383"/>
            <a:ext cx="654685" cy="637540"/>
          </a:xfrm>
          <a:custGeom>
            <a:avLst/>
            <a:gdLst/>
            <a:ahLst/>
            <a:cxnLst/>
            <a:rect l="l" t="t" r="r" b="b"/>
            <a:pathLst>
              <a:path w="654685" h="637539">
                <a:moveTo>
                  <a:pt x="0" y="637032"/>
                </a:moveTo>
                <a:lnTo>
                  <a:pt x="654558" y="637032"/>
                </a:lnTo>
                <a:lnTo>
                  <a:pt x="654558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25" y="2304033"/>
            <a:ext cx="534670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6" y="3319272"/>
                </a:moveTo>
                <a:lnTo>
                  <a:pt x="0" y="3319272"/>
                </a:lnTo>
                <a:lnTo>
                  <a:pt x="43434" y="3464052"/>
                </a:lnTo>
                <a:lnTo>
                  <a:pt x="82524" y="3333750"/>
                </a:lnTo>
                <a:lnTo>
                  <a:pt x="28956" y="3333750"/>
                </a:lnTo>
                <a:lnTo>
                  <a:pt x="28956" y="3319272"/>
                </a:lnTo>
                <a:close/>
              </a:path>
              <a:path w="86995" h="3464560">
                <a:moveTo>
                  <a:pt x="57912" y="130301"/>
                </a:moveTo>
                <a:lnTo>
                  <a:pt x="28956" y="130301"/>
                </a:lnTo>
                <a:lnTo>
                  <a:pt x="28956" y="3333750"/>
                </a:lnTo>
                <a:lnTo>
                  <a:pt x="57912" y="3333750"/>
                </a:lnTo>
                <a:lnTo>
                  <a:pt x="57912" y="130301"/>
                </a:lnTo>
                <a:close/>
              </a:path>
              <a:path w="86995" h="3464560">
                <a:moveTo>
                  <a:pt x="86868" y="3319272"/>
                </a:moveTo>
                <a:lnTo>
                  <a:pt x="57912" y="3319272"/>
                </a:lnTo>
                <a:lnTo>
                  <a:pt x="57912" y="3333750"/>
                </a:lnTo>
                <a:lnTo>
                  <a:pt x="82524" y="3333750"/>
                </a:lnTo>
                <a:lnTo>
                  <a:pt x="86868" y="3319272"/>
                </a:lnTo>
                <a:close/>
              </a:path>
              <a:path w="86995" h="3464560">
                <a:moveTo>
                  <a:pt x="43434" y="0"/>
                </a:moveTo>
                <a:lnTo>
                  <a:pt x="0" y="144780"/>
                </a:lnTo>
                <a:lnTo>
                  <a:pt x="28956" y="144780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8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095" y="1778507"/>
            <a:ext cx="688975" cy="1187450"/>
          </a:xfrm>
          <a:custGeom>
            <a:avLst/>
            <a:gdLst/>
            <a:ahLst/>
            <a:cxnLst/>
            <a:rect l="l" t="t" r="r" b="b"/>
            <a:pathLst>
              <a:path w="688975" h="1187450">
                <a:moveTo>
                  <a:pt x="0" y="1187196"/>
                </a:moveTo>
                <a:lnTo>
                  <a:pt x="688848" y="1187196"/>
                </a:lnTo>
                <a:lnTo>
                  <a:pt x="688848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8359" y="1772157"/>
            <a:ext cx="534670" cy="115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160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字节 固定 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ln w="25908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76" y="1403603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" y="2098548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176" y="2791967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76" y="3485388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891" y="4180332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8847" y="714755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77865" y="868807"/>
            <a:ext cx="146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目 的 端</a:t>
            </a:r>
            <a:r>
              <a:rPr sz="2000" spc="2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850" y="2791713"/>
            <a:ext cx="53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数据 偏移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705" y="3657091"/>
            <a:ext cx="1206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检	验	和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7254" y="4298696"/>
            <a:ext cx="3041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9500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选	项	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（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长</a:t>
            </a:r>
            <a:r>
              <a:rPr sz="2000" spc="5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度</a:t>
            </a:r>
            <a:r>
              <a:rPr sz="2000" spc="7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可</a:t>
            </a:r>
            <a:r>
              <a:rPr sz="2000" spc="7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变）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005" y="868807"/>
            <a:ext cx="106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源 端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2834" y="155638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序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4944" y="280873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17590" y="3657091"/>
            <a:ext cx="1670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  <a:tab pos="14027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紧	急	指	针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6790" y="2937763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窗	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8485" y="2279980"/>
            <a:ext cx="1347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9500" algn="l"/>
              </a:tabLst>
            </a:pPr>
            <a:r>
              <a:rPr sz="2000" spc="5" dirty="0">
                <a:solidFill>
                  <a:srgbClr val="333399"/>
                </a:solidFill>
                <a:latin typeface="黑体"/>
                <a:cs typeface="黑体"/>
              </a:rPr>
              <a:t>确	认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0867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728" y="2801111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951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879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031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7996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4152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89582" y="295211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保	留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0748" y="548640"/>
            <a:ext cx="7676515" cy="0"/>
          </a:xfrm>
          <a:custGeom>
            <a:avLst/>
            <a:gdLst/>
            <a:ahLst/>
            <a:cxnLst/>
            <a:rect l="l" t="t" r="r" b="b"/>
            <a:pathLst>
              <a:path w="7676515">
                <a:moveTo>
                  <a:pt x="0" y="0"/>
                </a:moveTo>
                <a:lnTo>
                  <a:pt x="7676387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748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0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08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7007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086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166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940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2867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9464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025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952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87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11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703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812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891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8179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897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824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903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830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90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8359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762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6896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616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8848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774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67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0780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70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8634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27135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29483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199" y="300227"/>
                </a:lnTo>
                <a:lnTo>
                  <a:pt x="16001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6916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200" y="300227"/>
                </a:lnTo>
                <a:lnTo>
                  <a:pt x="1600200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089910" y="2794254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U A P R S</a:t>
            </a:r>
            <a:r>
              <a:rPr sz="1600" b="1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89910" y="2977133"/>
            <a:ext cx="1352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700" algn="l"/>
              </a:tabLst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6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89910" y="3160267"/>
            <a:ext cx="139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G K H T N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123" y="381"/>
            <a:ext cx="537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比特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9244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9474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48200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86152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46881" y="381"/>
            <a:ext cx="308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39334" y="381"/>
            <a:ext cx="295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05371" y="4203191"/>
            <a:ext cx="3175" cy="643255"/>
          </a:xfrm>
          <a:custGeom>
            <a:avLst/>
            <a:gdLst/>
            <a:ahLst/>
            <a:cxnLst/>
            <a:rect l="l" t="t" r="r" b="b"/>
            <a:pathLst>
              <a:path w="3175" h="643254">
                <a:moveTo>
                  <a:pt x="3048" y="0"/>
                </a:moveTo>
                <a:lnTo>
                  <a:pt x="0" y="6431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997445" y="4298696"/>
            <a:ext cx="813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填	充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47531" y="682751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47531" y="417880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35" y="720851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82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152" y="4821935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2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29590" y="5113146"/>
            <a:ext cx="8677275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复位比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特</a:t>
            </a:r>
            <a:r>
              <a:rPr sz="2800" spc="-65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RST</a:t>
            </a:r>
            <a:r>
              <a:rPr sz="2800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(ReSeT)</a:t>
            </a:r>
            <a:r>
              <a:rPr sz="28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—— 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当</a:t>
            </a:r>
            <a:r>
              <a:rPr sz="2800" spc="-62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RST</a:t>
            </a:r>
            <a:r>
              <a:rPr sz="2800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Symbol"/>
                <a:cs typeface="Symbol"/>
              </a:rPr>
              <a:t></a:t>
            </a:r>
            <a:r>
              <a:rPr sz="2800" spc="7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28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时，表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明</a:t>
            </a:r>
            <a:r>
              <a:rPr sz="2800" spc="-71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TCP 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连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接中出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现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严重差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错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（如由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于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主机崩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溃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或其他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原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因）， 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必须释放连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接，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通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知一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下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对方。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749040" y="2782823"/>
            <a:ext cx="318770" cy="718185"/>
          </a:xfrm>
          <a:custGeom>
            <a:avLst/>
            <a:gdLst/>
            <a:ahLst/>
            <a:cxnLst/>
            <a:rect l="l" t="t" r="r" b="b"/>
            <a:pathLst>
              <a:path w="318770" h="718185">
                <a:moveTo>
                  <a:pt x="0" y="717803"/>
                </a:moveTo>
                <a:lnTo>
                  <a:pt x="318515" y="717803"/>
                </a:lnTo>
                <a:lnTo>
                  <a:pt x="318515" y="0"/>
                </a:lnTo>
                <a:lnTo>
                  <a:pt x="0" y="0"/>
                </a:lnTo>
                <a:lnTo>
                  <a:pt x="0" y="717803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6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0383"/>
            <a:ext cx="654685" cy="637540"/>
          </a:xfrm>
          <a:custGeom>
            <a:avLst/>
            <a:gdLst/>
            <a:ahLst/>
            <a:cxnLst/>
            <a:rect l="l" t="t" r="r" b="b"/>
            <a:pathLst>
              <a:path w="654685" h="637539">
                <a:moveTo>
                  <a:pt x="0" y="637032"/>
                </a:moveTo>
                <a:lnTo>
                  <a:pt x="654558" y="637032"/>
                </a:lnTo>
                <a:lnTo>
                  <a:pt x="654558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25" y="2304033"/>
            <a:ext cx="534670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6" y="3319272"/>
                </a:moveTo>
                <a:lnTo>
                  <a:pt x="0" y="3319272"/>
                </a:lnTo>
                <a:lnTo>
                  <a:pt x="43434" y="3464052"/>
                </a:lnTo>
                <a:lnTo>
                  <a:pt x="82524" y="3333750"/>
                </a:lnTo>
                <a:lnTo>
                  <a:pt x="28956" y="3333750"/>
                </a:lnTo>
                <a:lnTo>
                  <a:pt x="28956" y="3319272"/>
                </a:lnTo>
                <a:close/>
              </a:path>
              <a:path w="86995" h="3464560">
                <a:moveTo>
                  <a:pt x="57912" y="130301"/>
                </a:moveTo>
                <a:lnTo>
                  <a:pt x="28956" y="130301"/>
                </a:lnTo>
                <a:lnTo>
                  <a:pt x="28956" y="3333750"/>
                </a:lnTo>
                <a:lnTo>
                  <a:pt x="57912" y="3333750"/>
                </a:lnTo>
                <a:lnTo>
                  <a:pt x="57912" y="130301"/>
                </a:lnTo>
                <a:close/>
              </a:path>
              <a:path w="86995" h="3464560">
                <a:moveTo>
                  <a:pt x="86868" y="3319272"/>
                </a:moveTo>
                <a:lnTo>
                  <a:pt x="57912" y="3319272"/>
                </a:lnTo>
                <a:lnTo>
                  <a:pt x="57912" y="3333750"/>
                </a:lnTo>
                <a:lnTo>
                  <a:pt x="82524" y="3333750"/>
                </a:lnTo>
                <a:lnTo>
                  <a:pt x="86868" y="3319272"/>
                </a:lnTo>
                <a:close/>
              </a:path>
              <a:path w="86995" h="3464560">
                <a:moveTo>
                  <a:pt x="43434" y="0"/>
                </a:moveTo>
                <a:lnTo>
                  <a:pt x="0" y="144780"/>
                </a:lnTo>
                <a:lnTo>
                  <a:pt x="28956" y="144780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8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095" y="1778507"/>
            <a:ext cx="688975" cy="1187450"/>
          </a:xfrm>
          <a:custGeom>
            <a:avLst/>
            <a:gdLst/>
            <a:ahLst/>
            <a:cxnLst/>
            <a:rect l="l" t="t" r="r" b="b"/>
            <a:pathLst>
              <a:path w="688975" h="1187450">
                <a:moveTo>
                  <a:pt x="0" y="1187196"/>
                </a:moveTo>
                <a:lnTo>
                  <a:pt x="688848" y="1187196"/>
                </a:lnTo>
                <a:lnTo>
                  <a:pt x="688848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8359" y="1772157"/>
            <a:ext cx="534670" cy="115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160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字节 固定 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ln w="25908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76" y="1403603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" y="2098548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176" y="2791967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76" y="3485388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891" y="4180332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8847" y="714755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77865" y="868807"/>
            <a:ext cx="146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目 的 端</a:t>
            </a:r>
            <a:r>
              <a:rPr sz="2000" spc="2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850" y="2791713"/>
            <a:ext cx="53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数据 偏移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705" y="3657091"/>
            <a:ext cx="1206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检	验	和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7254" y="4298696"/>
            <a:ext cx="3041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9500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选	项	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（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长</a:t>
            </a:r>
            <a:r>
              <a:rPr sz="2000" spc="5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度</a:t>
            </a:r>
            <a:r>
              <a:rPr sz="2000" spc="7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可</a:t>
            </a:r>
            <a:r>
              <a:rPr sz="2000" spc="7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变）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005" y="868807"/>
            <a:ext cx="106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源 端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2834" y="155638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序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4944" y="280873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17590" y="3657091"/>
            <a:ext cx="1670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  <a:tab pos="14027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紧	急	指	针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6790" y="2937763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窗	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8485" y="2279980"/>
            <a:ext cx="1347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9500" algn="l"/>
              </a:tabLst>
            </a:pPr>
            <a:r>
              <a:rPr sz="2000" spc="5" dirty="0">
                <a:solidFill>
                  <a:srgbClr val="333399"/>
                </a:solidFill>
                <a:latin typeface="黑体"/>
                <a:cs typeface="黑体"/>
              </a:rPr>
              <a:t>确	认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0867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728" y="2801111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951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879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031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7996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4152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89582" y="295211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保	留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0748" y="548640"/>
            <a:ext cx="7676515" cy="0"/>
          </a:xfrm>
          <a:custGeom>
            <a:avLst/>
            <a:gdLst/>
            <a:ahLst/>
            <a:cxnLst/>
            <a:rect l="l" t="t" r="r" b="b"/>
            <a:pathLst>
              <a:path w="7676515">
                <a:moveTo>
                  <a:pt x="0" y="0"/>
                </a:moveTo>
                <a:lnTo>
                  <a:pt x="7676387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748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0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08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7007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086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166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940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2867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9464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025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952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87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11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703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812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891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8179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897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824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903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830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90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8359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762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6896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616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8848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774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67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0780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70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8634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27135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29483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199" y="300227"/>
                </a:lnTo>
                <a:lnTo>
                  <a:pt x="16001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6916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200" y="300227"/>
                </a:lnTo>
                <a:lnTo>
                  <a:pt x="1600200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089910" y="2794254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U A P R S</a:t>
            </a:r>
            <a:r>
              <a:rPr sz="1600" b="1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89910" y="2977133"/>
            <a:ext cx="1352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700" algn="l"/>
              </a:tabLst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6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89910" y="3160267"/>
            <a:ext cx="139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G K H T N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123" y="381"/>
            <a:ext cx="537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比特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9244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9474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48200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86152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46881" y="381"/>
            <a:ext cx="308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39334" y="381"/>
            <a:ext cx="295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05371" y="4203191"/>
            <a:ext cx="3175" cy="643255"/>
          </a:xfrm>
          <a:custGeom>
            <a:avLst/>
            <a:gdLst/>
            <a:ahLst/>
            <a:cxnLst/>
            <a:rect l="l" t="t" r="r" b="b"/>
            <a:pathLst>
              <a:path w="3175" h="643254">
                <a:moveTo>
                  <a:pt x="3048" y="0"/>
                </a:moveTo>
                <a:lnTo>
                  <a:pt x="0" y="6431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997445" y="4298696"/>
            <a:ext cx="813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填	充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47531" y="682751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47531" y="417880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35" y="720851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82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152" y="4821935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2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29590" y="5113146"/>
            <a:ext cx="7969884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同步比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特</a:t>
            </a:r>
            <a:r>
              <a:rPr sz="2800" spc="-66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SYN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——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同步比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特</a:t>
            </a:r>
            <a:r>
              <a:rPr sz="2800" spc="-65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SYN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置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为</a:t>
            </a:r>
            <a:r>
              <a:rPr sz="2800" spc="-64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，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就表示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这是一个连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接请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求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或连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接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接受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报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文。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966971" y="2782823"/>
            <a:ext cx="317500" cy="718185"/>
          </a:xfrm>
          <a:custGeom>
            <a:avLst/>
            <a:gdLst/>
            <a:ahLst/>
            <a:cxnLst/>
            <a:rect l="l" t="t" r="r" b="b"/>
            <a:pathLst>
              <a:path w="317500" h="718185">
                <a:moveTo>
                  <a:pt x="0" y="717803"/>
                </a:moveTo>
                <a:lnTo>
                  <a:pt x="316991" y="717803"/>
                </a:lnTo>
                <a:lnTo>
                  <a:pt x="316991" y="0"/>
                </a:lnTo>
                <a:lnTo>
                  <a:pt x="0" y="0"/>
                </a:lnTo>
                <a:lnTo>
                  <a:pt x="0" y="717803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6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0383"/>
            <a:ext cx="654685" cy="637540"/>
          </a:xfrm>
          <a:custGeom>
            <a:avLst/>
            <a:gdLst/>
            <a:ahLst/>
            <a:cxnLst/>
            <a:rect l="l" t="t" r="r" b="b"/>
            <a:pathLst>
              <a:path w="654685" h="637539">
                <a:moveTo>
                  <a:pt x="0" y="637032"/>
                </a:moveTo>
                <a:lnTo>
                  <a:pt x="654558" y="637032"/>
                </a:lnTo>
                <a:lnTo>
                  <a:pt x="654558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25" y="2304033"/>
            <a:ext cx="534670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6" y="3319272"/>
                </a:moveTo>
                <a:lnTo>
                  <a:pt x="0" y="3319272"/>
                </a:lnTo>
                <a:lnTo>
                  <a:pt x="43434" y="3464052"/>
                </a:lnTo>
                <a:lnTo>
                  <a:pt x="82524" y="3333750"/>
                </a:lnTo>
                <a:lnTo>
                  <a:pt x="28956" y="3333750"/>
                </a:lnTo>
                <a:lnTo>
                  <a:pt x="28956" y="3319272"/>
                </a:lnTo>
                <a:close/>
              </a:path>
              <a:path w="86995" h="3464560">
                <a:moveTo>
                  <a:pt x="57912" y="130301"/>
                </a:moveTo>
                <a:lnTo>
                  <a:pt x="28956" y="130301"/>
                </a:lnTo>
                <a:lnTo>
                  <a:pt x="28956" y="3333750"/>
                </a:lnTo>
                <a:lnTo>
                  <a:pt x="57912" y="3333750"/>
                </a:lnTo>
                <a:lnTo>
                  <a:pt x="57912" y="130301"/>
                </a:lnTo>
                <a:close/>
              </a:path>
              <a:path w="86995" h="3464560">
                <a:moveTo>
                  <a:pt x="86868" y="3319272"/>
                </a:moveTo>
                <a:lnTo>
                  <a:pt x="57912" y="3319272"/>
                </a:lnTo>
                <a:lnTo>
                  <a:pt x="57912" y="3333750"/>
                </a:lnTo>
                <a:lnTo>
                  <a:pt x="82524" y="3333750"/>
                </a:lnTo>
                <a:lnTo>
                  <a:pt x="86868" y="3319272"/>
                </a:lnTo>
                <a:close/>
              </a:path>
              <a:path w="86995" h="3464560">
                <a:moveTo>
                  <a:pt x="43434" y="0"/>
                </a:moveTo>
                <a:lnTo>
                  <a:pt x="0" y="144780"/>
                </a:lnTo>
                <a:lnTo>
                  <a:pt x="28956" y="144780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8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095" y="1778507"/>
            <a:ext cx="688975" cy="1187450"/>
          </a:xfrm>
          <a:custGeom>
            <a:avLst/>
            <a:gdLst/>
            <a:ahLst/>
            <a:cxnLst/>
            <a:rect l="l" t="t" r="r" b="b"/>
            <a:pathLst>
              <a:path w="688975" h="1187450">
                <a:moveTo>
                  <a:pt x="0" y="1187196"/>
                </a:moveTo>
                <a:lnTo>
                  <a:pt x="688848" y="1187196"/>
                </a:lnTo>
                <a:lnTo>
                  <a:pt x="688848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8359" y="1772157"/>
            <a:ext cx="534670" cy="115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160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字节 固定 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ln w="25908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76" y="1403603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" y="2098548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176" y="2791967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76" y="3485388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891" y="4180332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8847" y="714755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77865" y="868807"/>
            <a:ext cx="146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目 的 端</a:t>
            </a:r>
            <a:r>
              <a:rPr sz="2000" spc="2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850" y="2791713"/>
            <a:ext cx="53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数据 偏移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705" y="3657091"/>
            <a:ext cx="1206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检	验	和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7254" y="4298696"/>
            <a:ext cx="3041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9500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选	项	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（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长</a:t>
            </a:r>
            <a:r>
              <a:rPr sz="2000" spc="5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度</a:t>
            </a:r>
            <a:r>
              <a:rPr sz="2000" spc="7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可</a:t>
            </a:r>
            <a:r>
              <a:rPr sz="2000" spc="7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变）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005" y="868807"/>
            <a:ext cx="106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源 端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2834" y="155638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序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4944" y="280873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17590" y="3657091"/>
            <a:ext cx="1670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  <a:tab pos="14027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紧	急	指	针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6790" y="2937763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窗	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8485" y="2279980"/>
            <a:ext cx="1347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9500" algn="l"/>
              </a:tabLst>
            </a:pPr>
            <a:r>
              <a:rPr sz="2000" spc="5" dirty="0">
                <a:solidFill>
                  <a:srgbClr val="333399"/>
                </a:solidFill>
                <a:latin typeface="黑体"/>
                <a:cs typeface="黑体"/>
              </a:rPr>
              <a:t>确	认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0867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728" y="2801111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951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879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031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7996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4152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89582" y="295211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保	留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0748" y="548640"/>
            <a:ext cx="7676515" cy="0"/>
          </a:xfrm>
          <a:custGeom>
            <a:avLst/>
            <a:gdLst/>
            <a:ahLst/>
            <a:cxnLst/>
            <a:rect l="l" t="t" r="r" b="b"/>
            <a:pathLst>
              <a:path w="7676515">
                <a:moveTo>
                  <a:pt x="0" y="0"/>
                </a:moveTo>
                <a:lnTo>
                  <a:pt x="7676387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748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0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08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7007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086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166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940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2867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9464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025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952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87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11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703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812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891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8179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897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824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903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830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90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8359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762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6896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616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8848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774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67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0780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70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8634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27135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29483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199" y="300227"/>
                </a:lnTo>
                <a:lnTo>
                  <a:pt x="16001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6916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200" y="300227"/>
                </a:lnTo>
                <a:lnTo>
                  <a:pt x="1600200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089910" y="2794254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U A P R S</a:t>
            </a:r>
            <a:r>
              <a:rPr sz="1600" b="1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89910" y="2977133"/>
            <a:ext cx="1352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700" algn="l"/>
              </a:tabLst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6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89910" y="3160267"/>
            <a:ext cx="139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G K H T N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123" y="381"/>
            <a:ext cx="537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比特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9244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9474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48200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86152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46881" y="381"/>
            <a:ext cx="308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39334" y="381"/>
            <a:ext cx="295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05371" y="4203191"/>
            <a:ext cx="3175" cy="643255"/>
          </a:xfrm>
          <a:custGeom>
            <a:avLst/>
            <a:gdLst/>
            <a:ahLst/>
            <a:cxnLst/>
            <a:rect l="l" t="t" r="r" b="b"/>
            <a:pathLst>
              <a:path w="3175" h="643254">
                <a:moveTo>
                  <a:pt x="3048" y="0"/>
                </a:moveTo>
                <a:lnTo>
                  <a:pt x="0" y="6431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997445" y="4298696"/>
            <a:ext cx="813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填	充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47531" y="682751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47531" y="417880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35" y="720851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82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152" y="4821935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2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29590" y="5114671"/>
            <a:ext cx="8352790" cy="1168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2990"/>
              </a:lnSpc>
              <a:spcBef>
                <a:spcPts val="105"/>
              </a:spcBef>
            </a:pP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终止比特</a:t>
            </a:r>
            <a:r>
              <a:rPr sz="2400" spc="-54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FIN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(FINal)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——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用</a:t>
            </a:r>
            <a:r>
              <a:rPr sz="2400" spc="-15" dirty="0">
                <a:solidFill>
                  <a:srgbClr val="333399"/>
                </a:solidFill>
                <a:latin typeface="黑体"/>
                <a:cs typeface="黑体"/>
              </a:rPr>
              <a:t>来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释放一个连接。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当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FIN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</a:t>
            </a:r>
            <a:r>
              <a:rPr sz="2400" spc="6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时，  表明此报文段的发送端的数据已发送完毕，并要求释放运输连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接。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212335" y="2782823"/>
            <a:ext cx="317500" cy="718185"/>
          </a:xfrm>
          <a:custGeom>
            <a:avLst/>
            <a:gdLst/>
            <a:ahLst/>
            <a:cxnLst/>
            <a:rect l="l" t="t" r="r" b="b"/>
            <a:pathLst>
              <a:path w="317500" h="718185">
                <a:moveTo>
                  <a:pt x="0" y="717803"/>
                </a:moveTo>
                <a:lnTo>
                  <a:pt x="316991" y="717803"/>
                </a:lnTo>
                <a:lnTo>
                  <a:pt x="316991" y="0"/>
                </a:lnTo>
                <a:lnTo>
                  <a:pt x="0" y="0"/>
                </a:lnTo>
                <a:lnTo>
                  <a:pt x="0" y="717803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6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0383"/>
            <a:ext cx="654685" cy="637540"/>
          </a:xfrm>
          <a:custGeom>
            <a:avLst/>
            <a:gdLst/>
            <a:ahLst/>
            <a:cxnLst/>
            <a:rect l="l" t="t" r="r" b="b"/>
            <a:pathLst>
              <a:path w="654685" h="637539">
                <a:moveTo>
                  <a:pt x="0" y="637032"/>
                </a:moveTo>
                <a:lnTo>
                  <a:pt x="654558" y="637032"/>
                </a:lnTo>
                <a:lnTo>
                  <a:pt x="654558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25" y="2304033"/>
            <a:ext cx="534670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6" y="3319272"/>
                </a:moveTo>
                <a:lnTo>
                  <a:pt x="0" y="3319272"/>
                </a:lnTo>
                <a:lnTo>
                  <a:pt x="43434" y="3464052"/>
                </a:lnTo>
                <a:lnTo>
                  <a:pt x="82524" y="3333750"/>
                </a:lnTo>
                <a:lnTo>
                  <a:pt x="28956" y="3333750"/>
                </a:lnTo>
                <a:lnTo>
                  <a:pt x="28956" y="3319272"/>
                </a:lnTo>
                <a:close/>
              </a:path>
              <a:path w="86995" h="3464560">
                <a:moveTo>
                  <a:pt x="57912" y="130301"/>
                </a:moveTo>
                <a:lnTo>
                  <a:pt x="28956" y="130301"/>
                </a:lnTo>
                <a:lnTo>
                  <a:pt x="28956" y="3333750"/>
                </a:lnTo>
                <a:lnTo>
                  <a:pt x="57912" y="3333750"/>
                </a:lnTo>
                <a:lnTo>
                  <a:pt x="57912" y="130301"/>
                </a:lnTo>
                <a:close/>
              </a:path>
              <a:path w="86995" h="3464560">
                <a:moveTo>
                  <a:pt x="86868" y="3319272"/>
                </a:moveTo>
                <a:lnTo>
                  <a:pt x="57912" y="3319272"/>
                </a:lnTo>
                <a:lnTo>
                  <a:pt x="57912" y="3333750"/>
                </a:lnTo>
                <a:lnTo>
                  <a:pt x="82524" y="3333750"/>
                </a:lnTo>
                <a:lnTo>
                  <a:pt x="86868" y="3319272"/>
                </a:lnTo>
                <a:close/>
              </a:path>
              <a:path w="86995" h="3464560">
                <a:moveTo>
                  <a:pt x="43434" y="0"/>
                </a:moveTo>
                <a:lnTo>
                  <a:pt x="0" y="144780"/>
                </a:lnTo>
                <a:lnTo>
                  <a:pt x="28956" y="144780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8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095" y="1778507"/>
            <a:ext cx="688975" cy="1187450"/>
          </a:xfrm>
          <a:custGeom>
            <a:avLst/>
            <a:gdLst/>
            <a:ahLst/>
            <a:cxnLst/>
            <a:rect l="l" t="t" r="r" b="b"/>
            <a:pathLst>
              <a:path w="688975" h="1187450">
                <a:moveTo>
                  <a:pt x="0" y="1187196"/>
                </a:moveTo>
                <a:lnTo>
                  <a:pt x="688848" y="1187196"/>
                </a:lnTo>
                <a:lnTo>
                  <a:pt x="688848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8359" y="1772157"/>
            <a:ext cx="534670" cy="115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160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字节 固定 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ln w="25908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76" y="1403603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" y="2098548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176" y="2791967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76" y="3485388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891" y="4180332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8847" y="714755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77865" y="868807"/>
            <a:ext cx="146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目 的 端</a:t>
            </a:r>
            <a:r>
              <a:rPr sz="2000" spc="2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850" y="2791713"/>
            <a:ext cx="53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数据 偏移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705" y="3657091"/>
            <a:ext cx="1206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检	验	和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7254" y="4298696"/>
            <a:ext cx="3041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9500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选	项	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（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长</a:t>
            </a:r>
            <a:r>
              <a:rPr sz="2000" spc="5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度</a:t>
            </a:r>
            <a:r>
              <a:rPr sz="2000" spc="7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可</a:t>
            </a:r>
            <a:r>
              <a:rPr sz="2000" spc="7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变）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005" y="868807"/>
            <a:ext cx="106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源 端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2834" y="155638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序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4944" y="280873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17590" y="3657091"/>
            <a:ext cx="1670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  <a:tab pos="14027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紧	急	指	针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6790" y="2937763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窗	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8485" y="2279980"/>
            <a:ext cx="1347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9500" algn="l"/>
              </a:tabLst>
            </a:pPr>
            <a:r>
              <a:rPr sz="2000" spc="5" dirty="0">
                <a:solidFill>
                  <a:srgbClr val="333399"/>
                </a:solidFill>
                <a:latin typeface="黑体"/>
                <a:cs typeface="黑体"/>
              </a:rPr>
              <a:t>确	认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0867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728" y="2801111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951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879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031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7996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4152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89582" y="295211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保	留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0748" y="548640"/>
            <a:ext cx="7676515" cy="0"/>
          </a:xfrm>
          <a:custGeom>
            <a:avLst/>
            <a:gdLst/>
            <a:ahLst/>
            <a:cxnLst/>
            <a:rect l="l" t="t" r="r" b="b"/>
            <a:pathLst>
              <a:path w="7676515">
                <a:moveTo>
                  <a:pt x="0" y="0"/>
                </a:moveTo>
                <a:lnTo>
                  <a:pt x="7676387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748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0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08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7007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086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166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940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2867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9464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025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952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87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11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703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812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891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8179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897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824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903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830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90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8359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762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6896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616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8848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774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67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0780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70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8634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27135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29483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199" y="300227"/>
                </a:lnTo>
                <a:lnTo>
                  <a:pt x="16001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6916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200" y="300227"/>
                </a:lnTo>
                <a:lnTo>
                  <a:pt x="1600200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089910" y="2794254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U A P R S</a:t>
            </a:r>
            <a:r>
              <a:rPr sz="1600" b="1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89910" y="2977133"/>
            <a:ext cx="1352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700" algn="l"/>
              </a:tabLst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6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89910" y="3160267"/>
            <a:ext cx="139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G K H T N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123" y="381"/>
            <a:ext cx="537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比特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9244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9474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48200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86152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46881" y="381"/>
            <a:ext cx="308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39334" y="381"/>
            <a:ext cx="295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05371" y="4203191"/>
            <a:ext cx="3175" cy="643255"/>
          </a:xfrm>
          <a:custGeom>
            <a:avLst/>
            <a:gdLst/>
            <a:ahLst/>
            <a:cxnLst/>
            <a:rect l="l" t="t" r="r" b="b"/>
            <a:pathLst>
              <a:path w="3175" h="643254">
                <a:moveTo>
                  <a:pt x="3048" y="0"/>
                </a:moveTo>
                <a:lnTo>
                  <a:pt x="0" y="6431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997445" y="4298696"/>
            <a:ext cx="813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填	充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47531" y="682751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47531" y="417880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35" y="720851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82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152" y="4821935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2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00371" y="2782823"/>
            <a:ext cx="3853179" cy="718185"/>
          </a:xfrm>
          <a:custGeom>
            <a:avLst/>
            <a:gdLst/>
            <a:ahLst/>
            <a:cxnLst/>
            <a:rect l="l" t="t" r="r" b="b"/>
            <a:pathLst>
              <a:path w="3853179" h="718185">
                <a:moveTo>
                  <a:pt x="0" y="717803"/>
                </a:moveTo>
                <a:lnTo>
                  <a:pt x="3852672" y="717803"/>
                </a:lnTo>
                <a:lnTo>
                  <a:pt x="3852672" y="0"/>
                </a:lnTo>
                <a:lnTo>
                  <a:pt x="0" y="0"/>
                </a:lnTo>
                <a:lnTo>
                  <a:pt x="0" y="717803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58267" y="5277408"/>
            <a:ext cx="90411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49475" algn="l"/>
                <a:tab pos="2606675" algn="l"/>
                <a:tab pos="2927985" algn="l"/>
              </a:tabLst>
            </a:pP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窗口字段</a:t>
            </a:r>
            <a:r>
              <a:rPr sz="2400" spc="1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——	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占	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字节。窗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字段用来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控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制对方发送的数据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量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， 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单位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为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字节</a:t>
            </a:r>
            <a:r>
              <a:rPr sz="2400" spc="10" dirty="0">
                <a:solidFill>
                  <a:srgbClr val="333399"/>
                </a:solidFill>
                <a:latin typeface="黑体"/>
                <a:cs typeface="黑体"/>
              </a:rPr>
              <a:t>。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TCP	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连接的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一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端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根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据设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置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的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缓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存空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间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大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小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确定自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己 的接收窗口大小，然后通知对方以确定对方的发送窗口的上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限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。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6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0383"/>
            <a:ext cx="654685" cy="637540"/>
          </a:xfrm>
          <a:custGeom>
            <a:avLst/>
            <a:gdLst/>
            <a:ahLst/>
            <a:cxnLst/>
            <a:rect l="l" t="t" r="r" b="b"/>
            <a:pathLst>
              <a:path w="654685" h="637539">
                <a:moveTo>
                  <a:pt x="0" y="637032"/>
                </a:moveTo>
                <a:lnTo>
                  <a:pt x="654558" y="637032"/>
                </a:lnTo>
                <a:lnTo>
                  <a:pt x="654558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25" y="2304033"/>
            <a:ext cx="534670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6" y="3319272"/>
                </a:moveTo>
                <a:lnTo>
                  <a:pt x="0" y="3319272"/>
                </a:lnTo>
                <a:lnTo>
                  <a:pt x="43434" y="3464052"/>
                </a:lnTo>
                <a:lnTo>
                  <a:pt x="82524" y="3333750"/>
                </a:lnTo>
                <a:lnTo>
                  <a:pt x="28956" y="3333750"/>
                </a:lnTo>
                <a:lnTo>
                  <a:pt x="28956" y="3319272"/>
                </a:lnTo>
                <a:close/>
              </a:path>
              <a:path w="86995" h="3464560">
                <a:moveTo>
                  <a:pt x="57912" y="130301"/>
                </a:moveTo>
                <a:lnTo>
                  <a:pt x="28956" y="130301"/>
                </a:lnTo>
                <a:lnTo>
                  <a:pt x="28956" y="3333750"/>
                </a:lnTo>
                <a:lnTo>
                  <a:pt x="57912" y="3333750"/>
                </a:lnTo>
                <a:lnTo>
                  <a:pt x="57912" y="130301"/>
                </a:lnTo>
                <a:close/>
              </a:path>
              <a:path w="86995" h="3464560">
                <a:moveTo>
                  <a:pt x="86868" y="3319272"/>
                </a:moveTo>
                <a:lnTo>
                  <a:pt x="57912" y="3319272"/>
                </a:lnTo>
                <a:lnTo>
                  <a:pt x="57912" y="3333750"/>
                </a:lnTo>
                <a:lnTo>
                  <a:pt x="82524" y="3333750"/>
                </a:lnTo>
                <a:lnTo>
                  <a:pt x="86868" y="3319272"/>
                </a:lnTo>
                <a:close/>
              </a:path>
              <a:path w="86995" h="3464560">
                <a:moveTo>
                  <a:pt x="43434" y="0"/>
                </a:moveTo>
                <a:lnTo>
                  <a:pt x="0" y="144780"/>
                </a:lnTo>
                <a:lnTo>
                  <a:pt x="28956" y="144780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8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095" y="1778507"/>
            <a:ext cx="688975" cy="1187450"/>
          </a:xfrm>
          <a:custGeom>
            <a:avLst/>
            <a:gdLst/>
            <a:ahLst/>
            <a:cxnLst/>
            <a:rect l="l" t="t" r="r" b="b"/>
            <a:pathLst>
              <a:path w="688975" h="1187450">
                <a:moveTo>
                  <a:pt x="0" y="1187196"/>
                </a:moveTo>
                <a:lnTo>
                  <a:pt x="688848" y="1187196"/>
                </a:lnTo>
                <a:lnTo>
                  <a:pt x="688848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8359" y="1772157"/>
            <a:ext cx="534670" cy="115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160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字节 固定 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ln w="25908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76" y="1403603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" y="2098548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176" y="2791967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76" y="3485388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891" y="4180332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8847" y="714755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77865" y="868807"/>
            <a:ext cx="146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目 的 端</a:t>
            </a:r>
            <a:r>
              <a:rPr sz="2000" spc="2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850" y="2791713"/>
            <a:ext cx="53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数据 偏移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705" y="3657091"/>
            <a:ext cx="1206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检	验	和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7254" y="4298696"/>
            <a:ext cx="3041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9500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选	项	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（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长</a:t>
            </a:r>
            <a:r>
              <a:rPr sz="2000" spc="5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度</a:t>
            </a:r>
            <a:r>
              <a:rPr sz="2000" spc="7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可</a:t>
            </a:r>
            <a:r>
              <a:rPr sz="2000" spc="7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变）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005" y="868807"/>
            <a:ext cx="106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源 端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2834" y="155638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序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4944" y="280873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17590" y="3657091"/>
            <a:ext cx="1670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  <a:tab pos="14027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紧	急	指	针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6790" y="2937763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窗	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8485" y="2279980"/>
            <a:ext cx="1347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9500" algn="l"/>
              </a:tabLst>
            </a:pPr>
            <a:r>
              <a:rPr sz="2000" spc="5" dirty="0">
                <a:solidFill>
                  <a:srgbClr val="333399"/>
                </a:solidFill>
                <a:latin typeface="黑体"/>
                <a:cs typeface="黑体"/>
              </a:rPr>
              <a:t>确	认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0867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728" y="2801111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951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879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031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7996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4152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89582" y="295211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保	留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0748" y="548640"/>
            <a:ext cx="7676515" cy="0"/>
          </a:xfrm>
          <a:custGeom>
            <a:avLst/>
            <a:gdLst/>
            <a:ahLst/>
            <a:cxnLst/>
            <a:rect l="l" t="t" r="r" b="b"/>
            <a:pathLst>
              <a:path w="7676515">
                <a:moveTo>
                  <a:pt x="0" y="0"/>
                </a:moveTo>
                <a:lnTo>
                  <a:pt x="7676387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748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0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08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7007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086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166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940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2867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9464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025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952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87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11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703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812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891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8179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897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824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903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830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90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8359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762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6896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616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8848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774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67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0780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70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8634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27135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29483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199" y="300227"/>
                </a:lnTo>
                <a:lnTo>
                  <a:pt x="16001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6916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200" y="300227"/>
                </a:lnTo>
                <a:lnTo>
                  <a:pt x="1600200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089910" y="2794254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U A P R S</a:t>
            </a:r>
            <a:r>
              <a:rPr sz="1600" b="1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89910" y="2977133"/>
            <a:ext cx="1352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700" algn="l"/>
              </a:tabLst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6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89910" y="3160267"/>
            <a:ext cx="139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G K H T N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123" y="381"/>
            <a:ext cx="537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比特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9244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9474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48200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86152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46881" y="381"/>
            <a:ext cx="308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39334" y="381"/>
            <a:ext cx="295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05371" y="4203191"/>
            <a:ext cx="3175" cy="643255"/>
          </a:xfrm>
          <a:custGeom>
            <a:avLst/>
            <a:gdLst/>
            <a:ahLst/>
            <a:cxnLst/>
            <a:rect l="l" t="t" r="r" b="b"/>
            <a:pathLst>
              <a:path w="3175" h="643254">
                <a:moveTo>
                  <a:pt x="3048" y="0"/>
                </a:moveTo>
                <a:lnTo>
                  <a:pt x="0" y="6431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997445" y="4298696"/>
            <a:ext cx="813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填	充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47531" y="682751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47531" y="417880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35" y="720851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82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152" y="4821935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2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47700" y="3503676"/>
            <a:ext cx="3853179" cy="718185"/>
          </a:xfrm>
          <a:custGeom>
            <a:avLst/>
            <a:gdLst/>
            <a:ahLst/>
            <a:cxnLst/>
            <a:rect l="l" t="t" r="r" b="b"/>
            <a:pathLst>
              <a:path w="3853179" h="718185">
                <a:moveTo>
                  <a:pt x="0" y="717804"/>
                </a:moveTo>
                <a:lnTo>
                  <a:pt x="3852672" y="717804"/>
                </a:lnTo>
                <a:lnTo>
                  <a:pt x="3852672" y="0"/>
                </a:lnTo>
                <a:lnTo>
                  <a:pt x="0" y="0"/>
                </a:lnTo>
                <a:lnTo>
                  <a:pt x="0" y="717804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26491" y="5082362"/>
            <a:ext cx="81419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检验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和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——</a:t>
            </a:r>
            <a:r>
              <a:rPr sz="2400" spc="5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占</a:t>
            </a:r>
            <a:r>
              <a:rPr sz="2400" spc="1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2400" spc="5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字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节。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检验和</a:t>
            </a:r>
            <a:r>
              <a:rPr sz="2400" spc="10" dirty="0">
                <a:solidFill>
                  <a:srgbClr val="333399"/>
                </a:solidFill>
                <a:latin typeface="黑体"/>
                <a:cs typeface="黑体"/>
              </a:rPr>
              <a:t>字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段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检验的</a:t>
            </a:r>
            <a:r>
              <a:rPr sz="2400" spc="10" dirty="0">
                <a:solidFill>
                  <a:srgbClr val="333399"/>
                </a:solidFill>
                <a:latin typeface="黑体"/>
                <a:cs typeface="黑体"/>
              </a:rPr>
              <a:t>范</a:t>
            </a:r>
            <a:r>
              <a:rPr sz="2400" spc="5" dirty="0">
                <a:solidFill>
                  <a:srgbClr val="333399"/>
                </a:solidFill>
                <a:latin typeface="黑体"/>
                <a:cs typeface="黑体"/>
              </a:rPr>
              <a:t>围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包括首</a:t>
            </a:r>
            <a:r>
              <a:rPr sz="2400" spc="10" dirty="0">
                <a:solidFill>
                  <a:srgbClr val="333399"/>
                </a:solidFill>
                <a:latin typeface="黑体"/>
                <a:cs typeface="黑体"/>
              </a:rPr>
              <a:t>部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和 </a:t>
            </a:r>
            <a:r>
              <a:rPr sz="2400" spc="55" dirty="0">
                <a:solidFill>
                  <a:srgbClr val="333399"/>
                </a:solidFill>
                <a:latin typeface="黑体"/>
                <a:cs typeface="黑体"/>
              </a:rPr>
              <a:t>数据和</a:t>
            </a:r>
            <a:r>
              <a:rPr sz="2400" spc="65" dirty="0">
                <a:solidFill>
                  <a:srgbClr val="333399"/>
                </a:solidFill>
                <a:latin typeface="黑体"/>
                <a:cs typeface="黑体"/>
              </a:rPr>
              <a:t>伪</a:t>
            </a:r>
            <a:r>
              <a:rPr sz="2400" spc="55" dirty="0">
                <a:solidFill>
                  <a:srgbClr val="333399"/>
                </a:solidFill>
                <a:latin typeface="黑体"/>
                <a:cs typeface="黑体"/>
              </a:rPr>
              <a:t>段</a:t>
            </a:r>
            <a:r>
              <a:rPr sz="2400" spc="70" dirty="0">
                <a:solidFill>
                  <a:srgbClr val="333399"/>
                </a:solidFill>
                <a:latin typeface="黑体"/>
                <a:cs typeface="黑体"/>
              </a:rPr>
              <a:t>头</a:t>
            </a:r>
            <a:r>
              <a:rPr sz="2400" spc="60" dirty="0">
                <a:solidFill>
                  <a:srgbClr val="333399"/>
                </a:solidFill>
                <a:latin typeface="黑体"/>
                <a:cs typeface="黑体"/>
              </a:rPr>
              <a:t>（</a:t>
            </a:r>
            <a:r>
              <a:rPr sz="2400" spc="70" dirty="0">
                <a:solidFill>
                  <a:srgbClr val="333399"/>
                </a:solidFill>
                <a:latin typeface="黑体"/>
                <a:cs typeface="黑体"/>
              </a:rPr>
              <a:t>不</a:t>
            </a:r>
            <a:r>
              <a:rPr sz="2400" spc="60" dirty="0">
                <a:solidFill>
                  <a:srgbClr val="333399"/>
                </a:solidFill>
                <a:latin typeface="黑体"/>
                <a:cs typeface="黑体"/>
              </a:rPr>
              <a:t>是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2400" spc="65" dirty="0">
                <a:solidFill>
                  <a:srgbClr val="333399"/>
                </a:solidFill>
                <a:latin typeface="Arial"/>
                <a:cs typeface="Arial"/>
              </a:rPr>
              <a:t>P</a:t>
            </a:r>
            <a:r>
              <a:rPr sz="2400" spc="55" dirty="0">
                <a:solidFill>
                  <a:srgbClr val="333399"/>
                </a:solidFill>
                <a:latin typeface="黑体"/>
                <a:cs typeface="黑体"/>
              </a:rPr>
              <a:t>里</a:t>
            </a:r>
            <a:r>
              <a:rPr sz="2400" spc="65" dirty="0">
                <a:solidFill>
                  <a:srgbClr val="333399"/>
                </a:solidFill>
                <a:latin typeface="黑体"/>
                <a:cs typeface="黑体"/>
              </a:rPr>
              <a:t>的</a:t>
            </a:r>
            <a:r>
              <a:rPr sz="2400" spc="55" dirty="0">
                <a:solidFill>
                  <a:srgbClr val="333399"/>
                </a:solidFill>
                <a:latin typeface="黑体"/>
                <a:cs typeface="黑体"/>
              </a:rPr>
              <a:t>信</a:t>
            </a:r>
            <a:r>
              <a:rPr sz="2400" spc="70" dirty="0">
                <a:solidFill>
                  <a:srgbClr val="333399"/>
                </a:solidFill>
                <a:latin typeface="黑体"/>
                <a:cs typeface="黑体"/>
              </a:rPr>
              <a:t>息</a:t>
            </a:r>
            <a:r>
              <a:rPr sz="2400" spc="60" dirty="0">
                <a:solidFill>
                  <a:srgbClr val="333399"/>
                </a:solidFill>
                <a:latin typeface="黑体"/>
                <a:cs typeface="黑体"/>
              </a:rPr>
              <a:t>，</a:t>
            </a:r>
            <a:r>
              <a:rPr sz="2400" spc="65" dirty="0">
                <a:solidFill>
                  <a:srgbClr val="333399"/>
                </a:solidFill>
                <a:latin typeface="黑体"/>
                <a:cs typeface="黑体"/>
              </a:rPr>
              <a:t>但</a:t>
            </a:r>
            <a:r>
              <a:rPr sz="2400" spc="55" dirty="0">
                <a:solidFill>
                  <a:srgbClr val="333399"/>
                </a:solidFill>
                <a:latin typeface="黑体"/>
                <a:cs typeface="黑体"/>
              </a:rPr>
              <a:t>是计算</a:t>
            </a:r>
            <a:r>
              <a:rPr sz="2400" spc="65" dirty="0">
                <a:solidFill>
                  <a:srgbClr val="333399"/>
                </a:solidFill>
                <a:latin typeface="黑体"/>
                <a:cs typeface="黑体"/>
              </a:rPr>
              <a:t>校</a:t>
            </a:r>
            <a:r>
              <a:rPr sz="2400" spc="55" dirty="0">
                <a:solidFill>
                  <a:srgbClr val="333399"/>
                </a:solidFill>
                <a:latin typeface="黑体"/>
                <a:cs typeface="黑体"/>
              </a:rPr>
              <a:t>验和的时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候 也计算了的内容</a:t>
            </a:r>
            <a:r>
              <a:rPr sz="2400" spc="-5" dirty="0">
                <a:solidFill>
                  <a:srgbClr val="333399"/>
                </a:solidFill>
                <a:latin typeface="黑体"/>
                <a:cs typeface="黑体"/>
              </a:rPr>
              <a:t>：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IP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地址</a:t>
            </a:r>
            <a:r>
              <a:rPr sz="2400" spc="-5" dirty="0">
                <a:solidFill>
                  <a:srgbClr val="333399"/>
                </a:solidFill>
                <a:latin typeface="黑体"/>
                <a:cs typeface="黑体"/>
              </a:rPr>
              <a:t>，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数据段长度，协议类型）。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603" y="908303"/>
            <a:ext cx="6481572" cy="4578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95550" y="5852261"/>
            <a:ext cx="41135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7977"/>
                </a:solidFill>
                <a:latin typeface="隶书"/>
                <a:cs typeface="隶书"/>
              </a:rPr>
              <a:t>TC</a:t>
            </a:r>
            <a:r>
              <a:rPr sz="2800" spc="-15" dirty="0">
                <a:solidFill>
                  <a:srgbClr val="007977"/>
                </a:solidFill>
                <a:latin typeface="隶书"/>
                <a:cs typeface="隶书"/>
              </a:rPr>
              <a:t>P</a:t>
            </a:r>
            <a:r>
              <a:rPr sz="2800" dirty="0">
                <a:solidFill>
                  <a:srgbClr val="007977"/>
                </a:solidFill>
                <a:latin typeface="隶书"/>
                <a:cs typeface="隶书"/>
              </a:rPr>
              <a:t>协</a:t>
            </a:r>
            <a:r>
              <a:rPr sz="2800" spc="-5" dirty="0">
                <a:solidFill>
                  <a:srgbClr val="007977"/>
                </a:solidFill>
                <a:latin typeface="隶书"/>
                <a:cs typeface="隶书"/>
              </a:rPr>
              <a:t>议</a:t>
            </a:r>
            <a:r>
              <a:rPr sz="2800" dirty="0">
                <a:solidFill>
                  <a:srgbClr val="007977"/>
                </a:solidFill>
                <a:latin typeface="隶书"/>
                <a:cs typeface="隶书"/>
              </a:rPr>
              <a:t>中</a:t>
            </a:r>
            <a:r>
              <a:rPr sz="2800" spc="-5" dirty="0">
                <a:solidFill>
                  <a:srgbClr val="007977"/>
                </a:solidFill>
                <a:latin typeface="隶书"/>
                <a:cs typeface="隶书"/>
              </a:rPr>
              <a:t>连接建</a:t>
            </a:r>
            <a:r>
              <a:rPr sz="2800" dirty="0">
                <a:solidFill>
                  <a:srgbClr val="007977"/>
                </a:solidFill>
                <a:latin typeface="隶书"/>
                <a:cs typeface="隶书"/>
              </a:rPr>
              <a:t>立</a:t>
            </a:r>
            <a:r>
              <a:rPr sz="2800" spc="-5" dirty="0">
                <a:solidFill>
                  <a:srgbClr val="007977"/>
                </a:solidFill>
                <a:latin typeface="隶书"/>
                <a:cs typeface="隶书"/>
              </a:rPr>
              <a:t>的过程</a:t>
            </a:r>
            <a:endParaRPr sz="2800">
              <a:latin typeface="隶书"/>
              <a:cs typeface="隶书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6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0383"/>
            <a:ext cx="654685" cy="637540"/>
          </a:xfrm>
          <a:custGeom>
            <a:avLst/>
            <a:gdLst/>
            <a:ahLst/>
            <a:cxnLst/>
            <a:rect l="l" t="t" r="r" b="b"/>
            <a:pathLst>
              <a:path w="654685" h="637539">
                <a:moveTo>
                  <a:pt x="0" y="637032"/>
                </a:moveTo>
                <a:lnTo>
                  <a:pt x="654558" y="637032"/>
                </a:lnTo>
                <a:lnTo>
                  <a:pt x="654558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25" y="2304033"/>
            <a:ext cx="534670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6" y="3319272"/>
                </a:moveTo>
                <a:lnTo>
                  <a:pt x="0" y="3319272"/>
                </a:lnTo>
                <a:lnTo>
                  <a:pt x="43434" y="3464052"/>
                </a:lnTo>
                <a:lnTo>
                  <a:pt x="82524" y="3333750"/>
                </a:lnTo>
                <a:lnTo>
                  <a:pt x="28956" y="3333750"/>
                </a:lnTo>
                <a:lnTo>
                  <a:pt x="28956" y="3319272"/>
                </a:lnTo>
                <a:close/>
              </a:path>
              <a:path w="86995" h="3464560">
                <a:moveTo>
                  <a:pt x="57912" y="130301"/>
                </a:moveTo>
                <a:lnTo>
                  <a:pt x="28956" y="130301"/>
                </a:lnTo>
                <a:lnTo>
                  <a:pt x="28956" y="3333750"/>
                </a:lnTo>
                <a:lnTo>
                  <a:pt x="57912" y="3333750"/>
                </a:lnTo>
                <a:lnTo>
                  <a:pt x="57912" y="130301"/>
                </a:lnTo>
                <a:close/>
              </a:path>
              <a:path w="86995" h="3464560">
                <a:moveTo>
                  <a:pt x="86868" y="3319272"/>
                </a:moveTo>
                <a:lnTo>
                  <a:pt x="57912" y="3319272"/>
                </a:lnTo>
                <a:lnTo>
                  <a:pt x="57912" y="3333750"/>
                </a:lnTo>
                <a:lnTo>
                  <a:pt x="82524" y="3333750"/>
                </a:lnTo>
                <a:lnTo>
                  <a:pt x="86868" y="3319272"/>
                </a:lnTo>
                <a:close/>
              </a:path>
              <a:path w="86995" h="3464560">
                <a:moveTo>
                  <a:pt x="43434" y="0"/>
                </a:moveTo>
                <a:lnTo>
                  <a:pt x="0" y="144780"/>
                </a:lnTo>
                <a:lnTo>
                  <a:pt x="28956" y="144780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8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095" y="1778507"/>
            <a:ext cx="688975" cy="1187450"/>
          </a:xfrm>
          <a:custGeom>
            <a:avLst/>
            <a:gdLst/>
            <a:ahLst/>
            <a:cxnLst/>
            <a:rect l="l" t="t" r="r" b="b"/>
            <a:pathLst>
              <a:path w="688975" h="1187450">
                <a:moveTo>
                  <a:pt x="0" y="1187196"/>
                </a:moveTo>
                <a:lnTo>
                  <a:pt x="688848" y="1187196"/>
                </a:lnTo>
                <a:lnTo>
                  <a:pt x="688848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8359" y="1772157"/>
            <a:ext cx="534670" cy="115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160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字节 固定 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ln w="25908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76" y="1403603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" y="2098548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176" y="2791967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76" y="3485388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891" y="4180332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8847" y="714755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77865" y="868807"/>
            <a:ext cx="146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目 的 端</a:t>
            </a:r>
            <a:r>
              <a:rPr sz="2000" spc="2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850" y="2791713"/>
            <a:ext cx="53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数据 偏移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705" y="3657091"/>
            <a:ext cx="1206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检	验	和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7254" y="4298696"/>
            <a:ext cx="3041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9500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选	项	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（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长</a:t>
            </a:r>
            <a:r>
              <a:rPr sz="2000" spc="5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度</a:t>
            </a:r>
            <a:r>
              <a:rPr sz="2000" spc="7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可</a:t>
            </a:r>
            <a:r>
              <a:rPr sz="2000" spc="7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变）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005" y="868807"/>
            <a:ext cx="106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源 端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2834" y="155638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序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4944" y="280873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17590" y="3657091"/>
            <a:ext cx="1670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  <a:tab pos="14027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紧	急	指	针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6790" y="2937763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窗	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8485" y="2279980"/>
            <a:ext cx="1347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9500" algn="l"/>
              </a:tabLst>
            </a:pPr>
            <a:r>
              <a:rPr sz="2000" spc="5" dirty="0">
                <a:solidFill>
                  <a:srgbClr val="333399"/>
                </a:solidFill>
                <a:latin typeface="黑体"/>
                <a:cs typeface="黑体"/>
              </a:rPr>
              <a:t>确	认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0867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728" y="2801111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951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879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031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7996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4152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89582" y="295211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保	留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0748" y="548640"/>
            <a:ext cx="7676515" cy="0"/>
          </a:xfrm>
          <a:custGeom>
            <a:avLst/>
            <a:gdLst/>
            <a:ahLst/>
            <a:cxnLst/>
            <a:rect l="l" t="t" r="r" b="b"/>
            <a:pathLst>
              <a:path w="7676515">
                <a:moveTo>
                  <a:pt x="0" y="0"/>
                </a:moveTo>
                <a:lnTo>
                  <a:pt x="7676387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748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0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08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7007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086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166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940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2867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9464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025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952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87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11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703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812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891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8179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897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824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903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830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90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8359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762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6896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616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8848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774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67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0780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70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8634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27135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29483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199" y="300227"/>
                </a:lnTo>
                <a:lnTo>
                  <a:pt x="16001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6916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200" y="300227"/>
                </a:lnTo>
                <a:lnTo>
                  <a:pt x="1600200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089910" y="2794254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U A P R S</a:t>
            </a:r>
            <a:r>
              <a:rPr sz="1600" b="1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89910" y="2977133"/>
            <a:ext cx="1352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700" algn="l"/>
              </a:tabLst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6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89910" y="3160267"/>
            <a:ext cx="139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G K H T N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123" y="381"/>
            <a:ext cx="537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比特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9244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9474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48200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86152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46881" y="381"/>
            <a:ext cx="308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39334" y="381"/>
            <a:ext cx="295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05371" y="4203191"/>
            <a:ext cx="3175" cy="643255"/>
          </a:xfrm>
          <a:custGeom>
            <a:avLst/>
            <a:gdLst/>
            <a:ahLst/>
            <a:cxnLst/>
            <a:rect l="l" t="t" r="r" b="b"/>
            <a:pathLst>
              <a:path w="3175" h="643254">
                <a:moveTo>
                  <a:pt x="3048" y="0"/>
                </a:moveTo>
                <a:lnTo>
                  <a:pt x="0" y="6431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997445" y="4298696"/>
            <a:ext cx="813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填	充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47531" y="682751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47531" y="417880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35" y="720851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82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152" y="4821935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2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00371" y="3503676"/>
            <a:ext cx="3853179" cy="718185"/>
          </a:xfrm>
          <a:custGeom>
            <a:avLst/>
            <a:gdLst/>
            <a:ahLst/>
            <a:cxnLst/>
            <a:rect l="l" t="t" r="r" b="b"/>
            <a:pathLst>
              <a:path w="3853179" h="718185">
                <a:moveTo>
                  <a:pt x="0" y="717804"/>
                </a:moveTo>
                <a:lnTo>
                  <a:pt x="3852672" y="717804"/>
                </a:lnTo>
                <a:lnTo>
                  <a:pt x="3852672" y="0"/>
                </a:lnTo>
                <a:lnTo>
                  <a:pt x="0" y="0"/>
                </a:lnTo>
                <a:lnTo>
                  <a:pt x="0" y="717804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26491" y="5080838"/>
            <a:ext cx="814133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紧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急指针字段</a:t>
            </a:r>
            <a:r>
              <a:rPr sz="2800" spc="-24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——</a:t>
            </a:r>
            <a:r>
              <a:rPr sz="2800" spc="3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占</a:t>
            </a:r>
            <a:r>
              <a:rPr sz="2800" spc="-24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16</a:t>
            </a:r>
            <a:r>
              <a:rPr sz="2800" spc="3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bit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。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紧急指针指出在本报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文段中的紧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急数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据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的位</a:t>
            </a:r>
            <a:r>
              <a:rPr sz="2800" spc="30" dirty="0">
                <a:solidFill>
                  <a:srgbClr val="333399"/>
                </a:solidFill>
                <a:latin typeface="黑体"/>
                <a:cs typeface="黑体"/>
              </a:rPr>
              <a:t>置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6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6" y="3319272"/>
                </a:moveTo>
                <a:lnTo>
                  <a:pt x="0" y="3319272"/>
                </a:lnTo>
                <a:lnTo>
                  <a:pt x="43434" y="3464052"/>
                </a:lnTo>
                <a:lnTo>
                  <a:pt x="82524" y="3333750"/>
                </a:lnTo>
                <a:lnTo>
                  <a:pt x="28956" y="3333750"/>
                </a:lnTo>
                <a:lnTo>
                  <a:pt x="28956" y="3319272"/>
                </a:lnTo>
                <a:close/>
              </a:path>
              <a:path w="86995" h="3464560">
                <a:moveTo>
                  <a:pt x="57912" y="130301"/>
                </a:moveTo>
                <a:lnTo>
                  <a:pt x="28956" y="130301"/>
                </a:lnTo>
                <a:lnTo>
                  <a:pt x="28956" y="3333750"/>
                </a:lnTo>
                <a:lnTo>
                  <a:pt x="57912" y="3333750"/>
                </a:lnTo>
                <a:lnTo>
                  <a:pt x="57912" y="130301"/>
                </a:lnTo>
                <a:close/>
              </a:path>
              <a:path w="86995" h="3464560">
                <a:moveTo>
                  <a:pt x="86868" y="3319272"/>
                </a:moveTo>
                <a:lnTo>
                  <a:pt x="57912" y="3319272"/>
                </a:lnTo>
                <a:lnTo>
                  <a:pt x="57912" y="3333750"/>
                </a:lnTo>
                <a:lnTo>
                  <a:pt x="82524" y="3333750"/>
                </a:lnTo>
                <a:lnTo>
                  <a:pt x="86868" y="3319272"/>
                </a:lnTo>
                <a:close/>
              </a:path>
              <a:path w="86995" h="3464560">
                <a:moveTo>
                  <a:pt x="43434" y="0"/>
                </a:moveTo>
                <a:lnTo>
                  <a:pt x="0" y="144780"/>
                </a:lnTo>
                <a:lnTo>
                  <a:pt x="28956" y="144780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8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25" y="37189"/>
            <a:ext cx="8900160" cy="3923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2215"/>
              </a:lnSpc>
              <a:tabLst>
                <a:tab pos="2491105" algn="l"/>
                <a:tab pos="4307840" algn="l"/>
                <a:tab pos="6268720" algn="l"/>
                <a:tab pos="7948295" algn="l"/>
              </a:tabLst>
            </a:pP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比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特</a:t>
            </a:r>
            <a:r>
              <a:rPr sz="2000" spc="-47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0	8	16	24	31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38125" algn="ctr">
              <a:lnSpc>
                <a:spcPct val="100000"/>
              </a:lnSpc>
              <a:spcBef>
                <a:spcPts val="1905"/>
              </a:spcBef>
              <a:tabLst>
                <a:tab pos="39363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源</a:t>
            </a:r>
            <a:r>
              <a:rPr sz="2000" spc="9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端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	目 的 端</a:t>
            </a:r>
            <a:r>
              <a:rPr sz="2000" spc="27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R="63500" algn="ctr">
              <a:lnSpc>
                <a:spcPts val="2050"/>
              </a:lnSpc>
              <a:tabLst>
                <a:tab pos="4629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序	号</a:t>
            </a:r>
            <a:endParaRPr sz="2000">
              <a:latin typeface="黑体"/>
              <a:cs typeface="黑体"/>
            </a:endParaRPr>
          </a:p>
          <a:p>
            <a:pPr marR="107314" algn="r">
              <a:lnSpc>
                <a:spcPts val="1939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algn="r">
              <a:lnSpc>
                <a:spcPts val="2000"/>
              </a:lnSpc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字节</a:t>
            </a:r>
            <a:endParaRPr sz="2000">
              <a:latin typeface="黑体"/>
              <a:cs typeface="黑体"/>
            </a:endParaRPr>
          </a:p>
          <a:p>
            <a:pPr algn="ctr">
              <a:lnSpc>
                <a:spcPts val="2095"/>
              </a:lnSpc>
              <a:tabLst>
                <a:tab pos="3810000" algn="l"/>
                <a:tab pos="4343400" algn="l"/>
                <a:tab pos="4877435" algn="l"/>
                <a:tab pos="8390255" algn="l"/>
              </a:tabLst>
            </a:pPr>
            <a:r>
              <a:rPr sz="3000" baseline="-5555" dirty="0">
                <a:solidFill>
                  <a:srgbClr val="333399"/>
                </a:solidFill>
                <a:latin typeface="Arial"/>
                <a:cs typeface="Arial"/>
              </a:rPr>
              <a:t>TCP	</a:t>
            </a:r>
            <a:r>
              <a:rPr sz="2000" spc="5" dirty="0">
                <a:solidFill>
                  <a:srgbClr val="333399"/>
                </a:solidFill>
                <a:latin typeface="黑体"/>
                <a:cs typeface="黑体"/>
              </a:rPr>
              <a:t>确	认	号	</a:t>
            </a:r>
            <a:r>
              <a:rPr sz="3000" baseline="-9722" dirty="0">
                <a:solidFill>
                  <a:srgbClr val="333399"/>
                </a:solidFill>
                <a:latin typeface="黑体"/>
                <a:cs typeface="黑体"/>
              </a:rPr>
              <a:t>固定</a:t>
            </a:r>
            <a:endParaRPr sz="3000" baseline="-9722">
              <a:latin typeface="黑体"/>
              <a:cs typeface="黑体"/>
            </a:endParaRPr>
          </a:p>
          <a:p>
            <a:pPr algn="ctr">
              <a:lnSpc>
                <a:spcPts val="1820"/>
              </a:lnSpc>
              <a:tabLst>
                <a:tab pos="839025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首部	</a:t>
            </a:r>
            <a:r>
              <a:rPr sz="3000" baseline="-4166" dirty="0">
                <a:solidFill>
                  <a:srgbClr val="333399"/>
                </a:solidFill>
                <a:latin typeface="黑体"/>
                <a:cs typeface="黑体"/>
              </a:rPr>
              <a:t>首部</a:t>
            </a:r>
            <a:endParaRPr sz="3000" baseline="-4166">
              <a:latin typeface="黑体"/>
              <a:cs typeface="黑体"/>
            </a:endParaRPr>
          </a:p>
          <a:p>
            <a:pPr marL="807720">
              <a:lnSpc>
                <a:spcPts val="1355"/>
              </a:lnSpc>
              <a:tabLst>
                <a:tab pos="1911350" algn="l"/>
                <a:tab pos="2374900" algn="l"/>
                <a:tab pos="3011805" algn="l"/>
                <a:tab pos="5988685" algn="l"/>
                <a:tab pos="6451600" algn="l"/>
              </a:tabLst>
            </a:pPr>
            <a:r>
              <a:rPr sz="3000" baseline="-11111" dirty="0">
                <a:solidFill>
                  <a:srgbClr val="333399"/>
                </a:solidFill>
                <a:latin typeface="黑体"/>
                <a:cs typeface="黑体"/>
              </a:rPr>
              <a:t>数据	</a:t>
            </a:r>
            <a:r>
              <a:rPr sz="3000" baseline="-45833" dirty="0">
                <a:solidFill>
                  <a:srgbClr val="333399"/>
                </a:solidFill>
                <a:latin typeface="黑体"/>
                <a:cs typeface="黑体"/>
              </a:rPr>
              <a:t>保	留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U  A  P  R</a:t>
            </a:r>
            <a:r>
              <a:rPr sz="1600" b="1" spc="2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spc="3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F	</a:t>
            </a:r>
            <a:r>
              <a:rPr sz="3000" baseline="-43055" dirty="0">
                <a:solidFill>
                  <a:srgbClr val="333399"/>
                </a:solidFill>
                <a:latin typeface="黑体"/>
                <a:cs typeface="黑体"/>
              </a:rPr>
              <a:t>窗	口</a:t>
            </a:r>
            <a:endParaRPr sz="3000" baseline="-43055">
              <a:latin typeface="黑体"/>
              <a:cs typeface="黑体"/>
            </a:endParaRPr>
          </a:p>
          <a:p>
            <a:pPr marL="3011805" marR="4506595" indent="-2204085">
              <a:lnSpc>
                <a:spcPct val="72100"/>
              </a:lnSpc>
              <a:spcBef>
                <a:spcPts val="190"/>
              </a:spcBef>
              <a:tabLst>
                <a:tab pos="3011805" algn="l"/>
                <a:tab pos="4282440" algn="l"/>
              </a:tabLst>
            </a:pPr>
            <a:r>
              <a:rPr sz="3000" baseline="-37500" dirty="0">
                <a:solidFill>
                  <a:srgbClr val="333399"/>
                </a:solidFill>
                <a:latin typeface="黑体"/>
                <a:cs typeface="黑体"/>
              </a:rPr>
              <a:t>偏移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R  C  S</a:t>
            </a:r>
            <a:r>
              <a:rPr sz="1600" b="1" spc="4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spc="3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Y	I  G K H T N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72720" algn="ctr">
              <a:lnSpc>
                <a:spcPts val="2280"/>
              </a:lnSpc>
              <a:tabLst>
                <a:tab pos="635635" algn="l"/>
                <a:tab pos="1099185" algn="l"/>
                <a:tab pos="3823970" algn="l"/>
                <a:tab pos="4287520" algn="l"/>
                <a:tab pos="4751070" algn="l"/>
                <a:tab pos="5214620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检	验	和	紧	急	指	针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47531" y="417880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6491" y="4971669"/>
            <a:ext cx="84486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9560">
              <a:lnSpc>
                <a:spcPct val="100000"/>
              </a:lnSpc>
              <a:spcBef>
                <a:spcPts val="100"/>
              </a:spcBef>
              <a:tabLst>
                <a:tab pos="1990725" algn="l"/>
                <a:tab pos="2158365" algn="l"/>
                <a:tab pos="3588385" algn="l"/>
                <a:tab pos="4450715" algn="l"/>
                <a:tab pos="4981575" algn="l"/>
                <a:tab pos="6851650" algn="l"/>
              </a:tabLst>
            </a:pPr>
            <a:r>
              <a:rPr sz="2400" spc="10" dirty="0">
                <a:solidFill>
                  <a:srgbClr val="333399"/>
                </a:solidFill>
                <a:latin typeface="黑体"/>
                <a:cs typeface="黑体"/>
              </a:rPr>
              <a:t>选项字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段</a:t>
            </a:r>
            <a:r>
              <a:rPr sz="2400" spc="3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——	</a:t>
            </a:r>
            <a:r>
              <a:rPr sz="2400" spc="10" dirty="0">
                <a:solidFill>
                  <a:srgbClr val="333399"/>
                </a:solidFill>
                <a:latin typeface="黑体"/>
                <a:cs typeface="黑体"/>
              </a:rPr>
              <a:t>长度可变。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TCP	</a:t>
            </a:r>
            <a:r>
              <a:rPr sz="2400" spc="10" dirty="0">
                <a:solidFill>
                  <a:srgbClr val="333399"/>
                </a:solidFill>
                <a:latin typeface="黑体"/>
                <a:cs typeface="黑体"/>
              </a:rPr>
              <a:t>规定了二种选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项</a:t>
            </a:r>
            <a:r>
              <a:rPr sz="2400" spc="10" dirty="0">
                <a:solidFill>
                  <a:srgbClr val="333399"/>
                </a:solidFill>
                <a:latin typeface="黑体"/>
                <a:cs typeface="黑体"/>
              </a:rPr>
              <a:t>，</a:t>
            </a:r>
            <a:r>
              <a:rPr sz="2400" spc="20" dirty="0">
                <a:solidFill>
                  <a:srgbClr val="DC5800"/>
                </a:solidFill>
                <a:latin typeface="黑体"/>
                <a:cs typeface="黑体"/>
              </a:rPr>
              <a:t>最</a:t>
            </a:r>
            <a:r>
              <a:rPr sz="2400" spc="5" dirty="0">
                <a:solidFill>
                  <a:srgbClr val="DC5800"/>
                </a:solidFill>
                <a:latin typeface="黑体"/>
                <a:cs typeface="黑体"/>
              </a:rPr>
              <a:t>大报</a:t>
            </a:r>
            <a:r>
              <a:rPr sz="2400" dirty="0">
                <a:solidFill>
                  <a:srgbClr val="DC5800"/>
                </a:solidFill>
                <a:latin typeface="黑体"/>
                <a:cs typeface="黑体"/>
              </a:rPr>
              <a:t>文 </a:t>
            </a:r>
            <a:r>
              <a:rPr sz="2400" spc="155" dirty="0">
                <a:solidFill>
                  <a:srgbClr val="DC5800"/>
                </a:solidFill>
                <a:latin typeface="黑体"/>
                <a:cs typeface="黑体"/>
              </a:rPr>
              <a:t>段长</a:t>
            </a:r>
            <a:r>
              <a:rPr sz="2400" dirty="0">
                <a:solidFill>
                  <a:srgbClr val="DC5800"/>
                </a:solidFill>
                <a:latin typeface="黑体"/>
                <a:cs typeface="黑体"/>
              </a:rPr>
              <a:t>度</a:t>
            </a:r>
            <a:r>
              <a:rPr sz="2400" spc="310" dirty="0">
                <a:solidFill>
                  <a:srgbClr val="DC5800"/>
                </a:solidFill>
                <a:latin typeface="黑体"/>
                <a:cs typeface="黑体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SS	(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imum	S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gment	S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ze</a:t>
            </a:r>
            <a:r>
              <a:rPr sz="2400" spc="150" dirty="0">
                <a:solidFill>
                  <a:srgbClr val="333399"/>
                </a:solidFill>
                <a:latin typeface="Arial"/>
                <a:cs typeface="Arial"/>
              </a:rPr>
              <a:t>)</a:t>
            </a:r>
            <a:r>
              <a:rPr sz="2400" spc="155" dirty="0">
                <a:solidFill>
                  <a:srgbClr val="333399"/>
                </a:solidFill>
                <a:latin typeface="黑体"/>
                <a:cs typeface="黑体"/>
              </a:rPr>
              <a:t>。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MSS	</a:t>
            </a:r>
            <a:r>
              <a:rPr sz="2400" spc="155" dirty="0">
                <a:solidFill>
                  <a:srgbClr val="333399"/>
                </a:solidFill>
                <a:latin typeface="黑体"/>
                <a:cs typeface="黑体"/>
              </a:rPr>
              <a:t>告诉对方</a:t>
            </a:r>
            <a:endParaRPr sz="2400">
              <a:latin typeface="黑体"/>
              <a:cs typeface="黑体"/>
            </a:endParaRPr>
          </a:p>
          <a:p>
            <a:pPr marL="12700" marR="5080">
              <a:lnSpc>
                <a:spcPct val="100000"/>
              </a:lnSpc>
              <a:tabLst>
                <a:tab pos="1274445" algn="l"/>
              </a:tabLst>
            </a:pPr>
            <a:r>
              <a:rPr sz="2400" spc="35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r>
              <a:rPr sz="2400" spc="35" dirty="0">
                <a:solidFill>
                  <a:srgbClr val="333399"/>
                </a:solidFill>
                <a:latin typeface="黑体"/>
                <a:cs typeface="黑体"/>
              </a:rPr>
              <a:t>：“</a:t>
            </a:r>
            <a:r>
              <a:rPr sz="2400" spc="65" dirty="0">
                <a:solidFill>
                  <a:srgbClr val="333399"/>
                </a:solidFill>
                <a:latin typeface="黑体"/>
                <a:cs typeface="黑体"/>
              </a:rPr>
              <a:t>我</a:t>
            </a:r>
            <a:r>
              <a:rPr sz="2400" spc="55" dirty="0">
                <a:solidFill>
                  <a:srgbClr val="333399"/>
                </a:solidFill>
                <a:latin typeface="黑体"/>
                <a:cs typeface="黑体"/>
              </a:rPr>
              <a:t>的缓存</a:t>
            </a:r>
            <a:r>
              <a:rPr sz="2400" spc="65" dirty="0">
                <a:solidFill>
                  <a:srgbClr val="333399"/>
                </a:solidFill>
                <a:latin typeface="黑体"/>
                <a:cs typeface="黑体"/>
              </a:rPr>
              <a:t>所</a:t>
            </a:r>
            <a:r>
              <a:rPr sz="2400" spc="55" dirty="0">
                <a:solidFill>
                  <a:srgbClr val="333399"/>
                </a:solidFill>
                <a:latin typeface="黑体"/>
                <a:cs typeface="黑体"/>
              </a:rPr>
              <a:t>能接收</a:t>
            </a:r>
            <a:r>
              <a:rPr sz="2400" spc="65" dirty="0">
                <a:solidFill>
                  <a:srgbClr val="333399"/>
                </a:solidFill>
                <a:latin typeface="黑体"/>
                <a:cs typeface="黑体"/>
              </a:rPr>
              <a:t>的</a:t>
            </a:r>
            <a:r>
              <a:rPr sz="2400" spc="55" dirty="0">
                <a:solidFill>
                  <a:srgbClr val="333399"/>
                </a:solidFill>
                <a:latin typeface="黑体"/>
                <a:cs typeface="黑体"/>
              </a:rPr>
              <a:t>报文段</a:t>
            </a:r>
            <a:r>
              <a:rPr sz="2400" spc="65" dirty="0">
                <a:solidFill>
                  <a:srgbClr val="333399"/>
                </a:solidFill>
                <a:latin typeface="黑体"/>
                <a:cs typeface="黑体"/>
              </a:rPr>
              <a:t>的</a:t>
            </a:r>
            <a:r>
              <a:rPr sz="2400" spc="55" dirty="0">
                <a:solidFill>
                  <a:srgbClr val="333399"/>
                </a:solidFill>
                <a:latin typeface="黑体"/>
                <a:cs typeface="黑体"/>
              </a:rPr>
              <a:t>数据字</a:t>
            </a:r>
            <a:r>
              <a:rPr sz="2400" spc="65" dirty="0">
                <a:solidFill>
                  <a:srgbClr val="333399"/>
                </a:solidFill>
                <a:latin typeface="黑体"/>
                <a:cs typeface="黑体"/>
              </a:rPr>
              <a:t>段</a:t>
            </a:r>
            <a:r>
              <a:rPr sz="2400" spc="55" dirty="0">
                <a:solidFill>
                  <a:srgbClr val="333399"/>
                </a:solidFill>
                <a:latin typeface="黑体"/>
                <a:cs typeface="黑体"/>
              </a:rPr>
              <a:t>的最大长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度 是</a:t>
            </a:r>
            <a:r>
              <a:rPr sz="2400" spc="-3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MSS	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个字节。”</a:t>
            </a:r>
            <a:r>
              <a:rPr sz="2400" spc="-12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和</a:t>
            </a:r>
            <a:r>
              <a:rPr sz="2400" dirty="0">
                <a:solidFill>
                  <a:srgbClr val="DC5800"/>
                </a:solidFill>
                <a:latin typeface="黑体"/>
                <a:cs typeface="黑体"/>
              </a:rPr>
              <a:t>窗口扩大因子</a:t>
            </a:r>
            <a:r>
              <a:rPr sz="2400" dirty="0">
                <a:solidFill>
                  <a:srgbClr val="333399"/>
                </a:solidFill>
                <a:latin typeface="黑体"/>
                <a:cs typeface="黑体"/>
              </a:rPr>
              <a:t>，用于扩大接收方窗口。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3933825"/>
          </a:xfrm>
          <a:custGeom>
            <a:avLst/>
            <a:gdLst/>
            <a:ahLst/>
            <a:cxnLst/>
            <a:rect l="l" t="t" r="r" b="b"/>
            <a:pathLst>
              <a:path w="9144000" h="3933825">
                <a:moveTo>
                  <a:pt x="0" y="3933444"/>
                </a:moveTo>
                <a:lnTo>
                  <a:pt x="9144000" y="3933444"/>
                </a:lnTo>
                <a:lnTo>
                  <a:pt x="9144000" y="0"/>
                </a:lnTo>
                <a:lnTo>
                  <a:pt x="0" y="0"/>
                </a:lnTo>
                <a:lnTo>
                  <a:pt x="0" y="3933444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度。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051" y="669798"/>
          <a:ext cx="8332470" cy="4237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1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7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554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1960245" marR="128905" indent="-1784350">
                        <a:lnSpc>
                          <a:spcPct val="100000"/>
                        </a:lnSpc>
                        <a:spcBef>
                          <a:spcPts val="2455"/>
                        </a:spcBef>
                      </a:pPr>
                      <a:r>
                        <a:rPr sz="3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SS</a:t>
                      </a:r>
                      <a:r>
                        <a:rPr sz="3200" spc="-2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是</a:t>
                      </a:r>
                      <a:r>
                        <a:rPr sz="3200" spc="-785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 </a:t>
                      </a:r>
                      <a:r>
                        <a:rPr sz="3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TCP</a:t>
                      </a:r>
                      <a:r>
                        <a:rPr sz="3200" spc="-8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5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报文</a:t>
                      </a:r>
                      <a:r>
                        <a:rPr sz="3200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段中</a:t>
                      </a:r>
                      <a:r>
                        <a:rPr sz="3200" spc="5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的</a:t>
                      </a:r>
                      <a:r>
                        <a:rPr sz="3200" spc="-15" dirty="0">
                          <a:solidFill>
                            <a:srgbClr val="DC5800"/>
                          </a:solidFill>
                          <a:latin typeface="黑体"/>
                          <a:cs typeface="黑体"/>
                        </a:rPr>
                        <a:t>数</a:t>
                      </a:r>
                      <a:r>
                        <a:rPr sz="3200" dirty="0">
                          <a:solidFill>
                            <a:srgbClr val="DC5800"/>
                          </a:solidFill>
                          <a:latin typeface="黑体"/>
                          <a:cs typeface="黑体"/>
                        </a:rPr>
                        <a:t>据字</a:t>
                      </a:r>
                      <a:r>
                        <a:rPr sz="3200" spc="-10" dirty="0">
                          <a:solidFill>
                            <a:srgbClr val="DC5800"/>
                          </a:solidFill>
                          <a:latin typeface="黑体"/>
                          <a:cs typeface="黑体"/>
                        </a:rPr>
                        <a:t>段</a:t>
                      </a:r>
                      <a:r>
                        <a:rPr sz="3200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的最</a:t>
                      </a:r>
                      <a:r>
                        <a:rPr sz="3200" spc="-15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大</a:t>
                      </a:r>
                      <a:r>
                        <a:rPr sz="3200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长 </a:t>
                      </a:r>
                      <a:r>
                        <a:rPr sz="3200" spc="10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数据</a:t>
                      </a:r>
                      <a:r>
                        <a:rPr sz="3200" spc="5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字段</a:t>
                      </a:r>
                      <a:r>
                        <a:rPr sz="3200" spc="-10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加</a:t>
                      </a:r>
                      <a:r>
                        <a:rPr sz="3200" spc="5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上</a:t>
                      </a:r>
                      <a:r>
                        <a:rPr sz="3200" spc="-819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 </a:t>
                      </a:r>
                      <a:r>
                        <a:rPr sz="3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TCP</a:t>
                      </a:r>
                      <a:r>
                        <a:rPr sz="3200" spc="-8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10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首部</a:t>
                      </a:r>
                      <a:endParaRPr sz="3200">
                        <a:latin typeface="黑体"/>
                        <a:cs typeface="黑体"/>
                      </a:endParaRPr>
                    </a:p>
                    <a:p>
                      <a:pPr marL="15532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spc="5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才等</a:t>
                      </a:r>
                      <a:r>
                        <a:rPr sz="3200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于整</a:t>
                      </a:r>
                      <a:r>
                        <a:rPr sz="3200" spc="-15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个</a:t>
                      </a:r>
                      <a:r>
                        <a:rPr sz="3200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的</a:t>
                      </a:r>
                      <a:r>
                        <a:rPr sz="3200" spc="-805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 </a:t>
                      </a:r>
                      <a:r>
                        <a:rPr sz="3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TCP</a:t>
                      </a:r>
                      <a:r>
                        <a:rPr sz="3200" spc="-7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5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报文</a:t>
                      </a:r>
                      <a:r>
                        <a:rPr sz="3200" dirty="0">
                          <a:solidFill>
                            <a:srgbClr val="003399"/>
                          </a:solidFill>
                          <a:latin typeface="黑体"/>
                          <a:cs typeface="黑体"/>
                        </a:rPr>
                        <a:t>段。</a:t>
                      </a:r>
                      <a:endParaRPr sz="3200">
                        <a:latin typeface="黑体"/>
                        <a:cs typeface="黑体"/>
                      </a:endParaRPr>
                    </a:p>
                  </a:txBody>
                  <a:tcPr marL="0" marR="0" marT="311785" marB="0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7977"/>
                      </a:solidFill>
                      <a:prstDash val="solid"/>
                    </a:lnR>
                    <a:solidFill>
                      <a:srgbClr val="C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7977"/>
                      </a:solidFill>
                      <a:prstDash val="solid"/>
                    </a:lnR>
                    <a:lnB w="79247">
                      <a:solidFill>
                        <a:srgbClr val="FF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977"/>
                      </a:solidFill>
                      <a:prstDash val="solid"/>
                    </a:lnL>
                    <a:lnR w="28575">
                      <a:solidFill>
                        <a:srgbClr val="007977"/>
                      </a:solidFill>
                      <a:prstDash val="solid"/>
                    </a:lnR>
                    <a:lnB w="79247">
                      <a:solidFill>
                        <a:srgbClr val="FF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7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黑体"/>
                          <a:cs typeface="黑体"/>
                        </a:rPr>
                        <a:t>选</a:t>
                      </a:r>
                      <a:endParaRPr sz="2000">
                        <a:latin typeface="黑体"/>
                        <a:cs typeface="黑体"/>
                      </a:endParaRPr>
                    </a:p>
                  </a:txBody>
                  <a:tcPr marL="0" marR="0" marT="15875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9247">
                      <a:solidFill>
                        <a:srgbClr val="FF0000"/>
                      </a:solidFill>
                      <a:prstDash val="solid"/>
                    </a:lnT>
                    <a:lnB w="79248">
                      <a:solidFill>
                        <a:srgbClr val="FF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黑体"/>
                          <a:cs typeface="黑体"/>
                        </a:rPr>
                        <a:t>项</a:t>
                      </a:r>
                      <a:endParaRPr sz="2000">
                        <a:latin typeface="黑体"/>
                        <a:cs typeface="黑体"/>
                      </a:endParaRPr>
                    </a:p>
                  </a:txBody>
                  <a:tcPr marL="0" marR="0" marT="158750" marB="0">
                    <a:lnT w="79247">
                      <a:solidFill>
                        <a:srgbClr val="FF0000"/>
                      </a:solidFill>
                      <a:prstDash val="solid"/>
                    </a:lnT>
                    <a:lnB w="79248">
                      <a:solidFill>
                        <a:srgbClr val="FF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000" spc="10" dirty="0">
                          <a:solidFill>
                            <a:srgbClr val="333399"/>
                          </a:solidFill>
                          <a:latin typeface="黑体"/>
                          <a:cs typeface="黑体"/>
                        </a:rPr>
                        <a:t>（</a:t>
                      </a:r>
                      <a:r>
                        <a:rPr sz="2000" dirty="0">
                          <a:solidFill>
                            <a:srgbClr val="333399"/>
                          </a:solidFill>
                          <a:latin typeface="黑体"/>
                          <a:cs typeface="黑体"/>
                        </a:rPr>
                        <a:t>长</a:t>
                      </a:r>
                      <a:r>
                        <a:rPr sz="2000" spc="70" dirty="0">
                          <a:solidFill>
                            <a:srgbClr val="333399"/>
                          </a:solidFill>
                          <a:latin typeface="黑体"/>
                          <a:cs typeface="黑体"/>
                        </a:rPr>
                        <a:t> </a:t>
                      </a:r>
                      <a:r>
                        <a:rPr sz="2000" dirty="0">
                          <a:solidFill>
                            <a:srgbClr val="333399"/>
                          </a:solidFill>
                          <a:latin typeface="黑体"/>
                          <a:cs typeface="黑体"/>
                        </a:rPr>
                        <a:t>度</a:t>
                      </a:r>
                      <a:r>
                        <a:rPr sz="2000" spc="95" dirty="0">
                          <a:solidFill>
                            <a:srgbClr val="333399"/>
                          </a:solidFill>
                          <a:latin typeface="黑体"/>
                          <a:cs typeface="黑体"/>
                        </a:rPr>
                        <a:t> </a:t>
                      </a:r>
                      <a:r>
                        <a:rPr sz="2000" dirty="0">
                          <a:solidFill>
                            <a:srgbClr val="333399"/>
                          </a:solidFill>
                          <a:latin typeface="黑体"/>
                          <a:cs typeface="黑体"/>
                        </a:rPr>
                        <a:t>可</a:t>
                      </a:r>
                      <a:r>
                        <a:rPr sz="2000" spc="90" dirty="0">
                          <a:solidFill>
                            <a:srgbClr val="333399"/>
                          </a:solidFill>
                          <a:latin typeface="黑体"/>
                          <a:cs typeface="黑体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99"/>
                          </a:solidFill>
                          <a:latin typeface="黑体"/>
                          <a:cs typeface="黑体"/>
                        </a:rPr>
                        <a:t>变）</a:t>
                      </a:r>
                      <a:endParaRPr sz="2000">
                        <a:latin typeface="黑体"/>
                        <a:cs typeface="黑体"/>
                      </a:endParaRPr>
                    </a:p>
                  </a:txBody>
                  <a:tcPr marL="0" marR="0" marT="158750" marB="0">
                    <a:lnR w="76200">
                      <a:solidFill>
                        <a:srgbClr val="FF0000"/>
                      </a:solidFill>
                      <a:prstDash val="solid"/>
                    </a:lnR>
                    <a:lnT w="79247">
                      <a:solidFill>
                        <a:srgbClr val="FF0000"/>
                      </a:solidFill>
                      <a:prstDash val="solid"/>
                    </a:lnT>
                    <a:lnB w="79248">
                      <a:solidFill>
                        <a:srgbClr val="FF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245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黑体"/>
                          <a:cs typeface="黑体"/>
                        </a:rPr>
                        <a:t>填</a:t>
                      </a:r>
                      <a:endParaRPr sz="2000">
                        <a:latin typeface="黑体"/>
                        <a:cs typeface="黑体"/>
                      </a:endParaRPr>
                    </a:p>
                  </a:txBody>
                  <a:tcPr marL="0" marR="0" marT="15875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9247">
                      <a:solidFill>
                        <a:srgbClr val="FF0000"/>
                      </a:solidFill>
                      <a:prstDash val="solid"/>
                    </a:lnT>
                    <a:lnB w="79248">
                      <a:solidFill>
                        <a:srgbClr val="FF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黑体"/>
                          <a:cs typeface="黑体"/>
                        </a:rPr>
                        <a:t>充</a:t>
                      </a:r>
                      <a:endParaRPr sz="2000">
                        <a:latin typeface="黑体"/>
                        <a:cs typeface="黑体"/>
                      </a:endParaRPr>
                    </a:p>
                  </a:txBody>
                  <a:tcPr marL="0" marR="0" marT="158750" marB="0">
                    <a:lnR w="28575">
                      <a:solidFill>
                        <a:srgbClr val="007977"/>
                      </a:solidFill>
                      <a:prstDash val="solid"/>
                    </a:lnR>
                    <a:lnT w="12700">
                      <a:solidFill>
                        <a:srgbClr val="007977"/>
                      </a:solidFill>
                      <a:prstDash val="solid"/>
                    </a:lnT>
                    <a:lnB w="28575">
                      <a:solidFill>
                        <a:srgbClr val="007977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6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0383"/>
            <a:ext cx="654685" cy="637540"/>
          </a:xfrm>
          <a:custGeom>
            <a:avLst/>
            <a:gdLst/>
            <a:ahLst/>
            <a:cxnLst/>
            <a:rect l="l" t="t" r="r" b="b"/>
            <a:pathLst>
              <a:path w="654685" h="637539">
                <a:moveTo>
                  <a:pt x="0" y="637032"/>
                </a:moveTo>
                <a:lnTo>
                  <a:pt x="654558" y="637032"/>
                </a:lnTo>
                <a:lnTo>
                  <a:pt x="654558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25" y="2304033"/>
            <a:ext cx="534670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6" y="3319272"/>
                </a:moveTo>
                <a:lnTo>
                  <a:pt x="0" y="3319272"/>
                </a:lnTo>
                <a:lnTo>
                  <a:pt x="43434" y="3464052"/>
                </a:lnTo>
                <a:lnTo>
                  <a:pt x="82524" y="3333750"/>
                </a:lnTo>
                <a:lnTo>
                  <a:pt x="28956" y="3333750"/>
                </a:lnTo>
                <a:lnTo>
                  <a:pt x="28956" y="3319272"/>
                </a:lnTo>
                <a:close/>
              </a:path>
              <a:path w="86995" h="3464560">
                <a:moveTo>
                  <a:pt x="57912" y="130301"/>
                </a:moveTo>
                <a:lnTo>
                  <a:pt x="28956" y="130301"/>
                </a:lnTo>
                <a:lnTo>
                  <a:pt x="28956" y="3333750"/>
                </a:lnTo>
                <a:lnTo>
                  <a:pt x="57912" y="3333750"/>
                </a:lnTo>
                <a:lnTo>
                  <a:pt x="57912" y="130301"/>
                </a:lnTo>
                <a:close/>
              </a:path>
              <a:path w="86995" h="3464560">
                <a:moveTo>
                  <a:pt x="86868" y="3319272"/>
                </a:moveTo>
                <a:lnTo>
                  <a:pt x="57912" y="3319272"/>
                </a:lnTo>
                <a:lnTo>
                  <a:pt x="57912" y="3333750"/>
                </a:lnTo>
                <a:lnTo>
                  <a:pt x="82524" y="3333750"/>
                </a:lnTo>
                <a:lnTo>
                  <a:pt x="86868" y="3319272"/>
                </a:lnTo>
                <a:close/>
              </a:path>
              <a:path w="86995" h="3464560">
                <a:moveTo>
                  <a:pt x="43434" y="0"/>
                </a:moveTo>
                <a:lnTo>
                  <a:pt x="0" y="144780"/>
                </a:lnTo>
                <a:lnTo>
                  <a:pt x="28956" y="144780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8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095" y="1778507"/>
            <a:ext cx="688975" cy="1187450"/>
          </a:xfrm>
          <a:custGeom>
            <a:avLst/>
            <a:gdLst/>
            <a:ahLst/>
            <a:cxnLst/>
            <a:rect l="l" t="t" r="r" b="b"/>
            <a:pathLst>
              <a:path w="688975" h="1187450">
                <a:moveTo>
                  <a:pt x="0" y="1187196"/>
                </a:moveTo>
                <a:lnTo>
                  <a:pt x="688848" y="1187196"/>
                </a:lnTo>
                <a:lnTo>
                  <a:pt x="688848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8359" y="1772157"/>
            <a:ext cx="534670" cy="115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160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字节 固定 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ln w="25908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76" y="1403603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" y="2098548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176" y="2791967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76" y="3485388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891" y="4180332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8847" y="714755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77865" y="868807"/>
            <a:ext cx="146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目 的 端</a:t>
            </a:r>
            <a:r>
              <a:rPr sz="2000" spc="2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850" y="2791713"/>
            <a:ext cx="53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数据 偏移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705" y="3657091"/>
            <a:ext cx="1206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检	验	和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80005" y="868807"/>
            <a:ext cx="106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源 端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2834" y="155638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序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04944" y="280873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17590" y="3657091"/>
            <a:ext cx="1670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  <a:tab pos="14027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紧	急	指	针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66790" y="2937763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窗	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88485" y="2279980"/>
            <a:ext cx="1347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9500" algn="l"/>
              </a:tabLst>
            </a:pPr>
            <a:r>
              <a:rPr sz="2000" spc="5" dirty="0">
                <a:solidFill>
                  <a:srgbClr val="333399"/>
                </a:solidFill>
                <a:latin typeface="黑体"/>
                <a:cs typeface="黑体"/>
              </a:rPr>
              <a:t>确	认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10867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38728" y="2801111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4951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8879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2031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7996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4152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89582" y="295211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保	留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0748" y="548640"/>
            <a:ext cx="7676515" cy="0"/>
          </a:xfrm>
          <a:custGeom>
            <a:avLst/>
            <a:gdLst/>
            <a:ahLst/>
            <a:cxnLst/>
            <a:rect l="l" t="t" r="r" b="b"/>
            <a:pathLst>
              <a:path w="7676515">
                <a:moveTo>
                  <a:pt x="0" y="0"/>
                </a:moveTo>
                <a:lnTo>
                  <a:pt x="7676387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0748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0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308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7007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1086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5166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8940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2867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69464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025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4952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887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311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703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0812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4891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88179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2897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6824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903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4830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890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28359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6762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6896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4616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8848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2774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67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0780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470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8634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27135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29483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199" y="300227"/>
                </a:lnTo>
                <a:lnTo>
                  <a:pt x="16001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66916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200" y="300227"/>
                </a:lnTo>
                <a:lnTo>
                  <a:pt x="1600200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089910" y="2794254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U A P R S</a:t>
            </a:r>
            <a:r>
              <a:rPr sz="1600" b="1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89910" y="2977133"/>
            <a:ext cx="1352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700" algn="l"/>
              </a:tabLst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6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89910" y="3160267"/>
            <a:ext cx="139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G K H T N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3123" y="381"/>
            <a:ext cx="537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比特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09244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569474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648200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86152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346881" y="381"/>
            <a:ext cx="308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039334" y="381"/>
            <a:ext cx="295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405371" y="4203191"/>
            <a:ext cx="3175" cy="643255"/>
          </a:xfrm>
          <a:custGeom>
            <a:avLst/>
            <a:gdLst/>
            <a:ahLst/>
            <a:cxnLst/>
            <a:rect l="l" t="t" r="r" b="b"/>
            <a:pathLst>
              <a:path w="3175" h="643254">
                <a:moveTo>
                  <a:pt x="3048" y="0"/>
                </a:moveTo>
                <a:lnTo>
                  <a:pt x="0" y="6431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447531" y="682751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447531" y="417880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435" y="720851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82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152" y="4821935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2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00800" y="4151376"/>
            <a:ext cx="1926589" cy="718185"/>
          </a:xfrm>
          <a:custGeom>
            <a:avLst/>
            <a:gdLst/>
            <a:ahLst/>
            <a:cxnLst/>
            <a:rect l="l" t="t" r="r" b="b"/>
            <a:pathLst>
              <a:path w="1926590" h="718185">
                <a:moveTo>
                  <a:pt x="0" y="717804"/>
                </a:moveTo>
                <a:lnTo>
                  <a:pt x="1926336" y="717804"/>
                </a:lnTo>
                <a:lnTo>
                  <a:pt x="1926336" y="0"/>
                </a:lnTo>
                <a:lnTo>
                  <a:pt x="0" y="0"/>
                </a:lnTo>
                <a:lnTo>
                  <a:pt x="0" y="717804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26491" y="4298696"/>
            <a:ext cx="8141970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2905">
              <a:lnSpc>
                <a:spcPct val="100000"/>
              </a:lnSpc>
              <a:spcBef>
                <a:spcPts val="100"/>
              </a:spcBef>
              <a:tabLst>
                <a:tab pos="2186940" algn="l"/>
                <a:tab pos="2720340" algn="l"/>
                <a:tab pos="6483350" algn="l"/>
                <a:tab pos="7016750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选	项	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（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长</a:t>
            </a:r>
            <a:r>
              <a:rPr sz="2000" spc="8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度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可</a:t>
            </a:r>
            <a:r>
              <a:rPr sz="2000" spc="1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变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）	填	充</a:t>
            </a:r>
            <a:endParaRPr sz="2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填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充字段</a:t>
            </a:r>
            <a:r>
              <a:rPr sz="2800" spc="-53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——</a:t>
            </a:r>
            <a:r>
              <a:rPr sz="2800" spc="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这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是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为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了使整</a:t>
            </a:r>
            <a:r>
              <a:rPr sz="2800" spc="10" dirty="0">
                <a:solidFill>
                  <a:srgbClr val="333399"/>
                </a:solidFill>
                <a:latin typeface="黑体"/>
                <a:cs typeface="黑体"/>
              </a:rPr>
              <a:t>个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首部长</a:t>
            </a:r>
            <a:r>
              <a:rPr sz="2800" spc="10" dirty="0">
                <a:solidFill>
                  <a:srgbClr val="333399"/>
                </a:solidFill>
                <a:latin typeface="黑体"/>
                <a:cs typeface="黑体"/>
              </a:rPr>
              <a:t>度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是</a:t>
            </a:r>
            <a:r>
              <a:rPr sz="2800" spc="-53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4</a:t>
            </a:r>
            <a:r>
              <a:rPr sz="2800" spc="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字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节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的 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整数倍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" y="1196339"/>
            <a:ext cx="433070" cy="4538980"/>
          </a:xfrm>
          <a:custGeom>
            <a:avLst/>
            <a:gdLst/>
            <a:ahLst/>
            <a:cxnLst/>
            <a:rect l="l" t="t" r="r" b="b"/>
            <a:pathLst>
              <a:path w="433069" h="4538980">
                <a:moveTo>
                  <a:pt x="0" y="4538472"/>
                </a:moveTo>
                <a:lnTo>
                  <a:pt x="432816" y="4538472"/>
                </a:lnTo>
                <a:lnTo>
                  <a:pt x="432816" y="0"/>
                </a:lnTo>
                <a:lnTo>
                  <a:pt x="0" y="0"/>
                </a:lnTo>
                <a:lnTo>
                  <a:pt x="0" y="4538472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9495" y="1196339"/>
            <a:ext cx="433070" cy="4538980"/>
          </a:xfrm>
          <a:custGeom>
            <a:avLst/>
            <a:gdLst/>
            <a:ahLst/>
            <a:cxnLst/>
            <a:rect l="l" t="t" r="r" b="b"/>
            <a:pathLst>
              <a:path w="433069" h="4538980">
                <a:moveTo>
                  <a:pt x="0" y="4538472"/>
                </a:moveTo>
                <a:lnTo>
                  <a:pt x="432816" y="4538472"/>
                </a:lnTo>
                <a:lnTo>
                  <a:pt x="432816" y="0"/>
                </a:lnTo>
                <a:lnTo>
                  <a:pt x="0" y="0"/>
                </a:lnTo>
                <a:lnTo>
                  <a:pt x="0" y="4538472"/>
                </a:lnTo>
                <a:close/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43783" y="1196339"/>
            <a:ext cx="431800" cy="4538980"/>
          </a:xfrm>
          <a:custGeom>
            <a:avLst/>
            <a:gdLst/>
            <a:ahLst/>
            <a:cxnLst/>
            <a:rect l="l" t="t" r="r" b="b"/>
            <a:pathLst>
              <a:path w="431800" h="4538980">
                <a:moveTo>
                  <a:pt x="0" y="4538472"/>
                </a:moveTo>
                <a:lnTo>
                  <a:pt x="431292" y="4538472"/>
                </a:lnTo>
                <a:lnTo>
                  <a:pt x="431292" y="0"/>
                </a:lnTo>
                <a:lnTo>
                  <a:pt x="0" y="0"/>
                </a:lnTo>
                <a:lnTo>
                  <a:pt x="0" y="4538472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3783" y="1196339"/>
            <a:ext cx="431800" cy="4538980"/>
          </a:xfrm>
          <a:custGeom>
            <a:avLst/>
            <a:gdLst/>
            <a:ahLst/>
            <a:cxnLst/>
            <a:rect l="l" t="t" r="r" b="b"/>
            <a:pathLst>
              <a:path w="431800" h="4538980">
                <a:moveTo>
                  <a:pt x="0" y="4538472"/>
                </a:moveTo>
                <a:lnTo>
                  <a:pt x="431292" y="4538472"/>
                </a:lnTo>
                <a:lnTo>
                  <a:pt x="431292" y="0"/>
                </a:lnTo>
                <a:lnTo>
                  <a:pt x="0" y="0"/>
                </a:lnTo>
                <a:lnTo>
                  <a:pt x="0" y="4538472"/>
                </a:lnTo>
                <a:close/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8973" y="1478661"/>
            <a:ext cx="1083310" cy="512445"/>
          </a:xfrm>
          <a:custGeom>
            <a:avLst/>
            <a:gdLst/>
            <a:ahLst/>
            <a:cxnLst/>
            <a:rect l="l" t="t" r="r" b="b"/>
            <a:pathLst>
              <a:path w="1083310" h="512444">
                <a:moveTo>
                  <a:pt x="1011401" y="483668"/>
                </a:moveTo>
                <a:lnTo>
                  <a:pt x="997965" y="512444"/>
                </a:lnTo>
                <a:lnTo>
                  <a:pt x="1083183" y="510159"/>
                </a:lnTo>
                <a:lnTo>
                  <a:pt x="1066469" y="489076"/>
                </a:lnTo>
                <a:lnTo>
                  <a:pt x="1022984" y="489076"/>
                </a:lnTo>
                <a:lnTo>
                  <a:pt x="1011401" y="483668"/>
                </a:lnTo>
                <a:close/>
              </a:path>
              <a:path w="1083310" h="512444">
                <a:moveTo>
                  <a:pt x="1016786" y="472136"/>
                </a:moveTo>
                <a:lnTo>
                  <a:pt x="1011401" y="483668"/>
                </a:lnTo>
                <a:lnTo>
                  <a:pt x="1022984" y="489076"/>
                </a:lnTo>
                <a:lnTo>
                  <a:pt x="1028319" y="477519"/>
                </a:lnTo>
                <a:lnTo>
                  <a:pt x="1016786" y="472136"/>
                </a:lnTo>
                <a:close/>
              </a:path>
              <a:path w="1083310" h="512444">
                <a:moveTo>
                  <a:pt x="1030224" y="443356"/>
                </a:moveTo>
                <a:lnTo>
                  <a:pt x="1016786" y="472136"/>
                </a:lnTo>
                <a:lnTo>
                  <a:pt x="1028319" y="477519"/>
                </a:lnTo>
                <a:lnTo>
                  <a:pt x="1022984" y="489076"/>
                </a:lnTo>
                <a:lnTo>
                  <a:pt x="1066469" y="489076"/>
                </a:lnTo>
                <a:lnTo>
                  <a:pt x="1030224" y="443356"/>
                </a:lnTo>
                <a:close/>
              </a:path>
              <a:path w="1083310" h="512444">
                <a:moveTo>
                  <a:pt x="5333" y="0"/>
                </a:moveTo>
                <a:lnTo>
                  <a:pt x="0" y="11429"/>
                </a:lnTo>
                <a:lnTo>
                  <a:pt x="1011401" y="483668"/>
                </a:lnTo>
                <a:lnTo>
                  <a:pt x="1016786" y="472136"/>
                </a:lnTo>
                <a:lnTo>
                  <a:pt x="533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3603" y="1126236"/>
            <a:ext cx="504825" cy="647700"/>
          </a:xfrm>
          <a:custGeom>
            <a:avLst/>
            <a:gdLst/>
            <a:ahLst/>
            <a:cxnLst/>
            <a:rect l="l" t="t" r="r" b="b"/>
            <a:pathLst>
              <a:path w="504825" h="647700">
                <a:moveTo>
                  <a:pt x="241010" y="468629"/>
                </a:moveTo>
                <a:lnTo>
                  <a:pt x="180212" y="468629"/>
                </a:lnTo>
                <a:lnTo>
                  <a:pt x="198120" y="647700"/>
                </a:lnTo>
                <a:lnTo>
                  <a:pt x="241010" y="468629"/>
                </a:lnTo>
                <a:close/>
              </a:path>
              <a:path w="504825" h="647700">
                <a:moveTo>
                  <a:pt x="325771" y="447801"/>
                </a:moveTo>
                <a:lnTo>
                  <a:pt x="245998" y="447801"/>
                </a:lnTo>
                <a:lnTo>
                  <a:pt x="309372" y="591819"/>
                </a:lnTo>
                <a:lnTo>
                  <a:pt x="325771" y="447801"/>
                </a:lnTo>
                <a:close/>
              </a:path>
              <a:path w="504825" h="647700">
                <a:moveTo>
                  <a:pt x="402177" y="433450"/>
                </a:moveTo>
                <a:lnTo>
                  <a:pt x="327406" y="433450"/>
                </a:lnTo>
                <a:lnTo>
                  <a:pt x="423798" y="542543"/>
                </a:lnTo>
                <a:lnTo>
                  <a:pt x="402177" y="433450"/>
                </a:lnTo>
                <a:close/>
              </a:path>
              <a:path w="504825" h="647700">
                <a:moveTo>
                  <a:pt x="399107" y="417956"/>
                </a:moveTo>
                <a:lnTo>
                  <a:pt x="132334" y="417956"/>
                </a:lnTo>
                <a:lnTo>
                  <a:pt x="111252" y="528319"/>
                </a:lnTo>
                <a:lnTo>
                  <a:pt x="180212" y="468629"/>
                </a:lnTo>
                <a:lnTo>
                  <a:pt x="241010" y="468629"/>
                </a:lnTo>
                <a:lnTo>
                  <a:pt x="245998" y="447801"/>
                </a:lnTo>
                <a:lnTo>
                  <a:pt x="325771" y="447801"/>
                </a:lnTo>
                <a:lnTo>
                  <a:pt x="327406" y="433450"/>
                </a:lnTo>
                <a:lnTo>
                  <a:pt x="402177" y="433450"/>
                </a:lnTo>
                <a:lnTo>
                  <a:pt x="399107" y="417956"/>
                </a:lnTo>
                <a:close/>
              </a:path>
              <a:path w="504825" h="647700">
                <a:moveTo>
                  <a:pt x="8636" y="68834"/>
                </a:moveTo>
                <a:lnTo>
                  <a:pt x="108077" y="228346"/>
                </a:lnTo>
                <a:lnTo>
                  <a:pt x="0" y="258317"/>
                </a:lnTo>
                <a:lnTo>
                  <a:pt x="86868" y="353060"/>
                </a:lnTo>
                <a:lnTo>
                  <a:pt x="3175" y="437388"/>
                </a:lnTo>
                <a:lnTo>
                  <a:pt x="132334" y="417956"/>
                </a:lnTo>
                <a:lnTo>
                  <a:pt x="399107" y="417956"/>
                </a:lnTo>
                <a:lnTo>
                  <a:pt x="393191" y="388112"/>
                </a:lnTo>
                <a:lnTo>
                  <a:pt x="492949" y="388112"/>
                </a:lnTo>
                <a:lnTo>
                  <a:pt x="411226" y="314071"/>
                </a:lnTo>
                <a:lnTo>
                  <a:pt x="492759" y="243966"/>
                </a:lnTo>
                <a:lnTo>
                  <a:pt x="390016" y="219328"/>
                </a:lnTo>
                <a:lnTo>
                  <a:pt x="403679" y="189484"/>
                </a:lnTo>
                <a:lnTo>
                  <a:pt x="170815" y="189484"/>
                </a:lnTo>
                <a:lnTo>
                  <a:pt x="8636" y="68834"/>
                </a:lnTo>
                <a:close/>
              </a:path>
              <a:path w="504825" h="647700">
                <a:moveTo>
                  <a:pt x="492949" y="388112"/>
                </a:moveTo>
                <a:lnTo>
                  <a:pt x="393191" y="388112"/>
                </a:lnTo>
                <a:lnTo>
                  <a:pt x="504444" y="398525"/>
                </a:lnTo>
                <a:lnTo>
                  <a:pt x="492949" y="388112"/>
                </a:lnTo>
                <a:close/>
              </a:path>
              <a:path w="504825" h="647700">
                <a:moveTo>
                  <a:pt x="195072" y="68834"/>
                </a:moveTo>
                <a:lnTo>
                  <a:pt x="170815" y="189484"/>
                </a:lnTo>
                <a:lnTo>
                  <a:pt x="403679" y="189484"/>
                </a:lnTo>
                <a:lnTo>
                  <a:pt x="410830" y="173862"/>
                </a:lnTo>
                <a:lnTo>
                  <a:pt x="252222" y="173862"/>
                </a:lnTo>
                <a:lnTo>
                  <a:pt x="195072" y="68834"/>
                </a:lnTo>
                <a:close/>
              </a:path>
              <a:path w="504825" h="647700">
                <a:moveTo>
                  <a:pt x="339090" y="0"/>
                </a:moveTo>
                <a:lnTo>
                  <a:pt x="252222" y="173862"/>
                </a:lnTo>
                <a:lnTo>
                  <a:pt x="410830" y="173862"/>
                </a:lnTo>
                <a:lnTo>
                  <a:pt x="417341" y="159638"/>
                </a:lnTo>
                <a:lnTo>
                  <a:pt x="330581" y="159638"/>
                </a:lnTo>
                <a:lnTo>
                  <a:pt x="339090" y="0"/>
                </a:lnTo>
                <a:close/>
              </a:path>
              <a:path w="504825" h="647700">
                <a:moveTo>
                  <a:pt x="429259" y="133603"/>
                </a:moveTo>
                <a:lnTo>
                  <a:pt x="330581" y="159638"/>
                </a:lnTo>
                <a:lnTo>
                  <a:pt x="417341" y="159638"/>
                </a:lnTo>
                <a:lnTo>
                  <a:pt x="429259" y="133603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3603" y="1126236"/>
            <a:ext cx="504825" cy="647700"/>
          </a:xfrm>
          <a:custGeom>
            <a:avLst/>
            <a:gdLst/>
            <a:ahLst/>
            <a:cxnLst/>
            <a:rect l="l" t="t" r="r" b="b"/>
            <a:pathLst>
              <a:path w="504825" h="647700">
                <a:moveTo>
                  <a:pt x="252222" y="173862"/>
                </a:moveTo>
                <a:lnTo>
                  <a:pt x="339090" y="0"/>
                </a:lnTo>
                <a:lnTo>
                  <a:pt x="330581" y="159638"/>
                </a:lnTo>
                <a:lnTo>
                  <a:pt x="429259" y="133603"/>
                </a:lnTo>
                <a:lnTo>
                  <a:pt x="390016" y="219328"/>
                </a:lnTo>
                <a:lnTo>
                  <a:pt x="492759" y="243966"/>
                </a:lnTo>
                <a:lnTo>
                  <a:pt x="411226" y="314071"/>
                </a:lnTo>
                <a:lnTo>
                  <a:pt x="504444" y="398525"/>
                </a:lnTo>
                <a:lnTo>
                  <a:pt x="393191" y="388112"/>
                </a:lnTo>
                <a:lnTo>
                  <a:pt x="423798" y="542543"/>
                </a:lnTo>
                <a:lnTo>
                  <a:pt x="327406" y="433450"/>
                </a:lnTo>
                <a:lnTo>
                  <a:pt x="309372" y="591819"/>
                </a:lnTo>
                <a:lnTo>
                  <a:pt x="245998" y="447801"/>
                </a:lnTo>
                <a:lnTo>
                  <a:pt x="198120" y="647700"/>
                </a:lnTo>
                <a:lnTo>
                  <a:pt x="180212" y="468629"/>
                </a:lnTo>
                <a:lnTo>
                  <a:pt x="111252" y="528319"/>
                </a:lnTo>
                <a:lnTo>
                  <a:pt x="132334" y="417956"/>
                </a:lnTo>
                <a:lnTo>
                  <a:pt x="3175" y="437388"/>
                </a:lnTo>
                <a:lnTo>
                  <a:pt x="86868" y="353060"/>
                </a:lnTo>
                <a:lnTo>
                  <a:pt x="0" y="258317"/>
                </a:lnTo>
                <a:lnTo>
                  <a:pt x="108077" y="228346"/>
                </a:lnTo>
                <a:lnTo>
                  <a:pt x="8636" y="68834"/>
                </a:lnTo>
                <a:lnTo>
                  <a:pt x="170815" y="189484"/>
                </a:lnTo>
                <a:lnTo>
                  <a:pt x="195072" y="68834"/>
                </a:lnTo>
                <a:lnTo>
                  <a:pt x="252222" y="173862"/>
                </a:lnTo>
                <a:close/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2311" y="2702305"/>
            <a:ext cx="1802764" cy="802640"/>
          </a:xfrm>
          <a:custGeom>
            <a:avLst/>
            <a:gdLst/>
            <a:ahLst/>
            <a:cxnLst/>
            <a:rect l="l" t="t" r="r" b="b"/>
            <a:pathLst>
              <a:path w="1802764" h="802639">
                <a:moveTo>
                  <a:pt x="54381" y="732790"/>
                </a:moveTo>
                <a:lnTo>
                  <a:pt x="0" y="798322"/>
                </a:lnTo>
                <a:lnTo>
                  <a:pt x="85090" y="802513"/>
                </a:lnTo>
                <a:lnTo>
                  <a:pt x="74518" y="778510"/>
                </a:lnTo>
                <a:lnTo>
                  <a:pt x="60667" y="778510"/>
                </a:lnTo>
                <a:lnTo>
                  <a:pt x="55549" y="766953"/>
                </a:lnTo>
                <a:lnTo>
                  <a:pt x="67173" y="761834"/>
                </a:lnTo>
                <a:lnTo>
                  <a:pt x="54381" y="732790"/>
                </a:lnTo>
                <a:close/>
              </a:path>
              <a:path w="1802764" h="802639">
                <a:moveTo>
                  <a:pt x="67173" y="761834"/>
                </a:moveTo>
                <a:lnTo>
                  <a:pt x="55549" y="766953"/>
                </a:lnTo>
                <a:lnTo>
                  <a:pt x="60667" y="778510"/>
                </a:lnTo>
                <a:lnTo>
                  <a:pt x="72268" y="773402"/>
                </a:lnTo>
                <a:lnTo>
                  <a:pt x="67173" y="761834"/>
                </a:lnTo>
                <a:close/>
              </a:path>
              <a:path w="1802764" h="802639">
                <a:moveTo>
                  <a:pt x="72268" y="773402"/>
                </a:moveTo>
                <a:lnTo>
                  <a:pt x="60667" y="778510"/>
                </a:lnTo>
                <a:lnTo>
                  <a:pt x="74518" y="778510"/>
                </a:lnTo>
                <a:lnTo>
                  <a:pt x="72268" y="773402"/>
                </a:lnTo>
                <a:close/>
              </a:path>
              <a:path w="1802764" h="802639">
                <a:moveTo>
                  <a:pt x="1797304" y="0"/>
                </a:moveTo>
                <a:lnTo>
                  <a:pt x="67173" y="761834"/>
                </a:lnTo>
                <a:lnTo>
                  <a:pt x="72268" y="773402"/>
                </a:lnTo>
                <a:lnTo>
                  <a:pt x="1802383" y="11684"/>
                </a:lnTo>
                <a:lnTo>
                  <a:pt x="1797304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3477" y="2331211"/>
            <a:ext cx="1376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977"/>
                </a:solidFill>
                <a:latin typeface="Arial"/>
                <a:cs typeface="Arial"/>
              </a:rPr>
              <a:t>SYN(S</a:t>
            </a:r>
            <a:r>
              <a:rPr sz="1800" spc="-10" dirty="0">
                <a:solidFill>
                  <a:srgbClr val="007977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7977"/>
                </a:solidFill>
                <a:latin typeface="Arial"/>
                <a:cs typeface="Arial"/>
              </a:rPr>
              <a:t>Q</a:t>
            </a:r>
            <a:r>
              <a:rPr sz="1800" spc="5" dirty="0">
                <a:solidFill>
                  <a:srgbClr val="007977"/>
                </a:solidFill>
                <a:latin typeface="Arial"/>
                <a:cs typeface="Arial"/>
              </a:rPr>
              <a:t>=</a:t>
            </a:r>
            <a:r>
              <a:rPr sz="1800" spc="-25" dirty="0">
                <a:solidFill>
                  <a:srgbClr val="007977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7977"/>
                </a:solidFill>
                <a:latin typeface="Arial"/>
                <a:cs typeface="Arial"/>
              </a:rPr>
              <a:t>)  </a:t>
            </a:r>
            <a:r>
              <a:rPr sz="1800" spc="-5" dirty="0">
                <a:solidFill>
                  <a:srgbClr val="007977"/>
                </a:solidFill>
                <a:latin typeface="Arial"/>
                <a:cs typeface="Arial"/>
              </a:rPr>
              <a:t>ACK=x+1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9568" y="4430648"/>
            <a:ext cx="1802764" cy="871219"/>
          </a:xfrm>
          <a:custGeom>
            <a:avLst/>
            <a:gdLst/>
            <a:ahLst/>
            <a:cxnLst/>
            <a:rect l="l" t="t" r="r" b="b"/>
            <a:pathLst>
              <a:path w="1802764" h="871220">
                <a:moveTo>
                  <a:pt x="1731134" y="842580"/>
                </a:moveTo>
                <a:lnTo>
                  <a:pt x="1717370" y="871219"/>
                </a:lnTo>
                <a:lnTo>
                  <a:pt x="1802587" y="869822"/>
                </a:lnTo>
                <a:lnTo>
                  <a:pt x="1785746" y="848106"/>
                </a:lnTo>
                <a:lnTo>
                  <a:pt x="1742643" y="848106"/>
                </a:lnTo>
                <a:lnTo>
                  <a:pt x="1731134" y="842580"/>
                </a:lnTo>
                <a:close/>
              </a:path>
              <a:path w="1802764" h="871220">
                <a:moveTo>
                  <a:pt x="1736621" y="831162"/>
                </a:moveTo>
                <a:lnTo>
                  <a:pt x="1731134" y="842580"/>
                </a:lnTo>
                <a:lnTo>
                  <a:pt x="1742643" y="848106"/>
                </a:lnTo>
                <a:lnTo>
                  <a:pt x="1748104" y="836676"/>
                </a:lnTo>
                <a:lnTo>
                  <a:pt x="1736621" y="831162"/>
                </a:lnTo>
                <a:close/>
              </a:path>
              <a:path w="1802764" h="871220">
                <a:moveTo>
                  <a:pt x="1750390" y="802513"/>
                </a:moveTo>
                <a:lnTo>
                  <a:pt x="1736621" y="831162"/>
                </a:lnTo>
                <a:lnTo>
                  <a:pt x="1748104" y="836676"/>
                </a:lnTo>
                <a:lnTo>
                  <a:pt x="1742643" y="848106"/>
                </a:lnTo>
                <a:lnTo>
                  <a:pt x="1785746" y="848106"/>
                </a:lnTo>
                <a:lnTo>
                  <a:pt x="1750390" y="802513"/>
                </a:lnTo>
                <a:close/>
              </a:path>
              <a:path w="1802764" h="871220">
                <a:moveTo>
                  <a:pt x="5486" y="0"/>
                </a:moveTo>
                <a:lnTo>
                  <a:pt x="0" y="11430"/>
                </a:lnTo>
                <a:lnTo>
                  <a:pt x="1731134" y="842580"/>
                </a:lnTo>
                <a:lnTo>
                  <a:pt x="1736621" y="831162"/>
                </a:lnTo>
                <a:lnTo>
                  <a:pt x="5486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94917" y="4177665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977"/>
                </a:solidFill>
                <a:latin typeface="Arial"/>
                <a:cs typeface="Arial"/>
              </a:rPr>
              <a:t>REJE</a:t>
            </a:r>
            <a:r>
              <a:rPr sz="1800" spc="-15" dirty="0">
                <a:solidFill>
                  <a:srgbClr val="007977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007977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27220" y="1053083"/>
            <a:ext cx="504825" cy="4823460"/>
          </a:xfrm>
          <a:custGeom>
            <a:avLst/>
            <a:gdLst/>
            <a:ahLst/>
            <a:cxnLst/>
            <a:rect l="l" t="t" r="r" b="b"/>
            <a:pathLst>
              <a:path w="504825" h="4823460">
                <a:moveTo>
                  <a:pt x="0" y="4823460"/>
                </a:moveTo>
                <a:lnTo>
                  <a:pt x="504444" y="4823460"/>
                </a:lnTo>
                <a:lnTo>
                  <a:pt x="504444" y="0"/>
                </a:lnTo>
                <a:lnTo>
                  <a:pt x="0" y="0"/>
                </a:lnTo>
                <a:lnTo>
                  <a:pt x="0" y="4823460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7220" y="1053083"/>
            <a:ext cx="504825" cy="4823460"/>
          </a:xfrm>
          <a:custGeom>
            <a:avLst/>
            <a:gdLst/>
            <a:ahLst/>
            <a:cxnLst/>
            <a:rect l="l" t="t" r="r" b="b"/>
            <a:pathLst>
              <a:path w="504825" h="4823460">
                <a:moveTo>
                  <a:pt x="0" y="4823460"/>
                </a:moveTo>
                <a:lnTo>
                  <a:pt x="504444" y="4823460"/>
                </a:lnTo>
                <a:lnTo>
                  <a:pt x="504444" y="0"/>
                </a:lnTo>
                <a:lnTo>
                  <a:pt x="0" y="0"/>
                </a:lnTo>
                <a:lnTo>
                  <a:pt x="0" y="4823460"/>
                </a:lnTo>
                <a:close/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0731" y="1053083"/>
            <a:ext cx="504825" cy="4823460"/>
          </a:xfrm>
          <a:custGeom>
            <a:avLst/>
            <a:gdLst/>
            <a:ahLst/>
            <a:cxnLst/>
            <a:rect l="l" t="t" r="r" b="b"/>
            <a:pathLst>
              <a:path w="504825" h="4823460">
                <a:moveTo>
                  <a:pt x="0" y="4823460"/>
                </a:moveTo>
                <a:lnTo>
                  <a:pt x="504444" y="4823460"/>
                </a:lnTo>
                <a:lnTo>
                  <a:pt x="504444" y="0"/>
                </a:lnTo>
                <a:lnTo>
                  <a:pt x="0" y="0"/>
                </a:lnTo>
                <a:lnTo>
                  <a:pt x="0" y="4823460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80731" y="1053083"/>
            <a:ext cx="504825" cy="4823460"/>
          </a:xfrm>
          <a:custGeom>
            <a:avLst/>
            <a:gdLst/>
            <a:ahLst/>
            <a:cxnLst/>
            <a:rect l="l" t="t" r="r" b="b"/>
            <a:pathLst>
              <a:path w="504825" h="4823460">
                <a:moveTo>
                  <a:pt x="0" y="4823460"/>
                </a:moveTo>
                <a:lnTo>
                  <a:pt x="504444" y="4823460"/>
                </a:lnTo>
                <a:lnTo>
                  <a:pt x="504444" y="0"/>
                </a:lnTo>
                <a:lnTo>
                  <a:pt x="0" y="0"/>
                </a:lnTo>
                <a:lnTo>
                  <a:pt x="0" y="4823460"/>
                </a:lnTo>
                <a:close/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43117" y="1519427"/>
            <a:ext cx="1593215" cy="485140"/>
          </a:xfrm>
          <a:custGeom>
            <a:avLst/>
            <a:gdLst/>
            <a:ahLst/>
            <a:cxnLst/>
            <a:rect l="l" t="t" r="r" b="b"/>
            <a:pathLst>
              <a:path w="1593215" h="485139">
                <a:moveTo>
                  <a:pt x="1517902" y="454157"/>
                </a:moveTo>
                <a:lnTo>
                  <a:pt x="1509014" y="484632"/>
                </a:lnTo>
                <a:lnTo>
                  <a:pt x="1592834" y="469392"/>
                </a:lnTo>
                <a:lnTo>
                  <a:pt x="1580227" y="457708"/>
                </a:lnTo>
                <a:lnTo>
                  <a:pt x="1530096" y="457708"/>
                </a:lnTo>
                <a:lnTo>
                  <a:pt x="1517902" y="454157"/>
                </a:lnTo>
                <a:close/>
              </a:path>
              <a:path w="1593215" h="485139">
                <a:moveTo>
                  <a:pt x="1521458" y="441965"/>
                </a:moveTo>
                <a:lnTo>
                  <a:pt x="1517902" y="454157"/>
                </a:lnTo>
                <a:lnTo>
                  <a:pt x="1530096" y="457708"/>
                </a:lnTo>
                <a:lnTo>
                  <a:pt x="1533652" y="445516"/>
                </a:lnTo>
                <a:lnTo>
                  <a:pt x="1521458" y="441965"/>
                </a:lnTo>
                <a:close/>
              </a:path>
              <a:path w="1593215" h="485139">
                <a:moveTo>
                  <a:pt x="1530350" y="411480"/>
                </a:moveTo>
                <a:lnTo>
                  <a:pt x="1521458" y="441965"/>
                </a:lnTo>
                <a:lnTo>
                  <a:pt x="1533652" y="445516"/>
                </a:lnTo>
                <a:lnTo>
                  <a:pt x="1530096" y="457708"/>
                </a:lnTo>
                <a:lnTo>
                  <a:pt x="1580227" y="457708"/>
                </a:lnTo>
                <a:lnTo>
                  <a:pt x="1530350" y="411480"/>
                </a:lnTo>
                <a:close/>
              </a:path>
              <a:path w="1593215" h="485139">
                <a:moveTo>
                  <a:pt x="3556" y="0"/>
                </a:moveTo>
                <a:lnTo>
                  <a:pt x="0" y="12192"/>
                </a:lnTo>
                <a:lnTo>
                  <a:pt x="1517902" y="454157"/>
                </a:lnTo>
                <a:lnTo>
                  <a:pt x="1521458" y="441965"/>
                </a:lnTo>
                <a:lnTo>
                  <a:pt x="3556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19700" y="1196339"/>
            <a:ext cx="744220" cy="594360"/>
          </a:xfrm>
          <a:custGeom>
            <a:avLst/>
            <a:gdLst/>
            <a:ahLst/>
            <a:cxnLst/>
            <a:rect l="l" t="t" r="r" b="b"/>
            <a:pathLst>
              <a:path w="744220" h="594360">
                <a:moveTo>
                  <a:pt x="355263" y="430022"/>
                </a:moveTo>
                <a:lnTo>
                  <a:pt x="265684" y="430022"/>
                </a:lnTo>
                <a:lnTo>
                  <a:pt x="292100" y="594360"/>
                </a:lnTo>
                <a:lnTo>
                  <a:pt x="355263" y="430022"/>
                </a:lnTo>
                <a:close/>
              </a:path>
              <a:path w="744220" h="594360">
                <a:moveTo>
                  <a:pt x="480302" y="410972"/>
                </a:moveTo>
                <a:lnTo>
                  <a:pt x="362585" y="410972"/>
                </a:lnTo>
                <a:lnTo>
                  <a:pt x="456057" y="543051"/>
                </a:lnTo>
                <a:lnTo>
                  <a:pt x="480302" y="410972"/>
                </a:lnTo>
                <a:close/>
              </a:path>
              <a:path w="744220" h="594360">
                <a:moveTo>
                  <a:pt x="592956" y="397763"/>
                </a:moveTo>
                <a:lnTo>
                  <a:pt x="482726" y="397763"/>
                </a:lnTo>
                <a:lnTo>
                  <a:pt x="624713" y="497967"/>
                </a:lnTo>
                <a:lnTo>
                  <a:pt x="592956" y="397763"/>
                </a:lnTo>
                <a:close/>
              </a:path>
              <a:path w="744220" h="594360">
                <a:moveTo>
                  <a:pt x="588448" y="383539"/>
                </a:moveTo>
                <a:lnTo>
                  <a:pt x="195072" y="383539"/>
                </a:lnTo>
                <a:lnTo>
                  <a:pt x="163957" y="484759"/>
                </a:lnTo>
                <a:lnTo>
                  <a:pt x="265684" y="430022"/>
                </a:lnTo>
                <a:lnTo>
                  <a:pt x="355263" y="430022"/>
                </a:lnTo>
                <a:lnTo>
                  <a:pt x="362585" y="410972"/>
                </a:lnTo>
                <a:lnTo>
                  <a:pt x="480302" y="410972"/>
                </a:lnTo>
                <a:lnTo>
                  <a:pt x="482726" y="397763"/>
                </a:lnTo>
                <a:lnTo>
                  <a:pt x="592956" y="397763"/>
                </a:lnTo>
                <a:lnTo>
                  <a:pt x="588448" y="383539"/>
                </a:lnTo>
                <a:close/>
              </a:path>
              <a:path w="744220" h="594360">
                <a:moveTo>
                  <a:pt x="12700" y="63119"/>
                </a:moveTo>
                <a:lnTo>
                  <a:pt x="159258" y="209550"/>
                </a:lnTo>
                <a:lnTo>
                  <a:pt x="0" y="237109"/>
                </a:lnTo>
                <a:lnTo>
                  <a:pt x="128142" y="323976"/>
                </a:lnTo>
                <a:lnTo>
                  <a:pt x="4699" y="401447"/>
                </a:lnTo>
                <a:lnTo>
                  <a:pt x="195072" y="383539"/>
                </a:lnTo>
                <a:lnTo>
                  <a:pt x="588448" y="383539"/>
                </a:lnTo>
                <a:lnTo>
                  <a:pt x="579754" y="356108"/>
                </a:lnTo>
                <a:lnTo>
                  <a:pt x="726773" y="356108"/>
                </a:lnTo>
                <a:lnTo>
                  <a:pt x="606171" y="288289"/>
                </a:lnTo>
                <a:lnTo>
                  <a:pt x="726439" y="223900"/>
                </a:lnTo>
                <a:lnTo>
                  <a:pt x="575055" y="201295"/>
                </a:lnTo>
                <a:lnTo>
                  <a:pt x="595220" y="173862"/>
                </a:lnTo>
                <a:lnTo>
                  <a:pt x="251713" y="173862"/>
                </a:lnTo>
                <a:lnTo>
                  <a:pt x="12700" y="63119"/>
                </a:lnTo>
                <a:close/>
              </a:path>
              <a:path w="744220" h="594360">
                <a:moveTo>
                  <a:pt x="726773" y="356108"/>
                </a:moveTo>
                <a:lnTo>
                  <a:pt x="579754" y="356108"/>
                </a:lnTo>
                <a:lnTo>
                  <a:pt x="743712" y="365633"/>
                </a:lnTo>
                <a:lnTo>
                  <a:pt x="726773" y="356108"/>
                </a:lnTo>
                <a:close/>
              </a:path>
              <a:path w="744220" h="594360">
                <a:moveTo>
                  <a:pt x="287527" y="63119"/>
                </a:moveTo>
                <a:lnTo>
                  <a:pt x="251713" y="173862"/>
                </a:lnTo>
                <a:lnTo>
                  <a:pt x="595220" y="173862"/>
                </a:lnTo>
                <a:lnTo>
                  <a:pt x="605675" y="159638"/>
                </a:lnTo>
                <a:lnTo>
                  <a:pt x="371855" y="159638"/>
                </a:lnTo>
                <a:lnTo>
                  <a:pt x="287527" y="63119"/>
                </a:lnTo>
                <a:close/>
              </a:path>
              <a:path w="744220" h="594360">
                <a:moveTo>
                  <a:pt x="499999" y="0"/>
                </a:moveTo>
                <a:lnTo>
                  <a:pt x="371855" y="159638"/>
                </a:lnTo>
                <a:lnTo>
                  <a:pt x="605675" y="159638"/>
                </a:lnTo>
                <a:lnTo>
                  <a:pt x="615290" y="146558"/>
                </a:lnTo>
                <a:lnTo>
                  <a:pt x="487425" y="146558"/>
                </a:lnTo>
                <a:lnTo>
                  <a:pt x="499999" y="0"/>
                </a:lnTo>
                <a:close/>
              </a:path>
              <a:path w="744220" h="594360">
                <a:moveTo>
                  <a:pt x="632840" y="122682"/>
                </a:moveTo>
                <a:lnTo>
                  <a:pt x="487425" y="146558"/>
                </a:lnTo>
                <a:lnTo>
                  <a:pt x="615290" y="146558"/>
                </a:lnTo>
                <a:lnTo>
                  <a:pt x="632840" y="122682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9700" y="1196339"/>
            <a:ext cx="744220" cy="594360"/>
          </a:xfrm>
          <a:custGeom>
            <a:avLst/>
            <a:gdLst/>
            <a:ahLst/>
            <a:cxnLst/>
            <a:rect l="l" t="t" r="r" b="b"/>
            <a:pathLst>
              <a:path w="744220" h="594360">
                <a:moveTo>
                  <a:pt x="371855" y="159638"/>
                </a:moveTo>
                <a:lnTo>
                  <a:pt x="499999" y="0"/>
                </a:lnTo>
                <a:lnTo>
                  <a:pt x="487425" y="146558"/>
                </a:lnTo>
                <a:lnTo>
                  <a:pt x="632840" y="122682"/>
                </a:lnTo>
                <a:lnTo>
                  <a:pt x="575055" y="201295"/>
                </a:lnTo>
                <a:lnTo>
                  <a:pt x="726439" y="223900"/>
                </a:lnTo>
                <a:lnTo>
                  <a:pt x="606171" y="288289"/>
                </a:lnTo>
                <a:lnTo>
                  <a:pt x="743712" y="365633"/>
                </a:lnTo>
                <a:lnTo>
                  <a:pt x="579754" y="356108"/>
                </a:lnTo>
                <a:lnTo>
                  <a:pt x="624713" y="497967"/>
                </a:lnTo>
                <a:lnTo>
                  <a:pt x="482726" y="397763"/>
                </a:lnTo>
                <a:lnTo>
                  <a:pt x="456057" y="543051"/>
                </a:lnTo>
                <a:lnTo>
                  <a:pt x="362585" y="410972"/>
                </a:lnTo>
                <a:lnTo>
                  <a:pt x="292100" y="594360"/>
                </a:lnTo>
                <a:lnTo>
                  <a:pt x="265684" y="430022"/>
                </a:lnTo>
                <a:lnTo>
                  <a:pt x="163957" y="484759"/>
                </a:lnTo>
                <a:lnTo>
                  <a:pt x="195072" y="383539"/>
                </a:lnTo>
                <a:lnTo>
                  <a:pt x="4699" y="401447"/>
                </a:lnTo>
                <a:lnTo>
                  <a:pt x="128142" y="323976"/>
                </a:lnTo>
                <a:lnTo>
                  <a:pt x="0" y="237109"/>
                </a:lnTo>
                <a:lnTo>
                  <a:pt x="159258" y="209550"/>
                </a:lnTo>
                <a:lnTo>
                  <a:pt x="12700" y="63119"/>
                </a:lnTo>
                <a:lnTo>
                  <a:pt x="251713" y="173862"/>
                </a:lnTo>
                <a:lnTo>
                  <a:pt x="287527" y="63119"/>
                </a:lnTo>
                <a:lnTo>
                  <a:pt x="371855" y="159638"/>
                </a:lnTo>
                <a:close/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04153" y="1079753"/>
            <a:ext cx="1377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977"/>
                </a:solidFill>
                <a:latin typeface="Arial"/>
                <a:cs typeface="Arial"/>
              </a:rPr>
              <a:t>SYN(SEQ=x)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48071" y="2414270"/>
            <a:ext cx="1802764" cy="801370"/>
          </a:xfrm>
          <a:custGeom>
            <a:avLst/>
            <a:gdLst/>
            <a:ahLst/>
            <a:cxnLst/>
            <a:rect l="l" t="t" r="r" b="b"/>
            <a:pathLst>
              <a:path w="1802765" h="801369">
                <a:moveTo>
                  <a:pt x="54482" y="731265"/>
                </a:moveTo>
                <a:lnTo>
                  <a:pt x="0" y="796797"/>
                </a:lnTo>
                <a:lnTo>
                  <a:pt x="85089" y="800988"/>
                </a:lnTo>
                <a:lnTo>
                  <a:pt x="74608" y="777113"/>
                </a:lnTo>
                <a:lnTo>
                  <a:pt x="60705" y="777113"/>
                </a:lnTo>
                <a:lnTo>
                  <a:pt x="55625" y="765428"/>
                </a:lnTo>
                <a:lnTo>
                  <a:pt x="67239" y="760325"/>
                </a:lnTo>
                <a:lnTo>
                  <a:pt x="54482" y="731265"/>
                </a:lnTo>
                <a:close/>
              </a:path>
              <a:path w="1802765" h="801369">
                <a:moveTo>
                  <a:pt x="67239" y="760325"/>
                </a:moveTo>
                <a:lnTo>
                  <a:pt x="55625" y="765428"/>
                </a:lnTo>
                <a:lnTo>
                  <a:pt x="60705" y="777113"/>
                </a:lnTo>
                <a:lnTo>
                  <a:pt x="72360" y="771991"/>
                </a:lnTo>
                <a:lnTo>
                  <a:pt x="67239" y="760325"/>
                </a:lnTo>
                <a:close/>
              </a:path>
              <a:path w="1802765" h="801369">
                <a:moveTo>
                  <a:pt x="72360" y="771991"/>
                </a:moveTo>
                <a:lnTo>
                  <a:pt x="60705" y="777113"/>
                </a:lnTo>
                <a:lnTo>
                  <a:pt x="74608" y="777113"/>
                </a:lnTo>
                <a:lnTo>
                  <a:pt x="72360" y="771991"/>
                </a:lnTo>
                <a:close/>
              </a:path>
              <a:path w="1802765" h="801369">
                <a:moveTo>
                  <a:pt x="1797303" y="0"/>
                </a:moveTo>
                <a:lnTo>
                  <a:pt x="67239" y="760325"/>
                </a:lnTo>
                <a:lnTo>
                  <a:pt x="72360" y="771991"/>
                </a:lnTo>
                <a:lnTo>
                  <a:pt x="1802383" y="11683"/>
                </a:lnTo>
                <a:lnTo>
                  <a:pt x="179730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80786" y="2042286"/>
            <a:ext cx="1377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977"/>
                </a:solidFill>
                <a:latin typeface="Arial"/>
                <a:cs typeface="Arial"/>
              </a:rPr>
              <a:t>SYN(SEQ=y)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7977"/>
                </a:solidFill>
                <a:latin typeface="Arial"/>
                <a:cs typeface="Arial"/>
              </a:rPr>
              <a:t>ACK=x+1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43117" y="3823715"/>
            <a:ext cx="1593215" cy="485140"/>
          </a:xfrm>
          <a:custGeom>
            <a:avLst/>
            <a:gdLst/>
            <a:ahLst/>
            <a:cxnLst/>
            <a:rect l="l" t="t" r="r" b="b"/>
            <a:pathLst>
              <a:path w="1593215" h="485139">
                <a:moveTo>
                  <a:pt x="1517902" y="454157"/>
                </a:moveTo>
                <a:lnTo>
                  <a:pt x="1509014" y="484631"/>
                </a:lnTo>
                <a:lnTo>
                  <a:pt x="1592834" y="469391"/>
                </a:lnTo>
                <a:lnTo>
                  <a:pt x="1580227" y="457707"/>
                </a:lnTo>
                <a:lnTo>
                  <a:pt x="1530096" y="457707"/>
                </a:lnTo>
                <a:lnTo>
                  <a:pt x="1517902" y="454157"/>
                </a:lnTo>
                <a:close/>
              </a:path>
              <a:path w="1593215" h="485139">
                <a:moveTo>
                  <a:pt x="1521458" y="441965"/>
                </a:moveTo>
                <a:lnTo>
                  <a:pt x="1517902" y="454157"/>
                </a:lnTo>
                <a:lnTo>
                  <a:pt x="1530096" y="457707"/>
                </a:lnTo>
                <a:lnTo>
                  <a:pt x="1533652" y="445515"/>
                </a:lnTo>
                <a:lnTo>
                  <a:pt x="1521458" y="441965"/>
                </a:lnTo>
                <a:close/>
              </a:path>
              <a:path w="1593215" h="485139">
                <a:moveTo>
                  <a:pt x="1530350" y="411479"/>
                </a:moveTo>
                <a:lnTo>
                  <a:pt x="1521458" y="441965"/>
                </a:lnTo>
                <a:lnTo>
                  <a:pt x="1533652" y="445515"/>
                </a:lnTo>
                <a:lnTo>
                  <a:pt x="1530096" y="457707"/>
                </a:lnTo>
                <a:lnTo>
                  <a:pt x="1580227" y="457707"/>
                </a:lnTo>
                <a:lnTo>
                  <a:pt x="1530350" y="411479"/>
                </a:lnTo>
                <a:close/>
              </a:path>
              <a:path w="1593215" h="485139">
                <a:moveTo>
                  <a:pt x="3556" y="0"/>
                </a:moveTo>
                <a:lnTo>
                  <a:pt x="0" y="12191"/>
                </a:lnTo>
                <a:lnTo>
                  <a:pt x="1517902" y="454157"/>
                </a:lnTo>
                <a:lnTo>
                  <a:pt x="1521458" y="441965"/>
                </a:lnTo>
                <a:lnTo>
                  <a:pt x="3556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19700" y="3500628"/>
            <a:ext cx="744220" cy="594360"/>
          </a:xfrm>
          <a:custGeom>
            <a:avLst/>
            <a:gdLst/>
            <a:ahLst/>
            <a:cxnLst/>
            <a:rect l="l" t="t" r="r" b="b"/>
            <a:pathLst>
              <a:path w="744220" h="594360">
                <a:moveTo>
                  <a:pt x="355263" y="430022"/>
                </a:moveTo>
                <a:lnTo>
                  <a:pt x="265684" y="430022"/>
                </a:lnTo>
                <a:lnTo>
                  <a:pt x="292100" y="594360"/>
                </a:lnTo>
                <a:lnTo>
                  <a:pt x="355263" y="430022"/>
                </a:lnTo>
                <a:close/>
              </a:path>
              <a:path w="744220" h="594360">
                <a:moveTo>
                  <a:pt x="480302" y="410972"/>
                </a:moveTo>
                <a:lnTo>
                  <a:pt x="362585" y="410972"/>
                </a:lnTo>
                <a:lnTo>
                  <a:pt x="456057" y="543052"/>
                </a:lnTo>
                <a:lnTo>
                  <a:pt x="480302" y="410972"/>
                </a:lnTo>
                <a:close/>
              </a:path>
              <a:path w="744220" h="594360">
                <a:moveTo>
                  <a:pt x="592956" y="397764"/>
                </a:moveTo>
                <a:lnTo>
                  <a:pt x="482726" y="397764"/>
                </a:lnTo>
                <a:lnTo>
                  <a:pt x="624713" y="497967"/>
                </a:lnTo>
                <a:lnTo>
                  <a:pt x="592956" y="397764"/>
                </a:lnTo>
                <a:close/>
              </a:path>
              <a:path w="744220" h="594360">
                <a:moveTo>
                  <a:pt x="588448" y="383540"/>
                </a:moveTo>
                <a:lnTo>
                  <a:pt x="195072" y="383540"/>
                </a:lnTo>
                <a:lnTo>
                  <a:pt x="163957" y="484759"/>
                </a:lnTo>
                <a:lnTo>
                  <a:pt x="265684" y="430022"/>
                </a:lnTo>
                <a:lnTo>
                  <a:pt x="355263" y="430022"/>
                </a:lnTo>
                <a:lnTo>
                  <a:pt x="362585" y="410972"/>
                </a:lnTo>
                <a:lnTo>
                  <a:pt x="480302" y="410972"/>
                </a:lnTo>
                <a:lnTo>
                  <a:pt x="482726" y="397764"/>
                </a:lnTo>
                <a:lnTo>
                  <a:pt x="592956" y="397764"/>
                </a:lnTo>
                <a:lnTo>
                  <a:pt x="588448" y="383540"/>
                </a:lnTo>
                <a:close/>
              </a:path>
              <a:path w="744220" h="594360">
                <a:moveTo>
                  <a:pt x="12700" y="63119"/>
                </a:moveTo>
                <a:lnTo>
                  <a:pt x="159258" y="209550"/>
                </a:lnTo>
                <a:lnTo>
                  <a:pt x="0" y="237109"/>
                </a:lnTo>
                <a:lnTo>
                  <a:pt x="128142" y="323977"/>
                </a:lnTo>
                <a:lnTo>
                  <a:pt x="4699" y="401447"/>
                </a:lnTo>
                <a:lnTo>
                  <a:pt x="195072" y="383540"/>
                </a:lnTo>
                <a:lnTo>
                  <a:pt x="588448" y="383540"/>
                </a:lnTo>
                <a:lnTo>
                  <a:pt x="579754" y="356108"/>
                </a:lnTo>
                <a:lnTo>
                  <a:pt x="726773" y="356108"/>
                </a:lnTo>
                <a:lnTo>
                  <a:pt x="606171" y="288290"/>
                </a:lnTo>
                <a:lnTo>
                  <a:pt x="726439" y="223901"/>
                </a:lnTo>
                <a:lnTo>
                  <a:pt x="575055" y="201295"/>
                </a:lnTo>
                <a:lnTo>
                  <a:pt x="595220" y="173863"/>
                </a:lnTo>
                <a:lnTo>
                  <a:pt x="251713" y="173863"/>
                </a:lnTo>
                <a:lnTo>
                  <a:pt x="12700" y="63119"/>
                </a:lnTo>
                <a:close/>
              </a:path>
              <a:path w="744220" h="594360">
                <a:moveTo>
                  <a:pt x="726773" y="356108"/>
                </a:moveTo>
                <a:lnTo>
                  <a:pt x="579754" y="356108"/>
                </a:lnTo>
                <a:lnTo>
                  <a:pt x="743712" y="365633"/>
                </a:lnTo>
                <a:lnTo>
                  <a:pt x="726773" y="356108"/>
                </a:lnTo>
                <a:close/>
              </a:path>
              <a:path w="744220" h="594360">
                <a:moveTo>
                  <a:pt x="287527" y="63119"/>
                </a:moveTo>
                <a:lnTo>
                  <a:pt x="251713" y="173863"/>
                </a:lnTo>
                <a:lnTo>
                  <a:pt x="595220" y="173863"/>
                </a:lnTo>
                <a:lnTo>
                  <a:pt x="605675" y="159639"/>
                </a:lnTo>
                <a:lnTo>
                  <a:pt x="371855" y="159639"/>
                </a:lnTo>
                <a:lnTo>
                  <a:pt x="287527" y="63119"/>
                </a:lnTo>
                <a:close/>
              </a:path>
              <a:path w="744220" h="594360">
                <a:moveTo>
                  <a:pt x="499999" y="0"/>
                </a:moveTo>
                <a:lnTo>
                  <a:pt x="371855" y="159639"/>
                </a:lnTo>
                <a:lnTo>
                  <a:pt x="605675" y="159639"/>
                </a:lnTo>
                <a:lnTo>
                  <a:pt x="615290" y="146558"/>
                </a:lnTo>
                <a:lnTo>
                  <a:pt x="487425" y="146558"/>
                </a:lnTo>
                <a:lnTo>
                  <a:pt x="499999" y="0"/>
                </a:lnTo>
                <a:close/>
              </a:path>
              <a:path w="744220" h="594360">
                <a:moveTo>
                  <a:pt x="632840" y="122682"/>
                </a:moveTo>
                <a:lnTo>
                  <a:pt x="487425" y="146558"/>
                </a:lnTo>
                <a:lnTo>
                  <a:pt x="615290" y="146558"/>
                </a:lnTo>
                <a:lnTo>
                  <a:pt x="632840" y="122682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19700" y="3500628"/>
            <a:ext cx="744220" cy="594360"/>
          </a:xfrm>
          <a:custGeom>
            <a:avLst/>
            <a:gdLst/>
            <a:ahLst/>
            <a:cxnLst/>
            <a:rect l="l" t="t" r="r" b="b"/>
            <a:pathLst>
              <a:path w="744220" h="594360">
                <a:moveTo>
                  <a:pt x="371855" y="159639"/>
                </a:moveTo>
                <a:lnTo>
                  <a:pt x="499999" y="0"/>
                </a:lnTo>
                <a:lnTo>
                  <a:pt x="487425" y="146558"/>
                </a:lnTo>
                <a:lnTo>
                  <a:pt x="632840" y="122682"/>
                </a:lnTo>
                <a:lnTo>
                  <a:pt x="575055" y="201295"/>
                </a:lnTo>
                <a:lnTo>
                  <a:pt x="726439" y="223901"/>
                </a:lnTo>
                <a:lnTo>
                  <a:pt x="606171" y="288290"/>
                </a:lnTo>
                <a:lnTo>
                  <a:pt x="743712" y="365633"/>
                </a:lnTo>
                <a:lnTo>
                  <a:pt x="579754" y="356108"/>
                </a:lnTo>
                <a:lnTo>
                  <a:pt x="624713" y="497967"/>
                </a:lnTo>
                <a:lnTo>
                  <a:pt x="482726" y="397764"/>
                </a:lnTo>
                <a:lnTo>
                  <a:pt x="456057" y="543052"/>
                </a:lnTo>
                <a:lnTo>
                  <a:pt x="362585" y="410972"/>
                </a:lnTo>
                <a:lnTo>
                  <a:pt x="292100" y="594360"/>
                </a:lnTo>
                <a:lnTo>
                  <a:pt x="265684" y="430022"/>
                </a:lnTo>
                <a:lnTo>
                  <a:pt x="163957" y="484759"/>
                </a:lnTo>
                <a:lnTo>
                  <a:pt x="195072" y="383540"/>
                </a:lnTo>
                <a:lnTo>
                  <a:pt x="4699" y="401447"/>
                </a:lnTo>
                <a:lnTo>
                  <a:pt x="128142" y="323977"/>
                </a:lnTo>
                <a:lnTo>
                  <a:pt x="0" y="237109"/>
                </a:lnTo>
                <a:lnTo>
                  <a:pt x="159258" y="209550"/>
                </a:lnTo>
                <a:lnTo>
                  <a:pt x="12700" y="63119"/>
                </a:lnTo>
                <a:lnTo>
                  <a:pt x="251713" y="173863"/>
                </a:lnTo>
                <a:lnTo>
                  <a:pt x="287527" y="63119"/>
                </a:lnTo>
                <a:lnTo>
                  <a:pt x="371855" y="159639"/>
                </a:lnTo>
                <a:close/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64707" y="3456813"/>
            <a:ext cx="743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977"/>
                </a:solidFill>
                <a:latin typeface="Arial"/>
                <a:cs typeface="Arial"/>
              </a:rPr>
              <a:t>ACK=z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45278" y="4647057"/>
            <a:ext cx="1802764" cy="871219"/>
          </a:xfrm>
          <a:custGeom>
            <a:avLst/>
            <a:gdLst/>
            <a:ahLst/>
            <a:cxnLst/>
            <a:rect l="l" t="t" r="r" b="b"/>
            <a:pathLst>
              <a:path w="1802765" h="871220">
                <a:moveTo>
                  <a:pt x="1731184" y="842580"/>
                </a:moveTo>
                <a:lnTo>
                  <a:pt x="1717421" y="871220"/>
                </a:lnTo>
                <a:lnTo>
                  <a:pt x="1802638" y="869823"/>
                </a:lnTo>
                <a:lnTo>
                  <a:pt x="1785797" y="848106"/>
                </a:lnTo>
                <a:lnTo>
                  <a:pt x="1742694" y="848106"/>
                </a:lnTo>
                <a:lnTo>
                  <a:pt x="1731184" y="842580"/>
                </a:lnTo>
                <a:close/>
              </a:path>
              <a:path w="1802765" h="871220">
                <a:moveTo>
                  <a:pt x="1736672" y="831162"/>
                </a:moveTo>
                <a:lnTo>
                  <a:pt x="1731184" y="842580"/>
                </a:lnTo>
                <a:lnTo>
                  <a:pt x="1742694" y="848106"/>
                </a:lnTo>
                <a:lnTo>
                  <a:pt x="1748154" y="836676"/>
                </a:lnTo>
                <a:lnTo>
                  <a:pt x="1736672" y="831162"/>
                </a:lnTo>
                <a:close/>
              </a:path>
              <a:path w="1802765" h="871220">
                <a:moveTo>
                  <a:pt x="1750441" y="802513"/>
                </a:moveTo>
                <a:lnTo>
                  <a:pt x="1736672" y="831162"/>
                </a:lnTo>
                <a:lnTo>
                  <a:pt x="1748154" y="836676"/>
                </a:lnTo>
                <a:lnTo>
                  <a:pt x="1742694" y="848106"/>
                </a:lnTo>
                <a:lnTo>
                  <a:pt x="1785797" y="848106"/>
                </a:lnTo>
                <a:lnTo>
                  <a:pt x="1750441" y="802513"/>
                </a:lnTo>
                <a:close/>
              </a:path>
              <a:path w="1802765" h="871220">
                <a:moveTo>
                  <a:pt x="5587" y="0"/>
                </a:moveTo>
                <a:lnTo>
                  <a:pt x="0" y="11430"/>
                </a:lnTo>
                <a:lnTo>
                  <a:pt x="1731184" y="842580"/>
                </a:lnTo>
                <a:lnTo>
                  <a:pt x="1736672" y="831162"/>
                </a:lnTo>
                <a:lnTo>
                  <a:pt x="5587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72480" y="4393819"/>
            <a:ext cx="913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977"/>
                </a:solidFill>
                <a:latin typeface="Arial"/>
                <a:cs typeface="Arial"/>
              </a:rPr>
              <a:t>REJE</a:t>
            </a:r>
            <a:r>
              <a:rPr sz="1800" spc="-15" dirty="0">
                <a:solidFill>
                  <a:srgbClr val="007977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007977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2742" y="720978"/>
            <a:ext cx="231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7419" algn="l"/>
              </a:tabLst>
            </a:pPr>
            <a:r>
              <a:rPr sz="1800" dirty="0">
                <a:solidFill>
                  <a:srgbClr val="007977"/>
                </a:solidFill>
                <a:latin typeface="宋体"/>
                <a:cs typeface="宋体"/>
              </a:rPr>
              <a:t>主机</a:t>
            </a:r>
            <a:r>
              <a:rPr sz="1800" spc="-5" dirty="0">
                <a:solidFill>
                  <a:srgbClr val="007977"/>
                </a:solidFill>
                <a:latin typeface="Arial"/>
                <a:cs typeface="Arial"/>
              </a:rPr>
              <a:t>1	SYN(SEQ=x)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50895" y="793750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977"/>
                </a:solidFill>
                <a:latin typeface="宋体"/>
                <a:cs typeface="宋体"/>
              </a:rPr>
              <a:t>主机</a:t>
            </a:r>
            <a:r>
              <a:rPr sz="1800" spc="-5" dirty="0">
                <a:solidFill>
                  <a:srgbClr val="007977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3571747" y="25095"/>
            <a:ext cx="1854200" cy="852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隶书"/>
                <a:cs typeface="隶书"/>
              </a:rPr>
              <a:t>异常情况</a:t>
            </a:r>
            <a:endParaRPr sz="3600">
              <a:latin typeface="隶书"/>
              <a:cs typeface="隶书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solidFill>
                  <a:srgbClr val="007977"/>
                </a:solidFill>
                <a:latin typeface="宋体"/>
                <a:cs typeface="宋体"/>
              </a:rPr>
              <a:t>主机</a:t>
            </a:r>
            <a:r>
              <a:rPr sz="1800" spc="-5" dirty="0">
                <a:solidFill>
                  <a:srgbClr val="007977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15961" y="577977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977"/>
                </a:solidFill>
                <a:latin typeface="宋体"/>
                <a:cs typeface="宋体"/>
              </a:rPr>
              <a:t>主机</a:t>
            </a:r>
            <a:r>
              <a:rPr sz="1800" spc="-5" dirty="0">
                <a:solidFill>
                  <a:srgbClr val="007977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91" y="1144816"/>
            <a:ext cx="8095615" cy="48069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DC5800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3200" b="1" spc="-10" dirty="0">
                <a:solidFill>
                  <a:srgbClr val="007977"/>
                </a:solidFill>
                <a:latin typeface="隶书"/>
                <a:cs typeface="隶书"/>
              </a:rPr>
              <a:t>连</a:t>
            </a:r>
            <a:r>
              <a:rPr sz="3200" b="1" spc="5" dirty="0">
                <a:solidFill>
                  <a:srgbClr val="007977"/>
                </a:solidFill>
                <a:latin typeface="隶书"/>
                <a:cs typeface="隶书"/>
              </a:rPr>
              <a:t>接</a:t>
            </a:r>
            <a:r>
              <a:rPr sz="3200" b="1" spc="-10" dirty="0">
                <a:solidFill>
                  <a:srgbClr val="007977"/>
                </a:solidFill>
                <a:latin typeface="隶书"/>
                <a:cs typeface="隶书"/>
              </a:rPr>
              <a:t>的释放</a:t>
            </a:r>
            <a:endParaRPr sz="3200">
              <a:latin typeface="隶书"/>
              <a:cs typeface="隶书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Clr>
                <a:srgbClr val="DC5800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3200" dirty="0">
                <a:solidFill>
                  <a:srgbClr val="0066FF"/>
                </a:solidFill>
                <a:latin typeface="隶书"/>
                <a:cs typeface="隶书"/>
              </a:rPr>
              <a:t>第一</a:t>
            </a:r>
            <a:r>
              <a:rPr sz="3200" spc="-15" dirty="0">
                <a:solidFill>
                  <a:srgbClr val="0066FF"/>
                </a:solidFill>
                <a:latin typeface="隶书"/>
                <a:cs typeface="隶书"/>
              </a:rPr>
              <a:t>次</a:t>
            </a:r>
            <a:r>
              <a:rPr sz="3200" dirty="0">
                <a:solidFill>
                  <a:srgbClr val="0066FF"/>
                </a:solidFill>
                <a:latin typeface="隶书"/>
                <a:cs typeface="隶书"/>
              </a:rPr>
              <a:t>握手</a:t>
            </a:r>
            <a:r>
              <a:rPr sz="3200" spc="-10" dirty="0">
                <a:solidFill>
                  <a:srgbClr val="0066FF"/>
                </a:solidFill>
                <a:latin typeface="隶书"/>
                <a:cs typeface="隶书"/>
              </a:rPr>
              <a:t>：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由进行数据通信的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任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意一方提 </a:t>
            </a:r>
            <a:r>
              <a:rPr sz="3200" spc="5" dirty="0">
                <a:solidFill>
                  <a:srgbClr val="007977"/>
                </a:solidFill>
                <a:latin typeface="隶书"/>
                <a:cs typeface="隶书"/>
              </a:rPr>
              <a:t>出要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求</a:t>
            </a:r>
            <a:r>
              <a:rPr sz="3200" spc="5" dirty="0">
                <a:solidFill>
                  <a:srgbClr val="007977"/>
                </a:solidFill>
                <a:latin typeface="隶书"/>
                <a:cs typeface="隶书"/>
              </a:rPr>
              <a:t>释放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连</a:t>
            </a:r>
            <a:r>
              <a:rPr sz="3200" spc="5" dirty="0">
                <a:solidFill>
                  <a:srgbClr val="007977"/>
                </a:solidFill>
                <a:latin typeface="隶书"/>
                <a:cs typeface="隶书"/>
              </a:rPr>
              <a:t>接的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请</a:t>
            </a:r>
            <a:r>
              <a:rPr sz="3200" spc="5" dirty="0">
                <a:solidFill>
                  <a:srgbClr val="007977"/>
                </a:solidFill>
                <a:latin typeface="隶书"/>
                <a:cs typeface="隶书"/>
              </a:rPr>
              <a:t>求报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文</a:t>
            </a:r>
            <a:r>
              <a:rPr sz="3200" spc="5" dirty="0">
                <a:solidFill>
                  <a:srgbClr val="007977"/>
                </a:solidFill>
                <a:latin typeface="隶书"/>
                <a:cs typeface="隶书"/>
              </a:rPr>
              <a:t>段。</a:t>
            </a:r>
            <a:endParaRPr sz="3200">
              <a:latin typeface="隶书"/>
              <a:cs typeface="隶书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Clr>
                <a:srgbClr val="DC5800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3200" dirty="0">
                <a:solidFill>
                  <a:srgbClr val="0066FF"/>
                </a:solidFill>
                <a:latin typeface="隶书"/>
                <a:cs typeface="隶书"/>
              </a:rPr>
              <a:t>第二</a:t>
            </a:r>
            <a:r>
              <a:rPr sz="3200" spc="-15" dirty="0">
                <a:solidFill>
                  <a:srgbClr val="0066FF"/>
                </a:solidFill>
                <a:latin typeface="隶书"/>
                <a:cs typeface="隶书"/>
              </a:rPr>
              <a:t>次</a:t>
            </a:r>
            <a:r>
              <a:rPr sz="3200" dirty="0">
                <a:solidFill>
                  <a:srgbClr val="0066FF"/>
                </a:solidFill>
                <a:latin typeface="隶书"/>
                <a:cs typeface="隶书"/>
              </a:rPr>
              <a:t>握手</a:t>
            </a:r>
            <a:r>
              <a:rPr sz="3200" spc="-10" dirty="0">
                <a:solidFill>
                  <a:srgbClr val="0066FF"/>
                </a:solidFill>
                <a:latin typeface="隶书"/>
                <a:cs typeface="隶书"/>
              </a:rPr>
              <a:t>：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接收端收到此请求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后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，会发送 确认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报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文段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，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同时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当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接收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端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的所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有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数据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也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都 </a:t>
            </a:r>
            <a:r>
              <a:rPr sz="3200" spc="5" dirty="0">
                <a:solidFill>
                  <a:srgbClr val="007977"/>
                </a:solidFill>
                <a:latin typeface="隶书"/>
                <a:cs typeface="隶书"/>
              </a:rPr>
              <a:t>已经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发</a:t>
            </a:r>
            <a:r>
              <a:rPr sz="3200" spc="5" dirty="0">
                <a:solidFill>
                  <a:srgbClr val="007977"/>
                </a:solidFill>
                <a:latin typeface="隶书"/>
                <a:cs typeface="隶书"/>
              </a:rPr>
              <a:t>送完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毕</a:t>
            </a:r>
            <a:r>
              <a:rPr sz="3200" spc="5" dirty="0">
                <a:solidFill>
                  <a:srgbClr val="007977"/>
                </a:solidFill>
                <a:latin typeface="隶书"/>
                <a:cs typeface="隶书"/>
              </a:rPr>
              <a:t>后，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接</a:t>
            </a:r>
            <a:r>
              <a:rPr sz="3200" spc="5" dirty="0">
                <a:solidFill>
                  <a:srgbClr val="007977"/>
                </a:solidFill>
                <a:latin typeface="隶书"/>
                <a:cs typeface="隶书"/>
              </a:rPr>
              <a:t>收端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会</a:t>
            </a:r>
            <a:r>
              <a:rPr sz="3200" spc="5" dirty="0">
                <a:solidFill>
                  <a:srgbClr val="007977"/>
                </a:solidFill>
                <a:latin typeface="隶书"/>
                <a:cs typeface="隶书"/>
              </a:rPr>
              <a:t>向发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送</a:t>
            </a:r>
            <a:r>
              <a:rPr sz="3200" spc="5" dirty="0">
                <a:solidFill>
                  <a:srgbClr val="007977"/>
                </a:solidFill>
                <a:latin typeface="隶书"/>
                <a:cs typeface="隶书"/>
              </a:rPr>
              <a:t>端发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送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一 个带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有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其自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己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序号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的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报文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段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。</a:t>
            </a:r>
            <a:endParaRPr sz="3200">
              <a:latin typeface="隶书"/>
              <a:cs typeface="隶书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770"/>
              </a:spcBef>
              <a:buClr>
                <a:srgbClr val="DC5800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3200" spc="5" dirty="0">
                <a:solidFill>
                  <a:srgbClr val="0066FF"/>
                </a:solidFill>
                <a:latin typeface="隶书"/>
                <a:cs typeface="隶书"/>
              </a:rPr>
              <a:t>第三</a:t>
            </a:r>
            <a:r>
              <a:rPr sz="3200" spc="-15" dirty="0">
                <a:solidFill>
                  <a:srgbClr val="0066FF"/>
                </a:solidFill>
                <a:latin typeface="隶书"/>
                <a:cs typeface="隶书"/>
              </a:rPr>
              <a:t>次</a:t>
            </a:r>
            <a:r>
              <a:rPr sz="3200" spc="5" dirty="0">
                <a:solidFill>
                  <a:srgbClr val="0066FF"/>
                </a:solidFill>
                <a:latin typeface="隶书"/>
                <a:cs typeface="隶书"/>
              </a:rPr>
              <a:t>握手</a:t>
            </a:r>
            <a:r>
              <a:rPr sz="3200" spc="-15" dirty="0">
                <a:solidFill>
                  <a:srgbClr val="0066FF"/>
                </a:solidFill>
                <a:latin typeface="隶书"/>
                <a:cs typeface="隶书"/>
              </a:rPr>
              <a:t>：</a:t>
            </a:r>
            <a:r>
              <a:rPr sz="3200" spc="5" dirty="0">
                <a:solidFill>
                  <a:srgbClr val="007977"/>
                </a:solidFill>
                <a:latin typeface="隶书"/>
                <a:cs typeface="隶书"/>
              </a:rPr>
              <a:t>发送</a:t>
            </a:r>
            <a:r>
              <a:rPr sz="3200" spc="-10" dirty="0">
                <a:solidFill>
                  <a:srgbClr val="007977"/>
                </a:solidFill>
                <a:latin typeface="隶书"/>
                <a:cs typeface="隶书"/>
              </a:rPr>
              <a:t>端</a:t>
            </a:r>
            <a:r>
              <a:rPr sz="3200" spc="5" dirty="0">
                <a:solidFill>
                  <a:srgbClr val="007977"/>
                </a:solidFill>
                <a:latin typeface="隶书"/>
                <a:cs typeface="隶书"/>
              </a:rPr>
              <a:t>收到</a:t>
            </a:r>
            <a:r>
              <a:rPr sz="3200" spc="-10" dirty="0">
                <a:solidFill>
                  <a:srgbClr val="007977"/>
                </a:solidFill>
                <a:latin typeface="隶书"/>
                <a:cs typeface="隶书"/>
              </a:rPr>
              <a:t>接</a:t>
            </a:r>
            <a:r>
              <a:rPr sz="3200" spc="5" dirty="0">
                <a:solidFill>
                  <a:srgbClr val="007977"/>
                </a:solidFill>
                <a:latin typeface="隶书"/>
                <a:cs typeface="隶书"/>
              </a:rPr>
              <a:t>收端</a:t>
            </a:r>
            <a:r>
              <a:rPr sz="3200" spc="-10" dirty="0">
                <a:solidFill>
                  <a:srgbClr val="007977"/>
                </a:solidFill>
                <a:latin typeface="隶书"/>
                <a:cs typeface="隶书"/>
              </a:rPr>
              <a:t>的</a:t>
            </a:r>
            <a:r>
              <a:rPr sz="3200" spc="5" dirty="0">
                <a:solidFill>
                  <a:srgbClr val="007977"/>
                </a:solidFill>
                <a:latin typeface="隶书"/>
                <a:cs typeface="隶书"/>
              </a:rPr>
              <a:t>要求</a:t>
            </a:r>
            <a:r>
              <a:rPr sz="3200" spc="-10" dirty="0">
                <a:solidFill>
                  <a:srgbClr val="007977"/>
                </a:solidFill>
                <a:latin typeface="隶书"/>
                <a:cs typeface="隶书"/>
              </a:rPr>
              <a:t>释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放 连接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的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报文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段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后，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发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送反</a:t>
            </a:r>
            <a:r>
              <a:rPr sz="3200" spc="-15" dirty="0">
                <a:solidFill>
                  <a:srgbClr val="007977"/>
                </a:solidFill>
                <a:latin typeface="隶书"/>
                <a:cs typeface="隶书"/>
              </a:rPr>
              <a:t>向</a:t>
            </a:r>
            <a:r>
              <a:rPr sz="3200" dirty="0">
                <a:solidFill>
                  <a:srgbClr val="007977"/>
                </a:solidFill>
                <a:latin typeface="隶书"/>
                <a:cs typeface="隶书"/>
              </a:rPr>
              <a:t>确认。</a:t>
            </a:r>
            <a:endParaRPr sz="3200">
              <a:latin typeface="隶书"/>
              <a:cs typeface="隶书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4791" y="1322543"/>
            <a:ext cx="0" cy="4467860"/>
          </a:xfrm>
          <a:custGeom>
            <a:avLst/>
            <a:gdLst/>
            <a:ahLst/>
            <a:cxnLst/>
            <a:rect l="l" t="t" r="r" b="b"/>
            <a:pathLst>
              <a:path h="4467860">
                <a:moveTo>
                  <a:pt x="0" y="0"/>
                </a:moveTo>
                <a:lnTo>
                  <a:pt x="0" y="4467377"/>
                </a:lnTo>
              </a:path>
            </a:pathLst>
          </a:custGeom>
          <a:ln w="36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21576" y="1322543"/>
            <a:ext cx="0" cy="4467860"/>
          </a:xfrm>
          <a:custGeom>
            <a:avLst/>
            <a:gdLst/>
            <a:ahLst/>
            <a:cxnLst/>
            <a:rect l="l" t="t" r="r" b="b"/>
            <a:pathLst>
              <a:path h="4467860">
                <a:moveTo>
                  <a:pt x="0" y="0"/>
                </a:moveTo>
                <a:lnTo>
                  <a:pt x="0" y="4467377"/>
                </a:lnTo>
              </a:path>
            </a:pathLst>
          </a:custGeom>
          <a:ln w="36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1149" y="793929"/>
            <a:ext cx="945515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605" dirty="0">
                <a:latin typeface="宋体"/>
                <a:cs typeface="宋体"/>
              </a:rPr>
              <a:t>主</a:t>
            </a:r>
            <a:r>
              <a:rPr sz="2300" spc="585" dirty="0">
                <a:latin typeface="宋体"/>
                <a:cs typeface="宋体"/>
              </a:rPr>
              <a:t>机</a:t>
            </a:r>
            <a:r>
              <a:rPr sz="2300" spc="300" dirty="0">
                <a:latin typeface="宋体"/>
                <a:cs typeface="宋体"/>
              </a:rPr>
              <a:t>A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7757" y="793929"/>
            <a:ext cx="946150" cy="375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585" dirty="0">
                <a:latin typeface="宋体"/>
                <a:cs typeface="宋体"/>
              </a:rPr>
              <a:t>主</a:t>
            </a:r>
            <a:r>
              <a:rPr sz="2300" spc="605" dirty="0">
                <a:latin typeface="宋体"/>
                <a:cs typeface="宋体"/>
              </a:rPr>
              <a:t>机</a:t>
            </a:r>
            <a:r>
              <a:rPr sz="2300" spc="300" dirty="0">
                <a:latin typeface="宋体"/>
                <a:cs typeface="宋体"/>
              </a:rPr>
              <a:t>B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74791" y="1666261"/>
            <a:ext cx="4199890" cy="664845"/>
          </a:xfrm>
          <a:custGeom>
            <a:avLst/>
            <a:gdLst/>
            <a:ahLst/>
            <a:cxnLst/>
            <a:rect l="l" t="t" r="r" b="b"/>
            <a:pathLst>
              <a:path w="4199890" h="664844">
                <a:moveTo>
                  <a:pt x="0" y="0"/>
                </a:moveTo>
                <a:lnTo>
                  <a:pt x="4199385" y="664520"/>
                </a:lnTo>
              </a:path>
            </a:pathLst>
          </a:custGeom>
          <a:ln w="18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5818" y="2245395"/>
            <a:ext cx="215758" cy="153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1366" y="2698619"/>
            <a:ext cx="4200525" cy="662305"/>
          </a:xfrm>
          <a:custGeom>
            <a:avLst/>
            <a:gdLst/>
            <a:ahLst/>
            <a:cxnLst/>
            <a:rect l="l" t="t" r="r" b="b"/>
            <a:pathLst>
              <a:path w="4200525" h="662304">
                <a:moveTo>
                  <a:pt x="4200209" y="0"/>
                </a:moveTo>
                <a:lnTo>
                  <a:pt x="0" y="662108"/>
                </a:lnTo>
              </a:path>
            </a:pathLst>
          </a:custGeom>
          <a:ln w="18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4791" y="3277753"/>
            <a:ext cx="215666" cy="153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1366" y="3728397"/>
            <a:ext cx="4200525" cy="664210"/>
          </a:xfrm>
          <a:custGeom>
            <a:avLst/>
            <a:gdLst/>
            <a:ahLst/>
            <a:cxnLst/>
            <a:rect l="l" t="t" r="r" b="b"/>
            <a:pathLst>
              <a:path w="4200525" h="664210">
                <a:moveTo>
                  <a:pt x="4200209" y="0"/>
                </a:moveTo>
                <a:lnTo>
                  <a:pt x="0" y="663941"/>
                </a:lnTo>
              </a:path>
            </a:pathLst>
          </a:custGeom>
          <a:ln w="18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4791" y="4307603"/>
            <a:ext cx="215666" cy="153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4791" y="4760056"/>
            <a:ext cx="4199890" cy="664845"/>
          </a:xfrm>
          <a:custGeom>
            <a:avLst/>
            <a:gdLst/>
            <a:ahLst/>
            <a:cxnLst/>
            <a:rect l="l" t="t" r="r" b="b"/>
            <a:pathLst>
              <a:path w="4199890" h="664845">
                <a:moveTo>
                  <a:pt x="0" y="0"/>
                </a:moveTo>
                <a:lnTo>
                  <a:pt x="4199385" y="664544"/>
                </a:lnTo>
              </a:path>
            </a:pathLst>
          </a:custGeom>
          <a:ln w="18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818" y="5339286"/>
            <a:ext cx="215758" cy="153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78990" y="1449525"/>
            <a:ext cx="3642360" cy="34975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7410">
              <a:lnSpc>
                <a:spcPct val="100000"/>
              </a:lnSpc>
              <a:spcBef>
                <a:spcPts val="90"/>
              </a:spcBef>
            </a:pPr>
            <a:r>
              <a:rPr sz="2300" spc="345" dirty="0">
                <a:latin typeface="宋体"/>
                <a:cs typeface="宋体"/>
              </a:rPr>
              <a:t>FIN，SEQ=x</a:t>
            </a:r>
            <a:r>
              <a:rPr sz="1900" spc="345" dirty="0">
                <a:latin typeface="宋体"/>
                <a:cs typeface="宋体"/>
              </a:rPr>
              <a:t>①</a:t>
            </a:r>
            <a:endParaRPr sz="1900">
              <a:latin typeface="宋体"/>
              <a:cs typeface="宋体"/>
            </a:endParaRPr>
          </a:p>
          <a:p>
            <a:pPr marL="12700" marR="5080" indent="948690">
              <a:lnSpc>
                <a:spcPct val="266000"/>
              </a:lnSpc>
              <a:spcBef>
                <a:spcPts val="1010"/>
              </a:spcBef>
            </a:pPr>
            <a:r>
              <a:rPr sz="2300" spc="320" dirty="0">
                <a:latin typeface="宋体"/>
                <a:cs typeface="宋体"/>
              </a:rPr>
              <a:t>ACK=x+1</a:t>
            </a:r>
            <a:r>
              <a:rPr sz="1900" spc="320" dirty="0">
                <a:latin typeface="宋体"/>
                <a:cs typeface="宋体"/>
              </a:rPr>
              <a:t>②  </a:t>
            </a:r>
            <a:r>
              <a:rPr sz="2300" spc="320" dirty="0">
                <a:latin typeface="宋体"/>
                <a:cs typeface="宋体"/>
              </a:rPr>
              <a:t>FIN，SEQ=y,ACK=x+1</a:t>
            </a:r>
            <a:r>
              <a:rPr sz="1900" spc="320" dirty="0">
                <a:latin typeface="宋体"/>
                <a:cs typeface="宋体"/>
              </a:rPr>
              <a:t>③</a:t>
            </a:r>
            <a:endParaRPr sz="19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840105">
              <a:lnSpc>
                <a:spcPct val="100000"/>
              </a:lnSpc>
            </a:pPr>
            <a:r>
              <a:rPr sz="2300" spc="325" dirty="0">
                <a:latin typeface="宋体"/>
                <a:cs typeface="宋体"/>
              </a:rPr>
              <a:t>ACK=y+1</a:t>
            </a:r>
            <a:r>
              <a:rPr sz="1900" spc="325" dirty="0">
                <a:latin typeface="宋体"/>
                <a:cs typeface="宋体"/>
              </a:rPr>
              <a:t>④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7238" y="5923584"/>
            <a:ext cx="3046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7977"/>
                </a:solidFill>
                <a:latin typeface="隶书"/>
                <a:cs typeface="隶书"/>
              </a:rPr>
              <a:t>TC</a:t>
            </a:r>
            <a:r>
              <a:rPr sz="2800" spc="-15" dirty="0">
                <a:solidFill>
                  <a:srgbClr val="007977"/>
                </a:solidFill>
                <a:latin typeface="隶书"/>
                <a:cs typeface="隶书"/>
              </a:rPr>
              <a:t>P</a:t>
            </a:r>
            <a:r>
              <a:rPr sz="2800" dirty="0">
                <a:solidFill>
                  <a:srgbClr val="007977"/>
                </a:solidFill>
                <a:latin typeface="隶书"/>
                <a:cs typeface="隶书"/>
              </a:rPr>
              <a:t>连</a:t>
            </a:r>
            <a:r>
              <a:rPr sz="2800" spc="-5" dirty="0">
                <a:solidFill>
                  <a:srgbClr val="007977"/>
                </a:solidFill>
                <a:latin typeface="隶书"/>
                <a:cs typeface="隶书"/>
              </a:rPr>
              <a:t>接</a:t>
            </a:r>
            <a:r>
              <a:rPr sz="2800" dirty="0">
                <a:solidFill>
                  <a:srgbClr val="007977"/>
                </a:solidFill>
                <a:latin typeface="隶书"/>
                <a:cs typeface="隶书"/>
              </a:rPr>
              <a:t>的</a:t>
            </a:r>
            <a:r>
              <a:rPr sz="2800" spc="-5" dirty="0">
                <a:solidFill>
                  <a:srgbClr val="007977"/>
                </a:solidFill>
                <a:latin typeface="隶书"/>
                <a:cs typeface="隶书"/>
              </a:rPr>
              <a:t>释放过程</a:t>
            </a:r>
            <a:endParaRPr sz="2800">
              <a:latin typeface="隶书"/>
              <a:cs typeface="隶书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5634" y="1800605"/>
            <a:ext cx="6043295" cy="4305935"/>
          </a:xfrm>
          <a:custGeom>
            <a:avLst/>
            <a:gdLst/>
            <a:ahLst/>
            <a:cxnLst/>
            <a:rect l="l" t="t" r="r" b="b"/>
            <a:pathLst>
              <a:path w="6043295" h="4305935">
                <a:moveTo>
                  <a:pt x="0" y="4305850"/>
                </a:moveTo>
                <a:lnTo>
                  <a:pt x="6042704" y="4305850"/>
                </a:lnTo>
                <a:lnTo>
                  <a:pt x="6042704" y="0"/>
                </a:lnTo>
                <a:lnTo>
                  <a:pt x="0" y="0"/>
                </a:lnTo>
                <a:lnTo>
                  <a:pt x="0" y="4305850"/>
                </a:lnTo>
              </a:path>
            </a:pathLst>
          </a:custGeom>
          <a:ln w="22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5634" y="2413800"/>
            <a:ext cx="6043295" cy="0"/>
          </a:xfrm>
          <a:custGeom>
            <a:avLst/>
            <a:gdLst/>
            <a:ahLst/>
            <a:cxnLst/>
            <a:rect l="l" t="t" r="r" b="b"/>
            <a:pathLst>
              <a:path w="6043295">
                <a:moveTo>
                  <a:pt x="0" y="0"/>
                </a:moveTo>
                <a:lnTo>
                  <a:pt x="6042704" y="0"/>
                </a:lnTo>
              </a:path>
            </a:pathLst>
          </a:custGeom>
          <a:ln w="233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3673" y="1950396"/>
            <a:ext cx="6750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-125" dirty="0">
                <a:latin typeface="宋体"/>
                <a:cs typeface="宋体"/>
              </a:rPr>
              <a:t>源</a:t>
            </a:r>
            <a:r>
              <a:rPr sz="1800" spc="-40" dirty="0">
                <a:latin typeface="宋体"/>
                <a:cs typeface="宋体"/>
              </a:rPr>
              <a:t>端</a:t>
            </a:r>
            <a:r>
              <a:rPr sz="1800" spc="-125" dirty="0">
                <a:latin typeface="宋体"/>
                <a:cs typeface="宋体"/>
              </a:rPr>
              <a:t>口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52189" y="1800605"/>
            <a:ext cx="0" cy="613410"/>
          </a:xfrm>
          <a:custGeom>
            <a:avLst/>
            <a:gdLst/>
            <a:ahLst/>
            <a:cxnLst/>
            <a:rect l="l" t="t" r="r" b="b"/>
            <a:pathLst>
              <a:path h="613410">
                <a:moveTo>
                  <a:pt x="0" y="0"/>
                </a:moveTo>
                <a:lnTo>
                  <a:pt x="0" y="613195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5634" y="1395509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5">
                <a:moveTo>
                  <a:pt x="0" y="324247"/>
                </a:moveTo>
                <a:lnTo>
                  <a:pt x="0" y="0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68339" y="1395509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5">
                <a:moveTo>
                  <a:pt x="0" y="324247"/>
                </a:moveTo>
                <a:lnTo>
                  <a:pt x="0" y="0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8223" y="1511088"/>
            <a:ext cx="2707005" cy="0"/>
          </a:xfrm>
          <a:custGeom>
            <a:avLst/>
            <a:gdLst/>
            <a:ahLst/>
            <a:cxnLst/>
            <a:rect l="l" t="t" r="r" b="b"/>
            <a:pathLst>
              <a:path w="2707004">
                <a:moveTo>
                  <a:pt x="0" y="0"/>
                </a:moveTo>
                <a:lnTo>
                  <a:pt x="2706583" y="0"/>
                </a:lnTo>
              </a:path>
            </a:pathLst>
          </a:custGeom>
          <a:ln w="233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9177" y="1511088"/>
            <a:ext cx="2707005" cy="0"/>
          </a:xfrm>
          <a:custGeom>
            <a:avLst/>
            <a:gdLst/>
            <a:ahLst/>
            <a:cxnLst/>
            <a:rect l="l" t="t" r="r" b="b"/>
            <a:pathLst>
              <a:path w="2707004">
                <a:moveTo>
                  <a:pt x="0" y="0"/>
                </a:moveTo>
                <a:lnTo>
                  <a:pt x="2706665" y="0"/>
                </a:lnTo>
              </a:path>
            </a:pathLst>
          </a:custGeom>
          <a:ln w="233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5634" y="1441626"/>
            <a:ext cx="75565" cy="150495"/>
          </a:xfrm>
          <a:custGeom>
            <a:avLst/>
            <a:gdLst/>
            <a:ahLst/>
            <a:cxnLst/>
            <a:rect l="l" t="t" r="r" b="b"/>
            <a:pathLst>
              <a:path w="75564" h="150494">
                <a:moveTo>
                  <a:pt x="75091" y="0"/>
                </a:moveTo>
                <a:lnTo>
                  <a:pt x="0" y="69461"/>
                </a:lnTo>
                <a:lnTo>
                  <a:pt x="75091" y="150309"/>
                </a:lnTo>
                <a:lnTo>
                  <a:pt x="75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04311" y="1441626"/>
            <a:ext cx="64135" cy="150495"/>
          </a:xfrm>
          <a:custGeom>
            <a:avLst/>
            <a:gdLst/>
            <a:ahLst/>
            <a:cxnLst/>
            <a:rect l="l" t="t" r="r" b="b"/>
            <a:pathLst>
              <a:path w="64134" h="150494">
                <a:moveTo>
                  <a:pt x="0" y="0"/>
                </a:moveTo>
                <a:lnTo>
                  <a:pt x="0" y="150309"/>
                </a:lnTo>
                <a:lnTo>
                  <a:pt x="64028" y="694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85842" y="1360749"/>
            <a:ext cx="522605" cy="3124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ts val="2090"/>
              </a:lnSpc>
            </a:pPr>
            <a:r>
              <a:rPr sz="1800" spc="-105" dirty="0">
                <a:latin typeface="Times New Roman"/>
                <a:cs typeface="Times New Roman"/>
              </a:rPr>
              <a:t>32</a:t>
            </a:r>
            <a:r>
              <a:rPr sz="1800" spc="-90" dirty="0">
                <a:latin typeface="Times New Roman"/>
                <a:cs typeface="Times New Roman"/>
              </a:rPr>
              <a:t> bit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80189" y="1950396"/>
            <a:ext cx="877569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-125" dirty="0">
                <a:latin typeface="宋体"/>
                <a:cs typeface="宋体"/>
              </a:rPr>
              <a:t>目</a:t>
            </a:r>
            <a:r>
              <a:rPr sz="1800" spc="-40" dirty="0">
                <a:latin typeface="宋体"/>
                <a:cs typeface="宋体"/>
              </a:rPr>
              <a:t>的</a:t>
            </a:r>
            <a:r>
              <a:rPr sz="1800" spc="-210" dirty="0">
                <a:latin typeface="宋体"/>
                <a:cs typeface="宋体"/>
              </a:rPr>
              <a:t>端</a:t>
            </a:r>
            <a:r>
              <a:rPr sz="1800" spc="-125" dirty="0">
                <a:latin typeface="宋体"/>
                <a:cs typeface="宋体"/>
              </a:rPr>
              <a:t>口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25634" y="2830853"/>
            <a:ext cx="6043295" cy="0"/>
          </a:xfrm>
          <a:custGeom>
            <a:avLst/>
            <a:gdLst/>
            <a:ahLst/>
            <a:cxnLst/>
            <a:rect l="l" t="t" r="r" b="b"/>
            <a:pathLst>
              <a:path w="6043295">
                <a:moveTo>
                  <a:pt x="0" y="0"/>
                </a:moveTo>
                <a:lnTo>
                  <a:pt x="6042704" y="0"/>
                </a:lnTo>
              </a:path>
            </a:pathLst>
          </a:custGeom>
          <a:ln w="233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56106" y="2320605"/>
            <a:ext cx="675005" cy="835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7600"/>
              </a:lnSpc>
              <a:spcBef>
                <a:spcPts val="95"/>
              </a:spcBef>
            </a:pPr>
            <a:r>
              <a:rPr sz="1800" spc="-125" dirty="0">
                <a:latin typeface="宋体"/>
                <a:cs typeface="宋体"/>
              </a:rPr>
              <a:t>序</a:t>
            </a:r>
            <a:r>
              <a:rPr sz="1800" spc="-40" dirty="0">
                <a:latin typeface="宋体"/>
                <a:cs typeface="宋体"/>
              </a:rPr>
              <a:t>列</a:t>
            </a:r>
            <a:r>
              <a:rPr sz="1800" spc="-105" dirty="0">
                <a:latin typeface="宋体"/>
                <a:cs typeface="宋体"/>
              </a:rPr>
              <a:t>号 确</a:t>
            </a:r>
            <a:r>
              <a:rPr sz="1800" spc="-40" dirty="0">
                <a:latin typeface="宋体"/>
                <a:cs typeface="宋体"/>
              </a:rPr>
              <a:t>认</a:t>
            </a:r>
            <a:r>
              <a:rPr sz="1800" spc="-125" dirty="0">
                <a:latin typeface="宋体"/>
                <a:cs typeface="宋体"/>
              </a:rPr>
              <a:t>号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25634" y="3235949"/>
            <a:ext cx="6043295" cy="0"/>
          </a:xfrm>
          <a:custGeom>
            <a:avLst/>
            <a:gdLst/>
            <a:ahLst/>
            <a:cxnLst/>
            <a:rect l="l" t="t" r="r" b="b"/>
            <a:pathLst>
              <a:path w="6043295">
                <a:moveTo>
                  <a:pt x="0" y="0"/>
                </a:moveTo>
                <a:lnTo>
                  <a:pt x="6042704" y="0"/>
                </a:lnTo>
              </a:path>
            </a:pathLst>
          </a:custGeom>
          <a:ln w="233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25634" y="4266225"/>
            <a:ext cx="6043295" cy="0"/>
          </a:xfrm>
          <a:custGeom>
            <a:avLst/>
            <a:gdLst/>
            <a:ahLst/>
            <a:cxnLst/>
            <a:rect l="l" t="t" r="r" b="b"/>
            <a:pathLst>
              <a:path w="6043295">
                <a:moveTo>
                  <a:pt x="0" y="0"/>
                </a:moveTo>
                <a:lnTo>
                  <a:pt x="6042704" y="0"/>
                </a:lnTo>
              </a:path>
            </a:pathLst>
          </a:custGeom>
          <a:ln w="233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84013" y="3223474"/>
            <a:ext cx="451484" cy="1009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0"/>
              </a:spcBef>
            </a:pPr>
            <a:r>
              <a:rPr sz="1800" spc="-114" dirty="0">
                <a:latin typeface="宋体"/>
                <a:cs typeface="宋体"/>
              </a:rPr>
              <a:t>数据 偏移</a:t>
            </a:r>
            <a:endParaRPr sz="1800">
              <a:latin typeface="宋体"/>
              <a:cs typeface="宋体"/>
            </a:endParaRPr>
          </a:p>
          <a:p>
            <a:pPr marL="65405" marR="36830">
              <a:lnSpc>
                <a:spcPct val="101299"/>
              </a:lnSpc>
              <a:spcBef>
                <a:spcPts val="90"/>
              </a:spcBef>
            </a:pPr>
            <a:r>
              <a:rPr sz="1350" spc="-5" dirty="0">
                <a:latin typeface="宋体"/>
                <a:cs typeface="宋体"/>
              </a:rPr>
              <a:t>首部 长度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82440" y="3235949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276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12067" y="3235949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276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04046" y="3235949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276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6026" y="3235949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276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87350" y="3235949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276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68807" y="3235949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276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0892" y="3235949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276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52189" y="3235949"/>
            <a:ext cx="0" cy="1435735"/>
          </a:xfrm>
          <a:custGeom>
            <a:avLst/>
            <a:gdLst/>
            <a:ahLst/>
            <a:cxnLst/>
            <a:rect l="l" t="t" r="r" b="b"/>
            <a:pathLst>
              <a:path h="1435735">
                <a:moveTo>
                  <a:pt x="0" y="0"/>
                </a:moveTo>
                <a:lnTo>
                  <a:pt x="0" y="1435201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21686" y="3316278"/>
            <a:ext cx="1913255" cy="5810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11530">
              <a:lnSpc>
                <a:spcPct val="100000"/>
              </a:lnSpc>
              <a:spcBef>
                <a:spcPts val="114"/>
              </a:spcBef>
            </a:pPr>
            <a:r>
              <a:rPr sz="1800" spc="-90" dirty="0">
                <a:latin typeface="Times New Roman"/>
                <a:cs typeface="Times New Roman"/>
              </a:rPr>
              <a:t>U </a:t>
            </a:r>
            <a:r>
              <a:rPr sz="1800" spc="25" dirty="0">
                <a:latin typeface="Times New Roman"/>
                <a:cs typeface="Times New Roman"/>
              </a:rPr>
              <a:t>AP  </a:t>
            </a:r>
            <a:r>
              <a:rPr sz="1800" spc="-85" dirty="0">
                <a:latin typeface="Times New Roman"/>
                <a:cs typeface="Times New Roman"/>
              </a:rPr>
              <a:t>R </a:t>
            </a:r>
            <a:r>
              <a:rPr sz="1800" spc="-70" dirty="0">
                <a:latin typeface="Times New Roman"/>
                <a:cs typeface="Times New Roman"/>
              </a:rPr>
              <a:t>S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811530" algn="l"/>
              </a:tabLst>
            </a:pPr>
            <a:r>
              <a:rPr sz="1800" spc="-125" dirty="0">
                <a:latin typeface="宋体"/>
                <a:cs typeface="宋体"/>
              </a:rPr>
              <a:t>保留	</a:t>
            </a:r>
            <a:r>
              <a:rPr sz="1800" spc="-85" dirty="0">
                <a:latin typeface="Times New Roman"/>
                <a:cs typeface="Times New Roman"/>
              </a:rPr>
              <a:t>R C </a:t>
            </a:r>
            <a:r>
              <a:rPr sz="1800" spc="-70" dirty="0">
                <a:latin typeface="Times New Roman"/>
                <a:cs typeface="Times New Roman"/>
              </a:rPr>
              <a:t>S  S </a:t>
            </a:r>
            <a:r>
              <a:rPr sz="1800" spc="-90" dirty="0">
                <a:latin typeface="Times New Roman"/>
                <a:cs typeface="Times New Roman"/>
              </a:rPr>
              <a:t>Y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09836" y="3871542"/>
            <a:ext cx="114998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-90" dirty="0">
                <a:latin typeface="Times New Roman"/>
                <a:cs typeface="Times New Roman"/>
              </a:rPr>
              <a:t>G </a:t>
            </a:r>
            <a:r>
              <a:rPr sz="1800" spc="-25" dirty="0">
                <a:latin typeface="Times New Roman"/>
                <a:cs typeface="Times New Roman"/>
              </a:rPr>
              <a:t>KH </a:t>
            </a:r>
            <a:r>
              <a:rPr sz="1800" spc="-80" dirty="0">
                <a:latin typeface="Times New Roman"/>
                <a:cs typeface="Times New Roman"/>
              </a:rPr>
              <a:t>T </a:t>
            </a:r>
            <a:r>
              <a:rPr sz="1800" spc="-90" dirty="0">
                <a:latin typeface="Times New Roman"/>
                <a:cs typeface="Times New Roman"/>
              </a:rPr>
              <a:t>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48174" y="3559507"/>
            <a:ext cx="451484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-125" dirty="0">
                <a:latin typeface="宋体"/>
                <a:cs typeface="宋体"/>
              </a:rPr>
              <a:t>窗口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25634" y="4671150"/>
            <a:ext cx="6043295" cy="0"/>
          </a:xfrm>
          <a:custGeom>
            <a:avLst/>
            <a:gdLst/>
            <a:ahLst/>
            <a:cxnLst/>
            <a:rect l="l" t="t" r="r" b="b"/>
            <a:pathLst>
              <a:path w="6043295">
                <a:moveTo>
                  <a:pt x="0" y="0"/>
                </a:moveTo>
                <a:lnTo>
                  <a:pt x="6042704" y="0"/>
                </a:lnTo>
              </a:path>
            </a:pathLst>
          </a:custGeom>
          <a:ln w="233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15252" y="4288509"/>
            <a:ext cx="6750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-125" dirty="0">
                <a:latin typeface="宋体"/>
                <a:cs typeface="宋体"/>
              </a:rPr>
              <a:t>校</a:t>
            </a:r>
            <a:r>
              <a:rPr sz="1800" spc="-40" dirty="0">
                <a:latin typeface="宋体"/>
                <a:cs typeface="宋体"/>
              </a:rPr>
              <a:t>验</a:t>
            </a:r>
            <a:r>
              <a:rPr sz="1800" spc="-125" dirty="0">
                <a:latin typeface="宋体"/>
                <a:cs typeface="宋体"/>
              </a:rPr>
              <a:t>和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90685" y="4288509"/>
            <a:ext cx="877569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-125" dirty="0">
                <a:latin typeface="宋体"/>
                <a:cs typeface="宋体"/>
              </a:rPr>
              <a:t>紧</a:t>
            </a:r>
            <a:r>
              <a:rPr sz="1800" spc="-40" dirty="0">
                <a:latin typeface="宋体"/>
                <a:cs typeface="宋体"/>
              </a:rPr>
              <a:t>急</a:t>
            </a:r>
            <a:r>
              <a:rPr sz="1800" spc="-210" dirty="0">
                <a:latin typeface="宋体"/>
                <a:cs typeface="宋体"/>
              </a:rPr>
              <a:t>指</a:t>
            </a:r>
            <a:r>
              <a:rPr sz="1800" spc="-125" dirty="0">
                <a:latin typeface="宋体"/>
                <a:cs typeface="宋体"/>
              </a:rPr>
              <a:t>针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25634" y="5087406"/>
            <a:ext cx="6043295" cy="0"/>
          </a:xfrm>
          <a:custGeom>
            <a:avLst/>
            <a:gdLst/>
            <a:ahLst/>
            <a:cxnLst/>
            <a:rect l="l" t="t" r="r" b="b"/>
            <a:pathLst>
              <a:path w="6043295">
                <a:moveTo>
                  <a:pt x="0" y="0"/>
                </a:moveTo>
                <a:lnTo>
                  <a:pt x="6042704" y="0"/>
                </a:lnTo>
              </a:path>
            </a:pathLst>
          </a:custGeom>
          <a:ln w="233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55278" y="4671150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416255"/>
                </a:moveTo>
                <a:lnTo>
                  <a:pt x="0" y="0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806575" y="4705505"/>
            <a:ext cx="236791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-125" dirty="0">
                <a:latin typeface="宋体"/>
                <a:cs typeface="宋体"/>
              </a:rPr>
              <a:t>任</a:t>
            </a:r>
            <a:r>
              <a:rPr sz="1800" spc="-40" dirty="0">
                <a:latin typeface="宋体"/>
                <a:cs typeface="宋体"/>
              </a:rPr>
              <a:t>意</a:t>
            </a:r>
            <a:r>
              <a:rPr sz="1800" spc="-210" dirty="0">
                <a:latin typeface="宋体"/>
                <a:cs typeface="宋体"/>
              </a:rPr>
              <a:t>选</a:t>
            </a:r>
            <a:r>
              <a:rPr sz="1800" spc="-125" dirty="0">
                <a:latin typeface="宋体"/>
                <a:cs typeface="宋体"/>
              </a:rPr>
              <a:t>项（如</a:t>
            </a:r>
            <a:r>
              <a:rPr sz="1800" spc="-40" dirty="0">
                <a:latin typeface="宋体"/>
                <a:cs typeface="宋体"/>
              </a:rPr>
              <a:t>果</a:t>
            </a:r>
            <a:r>
              <a:rPr sz="1800" spc="-210" dirty="0">
                <a:latin typeface="宋体"/>
                <a:cs typeface="宋体"/>
              </a:rPr>
              <a:t>有</a:t>
            </a:r>
            <a:r>
              <a:rPr sz="1800" spc="-125" dirty="0">
                <a:latin typeface="宋体"/>
                <a:cs typeface="宋体"/>
              </a:rPr>
              <a:t>的话）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11506" y="4705505"/>
            <a:ext cx="451484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-125" dirty="0">
                <a:latin typeface="宋体"/>
                <a:cs typeface="宋体"/>
              </a:rPr>
              <a:t>填充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66603" y="5237340"/>
            <a:ext cx="451484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-125" dirty="0">
                <a:latin typeface="宋体"/>
                <a:cs typeface="宋体"/>
              </a:rPr>
              <a:t>数据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25634" y="5700829"/>
            <a:ext cx="6043295" cy="0"/>
          </a:xfrm>
          <a:custGeom>
            <a:avLst/>
            <a:gdLst/>
            <a:ahLst/>
            <a:cxnLst/>
            <a:rect l="l" t="t" r="r" b="b"/>
            <a:pathLst>
              <a:path w="6043295">
                <a:moveTo>
                  <a:pt x="0" y="0"/>
                </a:moveTo>
                <a:lnTo>
                  <a:pt x="6042704" y="0"/>
                </a:lnTo>
              </a:path>
            </a:pathLst>
          </a:custGeom>
          <a:ln w="233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17601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09581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90460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82440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74394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66373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47253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39233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31213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12067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04046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96026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87350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68807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0892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52189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33777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25599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16897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08982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90570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81868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73690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55278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46576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38660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30482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11546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03368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95453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76254" y="1800605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848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17601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09581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90460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82440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74394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66373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47253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39233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31213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12067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04046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96026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87350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68807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60892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52189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833777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25599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16897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08982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90570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81868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73690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155278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46576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538660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730482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911546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103368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95453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76254" y="6025618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837"/>
                </a:lnTo>
              </a:path>
            </a:pathLst>
          </a:custGeom>
          <a:ln w="215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30300" y="5203725"/>
            <a:ext cx="191770" cy="289560"/>
          </a:xfrm>
          <a:custGeom>
            <a:avLst/>
            <a:gdLst/>
            <a:ahLst/>
            <a:cxnLst/>
            <a:rect l="l" t="t" r="r" b="b"/>
            <a:pathLst>
              <a:path w="191769" h="289560">
                <a:moveTo>
                  <a:pt x="0" y="289317"/>
                </a:moveTo>
                <a:lnTo>
                  <a:pt x="191321" y="289317"/>
                </a:lnTo>
                <a:lnTo>
                  <a:pt x="191321" y="0"/>
                </a:lnTo>
                <a:lnTo>
                  <a:pt x="0" y="0"/>
                </a:lnTo>
                <a:lnTo>
                  <a:pt x="0" y="289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19198" y="5203697"/>
            <a:ext cx="181610" cy="161925"/>
          </a:xfrm>
          <a:custGeom>
            <a:avLst/>
            <a:gdLst/>
            <a:ahLst/>
            <a:cxnLst/>
            <a:rect l="l" t="t" r="r" b="b"/>
            <a:pathLst>
              <a:path w="181610" h="161925">
                <a:moveTo>
                  <a:pt x="181527" y="0"/>
                </a:moveTo>
                <a:lnTo>
                  <a:pt x="0" y="161696"/>
                </a:lnTo>
              </a:path>
            </a:pathLst>
          </a:custGeom>
          <a:ln w="22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51194" y="5365394"/>
            <a:ext cx="149860" cy="128270"/>
          </a:xfrm>
          <a:custGeom>
            <a:avLst/>
            <a:gdLst/>
            <a:ahLst/>
            <a:cxnLst/>
            <a:rect l="l" t="t" r="r" b="b"/>
            <a:pathLst>
              <a:path w="149860" h="128270">
                <a:moveTo>
                  <a:pt x="149532" y="0"/>
                </a:moveTo>
                <a:lnTo>
                  <a:pt x="0" y="127649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40747" y="5758986"/>
            <a:ext cx="192405" cy="289560"/>
          </a:xfrm>
          <a:custGeom>
            <a:avLst/>
            <a:gdLst/>
            <a:ahLst/>
            <a:cxnLst/>
            <a:rect l="l" t="t" r="r" b="b"/>
            <a:pathLst>
              <a:path w="192405" h="289560">
                <a:moveTo>
                  <a:pt x="0" y="289317"/>
                </a:moveTo>
                <a:lnTo>
                  <a:pt x="191974" y="289317"/>
                </a:lnTo>
                <a:lnTo>
                  <a:pt x="191974" y="0"/>
                </a:lnTo>
                <a:lnTo>
                  <a:pt x="0" y="0"/>
                </a:lnTo>
                <a:lnTo>
                  <a:pt x="0" y="289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19198" y="5758960"/>
            <a:ext cx="192405" cy="162560"/>
          </a:xfrm>
          <a:custGeom>
            <a:avLst/>
            <a:gdLst/>
            <a:ahLst/>
            <a:cxnLst/>
            <a:rect l="l" t="t" r="r" b="b"/>
            <a:pathLst>
              <a:path w="192405" h="162560">
                <a:moveTo>
                  <a:pt x="191974" y="0"/>
                </a:moveTo>
                <a:lnTo>
                  <a:pt x="0" y="162408"/>
                </a:lnTo>
              </a:path>
            </a:pathLst>
          </a:custGeom>
          <a:ln w="22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562296" y="5921369"/>
            <a:ext cx="149225" cy="127000"/>
          </a:xfrm>
          <a:custGeom>
            <a:avLst/>
            <a:gdLst/>
            <a:ahLst/>
            <a:cxnLst/>
            <a:rect l="l" t="t" r="r" b="b"/>
            <a:pathLst>
              <a:path w="149225" h="127000">
                <a:moveTo>
                  <a:pt x="148876" y="0"/>
                </a:moveTo>
                <a:lnTo>
                  <a:pt x="0" y="126934"/>
                </a:lnTo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83318" y="5758986"/>
            <a:ext cx="191770" cy="289560"/>
          </a:xfrm>
          <a:custGeom>
            <a:avLst/>
            <a:gdLst/>
            <a:ahLst/>
            <a:cxnLst/>
            <a:rect l="l" t="t" r="r" b="b"/>
            <a:pathLst>
              <a:path w="191770" h="289560">
                <a:moveTo>
                  <a:pt x="0" y="289317"/>
                </a:moveTo>
                <a:lnTo>
                  <a:pt x="191321" y="289317"/>
                </a:lnTo>
                <a:lnTo>
                  <a:pt x="191321" y="0"/>
                </a:lnTo>
                <a:lnTo>
                  <a:pt x="0" y="0"/>
                </a:lnTo>
                <a:lnTo>
                  <a:pt x="0" y="289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61800" y="5758960"/>
            <a:ext cx="192405" cy="162560"/>
          </a:xfrm>
          <a:custGeom>
            <a:avLst/>
            <a:gdLst/>
            <a:ahLst/>
            <a:cxnLst/>
            <a:rect l="l" t="t" r="r" b="b"/>
            <a:pathLst>
              <a:path w="192404" h="162560">
                <a:moveTo>
                  <a:pt x="192084" y="0"/>
                </a:moveTo>
                <a:lnTo>
                  <a:pt x="0" y="162408"/>
                </a:lnTo>
              </a:path>
            </a:pathLst>
          </a:custGeom>
          <a:ln w="22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604311" y="5921369"/>
            <a:ext cx="149860" cy="127000"/>
          </a:xfrm>
          <a:custGeom>
            <a:avLst/>
            <a:gdLst/>
            <a:ahLst/>
            <a:cxnLst/>
            <a:rect l="l" t="t" r="r" b="b"/>
            <a:pathLst>
              <a:path w="149859" h="127000">
                <a:moveTo>
                  <a:pt x="149574" y="0"/>
                </a:moveTo>
                <a:lnTo>
                  <a:pt x="0" y="126934"/>
                </a:lnTo>
              </a:path>
            </a:pathLst>
          </a:custGeom>
          <a:ln w="22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83318" y="5203725"/>
            <a:ext cx="191770" cy="289560"/>
          </a:xfrm>
          <a:custGeom>
            <a:avLst/>
            <a:gdLst/>
            <a:ahLst/>
            <a:cxnLst/>
            <a:rect l="l" t="t" r="r" b="b"/>
            <a:pathLst>
              <a:path w="191770" h="289560">
                <a:moveTo>
                  <a:pt x="0" y="289317"/>
                </a:moveTo>
                <a:lnTo>
                  <a:pt x="191321" y="289317"/>
                </a:lnTo>
                <a:lnTo>
                  <a:pt x="191321" y="0"/>
                </a:lnTo>
                <a:lnTo>
                  <a:pt x="0" y="0"/>
                </a:lnTo>
                <a:lnTo>
                  <a:pt x="0" y="289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561800" y="5203697"/>
            <a:ext cx="192405" cy="161925"/>
          </a:xfrm>
          <a:custGeom>
            <a:avLst/>
            <a:gdLst/>
            <a:ahLst/>
            <a:cxnLst/>
            <a:rect l="l" t="t" r="r" b="b"/>
            <a:pathLst>
              <a:path w="192404" h="161925">
                <a:moveTo>
                  <a:pt x="192084" y="0"/>
                </a:moveTo>
                <a:lnTo>
                  <a:pt x="0" y="161696"/>
                </a:lnTo>
              </a:path>
            </a:pathLst>
          </a:custGeom>
          <a:ln w="226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604311" y="5365394"/>
            <a:ext cx="149860" cy="128270"/>
          </a:xfrm>
          <a:custGeom>
            <a:avLst/>
            <a:gdLst/>
            <a:ahLst/>
            <a:cxnLst/>
            <a:rect l="l" t="t" r="r" b="b"/>
            <a:pathLst>
              <a:path w="149859" h="128270">
                <a:moveTo>
                  <a:pt x="149574" y="0"/>
                </a:moveTo>
                <a:lnTo>
                  <a:pt x="0" y="127649"/>
                </a:lnTo>
              </a:path>
            </a:pathLst>
          </a:custGeom>
          <a:ln w="226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>
            <a:spLocks noGrp="1"/>
          </p:cNvSpPr>
          <p:nvPr>
            <p:ph type="title"/>
          </p:nvPr>
        </p:nvSpPr>
        <p:spPr>
          <a:xfrm>
            <a:off x="2883535" y="386588"/>
            <a:ext cx="3378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7977"/>
                </a:solidFill>
                <a:latin typeface="隶书"/>
                <a:cs typeface="隶书"/>
              </a:rPr>
              <a:t>TC</a:t>
            </a:r>
            <a:r>
              <a:rPr sz="4800" spc="-5" dirty="0">
                <a:solidFill>
                  <a:srgbClr val="007977"/>
                </a:solidFill>
                <a:latin typeface="隶书"/>
                <a:cs typeface="隶书"/>
              </a:rPr>
              <a:t>P</a:t>
            </a:r>
            <a:r>
              <a:rPr sz="4800" dirty="0">
                <a:solidFill>
                  <a:srgbClr val="007977"/>
                </a:solidFill>
                <a:latin typeface="隶书"/>
                <a:cs typeface="隶书"/>
              </a:rPr>
              <a:t>数据报文</a:t>
            </a:r>
            <a:endParaRPr sz="4800">
              <a:latin typeface="隶书"/>
              <a:cs typeface="隶书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6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0383"/>
            <a:ext cx="654685" cy="637540"/>
          </a:xfrm>
          <a:custGeom>
            <a:avLst/>
            <a:gdLst/>
            <a:ahLst/>
            <a:cxnLst/>
            <a:rect l="l" t="t" r="r" b="b"/>
            <a:pathLst>
              <a:path w="654685" h="637539">
                <a:moveTo>
                  <a:pt x="0" y="637032"/>
                </a:moveTo>
                <a:lnTo>
                  <a:pt x="654558" y="637032"/>
                </a:lnTo>
                <a:lnTo>
                  <a:pt x="654558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25" y="2304033"/>
            <a:ext cx="534670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6" y="3319272"/>
                </a:moveTo>
                <a:lnTo>
                  <a:pt x="0" y="3319272"/>
                </a:lnTo>
                <a:lnTo>
                  <a:pt x="43434" y="3464052"/>
                </a:lnTo>
                <a:lnTo>
                  <a:pt x="82524" y="3333750"/>
                </a:lnTo>
                <a:lnTo>
                  <a:pt x="28956" y="3333750"/>
                </a:lnTo>
                <a:lnTo>
                  <a:pt x="28956" y="3319272"/>
                </a:lnTo>
                <a:close/>
              </a:path>
              <a:path w="86995" h="3464560">
                <a:moveTo>
                  <a:pt x="57912" y="130301"/>
                </a:moveTo>
                <a:lnTo>
                  <a:pt x="28956" y="130301"/>
                </a:lnTo>
                <a:lnTo>
                  <a:pt x="28956" y="3333750"/>
                </a:lnTo>
                <a:lnTo>
                  <a:pt x="57912" y="3333750"/>
                </a:lnTo>
                <a:lnTo>
                  <a:pt x="57912" y="130301"/>
                </a:lnTo>
                <a:close/>
              </a:path>
              <a:path w="86995" h="3464560">
                <a:moveTo>
                  <a:pt x="86868" y="3319272"/>
                </a:moveTo>
                <a:lnTo>
                  <a:pt x="57912" y="3319272"/>
                </a:lnTo>
                <a:lnTo>
                  <a:pt x="57912" y="3333750"/>
                </a:lnTo>
                <a:lnTo>
                  <a:pt x="82524" y="3333750"/>
                </a:lnTo>
                <a:lnTo>
                  <a:pt x="86868" y="3319272"/>
                </a:lnTo>
                <a:close/>
              </a:path>
              <a:path w="86995" h="3464560">
                <a:moveTo>
                  <a:pt x="43434" y="0"/>
                </a:moveTo>
                <a:lnTo>
                  <a:pt x="0" y="144780"/>
                </a:lnTo>
                <a:lnTo>
                  <a:pt x="28956" y="144780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8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095" y="1778507"/>
            <a:ext cx="688975" cy="1187450"/>
          </a:xfrm>
          <a:custGeom>
            <a:avLst/>
            <a:gdLst/>
            <a:ahLst/>
            <a:cxnLst/>
            <a:rect l="l" t="t" r="r" b="b"/>
            <a:pathLst>
              <a:path w="688975" h="1187450">
                <a:moveTo>
                  <a:pt x="0" y="1187196"/>
                </a:moveTo>
                <a:lnTo>
                  <a:pt x="688848" y="1187196"/>
                </a:lnTo>
                <a:lnTo>
                  <a:pt x="688848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8359" y="1772157"/>
            <a:ext cx="534670" cy="115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160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字节 固定 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ln w="25908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76" y="1403603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" y="2098548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176" y="2791967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76" y="3485388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891" y="4180332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8847" y="714755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77865" y="868807"/>
            <a:ext cx="146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目 的 端</a:t>
            </a:r>
            <a:r>
              <a:rPr sz="2000" spc="2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850" y="2791713"/>
            <a:ext cx="53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数据 偏移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705" y="3657091"/>
            <a:ext cx="1206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检	验	和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7254" y="4298696"/>
            <a:ext cx="3041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9500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选	项	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（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长</a:t>
            </a:r>
            <a:r>
              <a:rPr sz="2000" spc="5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度</a:t>
            </a:r>
            <a:r>
              <a:rPr sz="2000" spc="7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可</a:t>
            </a:r>
            <a:r>
              <a:rPr sz="2000" spc="7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变）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005" y="868807"/>
            <a:ext cx="106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源 端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2834" y="155638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序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4944" y="280873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17590" y="3657091"/>
            <a:ext cx="1670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  <a:tab pos="14027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紧	急	指	针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6790" y="2937763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窗	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8485" y="2279980"/>
            <a:ext cx="1347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9500" algn="l"/>
              </a:tabLst>
            </a:pPr>
            <a:r>
              <a:rPr sz="2000" spc="5" dirty="0">
                <a:solidFill>
                  <a:srgbClr val="333399"/>
                </a:solidFill>
                <a:latin typeface="黑体"/>
                <a:cs typeface="黑体"/>
              </a:rPr>
              <a:t>确	认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0867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728" y="2801111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951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879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031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7996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4152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89582" y="295211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保	留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0748" y="548640"/>
            <a:ext cx="7676515" cy="0"/>
          </a:xfrm>
          <a:custGeom>
            <a:avLst/>
            <a:gdLst/>
            <a:ahLst/>
            <a:cxnLst/>
            <a:rect l="l" t="t" r="r" b="b"/>
            <a:pathLst>
              <a:path w="7676515">
                <a:moveTo>
                  <a:pt x="0" y="0"/>
                </a:moveTo>
                <a:lnTo>
                  <a:pt x="7676387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748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0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08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7007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086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166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940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2867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9464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025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952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87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11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703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812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891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8179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897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824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903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830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90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8359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762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6896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616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8848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774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67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0780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70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8634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27135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29483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199" y="300227"/>
                </a:lnTo>
                <a:lnTo>
                  <a:pt x="16001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6916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200" y="300227"/>
                </a:lnTo>
                <a:lnTo>
                  <a:pt x="1600200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089910" y="2794254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U A P R S</a:t>
            </a:r>
            <a:r>
              <a:rPr sz="1600" b="1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89910" y="2977133"/>
            <a:ext cx="1352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700" algn="l"/>
              </a:tabLst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6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89910" y="3160267"/>
            <a:ext cx="139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G K H T N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123" y="381"/>
            <a:ext cx="537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比特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9244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9474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48200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86152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46881" y="381"/>
            <a:ext cx="308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39334" y="381"/>
            <a:ext cx="295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05371" y="4203191"/>
            <a:ext cx="3175" cy="643255"/>
          </a:xfrm>
          <a:custGeom>
            <a:avLst/>
            <a:gdLst/>
            <a:ahLst/>
            <a:cxnLst/>
            <a:rect l="l" t="t" r="r" b="b"/>
            <a:pathLst>
              <a:path w="3175" h="643254">
                <a:moveTo>
                  <a:pt x="3048" y="0"/>
                </a:moveTo>
                <a:lnTo>
                  <a:pt x="0" y="6431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997445" y="4298696"/>
            <a:ext cx="813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填	充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47531" y="682751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47531" y="417880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35" y="720851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82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152" y="4821935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2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74065" y="5113146"/>
            <a:ext cx="8246109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源端口和目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的端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字</a:t>
            </a:r>
            <a:r>
              <a:rPr sz="2800" spc="20" dirty="0">
                <a:solidFill>
                  <a:srgbClr val="333399"/>
                </a:solidFill>
                <a:latin typeface="黑体"/>
                <a:cs typeface="黑体"/>
              </a:rPr>
              <a:t>段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——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各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占</a:t>
            </a:r>
            <a:r>
              <a:rPr sz="2800" spc="-7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字节。标识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了发送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方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和接收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方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的应用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进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程。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11123" y="691895"/>
            <a:ext cx="7755890" cy="718185"/>
          </a:xfrm>
          <a:custGeom>
            <a:avLst/>
            <a:gdLst/>
            <a:ahLst/>
            <a:cxnLst/>
            <a:rect l="l" t="t" r="r" b="b"/>
            <a:pathLst>
              <a:path w="7755890" h="718185">
                <a:moveTo>
                  <a:pt x="0" y="717803"/>
                </a:moveTo>
                <a:lnTo>
                  <a:pt x="7755635" y="717803"/>
                </a:lnTo>
                <a:lnTo>
                  <a:pt x="7755635" y="0"/>
                </a:lnTo>
                <a:lnTo>
                  <a:pt x="0" y="0"/>
                </a:lnTo>
                <a:lnTo>
                  <a:pt x="0" y="717803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6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0383"/>
            <a:ext cx="654685" cy="637540"/>
          </a:xfrm>
          <a:custGeom>
            <a:avLst/>
            <a:gdLst/>
            <a:ahLst/>
            <a:cxnLst/>
            <a:rect l="l" t="t" r="r" b="b"/>
            <a:pathLst>
              <a:path w="654685" h="637539">
                <a:moveTo>
                  <a:pt x="0" y="637032"/>
                </a:moveTo>
                <a:lnTo>
                  <a:pt x="654558" y="637032"/>
                </a:lnTo>
                <a:lnTo>
                  <a:pt x="654558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25" y="2304033"/>
            <a:ext cx="534670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6" y="3319272"/>
                </a:moveTo>
                <a:lnTo>
                  <a:pt x="0" y="3319272"/>
                </a:lnTo>
                <a:lnTo>
                  <a:pt x="43434" y="3464052"/>
                </a:lnTo>
                <a:lnTo>
                  <a:pt x="82524" y="3333750"/>
                </a:lnTo>
                <a:lnTo>
                  <a:pt x="28956" y="3333750"/>
                </a:lnTo>
                <a:lnTo>
                  <a:pt x="28956" y="3319272"/>
                </a:lnTo>
                <a:close/>
              </a:path>
              <a:path w="86995" h="3464560">
                <a:moveTo>
                  <a:pt x="57912" y="130301"/>
                </a:moveTo>
                <a:lnTo>
                  <a:pt x="28956" y="130301"/>
                </a:lnTo>
                <a:lnTo>
                  <a:pt x="28956" y="3333750"/>
                </a:lnTo>
                <a:lnTo>
                  <a:pt x="57912" y="3333750"/>
                </a:lnTo>
                <a:lnTo>
                  <a:pt x="57912" y="130301"/>
                </a:lnTo>
                <a:close/>
              </a:path>
              <a:path w="86995" h="3464560">
                <a:moveTo>
                  <a:pt x="86868" y="3319272"/>
                </a:moveTo>
                <a:lnTo>
                  <a:pt x="57912" y="3319272"/>
                </a:lnTo>
                <a:lnTo>
                  <a:pt x="57912" y="3333750"/>
                </a:lnTo>
                <a:lnTo>
                  <a:pt x="82524" y="3333750"/>
                </a:lnTo>
                <a:lnTo>
                  <a:pt x="86868" y="3319272"/>
                </a:lnTo>
                <a:close/>
              </a:path>
              <a:path w="86995" h="3464560">
                <a:moveTo>
                  <a:pt x="43434" y="0"/>
                </a:moveTo>
                <a:lnTo>
                  <a:pt x="0" y="144780"/>
                </a:lnTo>
                <a:lnTo>
                  <a:pt x="28956" y="144780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8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095" y="1778507"/>
            <a:ext cx="688975" cy="1187450"/>
          </a:xfrm>
          <a:custGeom>
            <a:avLst/>
            <a:gdLst/>
            <a:ahLst/>
            <a:cxnLst/>
            <a:rect l="l" t="t" r="r" b="b"/>
            <a:pathLst>
              <a:path w="688975" h="1187450">
                <a:moveTo>
                  <a:pt x="0" y="1187196"/>
                </a:moveTo>
                <a:lnTo>
                  <a:pt x="688848" y="1187196"/>
                </a:lnTo>
                <a:lnTo>
                  <a:pt x="688848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8359" y="1772157"/>
            <a:ext cx="534670" cy="115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160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字节 固定 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ln w="25908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76" y="1403603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" y="2098548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176" y="2791967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76" y="3485388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891" y="4180332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8847" y="714755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77865" y="868807"/>
            <a:ext cx="146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目 的 端</a:t>
            </a:r>
            <a:r>
              <a:rPr sz="2000" spc="2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850" y="2791713"/>
            <a:ext cx="53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数据 偏移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705" y="3657091"/>
            <a:ext cx="1206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检	验	和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7254" y="4298696"/>
            <a:ext cx="3041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9500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选	项	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（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长</a:t>
            </a:r>
            <a:r>
              <a:rPr sz="2000" spc="5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度</a:t>
            </a:r>
            <a:r>
              <a:rPr sz="2000" spc="7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可</a:t>
            </a:r>
            <a:r>
              <a:rPr sz="2000" spc="7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变）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005" y="868807"/>
            <a:ext cx="106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源 端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2834" y="155638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序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4944" y="280873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17590" y="3657091"/>
            <a:ext cx="1670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  <a:tab pos="14027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紧	急	指	针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6790" y="2937763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窗	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8485" y="2279980"/>
            <a:ext cx="1347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9500" algn="l"/>
              </a:tabLst>
            </a:pPr>
            <a:r>
              <a:rPr sz="2000" spc="5" dirty="0">
                <a:solidFill>
                  <a:srgbClr val="333399"/>
                </a:solidFill>
                <a:latin typeface="黑体"/>
                <a:cs typeface="黑体"/>
              </a:rPr>
              <a:t>确	认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0867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728" y="2801111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951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879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031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7996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4152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89582" y="295211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保	留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0748" y="548640"/>
            <a:ext cx="7676515" cy="0"/>
          </a:xfrm>
          <a:custGeom>
            <a:avLst/>
            <a:gdLst/>
            <a:ahLst/>
            <a:cxnLst/>
            <a:rect l="l" t="t" r="r" b="b"/>
            <a:pathLst>
              <a:path w="7676515">
                <a:moveTo>
                  <a:pt x="0" y="0"/>
                </a:moveTo>
                <a:lnTo>
                  <a:pt x="7676387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748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0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08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7007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086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166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940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2867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9464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025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952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87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11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703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812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891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8179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897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824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903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830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90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8359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762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6896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616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8848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774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67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0780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70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8634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27135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29483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199" y="300227"/>
                </a:lnTo>
                <a:lnTo>
                  <a:pt x="16001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6916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200" y="300227"/>
                </a:lnTo>
                <a:lnTo>
                  <a:pt x="1600200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089910" y="2794254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U A P R S</a:t>
            </a:r>
            <a:r>
              <a:rPr sz="1600" b="1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89910" y="2977133"/>
            <a:ext cx="1352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700" algn="l"/>
              </a:tabLst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6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89910" y="3160267"/>
            <a:ext cx="139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G K H T N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123" y="381"/>
            <a:ext cx="537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比特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9244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9474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48200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86152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46881" y="381"/>
            <a:ext cx="308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39334" y="381"/>
            <a:ext cx="295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05371" y="4203191"/>
            <a:ext cx="3175" cy="643255"/>
          </a:xfrm>
          <a:custGeom>
            <a:avLst/>
            <a:gdLst/>
            <a:ahLst/>
            <a:cxnLst/>
            <a:rect l="l" t="t" r="r" b="b"/>
            <a:pathLst>
              <a:path w="3175" h="643254">
                <a:moveTo>
                  <a:pt x="3048" y="0"/>
                </a:moveTo>
                <a:lnTo>
                  <a:pt x="0" y="6431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997445" y="4298696"/>
            <a:ext cx="813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填	充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47531" y="682751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47531" y="417880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35" y="720851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82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152" y="4821935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2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74065" y="5113146"/>
            <a:ext cx="8199120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序号字段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——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占</a:t>
            </a:r>
            <a:r>
              <a:rPr sz="2800" spc="-66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4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字节。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r>
              <a:rPr sz="280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连接中传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送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的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数据流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中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的每一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个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字节都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编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上一个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序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号。序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号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字段的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值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则指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的是本报文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段所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发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送的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数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据的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第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一个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字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节的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序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号。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11123" y="1412747"/>
            <a:ext cx="7755890" cy="718185"/>
          </a:xfrm>
          <a:custGeom>
            <a:avLst/>
            <a:gdLst/>
            <a:ahLst/>
            <a:cxnLst/>
            <a:rect l="l" t="t" r="r" b="b"/>
            <a:pathLst>
              <a:path w="7755890" h="718185">
                <a:moveTo>
                  <a:pt x="0" y="717803"/>
                </a:moveTo>
                <a:lnTo>
                  <a:pt x="7755635" y="717803"/>
                </a:lnTo>
                <a:lnTo>
                  <a:pt x="7755635" y="0"/>
                </a:lnTo>
                <a:lnTo>
                  <a:pt x="0" y="0"/>
                </a:lnTo>
                <a:lnTo>
                  <a:pt x="0" y="717803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6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10383"/>
            <a:ext cx="654685" cy="637540"/>
          </a:xfrm>
          <a:custGeom>
            <a:avLst/>
            <a:gdLst/>
            <a:ahLst/>
            <a:cxnLst/>
            <a:rect l="l" t="t" r="r" b="b"/>
            <a:pathLst>
              <a:path w="654685" h="637539">
                <a:moveTo>
                  <a:pt x="0" y="637032"/>
                </a:moveTo>
                <a:lnTo>
                  <a:pt x="654558" y="637032"/>
                </a:lnTo>
                <a:lnTo>
                  <a:pt x="654558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825" y="2304033"/>
            <a:ext cx="534670" cy="60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6" y="3319272"/>
                </a:moveTo>
                <a:lnTo>
                  <a:pt x="0" y="3319272"/>
                </a:lnTo>
                <a:lnTo>
                  <a:pt x="43434" y="3464052"/>
                </a:lnTo>
                <a:lnTo>
                  <a:pt x="82524" y="3333750"/>
                </a:lnTo>
                <a:lnTo>
                  <a:pt x="28956" y="3333750"/>
                </a:lnTo>
                <a:lnTo>
                  <a:pt x="28956" y="3319272"/>
                </a:lnTo>
                <a:close/>
              </a:path>
              <a:path w="86995" h="3464560">
                <a:moveTo>
                  <a:pt x="57912" y="130301"/>
                </a:moveTo>
                <a:lnTo>
                  <a:pt x="28956" y="130301"/>
                </a:lnTo>
                <a:lnTo>
                  <a:pt x="28956" y="3333750"/>
                </a:lnTo>
                <a:lnTo>
                  <a:pt x="57912" y="3333750"/>
                </a:lnTo>
                <a:lnTo>
                  <a:pt x="57912" y="130301"/>
                </a:lnTo>
                <a:close/>
              </a:path>
              <a:path w="86995" h="3464560">
                <a:moveTo>
                  <a:pt x="86868" y="3319272"/>
                </a:moveTo>
                <a:lnTo>
                  <a:pt x="57912" y="3319272"/>
                </a:lnTo>
                <a:lnTo>
                  <a:pt x="57912" y="3333750"/>
                </a:lnTo>
                <a:lnTo>
                  <a:pt x="82524" y="3333750"/>
                </a:lnTo>
                <a:lnTo>
                  <a:pt x="86868" y="3319272"/>
                </a:lnTo>
                <a:close/>
              </a:path>
              <a:path w="86995" h="3464560">
                <a:moveTo>
                  <a:pt x="43434" y="0"/>
                </a:moveTo>
                <a:lnTo>
                  <a:pt x="0" y="144780"/>
                </a:lnTo>
                <a:lnTo>
                  <a:pt x="28956" y="144780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8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8095" y="1778507"/>
            <a:ext cx="688975" cy="1187450"/>
          </a:xfrm>
          <a:custGeom>
            <a:avLst/>
            <a:gdLst/>
            <a:ahLst/>
            <a:cxnLst/>
            <a:rect l="l" t="t" r="r" b="b"/>
            <a:pathLst>
              <a:path w="688975" h="1187450">
                <a:moveTo>
                  <a:pt x="0" y="1187196"/>
                </a:moveTo>
                <a:lnTo>
                  <a:pt x="688848" y="1187196"/>
                </a:lnTo>
                <a:lnTo>
                  <a:pt x="688848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68359" y="1772157"/>
            <a:ext cx="534670" cy="115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>
              <a:lnSpc>
                <a:spcPts val="229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160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字节 固定 首部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558" y="707898"/>
            <a:ext cx="7687309" cy="4133215"/>
          </a:xfrm>
          <a:custGeom>
            <a:avLst/>
            <a:gdLst/>
            <a:ahLst/>
            <a:cxnLst/>
            <a:rect l="l" t="t" r="r" b="b"/>
            <a:pathLst>
              <a:path w="7687309" h="4133215">
                <a:moveTo>
                  <a:pt x="0" y="4133088"/>
                </a:moveTo>
                <a:lnTo>
                  <a:pt x="7687056" y="4133088"/>
                </a:lnTo>
                <a:lnTo>
                  <a:pt x="7687056" y="0"/>
                </a:lnTo>
                <a:lnTo>
                  <a:pt x="0" y="0"/>
                </a:lnTo>
                <a:lnTo>
                  <a:pt x="0" y="4133088"/>
                </a:lnTo>
                <a:close/>
              </a:path>
            </a:pathLst>
          </a:custGeom>
          <a:ln w="25908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76" y="1403603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891" y="2098548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176" y="2791967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76" y="3485388"/>
            <a:ext cx="7699375" cy="12700"/>
          </a:xfrm>
          <a:custGeom>
            <a:avLst/>
            <a:gdLst/>
            <a:ahLst/>
            <a:cxnLst/>
            <a:rect l="l" t="t" r="r" b="b"/>
            <a:pathLst>
              <a:path w="7699375" h="12700">
                <a:moveTo>
                  <a:pt x="0" y="12192"/>
                </a:moveTo>
                <a:lnTo>
                  <a:pt x="7699248" y="12192"/>
                </a:lnTo>
                <a:lnTo>
                  <a:pt x="76992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891" y="4180332"/>
            <a:ext cx="7686040" cy="12700"/>
          </a:xfrm>
          <a:custGeom>
            <a:avLst/>
            <a:gdLst/>
            <a:ahLst/>
            <a:cxnLst/>
            <a:rect l="l" t="t" r="r" b="b"/>
            <a:pathLst>
              <a:path w="7686040" h="12700">
                <a:moveTo>
                  <a:pt x="0" y="12192"/>
                </a:moveTo>
                <a:lnTo>
                  <a:pt x="7685532" y="12192"/>
                </a:lnTo>
                <a:lnTo>
                  <a:pt x="768553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79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8847" y="714755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0"/>
                </a:moveTo>
                <a:lnTo>
                  <a:pt x="0" y="70866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77865" y="868807"/>
            <a:ext cx="146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目 的 端</a:t>
            </a:r>
            <a:r>
              <a:rPr sz="2000" spc="20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850" y="2791713"/>
            <a:ext cx="535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数据 偏移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5705" y="3657091"/>
            <a:ext cx="1206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检	验	和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7254" y="4298696"/>
            <a:ext cx="3041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  <a:tab pos="1079500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选	项	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（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长</a:t>
            </a:r>
            <a:r>
              <a:rPr sz="2000" spc="5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度</a:t>
            </a:r>
            <a:r>
              <a:rPr sz="2000" spc="7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可</a:t>
            </a:r>
            <a:r>
              <a:rPr sz="2000" spc="70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变）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0005" y="868807"/>
            <a:ext cx="106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源 端</a:t>
            </a:r>
            <a:r>
              <a:rPr sz="2000" spc="10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2834" y="155638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序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04944" y="2808732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0"/>
                </a:moveTo>
                <a:lnTo>
                  <a:pt x="0" y="137007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17590" y="3657091"/>
            <a:ext cx="1670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  <a:tab pos="939165" algn="l"/>
                <a:tab pos="14027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紧	急	指	针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6790" y="2937763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窗	口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8485" y="2279980"/>
            <a:ext cx="13474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9500" algn="l"/>
              </a:tabLst>
            </a:pPr>
            <a:r>
              <a:rPr sz="2000" spc="5" dirty="0">
                <a:solidFill>
                  <a:srgbClr val="333399"/>
                </a:solidFill>
                <a:latin typeface="黑体"/>
                <a:cs typeface="黑体"/>
              </a:rPr>
              <a:t>确	认	号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0867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728" y="2801111"/>
            <a:ext cx="0" cy="683260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2751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4951" y="2808732"/>
            <a:ext cx="0" cy="692150"/>
          </a:xfrm>
          <a:custGeom>
            <a:avLst/>
            <a:gdLst/>
            <a:ahLst/>
            <a:cxnLst/>
            <a:rect l="l" t="t" r="r" b="b"/>
            <a:pathLst>
              <a:path h="692150">
                <a:moveTo>
                  <a:pt x="0" y="0"/>
                </a:moveTo>
                <a:lnTo>
                  <a:pt x="0" y="691895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879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0311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77996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64152" y="2808732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4">
                <a:moveTo>
                  <a:pt x="0" y="0"/>
                </a:moveTo>
                <a:lnTo>
                  <a:pt x="0" y="6812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89582" y="2952114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561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保	留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0748" y="548640"/>
            <a:ext cx="7676515" cy="0"/>
          </a:xfrm>
          <a:custGeom>
            <a:avLst/>
            <a:gdLst/>
            <a:ahLst/>
            <a:cxnLst/>
            <a:rect l="l" t="t" r="r" b="b"/>
            <a:pathLst>
              <a:path w="7676515">
                <a:moveTo>
                  <a:pt x="0" y="0"/>
                </a:moveTo>
                <a:lnTo>
                  <a:pt x="7676387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748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0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08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7007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1086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5166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940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2867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69464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10255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952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87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110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703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0812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891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8179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897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6824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9032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830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9091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8359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7628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6896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6164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88480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774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6701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07807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7076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86343" y="451104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536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27135" y="350520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29483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199" y="300227"/>
                </a:lnTo>
                <a:lnTo>
                  <a:pt x="16001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66916" y="150876"/>
            <a:ext cx="1600200" cy="300355"/>
          </a:xfrm>
          <a:custGeom>
            <a:avLst/>
            <a:gdLst/>
            <a:ahLst/>
            <a:cxnLst/>
            <a:rect l="l" t="t" r="r" b="b"/>
            <a:pathLst>
              <a:path w="1600200" h="300355">
                <a:moveTo>
                  <a:pt x="0" y="300227"/>
                </a:moveTo>
                <a:lnTo>
                  <a:pt x="1600200" y="300227"/>
                </a:lnTo>
                <a:lnTo>
                  <a:pt x="1600200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089910" y="2794254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U A P R S</a:t>
            </a:r>
            <a:r>
              <a:rPr sz="1600" b="1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89910" y="2977133"/>
            <a:ext cx="1352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2700" algn="l"/>
              </a:tabLst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R </a:t>
            </a:r>
            <a:r>
              <a:rPr sz="1600" b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89910" y="3160267"/>
            <a:ext cx="139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G K H T N</a:t>
            </a:r>
            <a:r>
              <a:rPr sz="16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123" y="381"/>
            <a:ext cx="537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33399"/>
                </a:solidFill>
                <a:latin typeface="黑体"/>
                <a:cs typeface="黑体"/>
              </a:rPr>
              <a:t>比特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09244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9474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48200" y="150876"/>
            <a:ext cx="1600200" cy="3003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0"/>
              </a:lnSpc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86152" y="38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46881" y="381"/>
            <a:ext cx="308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39334" y="381"/>
            <a:ext cx="295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31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405371" y="4203191"/>
            <a:ext cx="3175" cy="643255"/>
          </a:xfrm>
          <a:custGeom>
            <a:avLst/>
            <a:gdLst/>
            <a:ahLst/>
            <a:cxnLst/>
            <a:rect l="l" t="t" r="r" b="b"/>
            <a:pathLst>
              <a:path w="3175" h="643254">
                <a:moveTo>
                  <a:pt x="3048" y="0"/>
                </a:moveTo>
                <a:lnTo>
                  <a:pt x="0" y="643127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997445" y="4298696"/>
            <a:ext cx="813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000" dirty="0">
                <a:solidFill>
                  <a:srgbClr val="333399"/>
                </a:solidFill>
                <a:latin typeface="黑体"/>
                <a:cs typeface="黑体"/>
              </a:rPr>
              <a:t>填	充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447531" y="682751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47531" y="4178808"/>
            <a:ext cx="696595" cy="0"/>
          </a:xfrm>
          <a:custGeom>
            <a:avLst/>
            <a:gdLst/>
            <a:ahLst/>
            <a:cxnLst/>
            <a:rect l="l" t="t" r="r" b="b"/>
            <a:pathLst>
              <a:path w="696595">
                <a:moveTo>
                  <a:pt x="0" y="0"/>
                </a:moveTo>
                <a:lnTo>
                  <a:pt x="696468" y="0"/>
                </a:lnTo>
              </a:path>
            </a:pathLst>
          </a:custGeom>
          <a:ln w="12191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35" y="720851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5">
                <a:moveTo>
                  <a:pt x="0" y="0"/>
                </a:moveTo>
                <a:lnTo>
                  <a:pt x="528828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152" y="4821935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2" y="0"/>
                </a:lnTo>
              </a:path>
            </a:pathLst>
          </a:custGeom>
          <a:ln w="12192">
            <a:solidFill>
              <a:srgbClr val="0079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74065" y="5247538"/>
            <a:ext cx="82461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确认号字</a:t>
            </a:r>
            <a:r>
              <a:rPr sz="2800" spc="5" dirty="0">
                <a:solidFill>
                  <a:srgbClr val="333399"/>
                </a:solidFill>
                <a:latin typeface="黑体"/>
                <a:cs typeface="黑体"/>
              </a:rPr>
              <a:t>段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——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占</a:t>
            </a:r>
            <a:r>
              <a:rPr sz="2800" spc="-675" dirty="0">
                <a:solidFill>
                  <a:srgbClr val="333399"/>
                </a:solidFill>
                <a:latin typeface="黑体"/>
                <a:cs typeface="黑体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4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字节，是期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望收到对方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的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下一个 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报文段的数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据的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第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一个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字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节的</a:t>
            </a:r>
            <a:r>
              <a:rPr sz="2800" dirty="0">
                <a:solidFill>
                  <a:srgbClr val="333399"/>
                </a:solidFill>
                <a:latin typeface="黑体"/>
                <a:cs typeface="黑体"/>
              </a:rPr>
              <a:t>序</a:t>
            </a:r>
            <a:r>
              <a:rPr sz="2800" spc="-5" dirty="0">
                <a:solidFill>
                  <a:srgbClr val="333399"/>
                </a:solidFill>
                <a:latin typeface="黑体"/>
                <a:cs typeface="黑体"/>
              </a:rPr>
              <a:t>号。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11123" y="2060448"/>
            <a:ext cx="7755890" cy="718185"/>
          </a:xfrm>
          <a:custGeom>
            <a:avLst/>
            <a:gdLst/>
            <a:ahLst/>
            <a:cxnLst/>
            <a:rect l="l" t="t" r="r" b="b"/>
            <a:pathLst>
              <a:path w="7755890" h="718185">
                <a:moveTo>
                  <a:pt x="0" y="717803"/>
                </a:moveTo>
                <a:lnTo>
                  <a:pt x="7755635" y="717803"/>
                </a:lnTo>
                <a:lnTo>
                  <a:pt x="7755635" y="0"/>
                </a:lnTo>
                <a:lnTo>
                  <a:pt x="0" y="0"/>
                </a:lnTo>
                <a:lnTo>
                  <a:pt x="0" y="717803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1176</Words>
  <Application>Microsoft Office PowerPoint</Application>
  <PresentationFormat>全屏显示(4:3)</PresentationFormat>
  <Paragraphs>463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隶书</vt:lpstr>
      <vt:lpstr>宋体</vt:lpstr>
      <vt:lpstr>Arial</vt:lpstr>
      <vt:lpstr>Calibri</vt:lpstr>
      <vt:lpstr>Symbol</vt:lpstr>
      <vt:lpstr>Times New Roman</vt:lpstr>
      <vt:lpstr>Wingdings</vt:lpstr>
      <vt:lpstr>Office Theme</vt:lpstr>
      <vt:lpstr>三次握手</vt:lpstr>
      <vt:lpstr>PowerPoint 演示文稿</vt:lpstr>
      <vt:lpstr>异常情况 主机1</vt:lpstr>
      <vt:lpstr>PowerPoint 演示文稿</vt:lpstr>
      <vt:lpstr>PowerPoint 演示文稿</vt:lpstr>
      <vt:lpstr>TCP数据报文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度。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wang</dc:creator>
  <cp:lastModifiedBy>feng wang</cp:lastModifiedBy>
  <cp:revision>1</cp:revision>
  <dcterms:created xsi:type="dcterms:W3CDTF">2019-06-12T03:25:34Z</dcterms:created>
  <dcterms:modified xsi:type="dcterms:W3CDTF">2019-06-12T03:32:52Z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2019-06-12T00:00:00Z</vt:filetime>
  </property>
</Properties>
</file>