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0" autoAdjust="0"/>
    <p:restoredTop sz="94706" autoAdjust="0"/>
  </p:normalViewPr>
  <p:slideViewPr>
    <p:cSldViewPr>
      <p:cViewPr varScale="1">
        <p:scale>
          <a:sx n="102" d="100"/>
          <a:sy n="102" d="100"/>
        </p:scale>
        <p:origin x="17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6" y="216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4CD21F8-6230-4FAD-9215-94A338D1F7C7}" type="datetimeFigureOut">
              <a:rPr lang="zh-CN" altLang="en-US"/>
              <a:pPr>
                <a:defRPr/>
              </a:pPr>
              <a:t>2019/6/7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661FE3-3AE8-4D81-A9A0-30A958141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A0AD-3D58-4AC7-959A-D7A1734F7F18}" type="datetimeFigureOut">
              <a:rPr lang="zh-CN" altLang="en-US" smtClean="0"/>
              <a:pPr/>
              <a:t>2019/6/7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27DD9-788B-4891-B01A-CAFE42019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此处结合实际工作表格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27DD9-788B-4891-B01A-CAFE42019C5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3CF90-7F82-4BC7-873B-F6296D8AA300}" type="datetimeFigureOut">
              <a:rPr lang="zh-CN" altLang="en-US"/>
              <a:pPr>
                <a:defRPr/>
              </a:pPr>
              <a:t>2019/6/7</a:t>
            </a:fld>
            <a:endParaRPr lang="zh-CN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1E681-5FAD-4202-B409-F1895D829B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25C41-A475-40E1-A4C7-9CD74780DD4B}" type="datetimeFigureOut">
              <a:rPr lang="zh-CN" altLang="en-US"/>
              <a:pPr>
                <a:defRPr/>
              </a:pPr>
              <a:t>2019/6/7</a:t>
            </a:fld>
            <a:endParaRPr lang="zh-CN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8931C-3F84-42EA-AC8C-52BFE9F9FC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8448E-F527-4F7C-8D74-4674434D05D1}" type="datetimeFigureOut">
              <a:rPr lang="zh-CN" altLang="en-US"/>
              <a:pPr>
                <a:defRPr/>
              </a:pPr>
              <a:t>2019/6/7</a:t>
            </a:fld>
            <a:endParaRPr lang="zh-CN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DDFAC-E982-481E-AE4D-DBB5744D6F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A0E9C-A897-45D0-9827-B94977F0952F}" type="datetimeFigureOut">
              <a:rPr lang="zh-CN" altLang="en-US"/>
              <a:pPr>
                <a:defRPr/>
              </a:pPr>
              <a:t>2019/6/7</a:t>
            </a:fld>
            <a:endParaRPr lang="zh-CN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8EA8A-4192-48BC-87CA-857C74BA2B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15CDB-10E1-4697-B883-76907F0AD23F}" type="datetimeFigureOut">
              <a:rPr lang="zh-CN" altLang="en-US"/>
              <a:pPr>
                <a:defRPr/>
              </a:pPr>
              <a:t>2019/6/7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B1ED4-03B9-4AE7-8D42-BF6DE4D0C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66708-5559-481A-B470-CBE461298079}" type="datetimeFigureOut">
              <a:rPr lang="zh-CN" altLang="en-US"/>
              <a:pPr>
                <a:defRPr/>
              </a:pPr>
              <a:t>2019/6/7</a:t>
            </a:fld>
            <a:endParaRPr lang="zh-CN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C77C9-296E-4A1C-91B1-CDA5AD0CC8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D8F9B-98DA-47CB-89EB-BAF7F75997D3}" type="datetimeFigureOut">
              <a:rPr lang="zh-CN" altLang="en-US"/>
              <a:pPr>
                <a:defRPr/>
              </a:pPr>
              <a:t>2019/6/7</a:t>
            </a:fld>
            <a:endParaRPr lang="zh-CN" alt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F525B-03B1-42F9-8D5D-E45D04FDC4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99110-D424-427C-A03F-05D05D9D5DD6}" type="datetimeFigureOut">
              <a:rPr lang="zh-CN" altLang="en-US"/>
              <a:pPr>
                <a:defRPr/>
              </a:pPr>
              <a:t>2019/6/7</a:t>
            </a:fld>
            <a:endParaRPr lang="zh-CN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DA3CE-D3BB-49CE-9513-DC937A7BD1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853EF-E47F-4D71-B9D9-BEB7251E6BB9}" type="datetimeFigureOut">
              <a:rPr lang="zh-CN" altLang="en-US"/>
              <a:pPr>
                <a:defRPr/>
              </a:pPr>
              <a:t>2019/6/7</a:t>
            </a:fld>
            <a:endParaRPr lang="zh-CN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5AF27-2B64-4F94-8E92-EDEDB5CBCB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F61A6-208C-4953-A1D3-AD0E17D594A8}" type="datetimeFigureOut">
              <a:rPr lang="zh-CN" altLang="en-US"/>
              <a:pPr>
                <a:defRPr/>
              </a:pPr>
              <a:t>2019/6/7</a:t>
            </a:fld>
            <a:endParaRPr lang="zh-CN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761EA-0635-438E-860F-D6F8EEF67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4EB07-2DA6-4022-BE8A-633628CC6101}" type="datetimeFigureOut">
              <a:rPr lang="zh-CN" altLang="en-US"/>
              <a:pPr>
                <a:defRPr/>
              </a:pPr>
              <a:t>2019/6/7</a:t>
            </a:fld>
            <a:endParaRPr lang="zh-CN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F0627-3122-4F3D-B35A-5BFF0BFA90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09D2B6-5142-447A-A140-56299FCE8034}" type="datetimeFigureOut">
              <a:rPr lang="zh-CN" altLang="en-US"/>
              <a:pPr>
                <a:defRPr/>
              </a:pPr>
              <a:t>2019/6/7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EE2D78-4D21-45C3-BE5E-7803D38A2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9" r:id="rId2"/>
    <p:sldLayoutId id="2147483818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9" r:id="rId9"/>
    <p:sldLayoutId id="2147483815" r:id="rId10"/>
    <p:sldLayoutId id="2147483816" r:id="rId11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Excel </a:t>
            </a:r>
            <a:r>
              <a:rPr lang="zh-CN" altLang="en-US" dirty="0"/>
              <a:t>工作表</a:t>
            </a:r>
            <a:br>
              <a:rPr lang="en-US" altLang="zh-CN" dirty="0"/>
            </a:br>
            <a:r>
              <a:rPr lang="zh-CN" altLang="en-US" dirty="0"/>
              <a:t>美化方法探讨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33400" y="3228974"/>
            <a:ext cx="8253442" cy="2986107"/>
          </a:xfrm>
        </p:spPr>
        <p:txBody>
          <a:bodyPr/>
          <a:lstStyle/>
          <a:p>
            <a:pPr marR="0" algn="ctr" eaLnBrk="1" hangingPunct="1">
              <a:lnSpc>
                <a:spcPct val="80000"/>
              </a:lnSpc>
            </a:pPr>
            <a:endParaRPr lang="en-US" altLang="zh-CN" sz="2200" dirty="0"/>
          </a:p>
          <a:p>
            <a:pPr marR="0" algn="ctr" eaLnBrk="1" hangingPunct="1">
              <a:lnSpc>
                <a:spcPct val="80000"/>
              </a:lnSpc>
            </a:pPr>
            <a:endParaRPr lang="en-US" altLang="zh-CN" sz="2200" dirty="0"/>
          </a:p>
          <a:p>
            <a:pPr marR="0" algn="ctr" eaLnBrk="1" hangingPunct="1">
              <a:lnSpc>
                <a:spcPct val="80000"/>
              </a:lnSpc>
            </a:pPr>
            <a:r>
              <a:rPr lang="zh-CN" altLang="en-US" sz="2200" dirty="0"/>
              <a:t>共同学习    轻松工作每一天</a:t>
            </a:r>
            <a:endParaRPr lang="en-US" altLang="zh-CN" sz="2200" dirty="0"/>
          </a:p>
          <a:p>
            <a:pPr marR="0" algn="ctr" eaLnBrk="1" hangingPunct="1">
              <a:lnSpc>
                <a:spcPct val="80000"/>
              </a:lnSpc>
            </a:pPr>
            <a:endParaRPr lang="en-US" altLang="zh-CN" sz="2200" dirty="0"/>
          </a:p>
          <a:p>
            <a:pPr marR="0" algn="ctr" eaLnBrk="1" hangingPunct="1">
              <a:lnSpc>
                <a:spcPct val="80000"/>
              </a:lnSpc>
            </a:pPr>
            <a:endParaRPr lang="en-US" altLang="zh-CN" sz="2200" dirty="0"/>
          </a:p>
          <a:p>
            <a:pPr marR="0" algn="ctr" eaLnBrk="1" hangingPunct="1">
              <a:lnSpc>
                <a:spcPct val="80000"/>
              </a:lnSpc>
            </a:pPr>
            <a:endParaRPr lang="en-US" altLang="zh-CN" sz="2200" dirty="0"/>
          </a:p>
          <a:p>
            <a:pPr marR="0" algn="ctr" eaLnBrk="1" hangingPunct="1">
              <a:lnSpc>
                <a:spcPct val="80000"/>
              </a:lnSpc>
            </a:pPr>
            <a:endParaRPr lang="en-US" altLang="zh-CN" sz="2200" dirty="0"/>
          </a:p>
          <a:p>
            <a:pPr marR="0" algn="ctr" eaLnBrk="1" hangingPunct="1">
              <a:lnSpc>
                <a:spcPct val="80000"/>
              </a:lnSpc>
            </a:pPr>
            <a:endParaRPr lang="en-US" altLang="zh-CN" sz="2200" dirty="0"/>
          </a:p>
          <a:p>
            <a:pPr marR="0" algn="ctr" eaLnBrk="1" hangingPunct="1">
              <a:lnSpc>
                <a:spcPct val="80000"/>
              </a:lnSpc>
            </a:pPr>
            <a:r>
              <a:rPr lang="en-US" altLang="zh-CN" sz="2200" dirty="0"/>
              <a:t>		</a:t>
            </a:r>
            <a:endParaRPr lang="zh-CN" altLang="en-US" sz="22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表格的美化技巧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字体</a:t>
            </a:r>
            <a:endParaRPr lang="en-US" altLang="zh-CN" dirty="0"/>
          </a:p>
          <a:p>
            <a:pPr indent="540000">
              <a:buFont typeface="Arial" pitchFamily="34" charset="0"/>
              <a:buChar char="•"/>
            </a:pPr>
            <a:r>
              <a:rPr lang="zh-CN" altLang="en-US" dirty="0"/>
              <a:t>数据区域与标题使用不同字体</a:t>
            </a:r>
            <a:endParaRPr lang="en-US" altLang="zh-CN" dirty="0"/>
          </a:p>
          <a:p>
            <a:pPr indent="540000">
              <a:buFont typeface="Arial" pitchFamily="34" charset="0"/>
              <a:buChar char="•"/>
            </a:pPr>
            <a:r>
              <a:rPr lang="zh-CN" altLang="en-US" dirty="0"/>
              <a:t>汉字建议使用宋体和微软雅黑字体</a:t>
            </a:r>
            <a:endParaRPr lang="en-US" altLang="zh-CN" dirty="0"/>
          </a:p>
          <a:p>
            <a:pPr indent="540000">
              <a:buFont typeface="Arial" pitchFamily="34" charset="0"/>
              <a:buChar char="•"/>
            </a:pPr>
            <a:r>
              <a:rPr lang="zh-CN" altLang="en-US" dirty="0"/>
              <a:t>数字建议使用</a:t>
            </a:r>
            <a:r>
              <a:rPr lang="en-US" altLang="zh-CN" dirty="0"/>
              <a:t>Arial</a:t>
            </a:r>
            <a:r>
              <a:rPr lang="zh-CN" altLang="en-US" dirty="0"/>
              <a:t>、</a:t>
            </a:r>
            <a:r>
              <a:rPr lang="en-US" altLang="zh-CN" dirty="0"/>
              <a:t>Arial Narrow</a:t>
            </a:r>
            <a:r>
              <a:rPr lang="zh-CN" altLang="en-US" dirty="0"/>
              <a:t>或</a:t>
            </a:r>
            <a:r>
              <a:rPr lang="en-US" altLang="zh-CN" dirty="0"/>
              <a:t>Times  New Roman</a:t>
            </a:r>
            <a:r>
              <a:rPr lang="zh-CN" altLang="en-US" dirty="0"/>
              <a:t>字体</a:t>
            </a:r>
            <a:endParaRPr lang="en-US" altLang="zh-CN" dirty="0"/>
          </a:p>
          <a:p>
            <a:pPr indent="540000">
              <a:buFont typeface="Arial" pitchFamily="34" charset="0"/>
              <a:buChar char="•"/>
            </a:pPr>
            <a:r>
              <a:rPr lang="zh-CN" altLang="en-US" dirty="0"/>
              <a:t>以下是各字体的比较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表格的美化技巧</a:t>
            </a:r>
          </a:p>
        </p:txBody>
      </p:sp>
      <p:pic>
        <p:nvPicPr>
          <p:cNvPr id="4" name="内容占位符 3" descr="字体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00764"/>
            <a:ext cx="8229600" cy="4258235"/>
          </a:xfr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表格的美化技巧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字号</a:t>
            </a:r>
            <a:endParaRPr lang="en-US" altLang="zh-CN" dirty="0"/>
          </a:p>
          <a:p>
            <a:pPr indent="540000">
              <a:buFont typeface="Arial" pitchFamily="34" charset="0"/>
              <a:buChar char="•"/>
            </a:pPr>
            <a:r>
              <a:rPr lang="zh-CN" altLang="en-US" sz="2400" dirty="0"/>
              <a:t>标题建议使用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22-26</a:t>
            </a:r>
            <a:r>
              <a:rPr lang="zh-CN" altLang="en-US" sz="2400" dirty="0"/>
              <a:t>号字体</a:t>
            </a:r>
            <a:endParaRPr lang="en-US" altLang="zh-CN" sz="2400" dirty="0"/>
          </a:p>
          <a:p>
            <a:pPr indent="540000">
              <a:buFont typeface="Arial" pitchFamily="34" charset="0"/>
              <a:buChar char="•"/>
            </a:pPr>
            <a:r>
              <a:rPr lang="zh-CN" altLang="en-US" sz="2400" dirty="0"/>
              <a:t>表头建议使用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12-16</a:t>
            </a:r>
            <a:r>
              <a:rPr lang="zh-CN" altLang="en-US" sz="2400" dirty="0"/>
              <a:t>号字体</a:t>
            </a:r>
            <a:endParaRPr lang="en-US" altLang="zh-CN" sz="2400" dirty="0"/>
          </a:p>
          <a:p>
            <a:pPr indent="540000">
              <a:buFont typeface="Arial" pitchFamily="34" charset="0"/>
              <a:buChar char="•"/>
            </a:pPr>
            <a:r>
              <a:rPr lang="zh-CN" altLang="en-US" sz="2400" dirty="0"/>
              <a:t>数据正文建议使用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10-11</a:t>
            </a:r>
            <a:r>
              <a:rPr lang="zh-CN" altLang="en-US" sz="2400" dirty="0"/>
              <a:t>号字体</a:t>
            </a:r>
            <a:endParaRPr lang="en-US" altLang="zh-CN" sz="2400" dirty="0"/>
          </a:p>
          <a:p>
            <a:pPr indent="540000">
              <a:buFont typeface="Arial" pitchFamily="34" charset="0"/>
              <a:buChar char="•"/>
            </a:pPr>
            <a:r>
              <a:rPr lang="zh-CN" altLang="en-US" sz="2400" dirty="0"/>
              <a:t>批注使用系统默认字体即可，另批注建议隐藏</a:t>
            </a: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底色</a:t>
            </a:r>
            <a:endParaRPr lang="en-US" altLang="zh-CN" dirty="0"/>
          </a:p>
          <a:p>
            <a:pPr indent="540000">
              <a:buFont typeface="Arial" pitchFamily="34" charset="0"/>
              <a:buChar char="•"/>
            </a:pPr>
            <a:r>
              <a:rPr lang="zh-CN" altLang="en-US" sz="2400" dirty="0"/>
              <a:t>底色不能太暗也不能太亮</a:t>
            </a:r>
            <a:endParaRPr lang="en-US" altLang="zh-CN" sz="2400" dirty="0"/>
          </a:p>
          <a:p>
            <a:pPr indent="540000">
              <a:buFont typeface="Arial" pitchFamily="34" charset="0"/>
              <a:buChar char="•"/>
            </a:pPr>
            <a:r>
              <a:rPr lang="zh-CN" altLang="en-US" sz="2400" dirty="0"/>
              <a:t>颜色与字体颜色相协调</a:t>
            </a:r>
            <a:endParaRPr lang="en-US" altLang="zh-CN" sz="2400" dirty="0"/>
          </a:p>
          <a:p>
            <a:pPr indent="540000">
              <a:buFont typeface="Arial" pitchFamily="34" charset="0"/>
              <a:buChar char="•"/>
            </a:pPr>
            <a:r>
              <a:rPr lang="zh-CN" altLang="en-US" sz="2400" dirty="0"/>
              <a:t>底色种类不易过多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表格的美化技巧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935163"/>
            <a:ext cx="8543956" cy="492283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行距、列距</a:t>
            </a:r>
            <a:endParaRPr lang="en-US" altLang="zh-CN" dirty="0"/>
          </a:p>
          <a:p>
            <a:pPr indent="540000">
              <a:buFont typeface="Arial" pitchFamily="34" charset="0"/>
              <a:buChar char="•"/>
            </a:pPr>
            <a:r>
              <a:rPr lang="zh-CN" altLang="en-US" sz="2400" dirty="0"/>
              <a:t>根据实际表格需要调整行距、列距</a:t>
            </a:r>
            <a:endParaRPr lang="en-US" altLang="zh-CN" sz="2400" dirty="0"/>
          </a:p>
          <a:p>
            <a:pPr indent="540000">
              <a:buFont typeface="Arial" pitchFamily="34" charset="0"/>
              <a:buChar char="•"/>
            </a:pPr>
            <a:r>
              <a:rPr lang="zh-CN" altLang="en-US" sz="2400" dirty="0"/>
              <a:t>调整原则：以一个单元格能显示完当前数据为优先参考，另需兼顾表格打印预览效果。如遇数据实在太长，可尝试自动换行或自动缩小字体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图片 3" descr="设置单元格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4000480"/>
            <a:ext cx="4071966" cy="285752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表格的美化技巧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如何做到表格美观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和谐就是美</a:t>
            </a:r>
            <a:endParaRPr lang="en-US" altLang="zh-CN" dirty="0"/>
          </a:p>
          <a:p>
            <a:pPr indent="273050">
              <a:buFont typeface="Arial" pitchFamily="34" charset="0"/>
              <a:buChar char="•"/>
            </a:pPr>
            <a:r>
              <a:rPr lang="zh-CN" altLang="en-US" dirty="0"/>
              <a:t>字体协调</a:t>
            </a:r>
            <a:endParaRPr lang="en-US" altLang="zh-CN" dirty="0"/>
          </a:p>
          <a:p>
            <a:pPr indent="273050">
              <a:buFont typeface="Arial" pitchFamily="34" charset="0"/>
              <a:buChar char="•"/>
            </a:pPr>
            <a:r>
              <a:rPr lang="zh-CN" altLang="en-US" dirty="0"/>
              <a:t>颜色协调</a:t>
            </a:r>
            <a:endParaRPr lang="en-US" altLang="zh-CN" dirty="0"/>
          </a:p>
          <a:p>
            <a:pPr indent="273050">
              <a:buFont typeface="Arial" pitchFamily="34" charset="0"/>
              <a:buChar char="•"/>
            </a:pPr>
            <a:r>
              <a:rPr lang="zh-CN" altLang="en-US" dirty="0"/>
              <a:t>版面干净</a:t>
            </a:r>
            <a:endParaRPr lang="en-US" altLang="zh-CN" dirty="0"/>
          </a:p>
          <a:p>
            <a:pPr indent="633600">
              <a:buFont typeface="Wingdings" pitchFamily="2" charset="2"/>
              <a:buChar char="ü"/>
            </a:pPr>
            <a:r>
              <a:rPr lang="zh-CN" altLang="en-US" dirty="0"/>
              <a:t>尽量少用批注</a:t>
            </a:r>
            <a:endParaRPr lang="en-US" altLang="zh-CN" dirty="0"/>
          </a:p>
          <a:p>
            <a:pPr indent="633600">
              <a:buFont typeface="Wingdings" pitchFamily="2" charset="2"/>
              <a:buChar char="ü"/>
            </a:pPr>
            <a:r>
              <a:rPr lang="zh-CN" altLang="en-US" dirty="0"/>
              <a:t>删除表格之外单元格的内容和格式</a:t>
            </a:r>
            <a:endParaRPr lang="en-US" altLang="zh-CN" dirty="0"/>
          </a:p>
          <a:p>
            <a:pPr indent="633600">
              <a:buFont typeface="Wingdings" pitchFamily="2" charset="2"/>
              <a:buChar char="ü"/>
            </a:pPr>
            <a:r>
              <a:rPr lang="zh-CN" altLang="en-US" dirty="0"/>
              <a:t>备注置于表尾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表格美化应考虑的问题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考虑表格用途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考虑是否打印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考虑标题是否写明重点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考虑报表使用者的偏好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形成自己的风格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表格美化应考虑的问题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特别强调</a:t>
            </a:r>
            <a:r>
              <a:rPr lang="en-US" altLang="zh-CN" dirty="0"/>
              <a:t>——</a:t>
            </a:r>
            <a:r>
              <a:rPr lang="zh-CN" altLang="en-US" dirty="0"/>
              <a:t>页面设置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表格美化示例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普通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0306"/>
            <a:ext cx="8657052" cy="4087574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表格美化示例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清爽型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清爽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357430"/>
            <a:ext cx="8657975" cy="42862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表格美化示例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简约商务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简约商务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357430"/>
            <a:ext cx="8282600" cy="4357718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223963"/>
          </a:xfrm>
        </p:spPr>
        <p:txBody>
          <a:bodyPr/>
          <a:lstStyle/>
          <a:p>
            <a:pPr eaLnBrk="1" hangingPunct="1"/>
            <a:r>
              <a:rPr lang="zh-CN" altLang="en-US" sz="4000" b="1" dirty="0"/>
              <a:t>目  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357430"/>
            <a:ext cx="8229600" cy="41195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美化表格的目的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表格外观设计的陋习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何为漂亮表格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表格的美化技巧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表格美化应考虑的问题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表格美化示例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表格美化示例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典雅商务型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典雅商务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357430"/>
            <a:ext cx="8161732" cy="42862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美化表格的目的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zh-CN" altLang="en-US" dirty="0"/>
              <a:t>直观目的：让表格更漂亮</a:t>
            </a:r>
            <a:endParaRPr lang="en-US" altLang="zh-CN" dirty="0"/>
          </a:p>
          <a:p>
            <a:pPr>
              <a:lnSpc>
                <a:spcPct val="300000"/>
              </a:lnSpc>
            </a:pPr>
            <a:r>
              <a:rPr lang="zh-CN" altLang="en-US" dirty="0"/>
              <a:t>便于阅读、更清晰地传递信息</a:t>
            </a:r>
            <a:endParaRPr lang="en-US" altLang="zh-CN" dirty="0"/>
          </a:p>
          <a:p>
            <a:pPr>
              <a:lnSpc>
                <a:spcPct val="300000"/>
              </a:lnSpc>
            </a:pPr>
            <a:r>
              <a:rPr lang="zh-CN" altLang="en-US" dirty="0"/>
              <a:t>体现个人素养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表格外观设计的陋习</a:t>
            </a:r>
          </a:p>
        </p:txBody>
      </p:sp>
      <p:pic>
        <p:nvPicPr>
          <p:cNvPr id="4" name="内容占位符 3" descr="失败案例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1" y="1857364"/>
            <a:ext cx="8572560" cy="3929090"/>
          </a:xfr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表格外观设计的陋习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zh-CN" altLang="en-US" dirty="0"/>
              <a:t>看过上面的表格，大家作何感想呢？</a:t>
            </a:r>
            <a:endParaRPr lang="en-US" altLang="zh-CN" dirty="0"/>
          </a:p>
          <a:p>
            <a:pPr indent="504000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标题：居中？不居中？</a:t>
            </a:r>
            <a:endParaRPr lang="en-US" altLang="zh-CN" sz="2000" dirty="0">
              <a:latin typeface="+mn-ea"/>
            </a:endParaRPr>
          </a:p>
          <a:p>
            <a:pPr indent="504000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表头：使用多行标题、斜线标题</a:t>
            </a:r>
            <a:endParaRPr lang="en-US" altLang="zh-CN" sz="2000" dirty="0">
              <a:latin typeface="+mn-ea"/>
            </a:endParaRPr>
          </a:p>
          <a:p>
            <a:pPr indent="504000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字体：标题使用了花哨的华文彩云字体、单位名称使用了轻佻的华文行楷、数据区域字体使用的楷体，而且数据区域字体不统一</a:t>
            </a:r>
            <a:endParaRPr lang="en-US" altLang="zh-CN" sz="2000" dirty="0">
              <a:latin typeface="+mn-ea"/>
            </a:endParaRPr>
          </a:p>
          <a:p>
            <a:pPr indent="504000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字号：不统一，数据区域存在多种字号</a:t>
            </a:r>
            <a:endParaRPr lang="en-US" altLang="zh-CN" sz="2000" dirty="0">
              <a:latin typeface="+mn-ea"/>
            </a:endParaRPr>
          </a:p>
          <a:p>
            <a:pPr indent="504000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边框：所有单元格都加边框，边框格式不统一、残缺不全，无关的单元格也设置了边框</a:t>
            </a: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表格外观设计的陋习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40000">
              <a:lnSpc>
                <a:spcPts val="3800"/>
              </a:lnSpc>
              <a:buFont typeface="Wingdings" pitchFamily="2" charset="2"/>
              <a:buChar char="Ø"/>
            </a:pPr>
            <a:r>
              <a:rPr lang="zh-CN" altLang="en-US" sz="2000" dirty="0"/>
              <a:t>底色：单元格底色五颜六色</a:t>
            </a:r>
            <a:endParaRPr lang="en-US" altLang="zh-CN" sz="2000" dirty="0"/>
          </a:p>
          <a:p>
            <a:pPr indent="540000">
              <a:lnSpc>
                <a:spcPts val="3800"/>
              </a:lnSpc>
              <a:buFont typeface="Wingdings" pitchFamily="2" charset="2"/>
              <a:buChar char="Ø"/>
            </a:pPr>
            <a:r>
              <a:rPr lang="zh-CN" altLang="en-US" sz="2000" dirty="0"/>
              <a:t>对齐：对齐格式不统一</a:t>
            </a:r>
            <a:endParaRPr lang="en-US" altLang="zh-CN" sz="2000" dirty="0"/>
          </a:p>
          <a:p>
            <a:pPr indent="540000">
              <a:lnSpc>
                <a:spcPts val="3800"/>
              </a:lnSpc>
              <a:buFont typeface="Wingdings" pitchFamily="2" charset="2"/>
              <a:buChar char="Ø"/>
            </a:pPr>
            <a:r>
              <a:rPr lang="zh-CN" altLang="en-US" sz="2000" dirty="0"/>
              <a:t>列宽：部分列的列宽不够，数字显示不完整</a:t>
            </a:r>
            <a:endParaRPr lang="en-US" altLang="zh-CN" sz="2000" dirty="0"/>
          </a:p>
          <a:p>
            <a:pPr indent="540000">
              <a:lnSpc>
                <a:spcPts val="3800"/>
              </a:lnSpc>
              <a:buFont typeface="Wingdings" pitchFamily="2" charset="2"/>
              <a:buChar char="Ø"/>
            </a:pPr>
            <a:r>
              <a:rPr lang="zh-CN" altLang="en-US" sz="2000" dirty="0"/>
              <a:t>行高：高度不够，未适当留白；数字填满单元格</a:t>
            </a:r>
            <a:endParaRPr lang="en-US" altLang="zh-CN" sz="2000" dirty="0"/>
          </a:p>
          <a:p>
            <a:pPr indent="540000">
              <a:lnSpc>
                <a:spcPts val="3800"/>
              </a:lnSpc>
              <a:buFont typeface="Wingdings" pitchFamily="2" charset="2"/>
              <a:buChar char="Ø"/>
            </a:pPr>
            <a:r>
              <a:rPr lang="zh-CN" altLang="en-US" sz="2000" dirty="0"/>
              <a:t>整行整列设格式</a:t>
            </a:r>
            <a:endParaRPr lang="en-US" altLang="zh-CN" sz="2000" dirty="0"/>
          </a:p>
          <a:p>
            <a:pPr indent="540000">
              <a:lnSpc>
                <a:spcPts val="3800"/>
              </a:lnSpc>
              <a:buFont typeface="Wingdings" pitchFamily="2" charset="2"/>
              <a:buChar char="Ø"/>
            </a:pPr>
            <a:r>
              <a:rPr lang="zh-CN" altLang="en-US" sz="2000" dirty="0"/>
              <a:t>处处想强调，到处加底色，批注未隐藏</a:t>
            </a:r>
            <a:endParaRPr lang="en-US" altLang="zh-CN" sz="2000" dirty="0"/>
          </a:p>
          <a:p>
            <a:pPr indent="540000">
              <a:lnSpc>
                <a:spcPts val="3800"/>
              </a:lnSpc>
              <a:buFont typeface="Wingdings" pitchFamily="2" charset="2"/>
              <a:buChar char="Ø"/>
            </a:pPr>
            <a:r>
              <a:rPr lang="zh-CN" altLang="en-US" sz="2000" dirty="0"/>
              <a:t>网格线未隐藏</a:t>
            </a:r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何为漂亮表格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布局合理、结构清晰、简洁干净、美观大方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漂亮表格几大要素：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字体、字号、颜色（字体颜色、填充颜色）、             边框、下划线、间距、对齐及缩进</a:t>
            </a:r>
            <a:r>
              <a:rPr lang="en-US" altLang="zh-CN" dirty="0"/>
              <a:t> 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表格的美化技巧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如何做到布局合理</a:t>
            </a:r>
            <a:endParaRPr lang="en-US" altLang="zh-CN" dirty="0"/>
          </a:p>
          <a:p>
            <a:pPr indent="540000">
              <a:buFont typeface="Wingdings" pitchFamily="2" charset="2"/>
              <a:buChar char="Ø"/>
            </a:pPr>
            <a:r>
              <a:rPr lang="zh-CN" altLang="en-US" sz="2400" dirty="0"/>
              <a:t>注意数据的逻辑性：</a:t>
            </a:r>
            <a:endParaRPr lang="en-US" altLang="zh-CN" sz="2400" dirty="0"/>
          </a:p>
          <a:p>
            <a:pPr indent="540000">
              <a:buNone/>
            </a:pPr>
            <a:r>
              <a:rPr lang="zh-CN" altLang="en-US" sz="2400" dirty="0"/>
              <a:t>相关或同类的数据应排列在一起</a:t>
            </a:r>
            <a:endParaRPr lang="en-US" altLang="zh-CN" sz="2400" dirty="0"/>
          </a:p>
          <a:p>
            <a:pPr indent="540000">
              <a:buNone/>
            </a:pPr>
            <a:r>
              <a:rPr lang="zh-CN" altLang="en-US" sz="2400" dirty="0"/>
              <a:t>重要的字段或记录应靠前</a:t>
            </a:r>
            <a:endParaRPr lang="en-US" altLang="zh-CN" sz="2400" dirty="0"/>
          </a:p>
          <a:p>
            <a:pPr indent="540000">
              <a:buNone/>
            </a:pPr>
            <a:r>
              <a:rPr lang="zh-CN" altLang="en-US" sz="2400" dirty="0"/>
              <a:t>考虑数据记录有无排序要求</a:t>
            </a:r>
            <a:endParaRPr lang="en-US" altLang="zh-CN" sz="2400" dirty="0"/>
          </a:p>
          <a:p>
            <a:pPr indent="540000">
              <a:buFont typeface="Wingdings" pitchFamily="2" charset="2"/>
              <a:buChar char="Ø"/>
            </a:pPr>
            <a:r>
              <a:rPr lang="zh-CN" altLang="en-US" sz="2400" dirty="0"/>
              <a:t>注意版式的选择</a:t>
            </a:r>
            <a:endParaRPr lang="en-US" altLang="zh-CN" sz="2400" dirty="0"/>
          </a:p>
          <a:p>
            <a:pPr indent="540000">
              <a:buNone/>
            </a:pPr>
            <a:r>
              <a:rPr lang="zh-CN" altLang="en-US" sz="2400" dirty="0"/>
              <a:t>垂直？水平？当横向一屏显示不全时，则考虑纵向排列。以尽量不横向翻屏为原则。</a:t>
            </a:r>
            <a:endParaRPr lang="en-US" altLang="zh-CN" sz="2400" dirty="0"/>
          </a:p>
          <a:p>
            <a:pPr indent="540000">
              <a:buNone/>
            </a:pPr>
            <a:r>
              <a:rPr lang="zh-CN" altLang="en-US" sz="2400" dirty="0"/>
              <a:t>另特别注意：标题的位置（居中否）、合计行列位置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表格的美化技巧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如何做到结构清晰</a:t>
            </a:r>
            <a:endParaRPr lang="en-US" altLang="zh-CN" dirty="0"/>
          </a:p>
          <a:p>
            <a:pPr indent="5400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归类：将同一类别的记录归组在一起</a:t>
            </a:r>
            <a:endParaRPr lang="en-US" altLang="zh-CN" dirty="0"/>
          </a:p>
          <a:p>
            <a:pPr indent="5400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间距：根据实际需要拉取合适行距、列距</a:t>
            </a:r>
            <a:endParaRPr lang="en-US" altLang="zh-CN" dirty="0"/>
          </a:p>
          <a:p>
            <a:pPr indent="5400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边框：不是所有表格都必须用边框，应根据不同层级选择边框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sz="1800" dirty="0">
                <a:latin typeface="+mn-ea"/>
              </a:rPr>
              <a:t>要点：</a:t>
            </a: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>
                <a:latin typeface="+mn-ea"/>
              </a:rPr>
              <a:t>、边框是用来结构化表格，体现层级的；</a:t>
            </a:r>
            <a:r>
              <a:rPr lang="en-US" altLang="zh-CN" sz="1800" dirty="0">
                <a:latin typeface="+mn-ea"/>
              </a:rPr>
              <a:t>2</a:t>
            </a:r>
            <a:r>
              <a:rPr lang="zh-CN" altLang="en-US" sz="1800" dirty="0">
                <a:latin typeface="+mn-ea"/>
              </a:rPr>
              <a:t>、尽量使用开放式表格；</a:t>
            </a:r>
            <a:r>
              <a:rPr lang="en-US" altLang="zh-CN" sz="1800" dirty="0">
                <a:latin typeface="+mn-ea"/>
              </a:rPr>
              <a:t>3</a:t>
            </a:r>
            <a:r>
              <a:rPr lang="zh-CN" altLang="en-US" sz="1800" dirty="0">
                <a:latin typeface="+mn-ea"/>
              </a:rPr>
              <a:t>、用边框线条的粗细来区分层级，明细级数据时可不用边框。</a:t>
            </a:r>
            <a:endParaRPr lang="en-US" altLang="zh-CN" sz="1800" dirty="0">
              <a:latin typeface="+mn-e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2877</TotalTime>
  <Words>691</Words>
  <Application>Microsoft Office PowerPoint</Application>
  <PresentationFormat>全屏显示(4:3)</PresentationFormat>
  <Paragraphs>107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宋体</vt:lpstr>
      <vt:lpstr>Arial</vt:lpstr>
      <vt:lpstr>Calibri</vt:lpstr>
      <vt:lpstr>Constantia</vt:lpstr>
      <vt:lpstr>Wingdings</vt:lpstr>
      <vt:lpstr>Wingdings 2</vt:lpstr>
      <vt:lpstr>流畅</vt:lpstr>
      <vt:lpstr>Excel 工作表 美化方法探讨</vt:lpstr>
      <vt:lpstr>目    录</vt:lpstr>
      <vt:lpstr>美化表格的目的</vt:lpstr>
      <vt:lpstr>表格外观设计的陋习</vt:lpstr>
      <vt:lpstr>表格外观设计的陋习</vt:lpstr>
      <vt:lpstr>表格外观设计的陋习</vt:lpstr>
      <vt:lpstr>何为漂亮表格</vt:lpstr>
      <vt:lpstr>表格的美化技巧</vt:lpstr>
      <vt:lpstr>表格的美化技巧</vt:lpstr>
      <vt:lpstr>表格的美化技巧</vt:lpstr>
      <vt:lpstr>表格的美化技巧</vt:lpstr>
      <vt:lpstr>表格的美化技巧</vt:lpstr>
      <vt:lpstr>表格的美化技巧</vt:lpstr>
      <vt:lpstr>表格的美化技巧</vt:lpstr>
      <vt:lpstr>表格美化应考虑的问题</vt:lpstr>
      <vt:lpstr>表格美化应考虑的问题</vt:lpstr>
      <vt:lpstr>表格美化示例</vt:lpstr>
      <vt:lpstr>表格美化示例</vt:lpstr>
      <vt:lpstr>表格美化示例</vt:lpstr>
      <vt:lpstr>表格美化示例</vt:lpstr>
      <vt:lpstr>谢谢！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Shanghai Inter</dc:title>
  <dc:creator>User1</dc:creator>
  <cp:lastModifiedBy>feng wang</cp:lastModifiedBy>
  <cp:revision>239</cp:revision>
  <dcterms:created xsi:type="dcterms:W3CDTF">2011-08-10T01:24:16Z</dcterms:created>
  <dcterms:modified xsi:type="dcterms:W3CDTF">2019-06-07T03:30:24Z</dcterms:modified>
</cp:coreProperties>
</file>