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7" r:id="rId9"/>
    <p:sldId id="266" r:id="rId10"/>
    <p:sldId id="268" r:id="rId11"/>
    <p:sldId id="269" r:id="rId12"/>
    <p:sldId id="271" r:id="rId13"/>
    <p:sldId id="270"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p:cViewPr varScale="1">
        <p:scale>
          <a:sx n="80" d="100"/>
          <a:sy n="80" d="100"/>
        </p:scale>
        <p:origin x="12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3892A4B-D00E-40F0-8DBD-9E312E52E36E}" type="datetimeFigureOut">
              <a:rPr lang="en-US" smtClean="0"/>
              <a:pPr/>
              <a:t>9/15/2022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8234B8-A429-4536-9B03-447F6D4F3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892A4B-D00E-40F0-8DBD-9E312E52E36E}"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892A4B-D00E-40F0-8DBD-9E312E52E36E}"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3892A4B-D00E-40F0-8DBD-9E312E52E36E}" type="datetimeFigureOut">
              <a:rPr lang="en-US" smtClean="0"/>
              <a:pPr/>
              <a:t>9/15/2022</a:t>
            </a:fld>
            <a:endParaRPr lang="en-US"/>
          </a:p>
        </p:txBody>
      </p:sp>
      <p:sp>
        <p:nvSpPr>
          <p:cNvPr id="9" name="Slide Number Placeholder 8"/>
          <p:cNvSpPr>
            <a:spLocks noGrp="1"/>
          </p:cNvSpPr>
          <p:nvPr>
            <p:ph type="sldNum" sz="quarter" idx="15"/>
          </p:nvPr>
        </p:nvSpPr>
        <p:spPr/>
        <p:txBody>
          <a:bodyPr rtlCol="0"/>
          <a:lstStyle/>
          <a:p>
            <a:fld id="{518234B8-A429-4536-9B03-447F6D4F3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892A4B-D00E-40F0-8DBD-9E312E52E36E}" type="datetimeFigureOut">
              <a:rPr lang="en-US" smtClean="0"/>
              <a:pPr/>
              <a:t>9/15/2022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8234B8-A429-4536-9B03-447F6D4F3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3892A4B-D00E-40F0-8DBD-9E312E52E36E}"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234B8-A429-4536-9B03-447F6D4F3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3892A4B-D00E-40F0-8DBD-9E312E52E36E}"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234B8-A429-4536-9B03-447F6D4F3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3892A4B-D00E-40F0-8DBD-9E312E52E36E}" type="datetimeFigureOut">
              <a:rPr lang="en-US" smtClean="0"/>
              <a:pPr/>
              <a:t>9/15/2022</a:t>
            </a:fld>
            <a:endParaRPr lang="en-US"/>
          </a:p>
        </p:txBody>
      </p:sp>
      <p:sp>
        <p:nvSpPr>
          <p:cNvPr id="7" name="Slide Number Placeholder 6"/>
          <p:cNvSpPr>
            <a:spLocks noGrp="1"/>
          </p:cNvSpPr>
          <p:nvPr>
            <p:ph type="sldNum" sz="quarter" idx="11"/>
          </p:nvPr>
        </p:nvSpPr>
        <p:spPr/>
        <p:txBody>
          <a:bodyPr rtlCol="0"/>
          <a:lstStyle/>
          <a:p>
            <a:fld id="{518234B8-A429-4536-9B03-447F6D4F3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92A4B-D00E-40F0-8DBD-9E312E52E36E}"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234B8-A429-4536-9B03-447F6D4F3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3892A4B-D00E-40F0-8DBD-9E312E52E36E}" type="datetimeFigureOut">
              <a:rPr lang="en-US" smtClean="0"/>
              <a:pPr/>
              <a:t>9/15/2022</a:t>
            </a:fld>
            <a:endParaRPr lang="en-US"/>
          </a:p>
        </p:txBody>
      </p:sp>
      <p:sp>
        <p:nvSpPr>
          <p:cNvPr id="22" name="Slide Number Placeholder 21"/>
          <p:cNvSpPr>
            <a:spLocks noGrp="1"/>
          </p:cNvSpPr>
          <p:nvPr>
            <p:ph type="sldNum" sz="quarter" idx="15"/>
          </p:nvPr>
        </p:nvSpPr>
        <p:spPr/>
        <p:txBody>
          <a:bodyPr rtlCol="0"/>
          <a:lstStyle/>
          <a:p>
            <a:fld id="{518234B8-A429-4536-9B03-447F6D4F3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892A4B-D00E-40F0-8DBD-9E312E52E36E}" type="datetimeFigureOut">
              <a:rPr lang="en-US" smtClean="0"/>
              <a:pPr/>
              <a:t>9/15/2022</a:t>
            </a:fld>
            <a:endParaRPr lang="en-US"/>
          </a:p>
        </p:txBody>
      </p:sp>
      <p:sp>
        <p:nvSpPr>
          <p:cNvPr id="18" name="Slide Number Placeholder 17"/>
          <p:cNvSpPr>
            <a:spLocks noGrp="1"/>
          </p:cNvSpPr>
          <p:nvPr>
            <p:ph type="sldNum" sz="quarter" idx="11"/>
          </p:nvPr>
        </p:nvSpPr>
        <p:spPr/>
        <p:txBody>
          <a:bodyPr rtlCol="0"/>
          <a:lstStyle/>
          <a:p>
            <a:fld id="{518234B8-A429-4536-9B03-447F6D4F3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892A4B-D00E-40F0-8DBD-9E312E52E36E}" type="datetimeFigureOut">
              <a:rPr lang="en-US" smtClean="0"/>
              <a:pPr/>
              <a:t>9/15/2022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8234B8-A429-4536-9B03-447F6D4F3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a:t>
            </a:r>
            <a:r>
              <a:rPr lang="en-US" dirty="0" smtClean="0"/>
              <a:t>470 – artificial intelligence</a:t>
            </a:r>
            <a:endParaRPr lang="en-US" dirty="0"/>
          </a:p>
        </p:txBody>
      </p:sp>
      <p:sp>
        <p:nvSpPr>
          <p:cNvPr id="3" name="Subtitle 2"/>
          <p:cNvSpPr>
            <a:spLocks noGrp="1"/>
          </p:cNvSpPr>
          <p:nvPr>
            <p:ph type="subTitle" idx="1"/>
          </p:nvPr>
        </p:nvSpPr>
        <p:spPr/>
        <p:txBody>
          <a:bodyPr/>
          <a:lstStyle/>
          <a:p>
            <a:r>
              <a:rPr lang="en-US"/>
              <a:t>Lesson </a:t>
            </a:r>
            <a:r>
              <a:rPr lang="en-US" smtClean="0"/>
              <a:t>#9a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23761"/>
          </a:xfrm>
        </p:spPr>
        <p:txBody>
          <a:bodyPr/>
          <a:lstStyle/>
          <a:p>
            <a:r>
              <a:rPr lang="en-US" dirty="0" smtClean="0"/>
              <a:t>Other Expert Systems</a:t>
            </a:r>
            <a:endParaRPr lang="en-US" dirty="0"/>
          </a:p>
        </p:txBody>
      </p:sp>
      <p:sp>
        <p:nvSpPr>
          <p:cNvPr id="3" name="Content Placeholder 2"/>
          <p:cNvSpPr>
            <a:spLocks noGrp="1"/>
          </p:cNvSpPr>
          <p:nvPr>
            <p:ph sz="quarter" idx="1"/>
          </p:nvPr>
        </p:nvSpPr>
        <p:spPr>
          <a:xfrm>
            <a:off x="457200" y="990600"/>
            <a:ext cx="6096000" cy="5486400"/>
          </a:xfrm>
        </p:spPr>
        <p:txBody>
          <a:bodyPr>
            <a:normAutofit/>
          </a:bodyPr>
          <a:lstStyle/>
          <a:p>
            <a:r>
              <a:rPr lang="en-US" dirty="0" smtClean="0"/>
              <a:t>In 1965, </a:t>
            </a:r>
            <a:r>
              <a:rPr lang="en-US" dirty="0" err="1" smtClean="0"/>
              <a:t>Dendral</a:t>
            </a:r>
            <a:r>
              <a:rPr lang="en-US" dirty="0" smtClean="0"/>
              <a:t> was created at Stanford University. It helped chemists understand the organization of unknown organic molecules</a:t>
            </a:r>
          </a:p>
          <a:p>
            <a:r>
              <a:rPr lang="en-US" dirty="0" smtClean="0"/>
              <a:t>Early 1970s, MYCIN was developed </a:t>
            </a:r>
            <a:r>
              <a:rPr lang="en-US" dirty="0"/>
              <a:t>at Stanford to identify bacteria causing severe infections, such as bacteremia and meningitis, and to recommend antibiotics, with the dosage adjusted for patient's body weight </a:t>
            </a:r>
            <a:endParaRPr lang="en-US" dirty="0" smtClean="0"/>
          </a:p>
          <a:p>
            <a:r>
              <a:rPr lang="en-US" dirty="0" smtClean="0"/>
              <a:t>These projects </a:t>
            </a:r>
            <a:r>
              <a:rPr lang="en-US" dirty="0"/>
              <a:t>were headed up by Edward </a:t>
            </a:r>
            <a:r>
              <a:rPr lang="en-US" dirty="0" err="1"/>
              <a:t>Feigenbaum</a:t>
            </a:r>
            <a:r>
              <a:rPr lang="en-US" dirty="0"/>
              <a:t>, who is sometimes </a:t>
            </a:r>
            <a:r>
              <a:rPr lang="en-US" dirty="0" smtClean="0"/>
              <a:t>referred to as </a:t>
            </a:r>
            <a:r>
              <a:rPr lang="en-US" dirty="0"/>
              <a:t>the "father of expert systems"</a:t>
            </a:r>
          </a:p>
        </p:txBody>
      </p:sp>
      <p:pic>
        <p:nvPicPr>
          <p:cNvPr id="5122" name="Picture 2" descr="School of Information Science - Hall of F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349752"/>
            <a:ext cx="2209800" cy="333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2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Neural Networks</a:t>
            </a:r>
            <a:endParaRPr lang="en-US" dirty="0"/>
          </a:p>
        </p:txBody>
      </p:sp>
      <p:sp>
        <p:nvSpPr>
          <p:cNvPr id="3" name="Content Placeholder 2"/>
          <p:cNvSpPr>
            <a:spLocks noGrp="1"/>
          </p:cNvSpPr>
          <p:nvPr>
            <p:ph sz="quarter" idx="1"/>
          </p:nvPr>
        </p:nvSpPr>
        <p:spPr>
          <a:xfrm>
            <a:off x="457200" y="914400"/>
            <a:ext cx="7467600" cy="5559552"/>
          </a:xfrm>
        </p:spPr>
        <p:txBody>
          <a:bodyPr/>
          <a:lstStyle/>
          <a:p>
            <a:r>
              <a:rPr lang="en-US" dirty="0" smtClean="0"/>
              <a:t>Early AI focused on a top-down approach to AI, trying to simulate or mimic higher level brain concepts (planning, reasoning, language understanding, etc.)</a:t>
            </a:r>
          </a:p>
          <a:p>
            <a:r>
              <a:rPr lang="en-US" dirty="0" smtClean="0"/>
              <a:t>In the 1960s, bottom-up approaches began to gain popularity</a:t>
            </a:r>
          </a:p>
          <a:p>
            <a:r>
              <a:rPr lang="en-US" dirty="0" smtClean="0"/>
              <a:t>In 1949, Donald Hebb introduced a rule that described how one neuron’s firing can cause another cell to fire</a:t>
            </a:r>
          </a:p>
          <a:p>
            <a:r>
              <a:rPr lang="en-US" dirty="0" smtClean="0"/>
              <a:t>Frank Rosenblatt created the perceptron in 1957 at Cornell. It is a simple linear classifier that can classify data into two classes using an unsupervised learning algorithm</a:t>
            </a:r>
            <a:endParaRPr lang="en-US" dirty="0"/>
          </a:p>
        </p:txBody>
      </p:sp>
    </p:spTree>
    <p:extLst>
      <p:ext uri="{BB962C8B-B14F-4D97-AF65-F5344CB8AC3E}">
        <p14:creationId xmlns:p14="http://schemas.microsoft.com/office/powerpoint/2010/main" val="30627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Genetic Algorithms</a:t>
            </a:r>
            <a:endParaRPr lang="en-US" dirty="0"/>
          </a:p>
        </p:txBody>
      </p:sp>
      <p:sp>
        <p:nvSpPr>
          <p:cNvPr id="3" name="Content Placeholder 2"/>
          <p:cNvSpPr>
            <a:spLocks noGrp="1"/>
          </p:cNvSpPr>
          <p:nvPr>
            <p:ph sz="quarter" idx="1"/>
          </p:nvPr>
        </p:nvSpPr>
        <p:spPr>
          <a:xfrm>
            <a:off x="457200" y="914400"/>
            <a:ext cx="7467600" cy="2438400"/>
          </a:xfrm>
        </p:spPr>
        <p:txBody>
          <a:bodyPr/>
          <a:lstStyle/>
          <a:p>
            <a:r>
              <a:rPr lang="en-US" dirty="0" smtClean="0"/>
              <a:t>John Holland helped make genetic algorithms become popular in the 1970s through his work at the University of Michigan</a:t>
            </a:r>
          </a:p>
          <a:p>
            <a:r>
              <a:rPr lang="en-US" dirty="0" smtClean="0"/>
              <a:t>Techniques based on evolutionary concepts from biology, these algorithms model natural selection for optimization problems</a:t>
            </a:r>
            <a:endParaRPr lang="en-US" dirty="0"/>
          </a:p>
        </p:txBody>
      </p:sp>
      <p:pic>
        <p:nvPicPr>
          <p:cNvPr id="7170" name="Picture 2" descr="Intelligence and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4800600" cy="276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25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Prolog</a:t>
            </a:r>
            <a:endParaRPr lang="en-US" dirty="0"/>
          </a:p>
        </p:txBody>
      </p:sp>
      <p:sp>
        <p:nvSpPr>
          <p:cNvPr id="3" name="Content Placeholder 2"/>
          <p:cNvSpPr>
            <a:spLocks noGrp="1"/>
          </p:cNvSpPr>
          <p:nvPr>
            <p:ph sz="quarter" idx="1"/>
          </p:nvPr>
        </p:nvSpPr>
        <p:spPr>
          <a:xfrm>
            <a:off x="457200" y="1143000"/>
            <a:ext cx="7467600" cy="5330952"/>
          </a:xfrm>
        </p:spPr>
        <p:txBody>
          <a:bodyPr>
            <a:normAutofit/>
          </a:bodyPr>
          <a:lstStyle/>
          <a:p>
            <a:r>
              <a:rPr lang="en-US" dirty="0" smtClean="0"/>
              <a:t>In 1972, </a:t>
            </a:r>
            <a:r>
              <a:rPr lang="en-US" dirty="0" err="1" smtClean="0"/>
              <a:t>Colmeraur</a:t>
            </a:r>
            <a:r>
              <a:rPr lang="en-US" dirty="0" smtClean="0"/>
              <a:t> and </a:t>
            </a:r>
            <a:r>
              <a:rPr lang="en-US" dirty="0" err="1" smtClean="0"/>
              <a:t>Roussel</a:t>
            </a:r>
            <a:r>
              <a:rPr lang="en-US" dirty="0" smtClean="0"/>
              <a:t> developed Prolog, a declarative language based on formal logic</a:t>
            </a:r>
          </a:p>
          <a:p>
            <a:r>
              <a:rPr lang="en-US" dirty="0" smtClean="0"/>
              <a:t>Prolog programs consists of facts and rules</a:t>
            </a:r>
          </a:p>
          <a:p>
            <a:r>
              <a:rPr lang="en-US" dirty="0" smtClean="0"/>
              <a:t>An inference engine allows the system to reason</a:t>
            </a:r>
          </a:p>
          <a:p>
            <a:r>
              <a:rPr lang="en-US" dirty="0" smtClean="0"/>
              <a:t>Sample Prolog program:</a:t>
            </a:r>
          </a:p>
          <a:p>
            <a:pPr marL="365760" lvl="1" indent="0">
              <a:buNone/>
            </a:pPr>
            <a:r>
              <a:rPr lang="en-US" dirty="0" smtClean="0">
                <a:latin typeface="Courier New" panose="02070309020205020404" pitchFamily="49" charset="0"/>
                <a:cs typeface="Courier New" panose="02070309020205020404" pitchFamily="49" charset="0"/>
              </a:rPr>
              <a:t>man(</a:t>
            </a:r>
            <a:r>
              <a:rPr lang="en-US" dirty="0" err="1" smtClean="0">
                <a:latin typeface="Courier New" panose="02070309020205020404" pitchFamily="49" charset="0"/>
                <a:cs typeface="Courier New" panose="02070309020205020404" pitchFamily="49" charset="0"/>
              </a:rPr>
              <a:t>socrates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365760" lvl="1" indent="0">
              <a:buNone/>
            </a:pPr>
            <a:r>
              <a:rPr lang="en-US" dirty="0" smtClean="0">
                <a:latin typeface="Courier New" panose="02070309020205020404" pitchFamily="49" charset="0"/>
                <a:cs typeface="Courier New" panose="02070309020205020404" pitchFamily="49" charset="0"/>
              </a:rPr>
              <a:t>mortal(X</a:t>
            </a:r>
            <a:r>
              <a:rPr lang="en-US" dirty="0">
                <a:latin typeface="Courier New" panose="02070309020205020404" pitchFamily="49" charset="0"/>
                <a:cs typeface="Courier New" panose="02070309020205020404" pitchFamily="49" charset="0"/>
              </a:rPr>
              <a:t>) :- man(X). </a:t>
            </a:r>
            <a:endParaRPr lang="en-US" dirty="0" smtClean="0">
              <a:latin typeface="Courier New" panose="02070309020205020404" pitchFamily="49" charset="0"/>
              <a:cs typeface="Courier New" panose="02070309020205020404" pitchFamily="49" charset="0"/>
            </a:endParaRPr>
          </a:p>
          <a:p>
            <a:r>
              <a:rPr lang="en-US" dirty="0"/>
              <a:t>Sample </a:t>
            </a:r>
            <a:r>
              <a:rPr lang="en-US" dirty="0" smtClean="0"/>
              <a:t>query:</a:t>
            </a:r>
            <a:endParaRPr lang="en-US" dirty="0"/>
          </a:p>
          <a:p>
            <a:pPr marL="365760" lvl="1" indent="0">
              <a:buNone/>
            </a:pPr>
            <a:r>
              <a:rPr lang="en-US" dirty="0" smtClean="0">
                <a:latin typeface="Courier New" panose="02070309020205020404" pitchFamily="49" charset="0"/>
                <a:cs typeface="Courier New" panose="02070309020205020404" pitchFamily="49" charset="0"/>
              </a:rPr>
              <a:t>mortal(</a:t>
            </a:r>
            <a:r>
              <a:rPr lang="en-US" dirty="0" err="1" smtClean="0">
                <a:latin typeface="Courier New" panose="02070309020205020404" pitchFamily="49" charset="0"/>
                <a:cs typeface="Courier New" panose="02070309020205020404" pitchFamily="49" charset="0"/>
              </a:rPr>
              <a:t>socrates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t>Response:</a:t>
            </a:r>
            <a:endParaRPr lang="en-US" dirty="0"/>
          </a:p>
          <a:p>
            <a:pPr marL="365760" lvl="1" indent="0">
              <a:buNone/>
            </a:pPr>
            <a:r>
              <a:rPr lang="en-US" dirty="0" smtClean="0">
                <a:latin typeface="Courier New" panose="02070309020205020404" pitchFamily="49" charset="0"/>
                <a:cs typeface="Courier New" panose="02070309020205020404" pitchFamily="49" charset="0"/>
              </a:rPr>
              <a:t>yes</a:t>
            </a:r>
            <a:endParaRPr lang="en-US" dirty="0">
              <a:latin typeface="Courier New" panose="02070309020205020404" pitchFamily="49" charset="0"/>
              <a:cs typeface="Courier New" panose="02070309020205020404" pitchFamily="49" charset="0"/>
            </a:endParaRPr>
          </a:p>
          <a:p>
            <a:pPr marL="365760" lvl="1" indent="0">
              <a:buNone/>
            </a:pPr>
            <a:endParaRPr lang="en-US" dirty="0"/>
          </a:p>
          <a:p>
            <a:pPr marL="365760" lvl="1" indent="0">
              <a:buNone/>
            </a:pPr>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78300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a:t>
            </a:r>
            <a:endParaRPr lang="en-US" dirty="0"/>
          </a:p>
        </p:txBody>
      </p:sp>
      <p:sp>
        <p:nvSpPr>
          <p:cNvPr id="3" name="Content Placeholder 2"/>
          <p:cNvSpPr>
            <a:spLocks noGrp="1"/>
          </p:cNvSpPr>
          <p:nvPr>
            <p:ph sz="quarter" idx="1"/>
          </p:nvPr>
        </p:nvSpPr>
        <p:spPr/>
        <p:txBody>
          <a:bodyPr/>
          <a:lstStyle/>
          <a:p>
            <a:r>
              <a:rPr lang="en-US" dirty="0" smtClean="0"/>
              <a:t>Intelligent (or software) agents are an important part of modern-day AI</a:t>
            </a:r>
          </a:p>
          <a:p>
            <a:r>
              <a:rPr lang="en-US" dirty="0" smtClean="0"/>
              <a:t>Agents exhibit characteristics of intelligent behavior (learning, classification, etc.), but are not in themselves AI techniques</a:t>
            </a:r>
          </a:p>
          <a:p>
            <a:r>
              <a:rPr lang="en-US" dirty="0" smtClean="0"/>
              <a:t>In 1999, NASA integrated Remote Agent into the Deep Space I spacecraft. It provided autonomy to the spacecraft for limited durations of time. It employed planning techniques to autonomously schedule experiments based on goals defined by ground operators.</a:t>
            </a:r>
            <a:endParaRPr lang="en-US" dirty="0"/>
          </a:p>
        </p:txBody>
      </p:sp>
    </p:spTree>
    <p:extLst>
      <p:ext uri="{BB962C8B-B14F-4D97-AF65-F5344CB8AC3E}">
        <p14:creationId xmlns:p14="http://schemas.microsoft.com/office/powerpoint/2010/main" val="47758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Sub-Disciplines of AI</a:t>
            </a:r>
            <a:endParaRPr lang="en-US" dirty="0"/>
          </a:p>
        </p:txBody>
      </p:sp>
      <p:sp>
        <p:nvSpPr>
          <p:cNvPr id="3" name="Content Placeholder 2"/>
          <p:cNvSpPr>
            <a:spLocks noGrp="1"/>
          </p:cNvSpPr>
          <p:nvPr>
            <p:ph sz="quarter" idx="1"/>
          </p:nvPr>
        </p:nvSpPr>
        <p:spPr/>
        <p:txBody>
          <a:bodyPr numCol="2"/>
          <a:lstStyle/>
          <a:p>
            <a:r>
              <a:rPr lang="en-US" dirty="0" smtClean="0"/>
              <a:t>Search</a:t>
            </a:r>
          </a:p>
          <a:p>
            <a:r>
              <a:rPr lang="en-US" dirty="0" smtClean="0"/>
              <a:t>Knowledge Representation</a:t>
            </a:r>
          </a:p>
          <a:p>
            <a:r>
              <a:rPr lang="en-US" dirty="0" smtClean="0"/>
              <a:t>AI Languages (LISP, Prolog, etc.)</a:t>
            </a:r>
          </a:p>
          <a:p>
            <a:r>
              <a:rPr lang="en-US" dirty="0" smtClean="0"/>
              <a:t>Machine Learning</a:t>
            </a:r>
          </a:p>
          <a:p>
            <a:r>
              <a:rPr lang="en-US" dirty="0" smtClean="0"/>
              <a:t>Evolutionary Computation</a:t>
            </a:r>
          </a:p>
          <a:p>
            <a:r>
              <a:rPr lang="en-US" dirty="0" smtClean="0"/>
              <a:t>Neural Networks</a:t>
            </a:r>
          </a:p>
          <a:p>
            <a:r>
              <a:rPr lang="en-US" dirty="0" smtClean="0"/>
              <a:t>Logic Programming</a:t>
            </a:r>
          </a:p>
          <a:p>
            <a:r>
              <a:rPr lang="en-US" dirty="0" smtClean="0"/>
              <a:t>Expert Systems</a:t>
            </a:r>
          </a:p>
          <a:p>
            <a:r>
              <a:rPr lang="en-US" dirty="0" smtClean="0"/>
              <a:t>Game Playing</a:t>
            </a:r>
          </a:p>
          <a:p>
            <a:r>
              <a:rPr lang="en-US" dirty="0" smtClean="0"/>
              <a:t>Natural Language</a:t>
            </a:r>
          </a:p>
          <a:p>
            <a:r>
              <a:rPr lang="en-US" dirty="0" smtClean="0"/>
              <a:t>Computer Vision</a:t>
            </a:r>
          </a:p>
          <a:p>
            <a:r>
              <a:rPr lang="en-US" dirty="0" smtClean="0"/>
              <a:t>Speech Processing</a:t>
            </a:r>
          </a:p>
          <a:p>
            <a:r>
              <a:rPr lang="en-US" dirty="0" smtClean="0"/>
              <a:t>Robotics</a:t>
            </a:r>
          </a:p>
          <a:p>
            <a:r>
              <a:rPr lang="en-US" dirty="0" smtClean="0"/>
              <a:t>Deep Learning</a:t>
            </a:r>
          </a:p>
          <a:p>
            <a:r>
              <a:rPr lang="en-US" dirty="0" smtClean="0"/>
              <a:t>Intelligent Agents</a:t>
            </a:r>
          </a:p>
          <a:p>
            <a:r>
              <a:rPr lang="en-US" dirty="0" smtClean="0"/>
              <a:t>Biologically Inspired and Hybrid Models</a:t>
            </a:r>
          </a:p>
          <a:p>
            <a:r>
              <a:rPr lang="en-US" dirty="0" smtClean="0"/>
              <a:t>AI Ethics</a:t>
            </a:r>
            <a:endParaRPr lang="en-US" dirty="0"/>
          </a:p>
        </p:txBody>
      </p:sp>
    </p:spTree>
    <p:extLst>
      <p:ext uri="{BB962C8B-B14F-4D97-AF65-F5344CB8AC3E}">
        <p14:creationId xmlns:p14="http://schemas.microsoft.com/office/powerpoint/2010/main" val="113104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AI</a:t>
            </a:r>
            <a:endParaRPr lang="en-US" dirty="0"/>
          </a:p>
        </p:txBody>
      </p:sp>
      <p:sp>
        <p:nvSpPr>
          <p:cNvPr id="3" name="Content Placeholder 2"/>
          <p:cNvSpPr>
            <a:spLocks noGrp="1"/>
          </p:cNvSpPr>
          <p:nvPr>
            <p:ph sz="quarter" idx="1"/>
          </p:nvPr>
        </p:nvSpPr>
        <p:spPr>
          <a:xfrm>
            <a:off x="457200" y="1600200"/>
            <a:ext cx="4648200" cy="4873752"/>
          </a:xfrm>
        </p:spPr>
        <p:txBody>
          <a:bodyPr>
            <a:normAutofit lnSpcReduction="10000"/>
          </a:bodyPr>
          <a:lstStyle/>
          <a:p>
            <a:r>
              <a:rPr lang="en-US" dirty="0" smtClean="0"/>
              <a:t>While the term “artificial intelligence” had not been officially coined, the early 1950s, when early computer systems were being built, is when ideas of building intelligent machines were beginning to form</a:t>
            </a:r>
          </a:p>
          <a:p>
            <a:r>
              <a:rPr lang="en-US" dirty="0" smtClean="0"/>
              <a:t>In 1950, Alan Turing began to ask whether a machine could think. Could it write letters? Compose music?</a:t>
            </a:r>
          </a:p>
          <a:p>
            <a:r>
              <a:rPr lang="en-US" dirty="0" smtClean="0"/>
              <a:t>Turing is often considered the founder of AI</a:t>
            </a:r>
          </a:p>
          <a:p>
            <a:endParaRPr lang="en-US" dirty="0" smtClean="0"/>
          </a:p>
        </p:txBody>
      </p:sp>
      <p:sp>
        <p:nvSpPr>
          <p:cNvPr id="5" name="AutoShape 4" descr="Image result for alan tu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Alan Turing - Education, Movie &amp; Quotes - Biograph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17526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ttgtmedia.com/rms/onlineImages/crm-turing_te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665"/>
            <a:ext cx="8180292"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0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and Games</a:t>
            </a:r>
            <a:endParaRPr lang="en-US" dirty="0"/>
          </a:p>
        </p:txBody>
      </p:sp>
      <p:sp>
        <p:nvSpPr>
          <p:cNvPr id="3" name="Content Placeholder 2"/>
          <p:cNvSpPr>
            <a:spLocks noGrp="1"/>
          </p:cNvSpPr>
          <p:nvPr>
            <p:ph sz="quarter" idx="1"/>
          </p:nvPr>
        </p:nvSpPr>
        <p:spPr>
          <a:xfrm>
            <a:off x="457200" y="1600200"/>
            <a:ext cx="5334000" cy="4873752"/>
          </a:xfrm>
        </p:spPr>
        <p:txBody>
          <a:bodyPr>
            <a:normAutofit lnSpcReduction="10000"/>
          </a:bodyPr>
          <a:lstStyle/>
          <a:p>
            <a:r>
              <a:rPr lang="en-US" dirty="0" smtClean="0"/>
              <a:t>In 1950, Claude Shannon proposed that the game of chess was fundamentally a search problem</a:t>
            </a:r>
          </a:p>
          <a:p>
            <a:r>
              <a:rPr lang="en-US" dirty="0" smtClean="0"/>
              <a:t>In 1956, Newell, Simon and Shaw developed “The Logic Theorist,” the first AI program written for a computer. It found proofs for equations.</a:t>
            </a:r>
          </a:p>
          <a:p>
            <a:r>
              <a:rPr lang="en-US" dirty="0" smtClean="0"/>
              <a:t>In 1957, Simon and Newell extended on this work to create the General Problem Solver (GPS). It was restricted to toy problems.</a:t>
            </a:r>
          </a:p>
        </p:txBody>
      </p:sp>
      <p:pic>
        <p:nvPicPr>
          <p:cNvPr id="1026" name="Picture 2" descr="Newell and Sim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048000"/>
            <a:ext cx="278433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25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Problem solving and Games</a:t>
            </a:r>
            <a:endParaRPr lang="en-US" dirty="0"/>
          </a:p>
        </p:txBody>
      </p:sp>
      <p:sp>
        <p:nvSpPr>
          <p:cNvPr id="3" name="Content Placeholder 2"/>
          <p:cNvSpPr>
            <a:spLocks noGrp="1"/>
          </p:cNvSpPr>
          <p:nvPr>
            <p:ph sz="quarter" idx="1"/>
          </p:nvPr>
        </p:nvSpPr>
        <p:spPr>
          <a:xfrm>
            <a:off x="381000" y="914400"/>
            <a:ext cx="8229600" cy="2819400"/>
          </a:xfrm>
        </p:spPr>
        <p:txBody>
          <a:bodyPr>
            <a:normAutofit lnSpcReduction="10000"/>
          </a:bodyPr>
          <a:lstStyle/>
          <a:p>
            <a:r>
              <a:rPr lang="en-US" dirty="0" smtClean="0"/>
              <a:t>In the early 1950s, researchers at Oxford University developed programs to play a reasonable game of checkers. A chess-playing program could search a thousand moves, but played very slowly.</a:t>
            </a:r>
          </a:p>
          <a:p>
            <a:r>
              <a:rPr lang="en-US" dirty="0" smtClean="0"/>
              <a:t>In 1952, Arthur Samuel created a checkers program for the IBM 701 that included learning and generalization. He would pit two copies of his program against each other to learn.</a:t>
            </a:r>
            <a:endParaRPr lang="en-US" dirty="0"/>
          </a:p>
        </p:txBody>
      </p:sp>
      <p:pic>
        <p:nvPicPr>
          <p:cNvPr id="2050" name="Picture 2" descr="Programer sitting in front of a 700 series console with a checker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09999"/>
            <a:ext cx="5334000" cy="301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47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Dartmouth AI Conference</a:t>
            </a:r>
            <a:endParaRPr lang="en-US" dirty="0"/>
          </a:p>
        </p:txBody>
      </p:sp>
      <p:sp>
        <p:nvSpPr>
          <p:cNvPr id="3" name="Content Placeholder 2"/>
          <p:cNvSpPr>
            <a:spLocks noGrp="1"/>
          </p:cNvSpPr>
          <p:nvPr>
            <p:ph sz="quarter" idx="1"/>
          </p:nvPr>
        </p:nvSpPr>
        <p:spPr>
          <a:xfrm>
            <a:off x="457200" y="770792"/>
            <a:ext cx="7467600" cy="2582008"/>
          </a:xfrm>
        </p:spPr>
        <p:txBody>
          <a:bodyPr>
            <a:normAutofit fontScale="85000" lnSpcReduction="20000"/>
          </a:bodyPr>
          <a:lstStyle/>
          <a:p>
            <a:r>
              <a:rPr lang="en-US" dirty="0" smtClean="0"/>
              <a:t>In 1956, Dartmouth held a conference to bring together top AI researchers including:</a:t>
            </a:r>
          </a:p>
          <a:p>
            <a:pPr lvl="1"/>
            <a:r>
              <a:rPr lang="en-US" dirty="0" smtClean="0"/>
              <a:t>John McCarthy (Dartmouth)</a:t>
            </a:r>
          </a:p>
          <a:p>
            <a:pPr lvl="1"/>
            <a:r>
              <a:rPr lang="en-US" dirty="0" smtClean="0"/>
              <a:t>Marvin Minsky (Harvard)</a:t>
            </a:r>
          </a:p>
          <a:p>
            <a:pPr lvl="1"/>
            <a:r>
              <a:rPr lang="en-US" dirty="0" smtClean="0"/>
              <a:t>Nathaniel Rochester (IBM)</a:t>
            </a:r>
          </a:p>
          <a:p>
            <a:pPr lvl="1"/>
            <a:r>
              <a:rPr lang="en-US" dirty="0" smtClean="0"/>
              <a:t>Claude Shannon (Bell Telephone Laboratories)</a:t>
            </a:r>
          </a:p>
          <a:p>
            <a:r>
              <a:rPr lang="en-US" dirty="0" smtClean="0"/>
              <a:t>This was a 2-month, 10-man study of AI</a:t>
            </a:r>
          </a:p>
          <a:p>
            <a:r>
              <a:rPr lang="en-US" dirty="0" smtClean="0"/>
              <a:t>Topics included natural language processing and neuron nets</a:t>
            </a:r>
          </a:p>
          <a:p>
            <a:endParaRPr lang="en-US" dirty="0"/>
          </a:p>
        </p:txBody>
      </p:sp>
      <p:pic>
        <p:nvPicPr>
          <p:cNvPr id="3074" name="Picture 2" descr="Dartmouth Workshop: The Birthplace Of AI | by Zizu | RLA Academ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794375" cy="366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1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HRD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90" y="4419600"/>
            <a:ext cx="2998760" cy="24072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467600" cy="792162"/>
          </a:xfrm>
        </p:spPr>
        <p:txBody>
          <a:bodyPr/>
          <a:lstStyle/>
          <a:p>
            <a:r>
              <a:rPr lang="en-US" dirty="0" smtClean="0"/>
              <a:t>LISP</a:t>
            </a:r>
            <a:endParaRPr lang="en-US" dirty="0"/>
          </a:p>
        </p:txBody>
      </p:sp>
      <p:sp>
        <p:nvSpPr>
          <p:cNvPr id="3" name="Content Placeholder 2"/>
          <p:cNvSpPr>
            <a:spLocks noGrp="1"/>
          </p:cNvSpPr>
          <p:nvPr>
            <p:ph sz="quarter" idx="1"/>
          </p:nvPr>
        </p:nvSpPr>
        <p:spPr>
          <a:xfrm>
            <a:off x="457200" y="1066800"/>
            <a:ext cx="5867400" cy="5638800"/>
          </a:xfrm>
        </p:spPr>
        <p:txBody>
          <a:bodyPr>
            <a:normAutofit fontScale="92500" lnSpcReduction="10000"/>
          </a:bodyPr>
          <a:lstStyle/>
          <a:p>
            <a:r>
              <a:rPr lang="en-US" dirty="0" smtClean="0"/>
              <a:t>Out of the Dartmouth Conference, John McCarthy designed LISP, the first AI programming language</a:t>
            </a:r>
          </a:p>
          <a:p>
            <a:r>
              <a:rPr lang="en-US" dirty="0" smtClean="0"/>
              <a:t>LISP paper titled: “Recursive Functions of the Symbolic Expressions and their Computation by Machine, Part I.”</a:t>
            </a:r>
          </a:p>
          <a:p>
            <a:r>
              <a:rPr lang="en-US" dirty="0" smtClean="0"/>
              <a:t>LISP introduced many advanced concepts for the time such as trees, dynamic typing, object-oriented programming, and compiler self-hosting.</a:t>
            </a:r>
          </a:p>
          <a:p>
            <a:r>
              <a:rPr lang="en-US" dirty="0" smtClean="0"/>
              <a:t>One LISP program, SHRDLU, provided a natural language interface to a table-top world of objects. The program could reason about the state of things in the world, plan actions, and perform some rudimentary learning.</a:t>
            </a:r>
            <a:endParaRPr lang="en-US" dirty="0"/>
          </a:p>
        </p:txBody>
      </p:sp>
    </p:spTree>
    <p:extLst>
      <p:ext uri="{BB962C8B-B14F-4D97-AF65-F5344CB8AC3E}">
        <p14:creationId xmlns:p14="http://schemas.microsoft.com/office/powerpoint/2010/main" val="339122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Systems</a:t>
            </a:r>
            <a:endParaRPr lang="en-US" dirty="0"/>
          </a:p>
        </p:txBody>
      </p:sp>
      <p:sp>
        <p:nvSpPr>
          <p:cNvPr id="3" name="Content Placeholder 2"/>
          <p:cNvSpPr>
            <a:spLocks noGrp="1"/>
          </p:cNvSpPr>
          <p:nvPr>
            <p:ph sz="quarter" idx="1"/>
          </p:nvPr>
        </p:nvSpPr>
        <p:spPr/>
        <p:txBody>
          <a:bodyPr/>
          <a:lstStyle/>
          <a:p>
            <a:r>
              <a:rPr lang="en-US" dirty="0" smtClean="0"/>
              <a:t>Beginning in the mid-1960s, expert systems began to show promise for the field of AI</a:t>
            </a:r>
          </a:p>
          <a:p>
            <a:r>
              <a:rPr lang="en-US" dirty="0" smtClean="0"/>
              <a:t>An expert system is a computer program that mimics the behavior of a human expert</a:t>
            </a:r>
          </a:p>
          <a:p>
            <a:r>
              <a:rPr lang="en-US" dirty="0" smtClean="0"/>
              <a:t>It is usually restricted to a very specific field or domain</a:t>
            </a:r>
          </a:p>
          <a:p>
            <a:r>
              <a:rPr lang="en-US" dirty="0" smtClean="0"/>
              <a:t>In 1966, Joseph </a:t>
            </a:r>
            <a:r>
              <a:rPr lang="en-US" dirty="0" err="1" smtClean="0"/>
              <a:t>Weizenbaum</a:t>
            </a:r>
            <a:r>
              <a:rPr lang="en-US" dirty="0" smtClean="0"/>
              <a:t> (MIT) developed ELIZA, a program that imitated a psychologist</a:t>
            </a:r>
          </a:p>
          <a:p>
            <a:r>
              <a:rPr lang="en-US" dirty="0" smtClean="0"/>
              <a:t>Although it would be considered simple today, ELIZA’s pattern-matching abilities provided what many people thought were reasonable responses to patient statements</a:t>
            </a:r>
            <a:endParaRPr lang="en-US" dirty="0"/>
          </a:p>
        </p:txBody>
      </p:sp>
    </p:spTree>
    <p:extLst>
      <p:ext uri="{BB962C8B-B14F-4D97-AF65-F5344CB8AC3E}">
        <p14:creationId xmlns:p14="http://schemas.microsoft.com/office/powerpoint/2010/main" val="258112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Famous ELIZA Transcript – from Communications of the ACM (Jan., 1966)</a:t>
            </a:r>
            <a:br>
              <a:rPr lang="en-US" dirty="0" smtClean="0"/>
            </a:br>
            <a:r>
              <a:rPr lang="en-US" dirty="0" smtClean="0"/>
              <a:t>- Computer Responses are in ALL CAPS</a:t>
            </a:r>
            <a:endParaRPr lang="en-US" dirty="0"/>
          </a:p>
        </p:txBody>
      </p:sp>
      <p:sp>
        <p:nvSpPr>
          <p:cNvPr id="3" name="Content Placeholder 2"/>
          <p:cNvSpPr>
            <a:spLocks noGrp="1"/>
          </p:cNvSpPr>
          <p:nvPr>
            <p:ph sz="quarter" idx="1"/>
          </p:nvPr>
        </p:nvSpPr>
        <p:spPr>
          <a:xfrm>
            <a:off x="457200" y="1722438"/>
            <a:ext cx="7543800" cy="5287962"/>
          </a:xfrm>
        </p:spPr>
        <p:txBody>
          <a:bodyPr>
            <a:normAutofit fontScale="55000" lnSpcReduction="20000"/>
          </a:bodyPr>
          <a:lstStyle/>
          <a:p>
            <a:pPr marL="0" indent="0">
              <a:buNone/>
            </a:pPr>
            <a:r>
              <a:rPr lang="en-US" i="1" dirty="0">
                <a:latin typeface="Courier New" panose="02070309020205020404" pitchFamily="49" charset="0"/>
                <a:cs typeface="Courier New" panose="02070309020205020404" pitchFamily="49" charset="0"/>
              </a:rPr>
              <a:t>Men are all alike.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IN WHAT WAY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They’re always bugging us about something or other.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CAN YOU THINK OF A SPECIFIC EXAMPLE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Well, my boyfriend made me come here.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YOU BOYFRIEND MADE YOU COME HERE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He says I’m depressed much of the time.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I AM SORRY TO HEAR YOU ARE DEPRESSED</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It’s true. I am unhappy.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DO YOU THINK COMING HERE WILL HELP YOU NOT TO BE UNHAPPY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I need some help, that much seems certain.</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WHAT WOULD IT MEAN TO YOU IF YOU GOT SOME HELP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Perhaps I could learn to get along with my mother.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TELL ME MORE ABOUT YOUR FAMILY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My mother takes care of 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WHO ELSE IN YOU FAMILY TAKES CARE OF YOU</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My Father.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YOUR FATHER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You are like my father in some ways.</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WHAT RESEMBLANCE DO YOU SEE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You are not very aggressive but I think you don’t want me to notice that.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WHAT MAKES YOU THINK I AM NOT VERY AGGRESSIVE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You don’t argue with 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WHY DO YOU THINK I DON’T ARGUE WITH YOU</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err="1">
                <a:latin typeface="Courier New" panose="02070309020205020404" pitchFamily="49" charset="0"/>
                <a:cs typeface="Courier New" panose="02070309020205020404" pitchFamily="49" charset="0"/>
              </a:rPr>
              <a:t>You</a:t>
            </a:r>
            <a:r>
              <a:rPr lang="en-US" i="1" dirty="0">
                <a:latin typeface="Courier New" panose="02070309020205020404" pitchFamily="49" charset="0"/>
                <a:cs typeface="Courier New" panose="02070309020205020404" pitchFamily="49" charset="0"/>
              </a:rPr>
              <a:t> are afraid of 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DOES IT PLEASE YOU TO BELIEVE I AM AFRAID OF YOU</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My father is afraid of everybody.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WHAT ELSE COMES TO MIND WHEN YOU THINK OF YOUR FATHER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Bullies.</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DOES THAT HAVE ANYTHING TO DO WITH THE FACT THAT YOUR BOYFRIEND MADE YOU COME HERE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072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601</TotalTime>
  <Words>1130</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Schoolbook</vt:lpstr>
      <vt:lpstr>Courier New</vt:lpstr>
      <vt:lpstr>Wingdings</vt:lpstr>
      <vt:lpstr>Wingdings 2</vt:lpstr>
      <vt:lpstr>Oriel</vt:lpstr>
      <vt:lpstr>CS 470 – artificial intelligence</vt:lpstr>
      <vt:lpstr>History of AI</vt:lpstr>
      <vt:lpstr>PowerPoint Presentation</vt:lpstr>
      <vt:lpstr>Problem solving and Games</vt:lpstr>
      <vt:lpstr>Problem solving and Games</vt:lpstr>
      <vt:lpstr>Dartmouth AI Conference</vt:lpstr>
      <vt:lpstr>LISP</vt:lpstr>
      <vt:lpstr>Expert Systems</vt:lpstr>
      <vt:lpstr>Famous ELIZA Transcript – from Communications of the ACM (Jan., 1966) - Computer Responses are in ALL CAPS</vt:lpstr>
      <vt:lpstr>Other Expert Systems</vt:lpstr>
      <vt:lpstr>Neural Networks</vt:lpstr>
      <vt:lpstr>Genetic Algorithms</vt:lpstr>
      <vt:lpstr>Prolog</vt:lpstr>
      <vt:lpstr>Agents</vt:lpstr>
      <vt:lpstr>Sub-Disciplines of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101</dc:title>
  <dc:creator>Mark</dc:creator>
  <cp:lastModifiedBy>Terwilliger, Mark Gary</cp:lastModifiedBy>
  <cp:revision>38</cp:revision>
  <dcterms:created xsi:type="dcterms:W3CDTF">2020-05-30T19:06:41Z</dcterms:created>
  <dcterms:modified xsi:type="dcterms:W3CDTF">2022-09-15T12:11:51Z</dcterms:modified>
</cp:coreProperties>
</file>