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71" r:id="rId4"/>
    <p:sldId id="278" r:id="rId5"/>
    <p:sldId id="279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 varScale="1">
        <p:scale>
          <a:sx n="80" d="100"/>
          <a:sy n="80" d="100"/>
        </p:scale>
        <p:origin x="12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892A4B-D00E-40F0-8DBD-9E312E52E36E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8234B8-A429-4536-9B03-447F6D4F3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ccuracy-precision-recall-or-f1-331fb37c5cb9" TargetMode="External"/><Relationship Id="rId2" Type="http://schemas.openxmlformats.org/officeDocument/2006/relationships/hyperlink" Target="https://blog.exsilio.com/all/accuracy-precision-recall-f1-score-interpretation-of-performance-measur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470 –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#9B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046-80DE-0C45-85FD-6F61D62D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8C47-AFE3-7B43-A5C7-4369DE3BDC7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305800" cy="4873752"/>
          </a:xfrm>
        </p:spPr>
        <p:txBody>
          <a:bodyPr/>
          <a:lstStyle/>
          <a:p>
            <a:r>
              <a:rPr lang="en-US" dirty="0"/>
              <a:t>: is used for list slicing</a:t>
            </a:r>
          </a:p>
          <a:p>
            <a:r>
              <a:rPr lang="en-US" dirty="0"/>
              <a:t>Example: m = [3,4,5,6,7,8,9]</a:t>
            </a:r>
          </a:p>
          <a:p>
            <a:r>
              <a:rPr lang="en-US" dirty="0"/>
              <a:t>Demo: m[2:5], m[:3], m[3:], m[:], m[0:5:2], m[::-1], m[:-1]</a:t>
            </a:r>
          </a:p>
          <a:p>
            <a:r>
              <a:rPr lang="en-US" dirty="0"/>
              <a:t>, is used for multiple dimensions</a:t>
            </a:r>
          </a:p>
          <a:p>
            <a:r>
              <a:rPr lang="en-US" dirty="0"/>
              <a:t>Example: n = [[1,2,3], [4,5,6], [7,8,9]]</a:t>
            </a:r>
          </a:p>
          <a:p>
            <a:r>
              <a:rPr lang="en-US" dirty="0"/>
              <a:t>Demo: n[1], n[1][2]</a:t>
            </a:r>
          </a:p>
          <a:p>
            <a:r>
              <a:rPr lang="en-US" dirty="0"/>
              <a:t>p = </a:t>
            </a:r>
            <a:r>
              <a:rPr lang="en-US" dirty="0" err="1"/>
              <a:t>np.array</a:t>
            </a:r>
            <a:r>
              <a:rPr lang="en-US" dirty="0"/>
              <a:t>(n)</a:t>
            </a:r>
          </a:p>
          <a:p>
            <a:r>
              <a:rPr lang="en-US" dirty="0"/>
              <a:t>Demo: p[1], p[1,2], p[0:2,0:2], p[:,:], p[::,-1], p[:, :-1]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35E-8E0C-4116-95E3-D6E42ED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26EE-33DE-4C54-9E1A-AD52B0BE73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7630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</a:t>
            </a:r>
            <a:r>
              <a:rPr lang="en-US" b="1" u="sng" dirty="0" err="1"/>
              <a:t>naive_bayes.py</a:t>
            </a:r>
            <a:endParaRPr lang="en-US" b="1" u="sng" dirty="0"/>
          </a:p>
          <a:p>
            <a:r>
              <a:rPr lang="en-US" dirty="0"/>
              <a:t>Input: </a:t>
            </a:r>
            <a:r>
              <a:rPr lang="en-US" b="1" u="sng" dirty="0" err="1"/>
              <a:t>data_multivar_nb.txt</a:t>
            </a:r>
            <a:endParaRPr lang="en-US" b="1" u="sng" dirty="0"/>
          </a:p>
          <a:p>
            <a:r>
              <a:rPr lang="en-US" dirty="0"/>
              <a:t>The Naïve Bayes classifier is based on Bayes Theorem.</a:t>
            </a:r>
          </a:p>
          <a:p>
            <a:pPr lvl="1"/>
            <a:r>
              <a:rPr lang="en-US" dirty="0"/>
              <a:t>Bayes Theorem describes the probability of an event occurring based on different conditions related to the event</a:t>
            </a:r>
          </a:p>
          <a:p>
            <a:pPr lvl="1"/>
            <a:r>
              <a:rPr lang="en-US" dirty="0"/>
              <a:t>The Bayes classifier assigns class labels to problem instances that are represented as vectors of feature values</a:t>
            </a:r>
          </a:p>
          <a:p>
            <a:pPr lvl="1"/>
            <a:r>
              <a:rPr lang="en-US" dirty="0"/>
              <a:t>It assumes that every feature is independent of every other feature (this is the independence assumption or naïve part)</a:t>
            </a:r>
          </a:p>
          <a:p>
            <a:r>
              <a:rPr lang="en-US" dirty="0"/>
              <a:t>The input data has 400 vectors, each consisting of two independent features and a label</a:t>
            </a:r>
          </a:p>
          <a:p>
            <a:r>
              <a:rPr lang="en-US" dirty="0"/>
              <a:t>Initially, the classifier uses the same data to both train and validate the model</a:t>
            </a:r>
          </a:p>
          <a:p>
            <a:r>
              <a:rPr lang="en-US" dirty="0"/>
              <a:t>In the second example, the data is broken up into a training set (80%) and a test set (20%)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35E-8E0C-4116-95E3-D6E42ED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26EE-33DE-4C54-9E1A-AD52B0BE73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763000" cy="5867400"/>
          </a:xfrm>
        </p:spPr>
        <p:txBody>
          <a:bodyPr>
            <a:normAutofit/>
          </a:bodyPr>
          <a:lstStyle/>
          <a:p>
            <a:r>
              <a:rPr lang="en-US" dirty="0"/>
              <a:t>Cross-validation is a resampling procedure used to evaluate machine learning models on a limited data sample.</a:t>
            </a:r>
          </a:p>
          <a:p>
            <a:r>
              <a:rPr lang="en-US" dirty="0"/>
              <a:t>k-fold cross-validation: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Shuffle the dataset randomly.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Split the dataset into k groups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For each unique group:</a:t>
            </a:r>
          </a:p>
          <a:p>
            <a:pPr marL="1097280" lvl="2" indent="-457200" fontAlgn="base">
              <a:buFont typeface="+mj-lt"/>
              <a:buAutoNum type="arabicPeriod"/>
            </a:pPr>
            <a:r>
              <a:rPr lang="en-US" dirty="0"/>
              <a:t>Take the group as a hold out or test data set</a:t>
            </a:r>
          </a:p>
          <a:p>
            <a:pPr marL="1097280" lvl="2" indent="-457200" fontAlgn="base">
              <a:buFont typeface="+mj-lt"/>
              <a:buAutoNum type="arabicPeriod"/>
            </a:pPr>
            <a:r>
              <a:rPr lang="en-US" dirty="0"/>
              <a:t>Take the remaining groups as a training data set</a:t>
            </a:r>
          </a:p>
          <a:p>
            <a:pPr marL="1097280" lvl="2" indent="-457200" fontAlgn="base">
              <a:buFont typeface="+mj-lt"/>
              <a:buAutoNum type="arabicPeriod"/>
            </a:pPr>
            <a:r>
              <a:rPr lang="en-US" dirty="0"/>
              <a:t>Fit a model on the training set and evaluate it on the test set</a:t>
            </a:r>
          </a:p>
          <a:p>
            <a:pPr marL="1097280" lvl="2" indent="-457200" fontAlgn="base">
              <a:buFont typeface="+mj-lt"/>
              <a:buAutoNum type="arabicPeriod"/>
            </a:pPr>
            <a:r>
              <a:rPr lang="en-US" dirty="0"/>
              <a:t>Retain the evaluation score and discard the model</a:t>
            </a:r>
          </a:p>
          <a:p>
            <a:pPr marL="822960" lvl="1" indent="-457200" fontAlgn="base">
              <a:buFont typeface="+mj-lt"/>
              <a:buAutoNum type="arabicPeriod"/>
            </a:pPr>
            <a:r>
              <a:rPr lang="en-US" dirty="0"/>
              <a:t>Summarize the skill of the model using the sample of model evaluation scores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statistical analysis of classification: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F</a:t>
            </a:r>
            <a:r>
              <a:rPr lang="en-US" b="1" baseline="-25000" dirty="0"/>
              <a:t>1</a:t>
            </a:r>
            <a:r>
              <a:rPr lang="en-US" b="1" dirty="0"/>
              <a:t> score</a:t>
            </a:r>
            <a:r>
              <a:rPr lang="en-US" dirty="0"/>
              <a:t> (also </a:t>
            </a:r>
            <a:r>
              <a:rPr lang="en-US" b="1" dirty="0"/>
              <a:t>F-score</a:t>
            </a:r>
            <a:r>
              <a:rPr lang="en-US" dirty="0"/>
              <a:t> or </a:t>
            </a:r>
            <a:r>
              <a:rPr lang="en-US" b="1" dirty="0"/>
              <a:t>F-measure</a:t>
            </a:r>
            <a:r>
              <a:rPr lang="en-US" dirty="0"/>
              <a:t>) is a measure of a test's accuracy. It is calculated as the harmonic mean of the precision and recall of the test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precision</a:t>
            </a:r>
            <a:r>
              <a:rPr lang="en-US" dirty="0"/>
              <a:t> is the number of correctly identified positive results divided by the number of all positive results, including those not identified correctly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recall</a:t>
            </a:r>
            <a:r>
              <a:rPr lang="en-US" dirty="0"/>
              <a:t> is the number of correctly identified positive results divided by the number of all samples that should have been identified as positive.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Definitions: </a:t>
            </a:r>
            <a:r>
              <a:rPr lang="en-US" dirty="0">
                <a:hlinkClick r:id="rId2"/>
              </a:rPr>
              <a:t>https://blog.exsilio.com/all/accuracy-precision-recall-f1-score-interpretation-of-performance-measures/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https://towardsdatascience.com/accuracy-precision-recall-or-f1-331fb37c5cb9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3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D35E-8E0C-4116-95E3-D6E42EDA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26EE-33DE-4C54-9E1A-AD52B0BE73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763000" cy="5867400"/>
          </a:xfrm>
        </p:spPr>
        <p:txBody>
          <a:bodyPr/>
          <a:lstStyle/>
          <a:p>
            <a:r>
              <a:rPr lang="en-US" dirty="0"/>
              <a:t>Assume binary classification (output is 0 or 1)</a:t>
            </a:r>
          </a:p>
          <a:p>
            <a:r>
              <a:rPr lang="en-US" dirty="0"/>
              <a:t>Only 4 possible outcomes:</a:t>
            </a:r>
          </a:p>
          <a:p>
            <a:pPr lvl="1"/>
            <a:r>
              <a:rPr lang="en-US" dirty="0"/>
              <a:t>True positive: Predicted 1 and the ground truth is 1</a:t>
            </a:r>
          </a:p>
          <a:p>
            <a:pPr lvl="1"/>
            <a:r>
              <a:rPr lang="en-US" dirty="0"/>
              <a:t>True negative: Predicted 0 and the ground truth is 0</a:t>
            </a:r>
          </a:p>
          <a:p>
            <a:pPr lvl="1"/>
            <a:r>
              <a:rPr lang="en-US" dirty="0"/>
              <a:t>False positive: Predicted 1, but ground truth is 0 (Type I error)</a:t>
            </a:r>
          </a:p>
          <a:p>
            <a:pPr lvl="1"/>
            <a:r>
              <a:rPr lang="en-US" dirty="0"/>
              <a:t>False negative: Predicted 0, but ground truth is 1 (Type II error)</a:t>
            </a:r>
          </a:p>
          <a:p>
            <a:r>
              <a:rPr lang="en-US" dirty="0"/>
              <a:t>Look at </a:t>
            </a:r>
            <a:r>
              <a:rPr lang="en-US" b="1" u="sng" dirty="0" err="1"/>
              <a:t>confusion_matrix.py</a:t>
            </a:r>
            <a:endParaRPr lang="en-US" b="1" u="sng" dirty="0"/>
          </a:p>
          <a:p>
            <a:r>
              <a:rPr lang="en-US" dirty="0"/>
              <a:t>Sample data:	</a:t>
            </a:r>
          </a:p>
          <a:p>
            <a:pPr lvl="1"/>
            <a:r>
              <a:rPr lang="en-US" dirty="0" err="1"/>
              <a:t>true_labels</a:t>
            </a:r>
            <a:r>
              <a:rPr lang="en-US" dirty="0"/>
              <a:t> = [2, 0, 0, 2, 4, 4, 1, 0, 3, 3, 3]</a:t>
            </a:r>
          </a:p>
          <a:p>
            <a:pPr lvl="1"/>
            <a:r>
              <a:rPr lang="en-US" dirty="0" err="1"/>
              <a:t>pred_labels</a:t>
            </a:r>
            <a:r>
              <a:rPr lang="en-US" dirty="0"/>
              <a:t> = [2, 1, 0, 2, 4, 3, 1, 0, 1, 3, 3]</a:t>
            </a:r>
          </a:p>
          <a:p>
            <a:r>
              <a:rPr lang="en-US" dirty="0"/>
              <a:t>Ideally, the diagonal in the confusion matrix should be white and all other </a:t>
            </a:r>
            <a:r>
              <a:rPr lang="en-US"/>
              <a:t>squares black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36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1372</TotalTime>
  <Words>566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Wingdings</vt:lpstr>
      <vt:lpstr>Wingdings 2</vt:lpstr>
      <vt:lpstr>Oriel</vt:lpstr>
      <vt:lpstr>CS 470 – artificial intelligence</vt:lpstr>
      <vt:lpstr>List Indexing and Slicing</vt:lpstr>
      <vt:lpstr>Classification</vt:lpstr>
      <vt:lpstr>Classification</vt:lpstr>
      <vt:lpstr>Clasification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</dc:title>
  <dc:creator>Mark</dc:creator>
  <cp:lastModifiedBy>Terwilliger, Mark Gary</cp:lastModifiedBy>
  <cp:revision>84</cp:revision>
  <dcterms:created xsi:type="dcterms:W3CDTF">2020-05-30T19:06:41Z</dcterms:created>
  <dcterms:modified xsi:type="dcterms:W3CDTF">2022-09-15T11:57:35Z</dcterms:modified>
</cp:coreProperties>
</file>