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73" r:id="rId5"/>
    <p:sldId id="257" r:id="rId6"/>
    <p:sldId id="267" r:id="rId7"/>
    <p:sldId id="270" r:id="rId8"/>
    <p:sldId id="271" r:id="rId9"/>
    <p:sldId id="272" r:id="rId10"/>
    <p:sldId id="277" r:id="rId11"/>
    <p:sldId id="278" r:id="rId12"/>
    <p:sldId id="279" r:id="rId13"/>
    <p:sldId id="280" r:id="rId14"/>
    <p:sldId id="281" r:id="rId15"/>
    <p:sldId id="263" r:id="rId16"/>
    <p:sldId id="264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67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1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6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82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3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39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07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79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82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B88D-F967-194E-9DB6-CBA858C2407E}" type="datetimeFigureOut">
              <a:rPr kumimoji="1" lang="zh-TW" altLang="en-US" smtClean="0"/>
              <a:t>15/5/18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8833-DD9F-4E4B-9D5F-F99F7BB3B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73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N</a:t>
            </a:r>
            <a:r>
              <a:rPr kumimoji="1" lang="en-US" altLang="zh-TW" dirty="0" smtClean="0"/>
              <a:t>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Language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60324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Term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Project</a:t>
            </a:r>
            <a:endParaRPr kumimoji="1" lang="en-US" altLang="zh-TW" dirty="0" smtClean="0"/>
          </a:p>
          <a:p>
            <a:r>
              <a:rPr kumimoji="1" lang="en-US" altLang="zh-TW" dirty="0" smtClean="0"/>
              <a:t>P</a:t>
            </a:r>
            <a:r>
              <a:rPr kumimoji="1" lang="en-US" altLang="zh-TW" dirty="0" smtClean="0"/>
              <a:t>hase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</a:p>
          <a:p>
            <a:r>
              <a:rPr kumimoji="1" lang="en-US" altLang="zh-TW" dirty="0" smtClean="0"/>
              <a:t>T</a:t>
            </a:r>
            <a:r>
              <a:rPr kumimoji="1" lang="en-US" altLang="zh-TW" dirty="0" smtClean="0"/>
              <a:t>eam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</a:t>
            </a:r>
          </a:p>
          <a:p>
            <a:r>
              <a:rPr kumimoji="1" lang="zh-TW" altLang="en-US" dirty="0" smtClean="0"/>
              <a:t>陳亮瑋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江東峻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陳皓宇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84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TW" sz="4400" dirty="0" smtClean="0"/>
              <a:t>Word2vec</a:t>
            </a:r>
            <a:endParaRPr kumimoji="1" lang="en-US" altLang="zh-TW" sz="4400" dirty="0" smtClean="0"/>
          </a:p>
          <a:p>
            <a:pPr marL="0" indent="0" algn="ctr">
              <a:buNone/>
            </a:pPr>
            <a:r>
              <a:rPr kumimoji="1" lang="en-US" altLang="zh-TW" sz="4400" dirty="0"/>
              <a:t>+</a:t>
            </a:r>
          </a:p>
          <a:p>
            <a:pPr marL="0" indent="0" algn="ctr">
              <a:buNone/>
            </a:pPr>
            <a:r>
              <a:rPr kumimoji="1" lang="en-US" altLang="zh-TW" sz="4400" dirty="0" smtClean="0"/>
              <a:t>L</a:t>
            </a:r>
            <a:r>
              <a:rPr kumimoji="1" lang="en-US" altLang="zh-TW" sz="4400" dirty="0" smtClean="0"/>
              <a:t>earning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M</a:t>
            </a:r>
            <a:r>
              <a:rPr kumimoji="1" lang="en-US" altLang="zh-TW" sz="4400" dirty="0" smtClean="0"/>
              <a:t>ethod</a:t>
            </a:r>
            <a:endParaRPr kumimoji="1" lang="en-US" altLang="zh-TW" sz="4400" dirty="0"/>
          </a:p>
          <a:p>
            <a:pPr marL="0" indent="0" algn="ctr">
              <a:buNone/>
            </a:pPr>
            <a:r>
              <a:rPr kumimoji="1" lang="en-US" altLang="zh-TW" dirty="0" smtClean="0"/>
              <a:t>Support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Vector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8059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Word2vec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Google </a:t>
            </a:r>
            <a:r>
              <a:rPr lang="en-US" altLang="zh-TW" dirty="0"/>
              <a:t>efficient implementation of the continuous bag-of-words and skip-gram architectures for computing </a:t>
            </a:r>
            <a:r>
              <a:rPr lang="en-US" altLang="zh-TW" dirty="0" smtClean="0"/>
              <a:t>vector representations </a:t>
            </a:r>
            <a:r>
              <a:rPr lang="en-US" altLang="zh-TW" dirty="0"/>
              <a:t>of </a:t>
            </a:r>
            <a:r>
              <a:rPr lang="en-US" altLang="zh-TW" dirty="0" smtClean="0"/>
              <a:t>words</a:t>
            </a:r>
          </a:p>
          <a:p>
            <a:r>
              <a:rPr lang="en-US" altLang="zh-TW" dirty="0"/>
              <a:t>The </a:t>
            </a:r>
            <a:r>
              <a:rPr lang="en-US" altLang="zh-TW" i="1" dirty="0"/>
              <a:t>word2vec</a:t>
            </a:r>
            <a:r>
              <a:rPr lang="en-US" altLang="zh-TW" dirty="0"/>
              <a:t> tool takes a text corpus as input and produces the word vectors as output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Map </a:t>
            </a:r>
            <a:r>
              <a:rPr lang="en-US" altLang="zh-TW" dirty="0" smtClean="0"/>
              <a:t>words into vector space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9" y="5425221"/>
            <a:ext cx="57054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9" y="5720497"/>
            <a:ext cx="5238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9" y="5977426"/>
            <a:ext cx="53054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5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Word2vec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662" y="5092823"/>
            <a:ext cx="3868615" cy="2411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100" dirty="0"/>
              <a:t>http://insightdatascience.com/img/word2vec_diagram.png</a:t>
            </a:r>
            <a:endParaRPr lang="zh-TW" altLang="en-US" sz="1100" dirty="0"/>
          </a:p>
        </p:txBody>
      </p:sp>
      <p:pic>
        <p:nvPicPr>
          <p:cNvPr id="2050" name="Picture 2" descr="http://insightdatascience.com/img/word2ve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7" y="2062408"/>
            <a:ext cx="3347405" cy="23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77" y="2062408"/>
            <a:ext cx="5121723" cy="263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648830" y="5092823"/>
            <a:ext cx="3868615" cy="241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sz="1100" dirty="0"/>
              <a:t>深度</a:t>
            </a:r>
            <a:r>
              <a:rPr lang="zh-TW" altLang="en-US" sz="1100" dirty="0" smtClean="0"/>
              <a:t>學習與結構化學習 </a:t>
            </a:r>
            <a:r>
              <a:rPr lang="en-US" altLang="zh-TW" sz="1100" dirty="0" smtClean="0"/>
              <a:t>NLP, </a:t>
            </a:r>
            <a:r>
              <a:rPr lang="zh-TW" altLang="en-US" sz="1100" dirty="0" smtClean="0"/>
              <a:t>李宏毅 </a:t>
            </a:r>
            <a:r>
              <a:rPr lang="en-US" altLang="zh-TW" sz="1100" dirty="0" smtClean="0"/>
              <a:t>2015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867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Word2vec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use Chinese </a:t>
            </a:r>
            <a:r>
              <a:rPr lang="en-US" altLang="zh-TW" dirty="0" smtClean="0"/>
              <a:t>Wikipedia as our training </a:t>
            </a:r>
            <a:r>
              <a:rPr lang="en-US" altLang="zh-TW" dirty="0" smtClean="0"/>
              <a:t>corpus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Each word segment is a vector, and we sum the word vectors in a sentence as its </a:t>
            </a:r>
            <a:r>
              <a:rPr lang="en-US" altLang="zh-TW" dirty="0" smtClean="0"/>
              <a:t>vector</a:t>
            </a:r>
            <a:r>
              <a:rPr lang="en-US" altLang="zh-TW" dirty="0" smtClean="0"/>
              <a:t>.</a:t>
            </a:r>
            <a:r>
              <a:rPr lang="en-US" altLang="zh-TW" dirty="0" smtClean="0"/>
              <a:t> </a:t>
            </a:r>
            <a:r>
              <a:rPr lang="en-US" altLang="zh-TW" dirty="0" smtClean="0"/>
              <a:t>(Just like what Word2vec </a:t>
            </a:r>
            <a:r>
              <a:rPr lang="en-US" altLang="zh-TW" dirty="0" smtClean="0"/>
              <a:t>does</a:t>
            </a:r>
            <a:r>
              <a:rPr lang="en-US" altLang="zh-TW" dirty="0" smtClean="0"/>
              <a:t>.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Then, use  </a:t>
            </a:r>
            <a:r>
              <a:rPr lang="en-US" altLang="zh-TW" dirty="0" err="1" smtClean="0"/>
              <a:t>Perf</a:t>
            </a:r>
            <a:r>
              <a:rPr lang="en-US" altLang="zh-TW" dirty="0" smtClean="0"/>
              <a:t> SVM to optimize the F1-</a:t>
            </a:r>
            <a:r>
              <a:rPr lang="en-US" altLang="zh-TW" dirty="0" smtClean="0"/>
              <a:t>score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93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Combination</a:t>
            </a:r>
          </a:p>
          <a:p>
            <a:r>
              <a:rPr lang="en-US" altLang="zh-TW" dirty="0" smtClean="0"/>
              <a:t>Use the probability that </a:t>
            </a:r>
            <a:r>
              <a:rPr lang="en-US" altLang="zh-TW" dirty="0" err="1" smtClean="0"/>
              <a:t>Perf</a:t>
            </a:r>
            <a:r>
              <a:rPr lang="en-US" altLang="zh-TW" dirty="0" smtClean="0"/>
              <a:t> SVM outputs to calculate the weight </a:t>
            </a:r>
            <a:r>
              <a:rPr lang="en-US" altLang="zh-TW" dirty="0" smtClean="0"/>
              <a:t>sum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0.3*model1 + 0.7*model2</a:t>
            </a:r>
          </a:p>
          <a:p>
            <a:r>
              <a:rPr lang="en-US" altLang="zh-TW" dirty="0" smtClean="0"/>
              <a:t>Improve the f1 score by 0.5%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2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Experiment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Design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V</a:t>
            </a:r>
            <a:r>
              <a:rPr kumimoji="1" lang="en-US" altLang="zh-TW" dirty="0" smtClean="0"/>
              <a:t>alidation:</a:t>
            </a:r>
          </a:p>
          <a:p>
            <a:pPr lvl="1"/>
            <a:r>
              <a:rPr kumimoji="1" lang="en-US" altLang="zh-TW" dirty="0" smtClean="0"/>
              <a:t>5-fold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cross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validation</a:t>
            </a:r>
          </a:p>
          <a:p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issues:</a:t>
            </a:r>
          </a:p>
          <a:p>
            <a:pPr lvl="1"/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calculate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probabilities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other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features</a:t>
            </a:r>
            <a:r>
              <a:rPr kumimoji="1" lang="zh-TW" altLang="en-US" dirty="0" smtClean="0"/>
              <a:t>,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should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split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validation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before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extract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them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prevent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sniping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the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answers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Because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pairwise,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put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a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pair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in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the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same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e.g.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validation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20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  <a:r>
              <a:rPr kumimoji="1" lang="en-US" altLang="zh-TW" dirty="0" smtClean="0"/>
              <a:t>etrics: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F1-score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measure</a:t>
            </a:r>
          </a:p>
          <a:p>
            <a:pPr lvl="1"/>
            <a:r>
              <a:rPr kumimoji="1" lang="en-US" altLang="zh-TW" dirty="0" smtClean="0"/>
              <a:t>Accuracy</a:t>
            </a:r>
          </a:p>
          <a:p>
            <a:pPr lvl="1"/>
            <a:r>
              <a:rPr kumimoji="1" lang="en-US" altLang="zh-TW" dirty="0" smtClean="0"/>
              <a:t>Assume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balanced.</a:t>
            </a:r>
          </a:p>
          <a:p>
            <a:r>
              <a:rPr kumimoji="1" lang="en-US" altLang="zh-TW" dirty="0" smtClean="0"/>
              <a:t>Baselines</a:t>
            </a:r>
          </a:p>
          <a:p>
            <a:pPr lvl="1"/>
            <a:r>
              <a:rPr kumimoji="1" lang="en-US" altLang="zh-TW" dirty="0" smtClean="0"/>
              <a:t>Purely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Random: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Accuracy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0.5,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F1-score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0.5</a:t>
            </a:r>
          </a:p>
          <a:p>
            <a:pPr lvl="1"/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1-labeled: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Accuracy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0.5,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F1-score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0.66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20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 smtClean="0"/>
              <a:t>R</a:t>
            </a:r>
            <a:r>
              <a:rPr kumimoji="1" lang="en-US" altLang="zh-TW" dirty="0" smtClean="0"/>
              <a:t>esult:</a:t>
            </a:r>
          </a:p>
          <a:p>
            <a:pPr lvl="1"/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aggregation</a:t>
            </a:r>
          </a:p>
          <a:p>
            <a:pPr lvl="1"/>
            <a:r>
              <a:rPr kumimoji="1" lang="en-US" altLang="zh-TW" dirty="0" smtClean="0"/>
              <a:t>5-fold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cross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validation</a:t>
            </a:r>
          </a:p>
          <a:p>
            <a:pPr lvl="1"/>
            <a:r>
              <a:rPr kumimoji="1" lang="en-US" altLang="zh-TW" dirty="0" smtClean="0"/>
              <a:t>F1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optimization</a:t>
            </a:r>
          </a:p>
          <a:p>
            <a:pPr lvl="2"/>
            <a:r>
              <a:rPr kumimoji="1" lang="en-US" altLang="zh-TW" dirty="0" smtClean="0"/>
              <a:t>Validation 1: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Accuracy:</a:t>
            </a:r>
            <a:r>
              <a:rPr kumimoji="1" lang="zh-TW" altLang="en-US" dirty="0" smtClean="0"/>
              <a:t> </a:t>
            </a:r>
            <a:r>
              <a:rPr lang="en-US" altLang="zh-TW" dirty="0" smtClean="0"/>
              <a:t>0.57516891891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F1: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0.685428392745</a:t>
            </a:r>
          </a:p>
          <a:p>
            <a:pPr lvl="2"/>
            <a:r>
              <a:rPr kumimoji="1" lang="en-US" altLang="zh-TW" dirty="0" smtClean="0"/>
              <a:t>Validation 2: Accuracy: </a:t>
            </a:r>
            <a:r>
              <a:rPr lang="en-US" altLang="zh-TW" dirty="0" smtClean="0"/>
              <a:t>0.56756756756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F1: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0.683168316832</a:t>
            </a:r>
          </a:p>
          <a:p>
            <a:pPr lvl="2"/>
            <a:r>
              <a:rPr kumimoji="1" lang="en-US" altLang="zh-TW" dirty="0" smtClean="0"/>
              <a:t>Validation 3: Accuracy: </a:t>
            </a:r>
            <a:r>
              <a:rPr lang="en-US" altLang="zh-TW" dirty="0" smtClean="0"/>
              <a:t>0.5616554054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F1: 0.683729433272</a:t>
            </a:r>
          </a:p>
          <a:p>
            <a:pPr lvl="2"/>
            <a:r>
              <a:rPr kumimoji="1" lang="en-US" altLang="zh-TW" dirty="0" smtClean="0"/>
              <a:t>Validation 4: Accuracy:</a:t>
            </a:r>
            <a:r>
              <a:rPr kumimoji="1" lang="zh-TW" altLang="en-US" dirty="0" smtClean="0"/>
              <a:t> </a:t>
            </a:r>
            <a:r>
              <a:rPr lang="en-US" altLang="zh-TW" dirty="0" smtClean="0"/>
              <a:t>0.55405405405</a:t>
            </a:r>
            <a:r>
              <a:rPr lang="en-US" altLang="zh-TW" dirty="0" smtClean="0"/>
              <a:t>,</a:t>
            </a:r>
            <a:r>
              <a:rPr kumimoji="1" lang="en-US" altLang="zh-TW" dirty="0" smtClean="0"/>
              <a:t> F1: 0.674876847291</a:t>
            </a:r>
          </a:p>
          <a:p>
            <a:pPr lvl="2"/>
            <a:r>
              <a:rPr kumimoji="1" lang="en-US" altLang="zh-TW" dirty="0" smtClean="0"/>
              <a:t>Validation 5: Accuracy: </a:t>
            </a:r>
            <a:r>
              <a:rPr lang="en-US" altLang="zh-TW" dirty="0" smtClean="0"/>
              <a:t>0.57432432432</a:t>
            </a:r>
            <a:r>
              <a:rPr kumimoji="1" lang="zh-TW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F1: 0.680608365019</a:t>
            </a:r>
          </a:p>
          <a:p>
            <a:pPr lvl="2"/>
            <a:r>
              <a:rPr kumimoji="1" lang="en-US" altLang="zh-TW" dirty="0" smtClean="0"/>
              <a:t>Average: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Accuracy:</a:t>
            </a:r>
            <a:r>
              <a:rPr kumimoji="1" lang="zh-TW" altLang="en-US" dirty="0" smtClean="0"/>
              <a:t> </a:t>
            </a:r>
            <a:r>
              <a:rPr lang="en-US" altLang="zh-TW" dirty="0" smtClean="0"/>
              <a:t>0.56655405404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F1:</a:t>
            </a:r>
            <a:r>
              <a:rPr lang="zh-TW" altLang="en-US" dirty="0" smtClean="0"/>
              <a:t> </a:t>
            </a:r>
            <a:r>
              <a:rPr lang="en-US" altLang="zh-TW" dirty="0"/>
              <a:t>0.68156227103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57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</a:t>
            </a:r>
            <a:r>
              <a:rPr kumimoji="1" lang="en-US" altLang="zh-TW" dirty="0" smtClean="0"/>
              <a:t>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capture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redundant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characteristic.</a:t>
            </a:r>
            <a:endParaRPr kumimoji="1" lang="en-US" altLang="zh-TW" dirty="0" smtClean="0"/>
          </a:p>
          <a:p>
            <a:r>
              <a:rPr kumimoji="1" lang="en-US" altLang="zh-TW" dirty="0" smtClean="0"/>
              <a:t>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structure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grammar.</a:t>
            </a:r>
          </a:p>
          <a:p>
            <a:r>
              <a:rPr kumimoji="1" lang="en-US" altLang="zh-TW" dirty="0" smtClean="0"/>
              <a:t>Few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difference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between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baselines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result.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20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</a:t>
            </a:r>
            <a:r>
              <a:rPr kumimoji="1" lang="en-US" altLang="zh-TW" dirty="0" smtClean="0"/>
              <a:t>uture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U</a:t>
            </a:r>
            <a:r>
              <a:rPr kumimoji="1" lang="en-US" altLang="zh-TW" dirty="0" smtClean="0"/>
              <a:t>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tree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capture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structure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sentence.</a:t>
            </a:r>
          </a:p>
          <a:p>
            <a:r>
              <a:rPr kumimoji="1" lang="en-US" altLang="zh-TW" dirty="0" smtClean="0"/>
              <a:t>Split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sets:</a:t>
            </a:r>
          </a:p>
          <a:p>
            <a:pPr lvl="1"/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pairs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identify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redundancy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obviously.</a:t>
            </a:r>
          </a:p>
          <a:p>
            <a:pPr lvl="1"/>
            <a:r>
              <a:rPr kumimoji="1" lang="en-US" altLang="zh-TW" dirty="0" smtClean="0"/>
              <a:t>Others.</a:t>
            </a:r>
          </a:p>
          <a:p>
            <a:pPr marL="0" indent="0">
              <a:buNone/>
            </a:pPr>
            <a:r>
              <a:rPr kumimoji="1" lang="en-US" altLang="zh-TW" dirty="0" smtClean="0"/>
              <a:t>	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measure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separately.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position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redundant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words(phase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provide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information.</a:t>
            </a:r>
          </a:p>
          <a:p>
            <a:r>
              <a:rPr kumimoji="1" lang="en-US" altLang="zh-TW" dirty="0" smtClean="0"/>
              <a:t>Structure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Recurrent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Neural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Network</a:t>
            </a: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98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</a:t>
            </a:r>
            <a:r>
              <a:rPr kumimoji="1" lang="en-US" altLang="zh-TW" dirty="0" smtClean="0"/>
              <a:t>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sz="4400" dirty="0" smtClean="0"/>
              <a:t>Data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Format</a:t>
            </a:r>
            <a:endParaRPr kumimoji="1" lang="en-US" altLang="zh-TW" sz="4400" dirty="0" smtClean="0"/>
          </a:p>
          <a:p>
            <a:r>
              <a:rPr kumimoji="1" lang="en-US" altLang="zh-TW" sz="4400" dirty="0" smtClean="0"/>
              <a:t>M</a:t>
            </a:r>
            <a:r>
              <a:rPr kumimoji="1" lang="en-US" altLang="zh-TW" sz="4400" dirty="0" smtClean="0"/>
              <a:t>ethod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Model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1: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conventional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NLP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approach</a:t>
            </a:r>
          </a:p>
          <a:p>
            <a:pPr lvl="1"/>
            <a:r>
              <a:rPr kumimoji="1" lang="en-US" altLang="zh-TW" sz="4000" dirty="0" smtClean="0"/>
              <a:t>Model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2: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Word2vec</a:t>
            </a:r>
          </a:p>
          <a:p>
            <a:pPr lvl="1"/>
            <a:r>
              <a:rPr kumimoji="1" lang="en-US" altLang="zh-TW" sz="4000" dirty="0" smtClean="0"/>
              <a:t>Model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Aggregation</a:t>
            </a:r>
            <a:r>
              <a:rPr kumimoji="1" lang="zh-TW" altLang="en-US" sz="4000" dirty="0" smtClean="0"/>
              <a:t> </a:t>
            </a:r>
            <a:endParaRPr kumimoji="1" lang="en-US" altLang="zh-TW" sz="3600" dirty="0" smtClean="0"/>
          </a:p>
          <a:p>
            <a:r>
              <a:rPr kumimoji="1" lang="en-US" altLang="zh-TW" sz="4400" dirty="0" smtClean="0"/>
              <a:t>Experiment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Design</a:t>
            </a:r>
          </a:p>
          <a:p>
            <a:r>
              <a:rPr kumimoji="1" lang="en-US" altLang="zh-TW" sz="4400" dirty="0" smtClean="0"/>
              <a:t>Evaluation</a:t>
            </a:r>
            <a:endParaRPr kumimoji="1" lang="en-US" altLang="zh-TW" sz="4400" dirty="0" smtClean="0"/>
          </a:p>
          <a:p>
            <a:r>
              <a:rPr kumimoji="1" lang="en-US" altLang="zh-TW" sz="4400" dirty="0" smtClean="0"/>
              <a:t>Co</a:t>
            </a:r>
            <a:r>
              <a:rPr kumimoji="1" lang="en-US" altLang="zh-TW" sz="4400" dirty="0" smtClean="0"/>
              <a:t>nclusion</a:t>
            </a:r>
          </a:p>
          <a:p>
            <a:r>
              <a:rPr kumimoji="1" lang="en-US" altLang="zh-TW" sz="4400" dirty="0" smtClean="0"/>
              <a:t>Future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Work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60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T</a:t>
            </a:r>
            <a:r>
              <a:rPr kumimoji="1" lang="en-US" altLang="zh-TW" dirty="0" smtClean="0"/>
              <a:t>oolkit: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Jieba</a:t>
            </a:r>
            <a:r>
              <a:rPr kumimoji="1" lang="zh-TW" altLang="en-US" dirty="0" smtClean="0"/>
              <a:t> </a:t>
            </a:r>
            <a:r>
              <a:rPr lang="en-US" altLang="zh-TW" dirty="0" smtClean="0"/>
              <a:t>Chinese text segmentation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tagger</a:t>
            </a:r>
            <a:endParaRPr kumimoji="1" lang="en-US" altLang="zh-TW" dirty="0" smtClean="0"/>
          </a:p>
          <a:p>
            <a:r>
              <a:rPr kumimoji="1" lang="en-US" altLang="zh-TW" dirty="0" smtClean="0"/>
              <a:t>Sequences:</a:t>
            </a:r>
          </a:p>
          <a:p>
            <a:pPr lvl="1"/>
            <a:r>
              <a:rPr kumimoji="1" lang="en-US" altLang="zh-TW" dirty="0" smtClean="0"/>
              <a:t>Text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segmentation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sz="2000" dirty="0" smtClean="0"/>
              <a:t>E.g.</a:t>
            </a:r>
            <a:r>
              <a:rPr kumimoji="1" lang="zh-TW" altLang="en-US" sz="2000" dirty="0" smtClean="0"/>
              <a:t> </a:t>
            </a:r>
            <a:r>
              <a:rPr kumimoji="1" lang="zh-TW" altLang="en-US" sz="2000" dirty="0" smtClean="0"/>
              <a:t>我</a:t>
            </a:r>
            <a:r>
              <a:rPr kumimoji="1" lang="en-US" altLang="zh-TW" sz="2000" dirty="0"/>
              <a:t>	</a:t>
            </a:r>
            <a:r>
              <a:rPr kumimoji="1" lang="en-US" altLang="zh-TW" sz="2000" dirty="0" smtClean="0"/>
              <a:t>	</a:t>
            </a:r>
            <a:r>
              <a:rPr kumimoji="1" lang="zh-TW" altLang="en-US" sz="2000" dirty="0" smtClean="0"/>
              <a:t>认为</a:t>
            </a:r>
            <a:r>
              <a:rPr kumimoji="1" lang="en-US" altLang="zh-TW" sz="2000" dirty="0" smtClean="0"/>
              <a:t>	“	</a:t>
            </a:r>
            <a:r>
              <a:rPr kumimoji="1" lang="zh-TW" altLang="en-US" sz="2000" dirty="0" smtClean="0"/>
              <a:t>绿色食品</a:t>
            </a:r>
            <a:r>
              <a:rPr kumimoji="1" lang="en-US" altLang="zh-TW" sz="2000" dirty="0" smtClean="0"/>
              <a:t>	”	</a:t>
            </a:r>
            <a:r>
              <a:rPr kumimoji="1" lang="zh-TW" altLang="en-US" sz="2000" dirty="0" smtClean="0"/>
              <a:t>是</a:t>
            </a:r>
            <a:r>
              <a:rPr kumimoji="1" lang="en-US" altLang="zh-TW" sz="2000" dirty="0" smtClean="0"/>
              <a:t>	</a:t>
            </a:r>
            <a:r>
              <a:rPr kumimoji="1" lang="zh-TW" altLang="en-US" sz="2000" dirty="0" smtClean="0"/>
              <a:t>好</a:t>
            </a:r>
            <a:r>
              <a:rPr kumimoji="1" lang="en-US" altLang="zh-TW" sz="2000" dirty="0" smtClean="0"/>
              <a:t>	</a:t>
            </a:r>
            <a:r>
              <a:rPr kumimoji="1" lang="zh-TW" altLang="en-US" sz="2000" dirty="0" smtClean="0"/>
              <a:t>的</a:t>
            </a:r>
            <a:endParaRPr kumimoji="1" lang="en-US" altLang="zh-TW" sz="2000" dirty="0" smtClean="0"/>
          </a:p>
          <a:p>
            <a:pPr lvl="1"/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tagging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sz="2000" dirty="0" smtClean="0"/>
              <a:t>E.g.</a:t>
            </a:r>
            <a:r>
              <a:rPr kumimoji="1" lang="zh-TW" altLang="en-US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r	</a:t>
            </a:r>
            <a:r>
              <a:rPr kumimoji="1" lang="en-US" altLang="zh-TW" sz="2000" dirty="0"/>
              <a:t>	</a:t>
            </a:r>
            <a:r>
              <a:rPr kumimoji="1" lang="en-US" altLang="zh-TW" sz="2000" dirty="0" smtClean="0"/>
              <a:t>v	x	n	x	v	a	</a:t>
            </a:r>
            <a:r>
              <a:rPr kumimoji="1" lang="en-US" altLang="zh-TW" sz="2000" dirty="0" err="1" smtClean="0"/>
              <a:t>uj</a:t>
            </a:r>
            <a:endParaRPr kumimoji="1" lang="en-US" altLang="zh-TW" sz="2000" dirty="0" smtClean="0"/>
          </a:p>
          <a:p>
            <a:pPr lvl="1"/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segmentation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tagging:</a:t>
            </a:r>
          </a:p>
          <a:p>
            <a:pPr lvl="2"/>
            <a:r>
              <a:rPr kumimoji="1" lang="en-US" altLang="zh-TW" sz="2000" dirty="0" smtClean="0"/>
              <a:t>E.g.</a:t>
            </a:r>
            <a:r>
              <a:rPr kumimoji="1" lang="zh-TW" altLang="en-US" sz="2000" dirty="0" smtClean="0"/>
              <a:t> 我</a:t>
            </a:r>
            <a:r>
              <a:rPr kumimoji="1" lang="en-US" altLang="zh-TW" sz="2000" dirty="0" smtClean="0"/>
              <a:t>_r	</a:t>
            </a:r>
            <a:r>
              <a:rPr kumimoji="1" lang="zh-TW" altLang="en-US" sz="2000" dirty="0" smtClean="0"/>
              <a:t>认为</a:t>
            </a:r>
            <a:r>
              <a:rPr kumimoji="1" lang="en-US" altLang="zh-TW" sz="2000" dirty="0" smtClean="0"/>
              <a:t>_v	“_x	</a:t>
            </a:r>
            <a:r>
              <a:rPr kumimoji="1" lang="zh-TW" altLang="en-US" sz="2000" dirty="0" smtClean="0"/>
              <a:t>绿色食品</a:t>
            </a:r>
            <a:r>
              <a:rPr kumimoji="1" lang="en-US" altLang="zh-TW" sz="2000" dirty="0" smtClean="0"/>
              <a:t>_n	”_x	</a:t>
            </a:r>
            <a:r>
              <a:rPr kumimoji="1" lang="zh-TW" altLang="en-US" sz="2000" dirty="0" smtClean="0"/>
              <a:t>是</a:t>
            </a:r>
            <a:r>
              <a:rPr kumimoji="1" lang="en-US" altLang="zh-TW" sz="2000" dirty="0" smtClean="0"/>
              <a:t>_v	</a:t>
            </a:r>
            <a:r>
              <a:rPr kumimoji="1" lang="zh-TW" altLang="en-US" sz="2000" dirty="0" smtClean="0"/>
              <a:t>好</a:t>
            </a:r>
            <a:r>
              <a:rPr kumimoji="1" lang="en-US" altLang="zh-TW" sz="2000" dirty="0" smtClean="0"/>
              <a:t>_a	</a:t>
            </a:r>
            <a:r>
              <a:rPr kumimoji="1" lang="zh-TW" altLang="en-US" sz="2000" dirty="0" smtClean="0"/>
              <a:t>的</a:t>
            </a:r>
            <a:r>
              <a:rPr kumimoji="1" lang="en-US" altLang="zh-TW" sz="2000" dirty="0" smtClean="0"/>
              <a:t>_</a:t>
            </a:r>
            <a:r>
              <a:rPr kumimoji="1" lang="en-US" altLang="zh-TW" sz="2000" dirty="0" err="1" smtClean="0"/>
              <a:t>uj</a:t>
            </a:r>
            <a:endParaRPr kumimoji="1" lang="en-US" altLang="zh-TW" sz="2000" dirty="0" smtClean="0"/>
          </a:p>
          <a:p>
            <a:r>
              <a:rPr kumimoji="1" lang="en-US" altLang="zh-TW" dirty="0" smtClean="0"/>
              <a:t>Labels:</a:t>
            </a:r>
          </a:p>
          <a:p>
            <a:pPr lvl="1"/>
            <a:r>
              <a:rPr kumimoji="1" lang="en-US" altLang="zh-TW" dirty="0" smtClean="0"/>
              <a:t>Label(</a:t>
            </a:r>
            <a:r>
              <a:rPr kumimoji="1" lang="en-US" altLang="zh-TW" dirty="0" err="1" smtClean="0"/>
              <a:t>sequence</a:t>
            </a:r>
            <a:r>
              <a:rPr kumimoji="1" lang="en-US" altLang="zh-TW" baseline="-25000" dirty="0" err="1" smtClean="0"/>
              <a:t>i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{0,1},</a:t>
            </a:r>
            <a:r>
              <a:rPr kumimoji="1" lang="zh-TW" altLang="zh-TW" dirty="0" smtClean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76099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Model Structure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1286" y="1417638"/>
            <a:ext cx="1802932" cy="699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</a:t>
            </a:r>
            <a:r>
              <a:rPr kumimoji="1" lang="en-US" altLang="zh-TW" dirty="0" smtClean="0"/>
              <a:t>odel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16486" y="2351986"/>
            <a:ext cx="1630477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3118" y="2351986"/>
            <a:ext cx="1881320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</a:t>
            </a:r>
            <a:r>
              <a:rPr kumimoji="1" lang="en-US" altLang="zh-TW" dirty="0" smtClean="0"/>
              <a:t>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16486" y="3339821"/>
            <a:ext cx="1630477" cy="533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</a:t>
            </a:r>
            <a:r>
              <a:rPr kumimoji="1" lang="en-US" altLang="zh-TW" dirty="0" smtClean="0"/>
              <a:t>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Extraction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93118" y="3339821"/>
            <a:ext cx="1881320" cy="533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W</a:t>
            </a:r>
            <a:r>
              <a:rPr kumimoji="1" lang="en-US" altLang="zh-TW" dirty="0" smtClean="0"/>
              <a:t>ord2vec</a:t>
            </a:r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16486" y="4421734"/>
            <a:ext cx="1630477" cy="595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</a:t>
            </a:r>
            <a:r>
              <a:rPr kumimoji="1" lang="en-US" altLang="zh-TW" dirty="0" smtClean="0"/>
              <a:t>earning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Methods</a:t>
            </a:r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3118" y="4421734"/>
            <a:ext cx="1881320" cy="595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</a:t>
            </a:r>
            <a:r>
              <a:rPr kumimoji="1" lang="en-US" altLang="zh-TW" dirty="0" smtClean="0"/>
              <a:t>VM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classifier</a:t>
            </a:r>
            <a:endParaRPr kumimoji="1"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6633" y="5425248"/>
            <a:ext cx="2461394" cy="642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</a:t>
            </a:r>
            <a:r>
              <a:rPr kumimoji="1" lang="en-US" altLang="zh-TW" dirty="0" smtClean="0"/>
              <a:t>ggregation</a:t>
            </a:r>
            <a:endParaRPr kumimoji="1" lang="zh-TW" altLang="en-US" dirty="0"/>
          </a:p>
        </p:txBody>
      </p:sp>
      <p:cxnSp>
        <p:nvCxnSpPr>
          <p:cNvPr id="16" name="直線箭頭接點 15"/>
          <p:cNvCxnSpPr/>
          <p:nvPr/>
        </p:nvCxnSpPr>
        <p:spPr>
          <a:xfrm flipH="1">
            <a:off x="3276633" y="2022708"/>
            <a:ext cx="470330" cy="329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>
            <a:off x="5534218" y="2022708"/>
            <a:ext cx="611428" cy="329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7" idx="2"/>
            <a:endCxn id="9" idx="0"/>
          </p:cNvCxnSpPr>
          <p:nvPr/>
        </p:nvCxnSpPr>
        <p:spPr>
          <a:xfrm>
            <a:off x="2931725" y="2853743"/>
            <a:ext cx="0" cy="486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8" idx="2"/>
            <a:endCxn id="11" idx="0"/>
          </p:cNvCxnSpPr>
          <p:nvPr/>
        </p:nvCxnSpPr>
        <p:spPr>
          <a:xfrm>
            <a:off x="6333778" y="2853743"/>
            <a:ext cx="0" cy="486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>
            <a:stCxn id="9" idx="2"/>
            <a:endCxn id="12" idx="0"/>
          </p:cNvCxnSpPr>
          <p:nvPr/>
        </p:nvCxnSpPr>
        <p:spPr>
          <a:xfrm>
            <a:off x="2931725" y="3872937"/>
            <a:ext cx="0" cy="548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11" idx="2"/>
            <a:endCxn id="13" idx="0"/>
          </p:cNvCxnSpPr>
          <p:nvPr/>
        </p:nvCxnSpPr>
        <p:spPr>
          <a:xfrm>
            <a:off x="6333778" y="3872937"/>
            <a:ext cx="0" cy="548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3" idx="2"/>
          </p:cNvCxnSpPr>
          <p:nvPr/>
        </p:nvCxnSpPr>
        <p:spPr>
          <a:xfrm flipH="1">
            <a:off x="5534218" y="5017571"/>
            <a:ext cx="799560" cy="407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>
            <a:stCxn id="12" idx="2"/>
          </p:cNvCxnSpPr>
          <p:nvPr/>
        </p:nvCxnSpPr>
        <p:spPr>
          <a:xfrm>
            <a:off x="2931725" y="5017571"/>
            <a:ext cx="564395" cy="407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 flipH="1">
            <a:off x="5534218" y="1772678"/>
            <a:ext cx="79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3777" y="1292198"/>
            <a:ext cx="2353021" cy="824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I</a:t>
            </a:r>
            <a:r>
              <a:rPr kumimoji="1" lang="en-US" altLang="zh-TW" dirty="0" smtClean="0"/>
              <a:t>nput</a:t>
            </a:r>
          </a:p>
          <a:p>
            <a:pPr algn="ctr"/>
            <a:r>
              <a:rPr kumimoji="1" lang="zh-TW" altLang="zh-TW" dirty="0" smtClean="0"/>
              <a:t>(</a:t>
            </a:r>
            <a:r>
              <a:rPr kumimoji="1" lang="en-US" altLang="zh-TW" dirty="0" smtClean="0"/>
              <a:t>Sequences,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Labels)</a:t>
            </a:r>
            <a:endParaRPr kumimoji="1"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41397" y="5425248"/>
            <a:ext cx="1945401" cy="642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T</a:t>
            </a:r>
            <a:r>
              <a:rPr kumimoji="1" lang="en-US" altLang="zh-TW" dirty="0" smtClean="0"/>
              <a:t>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cxnSp>
        <p:nvCxnSpPr>
          <p:cNvPr id="40" name="直線箭頭接點 39"/>
          <p:cNvCxnSpPr/>
          <p:nvPr/>
        </p:nvCxnSpPr>
        <p:spPr>
          <a:xfrm flipH="1">
            <a:off x="5738027" y="5746687"/>
            <a:ext cx="100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/>
          <p:cNvCxnSpPr>
            <a:stCxn id="14" idx="1"/>
            <a:endCxn id="43" idx="3"/>
          </p:cNvCxnSpPr>
          <p:nvPr/>
        </p:nvCxnSpPr>
        <p:spPr>
          <a:xfrm flipH="1">
            <a:off x="2461394" y="5746687"/>
            <a:ext cx="815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7199" y="5339009"/>
            <a:ext cx="2004195" cy="815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</a:t>
            </a:r>
            <a:r>
              <a:rPr kumimoji="1" lang="en-US" altLang="zh-TW" dirty="0" smtClean="0"/>
              <a:t>rediction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5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</a:t>
            </a:r>
            <a:r>
              <a:rPr kumimoji="1" lang="en-US" altLang="zh-TW" dirty="0" smtClean="0"/>
              <a:t>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TW" sz="4400" dirty="0" smtClean="0"/>
              <a:t>F</a:t>
            </a:r>
            <a:r>
              <a:rPr kumimoji="1" lang="en-US" altLang="zh-TW" sz="4400" dirty="0" smtClean="0"/>
              <a:t>eature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Extraction</a:t>
            </a:r>
          </a:p>
          <a:p>
            <a:pPr marL="0" indent="0" algn="ctr">
              <a:buNone/>
            </a:pPr>
            <a:r>
              <a:rPr kumimoji="1" lang="en-US" altLang="zh-TW" sz="4400" dirty="0" smtClean="0"/>
              <a:t>+</a:t>
            </a:r>
          </a:p>
          <a:p>
            <a:pPr marL="0" indent="0" algn="ctr">
              <a:buNone/>
            </a:pPr>
            <a:r>
              <a:rPr kumimoji="1" lang="en-US" altLang="zh-TW" sz="4400" dirty="0" smtClean="0"/>
              <a:t>Learning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Methods</a:t>
            </a:r>
          </a:p>
          <a:p>
            <a:pPr marL="0" indent="0" algn="ctr">
              <a:buNone/>
            </a:pPr>
            <a:r>
              <a:rPr kumimoji="1" lang="en-US" altLang="zh-TW" dirty="0" smtClean="0"/>
              <a:t>Random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Forest</a:t>
            </a:r>
          </a:p>
          <a:p>
            <a:pPr marL="0" indent="0" algn="ctr">
              <a:buNone/>
            </a:pPr>
            <a:r>
              <a:rPr kumimoji="1" lang="en-US" altLang="zh-TW" dirty="0" smtClean="0"/>
              <a:t>Support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Machine</a:t>
            </a:r>
          </a:p>
          <a:p>
            <a:pPr marL="0" indent="0" algn="ctr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97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</a:t>
            </a:r>
            <a:r>
              <a:rPr kumimoji="1" lang="en-US" altLang="zh-TW" dirty="0" smtClean="0"/>
              <a:t>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Extraction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7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Sentence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length: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number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of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words</a:t>
            </a:r>
            <a:r>
              <a:rPr kumimoji="1" lang="zh-TW" altLang="en-US" b="1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sentence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E.g.</a:t>
            </a:r>
            <a:r>
              <a:rPr kumimoji="1" lang="zh-TW" altLang="en-US" dirty="0" smtClean="0"/>
              <a:t> </a:t>
            </a:r>
            <a:r>
              <a:rPr kumimoji="1" lang="zh-TW" altLang="en-US" sz="1700" dirty="0" smtClean="0"/>
              <a:t>我</a:t>
            </a:r>
            <a:r>
              <a:rPr kumimoji="1" lang="en-US" altLang="zh-TW" sz="1700" dirty="0"/>
              <a:t>	</a:t>
            </a:r>
            <a:r>
              <a:rPr kumimoji="1" lang="zh-TW" altLang="en-US" sz="1700" dirty="0" smtClean="0"/>
              <a:t>认为</a:t>
            </a:r>
            <a:r>
              <a:rPr kumimoji="1" lang="en-US" altLang="zh-TW" sz="1700" dirty="0"/>
              <a:t>	</a:t>
            </a:r>
            <a:r>
              <a:rPr kumimoji="1" lang="en-US" altLang="zh-TW" sz="1700" dirty="0" smtClean="0"/>
              <a:t>“</a:t>
            </a:r>
            <a:r>
              <a:rPr kumimoji="1" lang="en-US" altLang="zh-TW" sz="1700" dirty="0"/>
              <a:t>	</a:t>
            </a:r>
            <a:r>
              <a:rPr kumimoji="1" lang="zh-TW" altLang="en-US" sz="1700" dirty="0" smtClean="0"/>
              <a:t>绿色食品</a:t>
            </a:r>
            <a:r>
              <a:rPr kumimoji="1" lang="en-US" altLang="zh-TW" sz="1700" dirty="0" smtClean="0"/>
              <a:t>	”	</a:t>
            </a:r>
            <a:r>
              <a:rPr kumimoji="1" lang="zh-TW" altLang="en-US" sz="1700" dirty="0" smtClean="0"/>
              <a:t>是</a:t>
            </a:r>
            <a:r>
              <a:rPr kumimoji="1" lang="en-US" altLang="zh-TW" sz="1700" dirty="0" smtClean="0"/>
              <a:t>	</a:t>
            </a:r>
            <a:r>
              <a:rPr kumimoji="1" lang="zh-TW" altLang="en-US" sz="1700" dirty="0" smtClean="0"/>
              <a:t>好</a:t>
            </a:r>
            <a:r>
              <a:rPr kumimoji="1" lang="en-US" altLang="zh-TW" sz="1700" dirty="0" smtClean="0"/>
              <a:t>	</a:t>
            </a:r>
            <a:r>
              <a:rPr kumimoji="1" lang="zh-TW" altLang="en-US" sz="1700" dirty="0" smtClean="0"/>
              <a:t>的</a:t>
            </a:r>
            <a:r>
              <a:rPr kumimoji="1" lang="zh-TW" altLang="en-US" sz="1700" dirty="0" smtClean="0"/>
              <a:t> </a:t>
            </a:r>
            <a:r>
              <a:rPr kumimoji="1" lang="en-US" altLang="zh-TW" sz="2200" dirty="0" smtClean="0"/>
              <a:t>=8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smtClean="0"/>
              <a:t>(base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smtClean="0"/>
              <a:t>on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smtClean="0"/>
              <a:t>segmentation)</a:t>
            </a:r>
            <a:endParaRPr kumimoji="1" lang="en-US" altLang="zh-TW" dirty="0" smtClean="0"/>
          </a:p>
          <a:p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counting:</a:t>
            </a:r>
          </a:p>
          <a:p>
            <a:pPr lvl="1"/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count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of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each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POS</a:t>
            </a:r>
            <a:r>
              <a:rPr kumimoji="1" lang="zh-TW" altLang="en-US" b="1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sentence</a:t>
            </a:r>
          </a:p>
          <a:p>
            <a:pPr lvl="1"/>
            <a:r>
              <a:rPr kumimoji="1" lang="en-US" altLang="zh-TW" dirty="0" smtClean="0"/>
              <a:t>E.g.</a:t>
            </a:r>
            <a:r>
              <a:rPr kumimoji="1" lang="zh-TW" altLang="en-US" dirty="0" smtClean="0"/>
              <a:t> </a:t>
            </a:r>
            <a:r>
              <a:rPr kumimoji="1" lang="en-US" altLang="zh-TW" sz="2400" dirty="0" smtClean="0"/>
              <a:t>(&lt;s&gt;,…,</a:t>
            </a:r>
            <a:r>
              <a:rPr kumimoji="1" lang="en-US" altLang="zh-TW" sz="2400" dirty="0" smtClean="0"/>
              <a:t>r</a:t>
            </a:r>
            <a:r>
              <a:rPr kumimoji="1" lang="en-US" altLang="zh-TW" sz="2400" dirty="0" smtClean="0"/>
              <a:t>,</a:t>
            </a:r>
            <a:r>
              <a:rPr kumimoji="1" lang="en-US" altLang="zh-TW" sz="2400" dirty="0" smtClean="0"/>
              <a:t>…,</a:t>
            </a:r>
            <a:r>
              <a:rPr kumimoji="1" lang="en-US" altLang="zh-TW" sz="2400" dirty="0" smtClean="0"/>
              <a:t>v</a:t>
            </a:r>
            <a:r>
              <a:rPr kumimoji="1" lang="en-US" altLang="zh-TW" sz="2400" dirty="0" smtClean="0"/>
              <a:t>,</a:t>
            </a:r>
            <a:r>
              <a:rPr kumimoji="1" lang="en-US" altLang="zh-TW" sz="2400" dirty="0" smtClean="0"/>
              <a:t>…,</a:t>
            </a:r>
            <a:r>
              <a:rPr kumimoji="1" lang="en-US" altLang="zh-TW" sz="2400" dirty="0" smtClean="0"/>
              <a:t>x</a:t>
            </a:r>
            <a:r>
              <a:rPr kumimoji="1" lang="en-US" altLang="zh-TW" sz="2400" dirty="0" smtClean="0"/>
              <a:t>,…,</a:t>
            </a:r>
            <a:r>
              <a:rPr kumimoji="1" lang="en-US" altLang="zh-TW" sz="2400" dirty="0" smtClean="0"/>
              <a:t>n</a:t>
            </a:r>
            <a:r>
              <a:rPr kumimoji="1" lang="en-US" altLang="zh-TW" sz="2400" dirty="0" smtClean="0"/>
              <a:t>,…,</a:t>
            </a:r>
            <a:r>
              <a:rPr kumimoji="1" lang="en-US" altLang="zh-TW" sz="2400" dirty="0" smtClean="0"/>
              <a:t>x</a:t>
            </a:r>
            <a:r>
              <a:rPr kumimoji="1" lang="en-US" altLang="zh-TW" sz="2400" dirty="0" smtClean="0"/>
              <a:t>,…,</a:t>
            </a:r>
            <a:r>
              <a:rPr kumimoji="1" lang="en-US" altLang="zh-TW" sz="2400" dirty="0" smtClean="0"/>
              <a:t>v</a:t>
            </a:r>
            <a:r>
              <a:rPr kumimoji="1" lang="en-US" altLang="zh-TW" sz="2400" dirty="0" smtClean="0"/>
              <a:t>,…</a:t>
            </a:r>
            <a:r>
              <a:rPr kumimoji="1" lang="zh-TW" altLang="zh-TW" sz="2400" dirty="0"/>
              <a:t>,</a:t>
            </a:r>
            <a:r>
              <a:rPr kumimoji="1" lang="en-US" altLang="zh-TW" sz="2400" dirty="0" smtClean="0"/>
              <a:t>a</a:t>
            </a:r>
            <a:r>
              <a:rPr kumimoji="1" lang="en-US" altLang="zh-TW" sz="2400" dirty="0" smtClean="0"/>
              <a:t>,…,</a:t>
            </a:r>
            <a:r>
              <a:rPr kumimoji="1" lang="en-US" altLang="zh-TW" sz="2400" dirty="0" err="1" smtClean="0"/>
              <a:t>uj</a:t>
            </a:r>
            <a:r>
              <a:rPr kumimoji="1" lang="en-US" altLang="zh-TW" sz="2400" dirty="0" smtClean="0"/>
              <a:t>,…,&lt;/s&gt;</a:t>
            </a:r>
            <a:r>
              <a:rPr kumimoji="1" lang="zh-TW" altLang="zh-TW" sz="2400" dirty="0" smtClean="0"/>
              <a:t>)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tuple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of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61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POSs</a:t>
            </a:r>
          </a:p>
          <a:p>
            <a:pPr marL="914400" lvl="2" indent="0">
              <a:buNone/>
            </a:pPr>
            <a:r>
              <a:rPr kumimoji="1" lang="zh-TW" altLang="zh-TW" dirty="0" smtClean="0"/>
              <a:t> </a:t>
            </a: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1,…,1</a:t>
            </a:r>
            <a:r>
              <a:rPr kumimoji="1" lang="en-US" altLang="zh-TW" dirty="0" smtClean="0"/>
              <a:t>,…</a:t>
            </a:r>
            <a:r>
              <a:rPr kumimoji="1" lang="en-US" altLang="zh-TW" dirty="0" smtClean="0"/>
              <a:t>,1</a:t>
            </a:r>
            <a:r>
              <a:rPr kumimoji="1" lang="en-US" altLang="zh-TW" dirty="0" smtClean="0"/>
              <a:t>,…,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</a:t>
            </a:r>
            <a:r>
              <a:rPr kumimoji="1" lang="zh-TW" altLang="zh-TW" dirty="0" smtClean="0"/>
              <a:t>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,…,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,…</a:t>
            </a:r>
            <a:r>
              <a:rPr kumimoji="1" lang="en-US" altLang="zh-TW" dirty="0" smtClean="0"/>
              <a:t>,1</a:t>
            </a:r>
            <a:r>
              <a:rPr kumimoji="1" lang="zh-TW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(base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tagging)</a:t>
            </a:r>
            <a:endParaRPr kumimoji="1" lang="en-US" altLang="zh-TW" dirty="0" smtClean="0"/>
          </a:p>
          <a:p>
            <a:r>
              <a:rPr kumimoji="1" lang="en-US" altLang="zh-TW" dirty="0" smtClean="0"/>
              <a:t>Language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model:</a:t>
            </a:r>
          </a:p>
          <a:p>
            <a:pPr lvl="1"/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probability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entropy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lvl="1"/>
            <a:r>
              <a:rPr kumimoji="1" lang="en-US" altLang="zh-TW" dirty="0" smtClean="0"/>
              <a:t>Wiki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corpus</a:t>
            </a:r>
          </a:p>
          <a:p>
            <a:r>
              <a:rPr kumimoji="1" lang="en-US" altLang="zh-TW" dirty="0" smtClean="0"/>
              <a:t>POS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model:</a:t>
            </a:r>
          </a:p>
          <a:p>
            <a:pPr lvl="1"/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probability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entropy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lvl="1"/>
            <a:r>
              <a:rPr kumimoji="1" lang="en-US" altLang="zh-TW" dirty="0" smtClean="0"/>
              <a:t>Wiki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corpus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69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Language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Probability</a:t>
            </a:r>
          </a:p>
          <a:p>
            <a:pPr lvl="1"/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</a:t>
            </a:r>
            <a:r>
              <a:rPr kumimoji="1" lang="en-US" altLang="zh-TW" dirty="0" smtClean="0"/>
              <a:t>igram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bigram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Language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Smooth Method:</a:t>
            </a:r>
          </a:p>
          <a:p>
            <a:pPr lvl="2"/>
            <a:r>
              <a:rPr kumimoji="1" lang="en-US" altLang="zh-TW" dirty="0" smtClean="0"/>
              <a:t>unigram: add-1 smoothing</a:t>
            </a:r>
          </a:p>
          <a:p>
            <a:pPr lvl="2"/>
            <a:r>
              <a:rPr kumimoji="1" lang="en-US" altLang="zh-TW" dirty="0" smtClean="0"/>
              <a:t>bigram, trigram: back off smoothing</a:t>
            </a:r>
          </a:p>
          <a:p>
            <a:r>
              <a:rPr kumimoji="1" lang="en-US" altLang="zh-TW" dirty="0" smtClean="0"/>
              <a:t>Entropy</a:t>
            </a:r>
          </a:p>
          <a:p>
            <a:pPr lvl="1"/>
            <a:r>
              <a:rPr kumimoji="1" lang="en-US" altLang="zh-TW" dirty="0" smtClean="0"/>
              <a:t>E(</a:t>
            </a:r>
            <a:r>
              <a:rPr kumimoji="1" lang="en-US" altLang="zh-TW" dirty="0" err="1" smtClean="0"/>
              <a:t>w</a:t>
            </a:r>
            <a:r>
              <a:rPr kumimoji="1" lang="en-US" altLang="zh-TW" baseline="-25000" dirty="0" err="1" smtClean="0"/>
              <a:t>i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-</a:t>
            </a:r>
            <a:r>
              <a:rPr kumimoji="1" lang="en-US" altLang="zh-TW" dirty="0" smtClean="0"/>
              <a:t>P(</a:t>
            </a:r>
            <a:r>
              <a:rPr kumimoji="1" lang="en-US" altLang="zh-TW" dirty="0" err="1" smtClean="0"/>
              <a:t>w</a:t>
            </a:r>
            <a:r>
              <a:rPr kumimoji="1" lang="en-US" altLang="zh-TW" baseline="-25000" dirty="0" err="1" smtClean="0"/>
              <a:t>i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* </a:t>
            </a:r>
            <a:r>
              <a:rPr kumimoji="1" lang="en-US" altLang="zh-TW" dirty="0" smtClean="0"/>
              <a:t>log(P(</a:t>
            </a:r>
            <a:r>
              <a:rPr kumimoji="1" lang="en-US" altLang="zh-TW" dirty="0" err="1" smtClean="0"/>
              <a:t>w</a:t>
            </a:r>
            <a:r>
              <a:rPr kumimoji="1" lang="en-US" altLang="zh-TW" baseline="-25000" dirty="0" err="1" smtClean="0"/>
              <a:t>i</a:t>
            </a:r>
            <a:r>
              <a:rPr kumimoji="1" lang="en-US" altLang="zh-TW" dirty="0" smtClean="0"/>
              <a:t>)/P(w</a:t>
            </a:r>
            <a:r>
              <a:rPr kumimoji="1" lang="en-US" altLang="zh-TW" baseline="-25000" dirty="0" smtClean="0"/>
              <a:t>i-1</a:t>
            </a:r>
            <a:r>
              <a:rPr kumimoji="1" lang="en-US" altLang="zh-TW" dirty="0" smtClean="0"/>
              <a:t>))</a:t>
            </a:r>
          </a:p>
          <a:p>
            <a:pPr lvl="1"/>
            <a:r>
              <a:rPr kumimoji="1" lang="en-US" altLang="zh-TW" dirty="0" smtClean="0"/>
              <a:t>E(sentence)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E(w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)+E(w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)+…+E(</a:t>
            </a:r>
            <a:r>
              <a:rPr kumimoji="1" lang="en-US" altLang="zh-TW" dirty="0" err="1" smtClean="0"/>
              <a:t>w</a:t>
            </a:r>
            <a:r>
              <a:rPr kumimoji="1" lang="en-US" altLang="zh-TW" baseline="-25000" dirty="0" err="1" smtClean="0"/>
              <a:t>n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98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</a:t>
            </a:r>
            <a:r>
              <a:rPr kumimoji="1" lang="en-US" altLang="zh-TW" dirty="0" smtClean="0"/>
              <a:t>andom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Good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</a:t>
            </a:r>
            <a:r>
              <a:rPr kumimoji="1" lang="en-US" altLang="zh-TW" dirty="0" smtClean="0"/>
              <a:t>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selection:</a:t>
            </a:r>
          </a:p>
          <a:p>
            <a:pPr lvl="1"/>
            <a:r>
              <a:rPr kumimoji="1" lang="en-US" altLang="zh-TW" dirty="0" smtClean="0"/>
              <a:t>List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importance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each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</a:p>
          <a:p>
            <a:r>
              <a:rPr kumimoji="1" lang="en-US" altLang="zh-TW" dirty="0" smtClean="0"/>
              <a:t>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evaluation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measure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F1</a:t>
            </a:r>
            <a:r>
              <a:rPr kumimoji="1" lang="zh-TW" altLang="en-US" dirty="0"/>
              <a:t>-</a:t>
            </a:r>
            <a:r>
              <a:rPr kumimoji="1" lang="en-US" altLang="zh-TW" dirty="0" smtClean="0"/>
              <a:t>score</a:t>
            </a:r>
          </a:p>
          <a:p>
            <a:pPr lvl="1"/>
            <a:r>
              <a:rPr kumimoji="1" lang="en-US" altLang="zh-TW" dirty="0" smtClean="0"/>
              <a:t>Solution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1:</a:t>
            </a:r>
          </a:p>
          <a:p>
            <a:pPr lvl="2"/>
            <a:r>
              <a:rPr kumimoji="1" lang="en-US" altLang="zh-TW" dirty="0" smtClean="0"/>
              <a:t>Modify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weights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emphasis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redundant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labels.</a:t>
            </a:r>
          </a:p>
          <a:p>
            <a:pPr lvl="1"/>
            <a:r>
              <a:rPr kumimoji="1" lang="en-US" altLang="zh-TW" dirty="0" smtClean="0"/>
              <a:t>Solution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2:</a:t>
            </a:r>
          </a:p>
          <a:p>
            <a:pPr lvl="2"/>
            <a:r>
              <a:rPr kumimoji="1" lang="en-US" altLang="zh-TW" dirty="0" smtClean="0"/>
              <a:t>Switch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classifier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optimizes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F1</a:t>
            </a:r>
            <a:r>
              <a:rPr kumimoji="1" lang="zh-TW" altLang="en-US" dirty="0"/>
              <a:t>-</a:t>
            </a:r>
            <a:r>
              <a:rPr kumimoji="1" lang="en-US" altLang="zh-TW" dirty="0" smtClean="0"/>
              <a:t>score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directly.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5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</a:t>
            </a:r>
            <a:r>
              <a:rPr kumimoji="1" lang="en-US" altLang="zh-TW" dirty="0" smtClean="0"/>
              <a:t>upport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Machine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8803"/>
          </a:xfrm>
        </p:spPr>
        <p:txBody>
          <a:bodyPr/>
          <a:lstStyle/>
          <a:p>
            <a:r>
              <a:rPr kumimoji="1" lang="en-US" altLang="zh-TW" dirty="0" err="1" smtClean="0"/>
              <a:t>P</a:t>
            </a:r>
            <a:r>
              <a:rPr kumimoji="1" lang="en-US" altLang="zh-TW" dirty="0" err="1" smtClean="0"/>
              <a:t>erf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SVM:</a:t>
            </a:r>
          </a:p>
          <a:p>
            <a:pPr lvl="1"/>
            <a:r>
              <a:rPr lang="en-US" altLang="zh-TW" dirty="0"/>
              <a:t>an implementation of the Support Vector Machine (SVM) formulation for optimizing multivariate performance </a:t>
            </a:r>
            <a:r>
              <a:rPr lang="en-US" altLang="zh-TW" dirty="0" smtClean="0"/>
              <a:t>measures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r>
              <a:rPr lang="en-US" altLang="zh-TW" dirty="0"/>
              <a:t>Optimize binary SVM classification rules directly to ROC-Area, F1-Score, and Precision/Recall Break-Even </a:t>
            </a:r>
            <a:r>
              <a:rPr lang="en-US" altLang="zh-TW" dirty="0" smtClean="0"/>
              <a:t>Point</a:t>
            </a:r>
            <a:r>
              <a:rPr lang="en-US" altLang="zh-TW" dirty="0" smtClean="0"/>
              <a:t>.</a:t>
            </a:r>
            <a:endParaRPr kumimoji="1" lang="en-US" altLang="zh-TW" dirty="0" smtClean="0"/>
          </a:p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www.cs.cornell.edu</a:t>
            </a:r>
            <a:r>
              <a:rPr kumimoji="1" lang="en-US" altLang="zh-TW" dirty="0" smtClean="0"/>
              <a:t>/people/</a:t>
            </a:r>
            <a:r>
              <a:rPr kumimoji="1" lang="en-US" altLang="zh-TW" dirty="0" err="1" smtClean="0"/>
              <a:t>tj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svm_light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svm_perf.html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214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668</Words>
  <Application>Microsoft Macintosh PowerPoint</Application>
  <PresentationFormat>如螢幕大小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Nature Language Processing</vt:lpstr>
      <vt:lpstr>Outline</vt:lpstr>
      <vt:lpstr>Data Format</vt:lpstr>
      <vt:lpstr>Model Structure</vt:lpstr>
      <vt:lpstr>Method 1</vt:lpstr>
      <vt:lpstr>Feature Extraction</vt:lpstr>
      <vt:lpstr>POS Model &amp; Language Model</vt:lpstr>
      <vt:lpstr>Random Forest</vt:lpstr>
      <vt:lpstr>Support Vector Machine</vt:lpstr>
      <vt:lpstr>Method 2 </vt:lpstr>
      <vt:lpstr>Word2vec</vt:lpstr>
      <vt:lpstr>Word2vec</vt:lpstr>
      <vt:lpstr>Word2vec</vt:lpstr>
      <vt:lpstr>Aggregation</vt:lpstr>
      <vt:lpstr>Experiment Design</vt:lpstr>
      <vt:lpstr>Evaluation</vt:lpstr>
      <vt:lpstr>Evaluation</vt:lpstr>
      <vt:lpstr>Conclusion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Language Processing</dc:title>
  <dc:creator>東峻 江</dc:creator>
  <cp:lastModifiedBy>東峻 江</cp:lastModifiedBy>
  <cp:revision>25</cp:revision>
  <dcterms:created xsi:type="dcterms:W3CDTF">2015-05-18T01:16:43Z</dcterms:created>
  <dcterms:modified xsi:type="dcterms:W3CDTF">2015-05-18T08:43:29Z</dcterms:modified>
</cp:coreProperties>
</file>