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7" r:id="rId4"/>
    <p:sldId id="268" r:id="rId5"/>
    <p:sldId id="272" r:id="rId6"/>
    <p:sldId id="264" r:id="rId7"/>
    <p:sldId id="265" r:id="rId8"/>
    <p:sldId id="270" r:id="rId9"/>
    <p:sldId id="271" r:id="rId10"/>
    <p:sldId id="263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86445"/>
  </p:normalViewPr>
  <p:slideViewPr>
    <p:cSldViewPr snapToGrid="0" snapToObjects="1">
      <p:cViewPr>
        <p:scale>
          <a:sx n="85" d="100"/>
          <a:sy n="85" d="100"/>
        </p:scale>
        <p:origin x="1056" y="440"/>
      </p:cViewPr>
      <p:guideLst/>
    </p:cSldViewPr>
  </p:slideViewPr>
  <p:outlineViewPr>
    <p:cViewPr>
      <p:scale>
        <a:sx n="33" d="100"/>
        <a:sy n="33" d="100"/>
      </p:scale>
      <p:origin x="0" y="-8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5C399-3AAA-5B4B-8C2A-431C5BBE9400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187A4-CDFE-BF48-881D-3A1A00AB8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47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FADCE-5107-C14F-969F-0D0E13786A11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6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5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955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70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0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88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1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2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57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3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32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137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CAF3-CB19-5E4F-B667-B6EE145553EF}" type="datetimeFigureOut">
              <a:rPr kumimoji="1" lang="zh-TW" altLang="en-US" smtClean="0"/>
              <a:t>2016/10/24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27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Homework </a:t>
            </a:r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mtClean="0"/>
              <a:t>Machine Discovery (Fall 2016)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590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Submission Guidelines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2953"/>
            <a:ext cx="12192000" cy="571852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All the contents listed below should be included in </a:t>
            </a:r>
            <a:r>
              <a:rPr kumimoji="1" lang="en-US" altLang="zh-TW" dirty="0" smtClean="0">
                <a:solidFill>
                  <a:srgbClr val="FF0000"/>
                </a:solidFill>
              </a:rPr>
              <a:t>a single folder</a:t>
            </a:r>
            <a:r>
              <a:rPr kumimoji="1" lang="en-US" altLang="zh-TW" dirty="0" smtClean="0"/>
              <a:t> named by the concatenation of the student IDs in your team and then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zip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it before uploading to CEIBA.</a:t>
            </a:r>
          </a:p>
          <a:p>
            <a:pPr lvl="1"/>
            <a:r>
              <a:rPr kumimoji="1" lang="en-US" altLang="zh-TW" dirty="0" smtClean="0"/>
              <a:t>If the team consists of R04922001, B02922002, D05922012,  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]= R04922001-B02922002-D05922012 </a:t>
            </a:r>
            <a:r>
              <a:rPr kumimoji="1" lang="en-US" altLang="zh-TW" dirty="0"/>
              <a:t>(The order of of IDs doesn’t matter</a:t>
            </a:r>
            <a:r>
              <a:rPr kumimoji="1" lang="en-US" altLang="zh-TW" dirty="0" smtClean="0"/>
              <a:t>)</a:t>
            </a:r>
          </a:p>
          <a:p>
            <a:pPr lvl="2"/>
            <a:r>
              <a:rPr kumimoji="1" lang="en-US" altLang="zh-TW" dirty="0" smtClean="0"/>
              <a:t>Please submit the file using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only one</a:t>
            </a:r>
            <a:r>
              <a:rPr kumimoji="1" lang="en-US" altLang="zh-TW" dirty="0" smtClean="0"/>
              <a:t> of your team member’s CEIBA account.</a:t>
            </a:r>
            <a:r>
              <a:rPr kumimoji="1" lang="en-US" altLang="zh-TW" dirty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source codes placed in path: 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kumimoji="1" lang="en-US" altLang="zh-TW" sz="2100" dirty="0" smtClean="0"/>
          </a:p>
          <a:p>
            <a:pPr lvl="1"/>
            <a:r>
              <a:rPr kumimoji="1" lang="en-US" altLang="zh-TW" dirty="0" smtClean="0"/>
              <a:t>a list of the third-party tools you used: 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]/used-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tools.txt</a:t>
            </a:r>
            <a:endParaRPr kumimoji="1" lang="en-US" altLang="zh-TW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a </a:t>
            </a:r>
            <a:r>
              <a:rPr kumimoji="1" lang="en-US" altLang="zh-TW" dirty="0"/>
              <a:t>report explaining your </a:t>
            </a:r>
            <a:r>
              <a:rPr kumimoji="1" lang="en-US" altLang="zh-TW" dirty="0" smtClean="0"/>
              <a:t>method: 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report.pdf</a:t>
            </a:r>
            <a:endParaRPr kumimoji="1" lang="en-US" altLang="zh-TW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Your predictions for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test1</a:t>
            </a:r>
            <a:r>
              <a:rPr kumimoji="1" lang="en-US" altLang="zh-TW" dirty="0" smtClean="0"/>
              <a:t> and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test2</a:t>
            </a:r>
            <a:r>
              <a:rPr kumimoji="1" lang="en-US" altLang="zh-TW" dirty="0" smtClean="0"/>
              <a:t>: 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]/test1/pred1.txt</a:t>
            </a:r>
          </a:p>
          <a:p>
            <a:pPr lvl="2"/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]/test1/pred2.txt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]/test2/pred1.txt</a:t>
            </a:r>
          </a:p>
          <a:p>
            <a:pPr lvl="2"/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]/test2/pred2.txt</a:t>
            </a:r>
          </a:p>
          <a:p>
            <a:pPr lvl="1"/>
            <a:r>
              <a:rPr kumimoji="1" lang="en-US" altLang="zh-TW" dirty="0" smtClean="0"/>
              <a:t>a README file including the instructions to execute your codes and reproduce your results:</a:t>
            </a:r>
          </a:p>
          <a:p>
            <a:pPr lvl="2"/>
            <a:r>
              <a:rPr kumimoji="1" lang="en-US" altLang="zh-TW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18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18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1800" dirty="0" err="1" smtClean="0">
                <a:latin typeface="Courier New" charset="0"/>
                <a:ea typeface="Courier New" charset="0"/>
                <a:cs typeface="Courier New" charset="0"/>
              </a:rPr>
              <a:t>README.txt</a:t>
            </a:r>
            <a:endParaRPr kumimoji="1" lang="en-US" altLang="zh-TW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You </a:t>
            </a:r>
            <a:r>
              <a:rPr kumimoji="1" lang="en-US" altLang="zh-TW" b="1" dirty="0" smtClean="0"/>
              <a:t>don’t need to upload data</a:t>
            </a:r>
            <a:r>
              <a:rPr kumimoji="1" lang="en-US" altLang="zh-TW" dirty="0" smtClean="0"/>
              <a:t>. You can assume they are available in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test1/</a:t>
            </a:r>
            <a:r>
              <a:rPr kumimoji="1" lang="en-US" altLang="zh-TW" dirty="0" smtClean="0"/>
              <a:t> and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test2/ </a:t>
            </a:r>
            <a:r>
              <a:rPr kumimoji="1" lang="en-US" altLang="zh-TW" dirty="0" smtClean="0"/>
              <a:t>in your code.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Submission deadline: 2016/11/14 09:00am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Late penalty: your score will obtain 50% deduction if within 24 hours delay. You will not receive any credit if delayed for more than 24 hours.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 smtClean="0"/>
              <a:t>Feel free to contact TAs via mails or TA hours.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14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Scoring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1478" y="1520825"/>
            <a:ext cx="10323444" cy="489585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Evaluation on prediction (50%)</a:t>
            </a:r>
          </a:p>
          <a:p>
            <a:pPr lvl="1"/>
            <a:r>
              <a:rPr kumimoji="1" lang="en-US" altLang="zh-TW" dirty="0" smtClean="0"/>
              <a:t>Accuracy</a:t>
            </a:r>
          </a:p>
          <a:p>
            <a:r>
              <a:rPr kumimoji="1" lang="en-US" altLang="zh-TW" dirty="0" smtClean="0"/>
              <a:t>Completeness of the report (50%)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Any type of plagiarism is strictly inhibited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Please </a:t>
            </a:r>
            <a:r>
              <a:rPr kumimoji="1" lang="en-US" altLang="zh-TW" i="1" dirty="0" smtClean="0"/>
              <a:t>cite</a:t>
            </a:r>
            <a:r>
              <a:rPr kumimoji="1" lang="en-US" altLang="zh-TW" dirty="0" smtClean="0"/>
              <a:t> any references or materials you used.</a:t>
            </a:r>
          </a:p>
          <a:p>
            <a:pPr lvl="1"/>
            <a:r>
              <a:rPr kumimoji="1" lang="en-US" altLang="zh-TW" dirty="0" smtClean="0"/>
              <a:t>Discussions between classmates are encouraged, but ALL the code and final design of model must complete by yourself.</a:t>
            </a:r>
          </a:p>
          <a:p>
            <a:pPr lvl="1"/>
            <a:r>
              <a:rPr kumimoji="1" lang="en-US" altLang="zh-TW" dirty="0"/>
              <a:t>P</a:t>
            </a:r>
            <a:r>
              <a:rPr kumimoji="1" lang="en-US" altLang="zh-TW" dirty="0" smtClean="0"/>
              <a:t>lease give credit to your classmates in the report if you used any ideas from them.</a:t>
            </a:r>
          </a:p>
          <a:p>
            <a:pPr lvl="1"/>
            <a:r>
              <a:rPr kumimoji="1" lang="en-US" altLang="zh-TW" dirty="0" smtClean="0"/>
              <a:t>You will simply receive </a:t>
            </a:r>
            <a:r>
              <a:rPr kumimoji="1" lang="en-US" altLang="zh-TW" i="1" dirty="0" smtClean="0"/>
              <a:t>-X</a:t>
            </a:r>
            <a:r>
              <a:rPr kumimoji="1" lang="en-US" altLang="zh-TW" dirty="0" smtClean="0"/>
              <a:t> point for any violations.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9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Discover </a:t>
            </a:r>
            <a:r>
              <a:rPr kumimoji="1" lang="en-US" altLang="zh-TW" dirty="0" smtClean="0">
                <a:solidFill>
                  <a:srgbClr val="FF0000"/>
                </a:solidFill>
              </a:rPr>
              <a:t>hidden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link</a:t>
            </a:r>
            <a:r>
              <a:rPr kumimoji="1" lang="en-US" altLang="zh-TW" dirty="0" smtClean="0"/>
              <a:t> in a heterogeneous graph </a:t>
            </a:r>
          </a:p>
          <a:p>
            <a:pPr lvl="1"/>
            <a:r>
              <a:rPr kumimoji="1" lang="en-US" altLang="zh-TW" dirty="0" smtClean="0"/>
              <a:t>Given some indirect information</a:t>
            </a:r>
            <a:endParaRPr kumimoji="1" lang="en-US" altLang="zh-TW" dirty="0"/>
          </a:p>
          <a:p>
            <a:r>
              <a:rPr kumimoji="1" lang="en-US" altLang="zh-TW" dirty="0" smtClean="0"/>
              <a:t>Heterogeneous graph: </a:t>
            </a:r>
          </a:p>
          <a:p>
            <a:pPr lvl="1"/>
            <a:r>
              <a:rPr kumimoji="1" lang="en-US" altLang="zh-TW" dirty="0" smtClean="0"/>
              <a:t>There are different types of nodes and links in the graph</a:t>
            </a:r>
          </a:p>
          <a:p>
            <a:pPr lvl="1"/>
            <a:r>
              <a:rPr kumimoji="1" lang="en-US" altLang="zh-TW" dirty="0" smtClean="0"/>
              <a:t>Nodes can contain attributes</a:t>
            </a:r>
          </a:p>
          <a:p>
            <a:pPr lvl="1"/>
            <a:r>
              <a:rPr kumimoji="1" lang="en-US" altLang="zh-TW" dirty="0" smtClean="0"/>
              <a:t>E</a:t>
            </a:r>
            <a:r>
              <a:rPr kumimoji="1" lang="is-IS" altLang="zh-TW" dirty="0" smtClean="0"/>
              <a:t>.g., Foursquare, DBLP,...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TW" dirty="0" smtClean="0"/>
              <a:t>Indirect information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sz="2400" dirty="0" smtClean="0"/>
              <a:t>Aggregative statistics of data (see next page)</a:t>
            </a:r>
            <a:endParaRPr kumimoji="1" lang="en-US" altLang="zh-TW" sz="2400" dirty="0"/>
          </a:p>
          <a:p>
            <a:endParaRPr kumimoji="1" lang="is-I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34" y="3574084"/>
            <a:ext cx="4622731" cy="31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Available </a:t>
            </a:r>
            <a:r>
              <a:rPr kumimoji="1" lang="en-US" altLang="zh-TW" dirty="0"/>
              <a:t>I</a:t>
            </a:r>
            <a:r>
              <a:rPr kumimoji="1" lang="en-US" altLang="zh-TW" dirty="0" smtClean="0"/>
              <a:t>nformation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6957"/>
                <a:ext cx="111947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TW" dirty="0" smtClean="0"/>
                  <a:t>Due to privacy concern, some certain type of links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,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&gt; cannot be released</a:t>
                </a:r>
              </a:p>
              <a:p>
                <a:pPr lvl="1"/>
                <a:r>
                  <a:rPr kumimoji="1" lang="en-US" altLang="zh-TW" dirty="0" smtClean="0"/>
                  <a:t>Example1: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likes a post(item)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en-US" altLang="zh-TW" dirty="0" smtClean="0"/>
              </a:p>
              <a:p>
                <a:pPr lvl="1"/>
                <a:r>
                  <a:rPr kumimoji="1" lang="en-US" altLang="zh-TW" dirty="0" smtClean="0"/>
                  <a:t>Example2: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cites a paper(item</a:t>
                </a:r>
                <a:r>
                  <a:rPr kumimoji="1" lang="en-US" altLang="zh-TW" dirty="0"/>
                  <a:t>)</a:t>
                </a:r>
                <a:r>
                  <a:rPr kumimoji="1"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is-IS" altLang="zh-TW" dirty="0" smtClean="0"/>
              </a:p>
              <a:p>
                <a:r>
                  <a:rPr kumimoji="1" lang="is-IS" altLang="zh-TW" dirty="0" smtClean="0"/>
                  <a:t>However, </a:t>
                </a:r>
                <a:r>
                  <a:rPr kumimoji="1" lang="en-US" altLang="zh-TW" dirty="0" smtClean="0"/>
                  <a:t>some indirect </a:t>
                </a:r>
                <a:r>
                  <a:rPr kumimoji="1" lang="is-IS" altLang="zh-TW" dirty="0" smtClean="0"/>
                  <a:t>information </a:t>
                </a:r>
                <a:r>
                  <a:rPr kumimoji="1" lang="en-US" altLang="zh-TW" dirty="0" smtClean="0"/>
                  <a:t>is</a:t>
                </a:r>
                <a:r>
                  <a:rPr kumimoji="1" lang="is-IS" altLang="zh-TW" dirty="0" smtClean="0"/>
                  <a:t> available</a:t>
                </a:r>
              </a:p>
              <a:p>
                <a:pPr lvl="1"/>
                <a:r>
                  <a:rPr kumimoji="1" lang="is-IS" altLang="zh-TW" dirty="0"/>
                  <a:t>aggregative </a:t>
                </a:r>
                <a:r>
                  <a:rPr kumimoji="1" lang="is-IS" altLang="zh-TW" dirty="0" smtClean="0"/>
                  <a:t>statistics for target link data; </a:t>
                </a:r>
              </a:p>
              <a:p>
                <a:pPr lvl="2"/>
                <a:r>
                  <a:rPr kumimoji="1" lang="is-IS" altLang="zh-TW" dirty="0" smtClean="0"/>
                  <a:t>i.e. count of like</a:t>
                </a:r>
                <a:r>
                  <a:rPr kumimoji="1" lang="en-US" altLang="zh-TW" dirty="0" smtClean="0"/>
                  <a:t>/cite</a:t>
                </a:r>
                <a:r>
                  <a:rPr kumimoji="1" lang="is-IS" altLang="zh-TW" dirty="0" smtClean="0"/>
                  <a:t> for an item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b="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kumimoji="1" lang="en-US" altLang="zh-TW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zh-TW" b="0" i="1" dirty="0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is liked/cited (link) by 20 people</a:t>
                </a:r>
              </a:p>
              <a:p>
                <a:pPr lvl="1"/>
                <a:r>
                  <a:rPr kumimoji="1" lang="en-US" altLang="zh-TW" dirty="0" smtClean="0"/>
                  <a:t>Attributes of nodes and types of links</a:t>
                </a:r>
                <a:endParaRPr kumimoji="1" lang="is-IS" altLang="zh-TW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is friend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</a:t>
                </a:r>
                <a:r>
                  <a:rPr kumimoji="1" lang="en-US" altLang="zh-TW" dirty="0" smtClean="0"/>
                  <a:t>(</a:t>
                </a:r>
                <a:r>
                  <a:rPr kumimoji="1" lang="en-US" altLang="zh-TW" dirty="0" smtClean="0">
                    <a:solidFill>
                      <a:srgbClr val="C03C6D"/>
                    </a:solidFill>
                  </a:rPr>
                  <a:t>be-friend-of</a:t>
                </a:r>
                <a:r>
                  <a:rPr kumimoji="1" lang="en-US" altLang="zh-TW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is-IS" altLang="zh-TW" dirty="0"/>
                  <a:t> </a:t>
                </a:r>
                <a:r>
                  <a:rPr kumimoji="1" lang="en-US" altLang="zh-TW" dirty="0"/>
                  <a:t>is</a:t>
                </a:r>
                <a:r>
                  <a:rPr kumimoji="1" lang="is-IS" altLang="zh-TW" dirty="0"/>
                  <a:t> in the </a:t>
                </a:r>
                <a:r>
                  <a:rPr kumimoji="1" lang="en-US" altLang="zh-TW" dirty="0"/>
                  <a:t>certain</a:t>
                </a:r>
                <a:r>
                  <a:rPr kumimoji="1" lang="is-IS" altLang="zh-TW" dirty="0"/>
                  <a:t> category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>
                    <a:solidFill>
                      <a:srgbClr val="C00000"/>
                    </a:solidFill>
                  </a:rPr>
                  <a:t>belong-to</a:t>
                </a:r>
                <a:r>
                  <a:rPr kumimoji="1" lang="en-US" altLang="zh-TW" dirty="0"/>
                  <a:t>)</a:t>
                </a:r>
                <a:endParaRPr kumimoji="1" lang="is-IS" altLang="zh-TW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owns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(</a:t>
                </a:r>
                <a:r>
                  <a:rPr kumimoji="1" lang="is-IS" altLang="zh-TW" dirty="0" smtClean="0">
                    <a:solidFill>
                      <a:srgbClr val="7030A0"/>
                    </a:solidFill>
                  </a:rPr>
                  <a:t>own</a:t>
                </a:r>
                <a:r>
                  <a:rPr kumimoji="1" lang="is-IS" altLang="zh-TW" dirty="0" smtClean="0"/>
                  <a:t>)</a:t>
                </a:r>
              </a:p>
              <a:p>
                <a:r>
                  <a:rPr kumimoji="1" lang="en-US" altLang="zh-TW" dirty="0" smtClean="0"/>
                  <a:t>Goal</a:t>
                </a:r>
                <a:r>
                  <a:rPr kumimoji="1" lang="is-IS" altLang="zh-TW" dirty="0" smtClean="0"/>
                  <a:t>: Use </a:t>
                </a:r>
                <a:r>
                  <a:rPr kumimoji="1" lang="en-US" altLang="zh-TW" dirty="0" smtClean="0"/>
                  <a:t>indirect </a:t>
                </a:r>
                <a:r>
                  <a:rPr kumimoji="1" lang="is-IS" altLang="zh-TW" dirty="0" smtClean="0"/>
                  <a:t>information to discover </a:t>
                </a:r>
                <a:r>
                  <a:rPr kumimoji="1" lang="en-US" altLang="zh-TW" dirty="0" smtClean="0"/>
                  <a:t>unseen type of links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dirty="0"/>
                  <a:t>&gt;</a:t>
                </a:r>
                <a:endParaRPr kumimoji="1" lang="is-IS" altLang="zh-TW" u="sng" dirty="0"/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6957"/>
                <a:ext cx="11194774" cy="5032375"/>
              </a:xfrm>
              <a:blipFill>
                <a:blip r:embed="rId2"/>
                <a:stretch>
                  <a:fillRect l="-980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56" y="1941262"/>
            <a:ext cx="4182533" cy="28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Solutions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2067" cy="5032375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Any </a:t>
            </a:r>
            <a:r>
              <a:rPr kumimoji="1" lang="en-US" altLang="zh-TW" b="1" i="1" dirty="0"/>
              <a:t>free-to-use </a:t>
            </a:r>
            <a:r>
              <a:rPr kumimoji="1" lang="en-US" altLang="zh-TW" dirty="0"/>
              <a:t>third-party tools are permitted to use</a:t>
            </a:r>
          </a:p>
          <a:p>
            <a:pPr lvl="1"/>
            <a:r>
              <a:rPr kumimoji="1" lang="en-US" altLang="zh-TW" dirty="0"/>
              <a:t>However, you </a:t>
            </a:r>
            <a:r>
              <a:rPr kumimoji="1" lang="en-US" altLang="zh-TW" b="1" dirty="0"/>
              <a:t>CANNOT</a:t>
            </a:r>
            <a:r>
              <a:rPr kumimoji="1" lang="en-US" altLang="zh-TW" dirty="0"/>
              <a:t> use your classmates’ codes.</a:t>
            </a:r>
          </a:p>
          <a:p>
            <a:pPr lvl="1"/>
            <a:r>
              <a:rPr kumimoji="1" lang="en-US" altLang="zh-TW" i="1" dirty="0"/>
              <a:t>It’s your obligation to ensure the feasibility and scalability of your program. </a:t>
            </a:r>
          </a:p>
          <a:p>
            <a:r>
              <a:rPr kumimoji="1" lang="en-US" altLang="zh-TW" dirty="0" smtClean="0"/>
              <a:t>If </a:t>
            </a:r>
            <a:r>
              <a:rPr kumimoji="1" lang="en-US" altLang="zh-TW" dirty="0"/>
              <a:t>you have no </a:t>
            </a:r>
            <a:r>
              <a:rPr kumimoji="1" lang="en-US" altLang="zh-TW" dirty="0" smtClean="0"/>
              <a:t>idea how to start, feel free to use solutions in this paper:</a:t>
            </a:r>
            <a:endParaRPr kumimoji="1" lang="en-US" altLang="zh-TW" dirty="0"/>
          </a:p>
          <a:p>
            <a:pPr lvl="1"/>
            <a:r>
              <a:rPr lang="en-US" altLang="zh-TW" dirty="0" smtClean="0"/>
              <a:t>“Unsupervised </a:t>
            </a:r>
            <a:r>
              <a:rPr lang="en-US" altLang="zh-TW" dirty="0"/>
              <a:t>Link Prediction Using Aggregative Statistics on Heterogeneous Social </a:t>
            </a:r>
            <a:r>
              <a:rPr lang="en-US" altLang="zh-TW" dirty="0" smtClean="0"/>
              <a:t>Networks”, </a:t>
            </a:r>
            <a:r>
              <a:rPr lang="en-US" altLang="zh-TW" dirty="0"/>
              <a:t>KDD’ </a:t>
            </a:r>
            <a:r>
              <a:rPr lang="en-US" altLang="zh-TW" dirty="0" smtClean="0"/>
              <a:t>13</a:t>
            </a:r>
          </a:p>
          <a:p>
            <a:r>
              <a:rPr kumimoji="1" lang="en-US" altLang="zh-TW" dirty="0" smtClean="0"/>
              <a:t>Can you do better than the KDD13 paper?</a:t>
            </a:r>
            <a:endParaRPr kumimoji="1" lang="en-US" altLang="zh-TW" dirty="0"/>
          </a:p>
          <a:p>
            <a:pPr lvl="1"/>
            <a:r>
              <a:rPr lang="en-US" altLang="zh-TW" dirty="0" smtClean="0"/>
              <a:t>Modify KDD’13 components. E.g., </a:t>
            </a:r>
            <a:r>
              <a:rPr lang="en-US" altLang="zh-TW" i="1" dirty="0" smtClean="0"/>
              <a:t>learning algorithm, feature engineering method</a:t>
            </a:r>
            <a:r>
              <a:rPr lang="en-US" altLang="zh-TW" dirty="0" smtClean="0"/>
              <a:t>, </a:t>
            </a:r>
            <a:r>
              <a:rPr lang="is-IS" altLang="zh-TW" dirty="0" smtClean="0"/>
              <a:t>…</a:t>
            </a:r>
            <a:endParaRPr lang="en-US" altLang="zh-TW" dirty="0"/>
          </a:p>
          <a:p>
            <a:pPr lvl="1"/>
            <a:r>
              <a:rPr kumimoji="1" lang="en-US" altLang="zh-TW" dirty="0" smtClean="0"/>
              <a:t>Modify the </a:t>
            </a:r>
            <a:r>
              <a:rPr kumimoji="1" lang="en-US" altLang="zh-TW" i="1" dirty="0" smtClean="0"/>
              <a:t>discovery process</a:t>
            </a:r>
            <a:r>
              <a:rPr kumimoji="1" lang="en-US" altLang="zh-TW" dirty="0" smtClean="0"/>
              <a:t> </a:t>
            </a:r>
            <a:r>
              <a:rPr kumimoji="1" lang="en-US" altLang="zh-TW" dirty="0">
                <a:solidFill>
                  <a:srgbClr val="7030A0"/>
                </a:solidFill>
              </a:rPr>
              <a:t>(using </a:t>
            </a:r>
            <a:r>
              <a:rPr kumimoji="1" lang="en-US" altLang="zh-TW" b="1" i="1" dirty="0">
                <a:solidFill>
                  <a:srgbClr val="7030A0"/>
                </a:solidFill>
              </a:rPr>
              <a:t>count</a:t>
            </a:r>
            <a:r>
              <a:rPr kumimoji="1" lang="en-US" altLang="zh-TW" dirty="0">
                <a:solidFill>
                  <a:srgbClr val="7030A0"/>
                </a:solidFill>
              </a:rPr>
              <a:t> information to learn a </a:t>
            </a:r>
            <a:r>
              <a:rPr kumimoji="1" lang="en-US" altLang="zh-TW" b="1" i="1" dirty="0">
                <a:solidFill>
                  <a:srgbClr val="7030A0"/>
                </a:solidFill>
              </a:rPr>
              <a:t>ranked margin) </a:t>
            </a:r>
            <a:r>
              <a:rPr kumimoji="1" lang="en-US" altLang="zh-TW" dirty="0" smtClean="0"/>
              <a:t>in KDD’ 13</a:t>
            </a:r>
            <a:endParaRPr kumimoji="1" lang="en-US" altLang="zh-TW" b="1" i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smtClean="0"/>
              <a:t>Evaluation (different from the KDD 2013 paper)</a:t>
            </a:r>
            <a:endParaRPr kumimoji="1"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5643" y="1825625"/>
                <a:ext cx="11400090" cy="479530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 smtClean="0"/>
                  <a:t>You are given 2T potential links</a:t>
                </a:r>
              </a:p>
              <a:p>
                <a:pPr lvl="1"/>
                <a:r>
                  <a:rPr kumimoji="1" lang="en-US" altLang="zh-TW" dirty="0" smtClean="0"/>
                  <a:t>Predicting whether these links exists</a:t>
                </a:r>
                <a:r>
                  <a:rPr kumimoji="1" lang="en-US" altLang="zh-TW" dirty="0"/>
                  <a:t> </a:t>
                </a:r>
                <a:r>
                  <a:rPr kumimoji="1" lang="en-US" altLang="zh-TW" dirty="0" smtClean="0"/>
                  <a:t>(roughly T </a:t>
                </a:r>
                <a:r>
                  <a:rPr kumimoji="1" lang="en-US" altLang="zh-TW" dirty="0"/>
                  <a:t>are true and the rest are false)</a:t>
                </a:r>
                <a:endParaRPr kumimoji="1"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𝑝𝑟𝑒𝑑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: your prediction for link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en-US" altLang="zh-TW" dirty="0" smtClean="0"/>
                  <a:t>, which should be either 0 or 1.</a:t>
                </a:r>
              </a:p>
              <a:p>
                <a:pPr lvl="1"/>
                <a:endParaRPr kumimoji="1" lang="en-US" altLang="zh-TW" dirty="0" smtClean="0"/>
              </a:p>
              <a:p>
                <a:r>
                  <a:rPr kumimoji="1" lang="en-US" altLang="zh-TW" dirty="0" smtClean="0"/>
                  <a:t>Evaluation criterion:</a:t>
                </a:r>
              </a:p>
              <a:p>
                <a:pPr lvl="1"/>
                <a:r>
                  <a:rPr kumimoji="1" lang="en-US" altLang="zh-TW" dirty="0" smtClean="0"/>
                  <a:t>Accuracy: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is-IS" altLang="zh-TW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𝐼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</a:rPr>
                          <m:t>==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𝑝𝑟𝑒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endParaRPr kumimoji="1"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643" y="1825625"/>
                <a:ext cx="11400090" cy="4795308"/>
              </a:xfrm>
              <a:blipFill>
                <a:blip r:embed="rId2"/>
                <a:stretch>
                  <a:fillRect l="-963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1929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Datasets – data format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4133" y="1292803"/>
            <a:ext cx="11260667" cy="564986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We provide you 2 datasets for testing (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test1/, test2/</a:t>
            </a:r>
            <a:r>
              <a:rPr kumimoji="1" lang="en-US" altLang="zh-TW" dirty="0" smtClean="0"/>
              <a:t>) and 1 dataset for validation (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valid/</a:t>
            </a:r>
            <a:r>
              <a:rPr kumimoji="1" lang="en-US" altLang="zh-TW" dirty="0" smtClean="0"/>
              <a:t>); each line in the data is separated by ‘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\t’</a:t>
            </a:r>
            <a:endParaRPr kumimoji="1" lang="en-US" altLang="zh-TW" dirty="0" smtClean="0"/>
          </a:p>
          <a:p>
            <a:r>
              <a:rPr kumimoji="1" lang="en-US" altLang="zh-TW" dirty="0" smtClean="0"/>
              <a:t>For each of the two datasets, we have</a:t>
            </a:r>
          </a:p>
          <a:p>
            <a:pPr lvl="1"/>
            <a:r>
              <a:rPr kumimoji="1" lang="en-US" altLang="zh-TW" dirty="0" smtClean="0"/>
              <a:t>User List (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user.txt</a:t>
            </a:r>
            <a:r>
              <a:rPr kumimoji="1" lang="en-US" altLang="zh-TW" dirty="0" smtClean="0"/>
              <a:t>); each line contains one user id; </a:t>
            </a:r>
          </a:p>
          <a:p>
            <a:pPr lvl="2"/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u_id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User relationship (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relation.txt</a:t>
            </a:r>
            <a:r>
              <a:rPr kumimoji="1" lang="en-US" altLang="zh-TW" dirty="0" smtClean="0"/>
              <a:t>); each line contains certain relationship between nodes (</a:t>
            </a:r>
            <a:r>
              <a:rPr kumimoji="1" lang="en-US" altLang="zh-TW" dirty="0" smtClean="0">
                <a:solidFill>
                  <a:srgbClr val="C00000"/>
                </a:solidFill>
              </a:rPr>
              <a:t>directed</a:t>
            </a:r>
            <a:r>
              <a:rPr kumimoji="1" lang="en-US" altLang="zh-TW" dirty="0" smtClean="0"/>
              <a:t>).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u_id1 u_id2 </a:t>
            </a:r>
            <a:r>
              <a:rPr kumimoji="1" lang="en-US" altLang="zh-TW" dirty="0" smtClean="0"/>
              <a:t>(from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u_id1</a:t>
            </a:r>
            <a:r>
              <a:rPr kumimoji="1" lang="en-US" altLang="zh-TW" dirty="0" smtClean="0"/>
              <a:t> to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u_id2</a:t>
            </a:r>
            <a:r>
              <a:rPr kumimoji="1" lang="en-US" altLang="zh-TW" dirty="0" smtClean="0"/>
              <a:t>) </a:t>
            </a:r>
          </a:p>
          <a:p>
            <a:pPr lvl="1"/>
            <a:r>
              <a:rPr kumimoji="1" lang="en-US" altLang="zh-TW" dirty="0" smtClean="0"/>
              <a:t>Item Information (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message.txt</a:t>
            </a:r>
            <a:r>
              <a:rPr kumimoji="1" lang="en-US" altLang="zh-TW" dirty="0" smtClean="0"/>
              <a:t>); for an item, each line contains a user owing the item, item id, a category of the item, the number of total links connected to the item.</a:t>
            </a:r>
          </a:p>
          <a:p>
            <a:pPr lvl="2"/>
            <a:r>
              <a:rPr kumimoji="1" lang="en-US" altLang="zh-TW" dirty="0" smtClean="0"/>
              <a:t>The same item may appear in different lines, because an item may belong to different categories and be owned by different users, but the total # of links should be identical for an item.</a:t>
            </a:r>
          </a:p>
          <a:p>
            <a:pPr lvl="2"/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owner_uid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item_id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category_id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link_count</a:t>
            </a:r>
            <a:endParaRPr kumimoji="1" lang="en-US" altLang="zh-TW" dirty="0" smtClean="0"/>
          </a:p>
          <a:p>
            <a:r>
              <a:rPr kumimoji="1" lang="en-US" altLang="zh-TW" dirty="0" smtClean="0"/>
              <a:t>For the validation data, we also have</a:t>
            </a:r>
          </a:p>
          <a:p>
            <a:pPr lvl="1"/>
            <a:r>
              <a:rPr kumimoji="1" lang="en-US" altLang="zh-TW" dirty="0" smtClean="0"/>
              <a:t>Ground-truth unseen link (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response.txt</a:t>
            </a:r>
            <a:r>
              <a:rPr kumimoji="1" lang="en-US" altLang="zh-TW" dirty="0" smtClean="0"/>
              <a:t>); each line contains hidden link from user to item, which belongs a category</a:t>
            </a:r>
          </a:p>
          <a:p>
            <a:pPr lvl="2"/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u_id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item_id</a:t>
            </a:r>
            <a:endParaRPr kumimoji="1" lang="en-US" altLang="zh-TW" dirty="0"/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2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marL="228600" lvl="1">
              <a:spcBef>
                <a:spcPts val="1000"/>
              </a:spcBef>
            </a:pPr>
            <a:endParaRPr kumimoji="1" lang="en-US" altLang="zh-TW" sz="3200" dirty="0" smtClean="0"/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04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Datasets – what will you have in hw2.zip?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568476"/>
            <a:ext cx="11218334" cy="5293208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We provide you </a:t>
            </a:r>
            <a:r>
              <a:rPr kumimoji="1" lang="en-US" altLang="zh-TW" dirty="0" smtClean="0">
                <a:solidFill>
                  <a:srgbClr val="FF0000"/>
                </a:solidFill>
              </a:rPr>
              <a:t>2</a:t>
            </a:r>
            <a:r>
              <a:rPr kumimoji="1" lang="en-US" altLang="zh-TW" dirty="0" smtClean="0"/>
              <a:t> datasets for testing </a:t>
            </a:r>
            <a:r>
              <a:rPr kumimoji="1" lang="en-US" altLang="zh-TW" dirty="0" smtClean="0">
                <a:solidFill>
                  <a:srgbClr val="FF0000"/>
                </a:solidFill>
              </a:rPr>
              <a:t>(available next week) </a:t>
            </a:r>
            <a:r>
              <a:rPr kumimoji="1" lang="en-US" altLang="zh-TW" dirty="0" smtClean="0"/>
              <a:t>and </a:t>
            </a:r>
            <a:r>
              <a:rPr kumimoji="1" lang="en-US" altLang="zh-TW" dirty="0">
                <a:solidFill>
                  <a:srgbClr val="FF0000"/>
                </a:solidFill>
              </a:rPr>
              <a:t>1</a:t>
            </a:r>
            <a:r>
              <a:rPr kumimoji="1" lang="en-US" altLang="zh-TW" dirty="0" smtClean="0"/>
              <a:t> dataset for validation (DBLP)</a:t>
            </a:r>
          </a:p>
          <a:p>
            <a:r>
              <a:rPr kumimoji="1" lang="en-US" altLang="zh-TW" dirty="0" smtClean="0"/>
              <a:t>In short, in this homework, you will be given:</a:t>
            </a:r>
          </a:p>
          <a:p>
            <a:r>
              <a:rPr kumimoji="1" lang="en-US" altLang="zh-TW" dirty="0" smtClean="0"/>
              <a:t>for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folder = {test1, test2, valid}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hw2/folder/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user.txt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hw2/folder/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relation.txt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hw2/folder/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message.txt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hw2/folder/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pred.id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smtClean="0"/>
              <a:t>(prediction file for you, explained next page)</a:t>
            </a:r>
          </a:p>
          <a:p>
            <a:r>
              <a:rPr kumimoji="1" lang="en-US" altLang="zh-TW" dirty="0" smtClean="0"/>
              <a:t>This </a:t>
            </a:r>
            <a:r>
              <a:rPr kumimoji="1" lang="en-US" altLang="zh-TW" dirty="0" err="1" smtClean="0"/>
              <a:t>ppt</a:t>
            </a:r>
            <a:r>
              <a:rPr kumimoji="1" lang="en-US" altLang="zh-TW" dirty="0" smtClean="0"/>
              <a:t> file</a:t>
            </a:r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hw2/hw2.ppt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TW" sz="2800" dirty="0" smtClean="0"/>
              <a:t>We provide you </a:t>
            </a:r>
            <a:r>
              <a:rPr kumimoji="1" lang="en-US" altLang="zh-TW" sz="28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validation outputs </a:t>
            </a:r>
            <a:r>
              <a:rPr kumimoji="1" lang="en-US" altLang="zh-TW" sz="2800" dirty="0" smtClean="0"/>
              <a:t>with additional ground truth for validation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hw2/valid/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response.txt</a:t>
            </a:r>
            <a:endParaRPr kumimoji="1" lang="en-US" altLang="zh-TW" sz="2400" dirty="0"/>
          </a:p>
          <a:p>
            <a:pPr marL="685800" lvl="2">
              <a:spcBef>
                <a:spcPts val="1000"/>
              </a:spcBef>
            </a:pP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7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you should do - prediction file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</p:spPr>
            <p:txBody>
              <a:bodyPr>
                <a:normAutofit fontScale="85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zh-TW" sz="2800" dirty="0" smtClean="0"/>
                  <a:t>For dataset = {</a:t>
                </a:r>
                <a:r>
                  <a:rPr kumimoji="1" lang="en-US" altLang="zh-TW" sz="2800" dirty="0" smtClean="0">
                    <a:latin typeface="Courier New" charset="0"/>
                    <a:ea typeface="Courier New" charset="0"/>
                    <a:cs typeface="Courier New" charset="0"/>
                  </a:rPr>
                  <a:t>test1,</a:t>
                </a:r>
                <a:r>
                  <a:rPr kumimoji="1" lang="en-US" altLang="zh-TW" sz="28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sz="2800" dirty="0" smtClean="0">
                    <a:latin typeface="Courier New" charset="0"/>
                    <a:ea typeface="Courier New" charset="0"/>
                    <a:cs typeface="Courier New" charset="0"/>
                  </a:rPr>
                  <a:t>test2</a:t>
                </a:r>
                <a:r>
                  <a:rPr kumimoji="1" lang="en-US" altLang="zh-TW" sz="2800" dirty="0" smtClean="0"/>
                  <a:t>}, give a prediction id</a:t>
                </a:r>
                <a:r>
                  <a:rPr kumimoji="1" lang="zh-TW" altLang="en-US" sz="2800" dirty="0" smtClean="0"/>
                  <a:t> </a:t>
                </a:r>
                <a:r>
                  <a:rPr kumimoji="1" lang="en-US" altLang="zh-TW" sz="2800" dirty="0" smtClean="0"/>
                  <a:t>file</a:t>
                </a:r>
              </a:p>
              <a:p>
                <a:pPr lvl="1"/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hw2/dataset/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pred.id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 lvl="1"/>
                <a:r>
                  <a:rPr kumimoji="1" lang="en-US" altLang="zh-TW" dirty="0" smtClean="0"/>
                  <a:t>each line contains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uid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item_id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?</a:t>
                </a:r>
                <a:r>
                  <a:rPr kumimoji="1" lang="en-US" altLang="zh-TW" dirty="0" smtClean="0"/>
                  <a:t>(separated by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‘\t’</a:t>
                </a:r>
                <a:r>
                  <a:rPr kumimoji="1" lang="en-US" altLang="zh-TW" dirty="0" smtClean="0"/>
                  <a:t>)</a:t>
                </a:r>
                <a:endParaRPr kumimoji="1" lang="en-US" altLang="zh-TW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kumimoji="1" lang="en-US" altLang="zh-TW" dirty="0" smtClean="0"/>
                  <a:t>You should </a:t>
                </a:r>
                <a:r>
                  <a:rPr kumimoji="1" lang="en-US" altLang="zh-TW" b="1" i="1" dirty="0" smtClean="0"/>
                  <a:t>make </a:t>
                </a:r>
                <a:r>
                  <a:rPr kumimoji="1" lang="en-US" altLang="zh-TW" b="1" i="1" dirty="0" smtClean="0">
                    <a:solidFill>
                      <a:srgbClr val="C00000"/>
                    </a:solidFill>
                  </a:rPr>
                  <a:t>two</a:t>
                </a:r>
                <a:r>
                  <a:rPr kumimoji="1" lang="en-US" altLang="zh-TW" b="1" i="1" dirty="0" smtClean="0"/>
                  <a:t> prediction file </a:t>
                </a:r>
                <a:r>
                  <a:rPr kumimoji="1" lang="en-US" altLang="zh-TW" dirty="0" smtClean="0"/>
                  <a:t>in your submission</a:t>
                </a:r>
              </a:p>
              <a:p>
                <a:pPr lvl="1"/>
                <a:r>
                  <a:rPr kumimoji="1" lang="en-US" altLang="zh-TW" dirty="0" smtClean="0"/>
                  <a:t>We will use the better one for your score </a:t>
                </a:r>
              </a:p>
              <a:p>
                <a:pPr lvl="1"/>
                <a:r>
                  <a:rPr kumimoji="1" lang="en-US" altLang="zh-TW" dirty="0" smtClean="0"/>
                  <a:t>It’s ok that the two files are identical</a:t>
                </a:r>
              </a:p>
              <a:p>
                <a:pPr lvl="1"/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[</a:t>
                </a:r>
                <a:r>
                  <a:rPr kumimoji="1" lang="en-US" altLang="zh-TW" dirty="0" err="1">
                    <a:latin typeface="Courier New" charset="0"/>
                    <a:ea typeface="Courier New" charset="0"/>
                    <a:cs typeface="Courier New" charset="0"/>
                  </a:rPr>
                  <a:t>student_id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]/dataset/</a:t>
                </a:r>
                <a:r>
                  <a:rPr kumimoji="1" lang="en-US" altLang="zh-TW" dirty="0"/>
                  <a:t>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pred1.txt</a:t>
                </a:r>
              </a:p>
              <a:p>
                <a:pPr lvl="1"/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[</a:t>
                </a:r>
                <a:r>
                  <a:rPr kumimoji="1" lang="en-US" altLang="zh-TW" dirty="0" err="1">
                    <a:latin typeface="Courier New" charset="0"/>
                    <a:ea typeface="Courier New" charset="0"/>
                    <a:cs typeface="Courier New" charset="0"/>
                  </a:rPr>
                  <a:t>student_id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]/dataset/</a:t>
                </a:r>
                <a:r>
                  <a:rPr kumimoji="1" lang="en-US" altLang="zh-TW" dirty="0"/>
                  <a:t>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pred2.txt</a:t>
                </a:r>
                <a:endParaRPr kumimoji="1" lang="en-US" altLang="zh-TW" dirty="0" smtClean="0"/>
              </a:p>
              <a:p>
                <a:r>
                  <a:rPr kumimoji="1" lang="en-US" altLang="zh-TW" dirty="0" smtClean="0"/>
                  <a:t>You should make the prediction file by replacing the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?</a:t>
                </a:r>
                <a:r>
                  <a:rPr kumimoji="1" lang="en-US" altLang="zh-TW" dirty="0" smtClean="0"/>
                  <a:t> in each line with your </a:t>
                </a:r>
                <a:r>
                  <a:rPr kumimoji="1" lang="en-US" altLang="zh-TW" b="1" i="1" dirty="0" smtClean="0"/>
                  <a:t>prediction </a:t>
                </a:r>
                <a:r>
                  <a:rPr kumimoji="1" lang="en-US" altLang="zh-TW" dirty="0" smtClean="0"/>
                  <a:t>for the existence of link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(0/1).</a:t>
                </a:r>
                <a:endParaRPr kumimoji="1" lang="en-US" altLang="zh-TW" dirty="0" smtClean="0"/>
              </a:p>
              <a:p>
                <a:pPr lvl="1"/>
                <a:r>
                  <a:rPr kumimoji="1" lang="en-US" altLang="zh-TW" dirty="0" smtClean="0"/>
                  <a:t>Each </a:t>
                </a:r>
                <a:r>
                  <a:rPr kumimoji="1" lang="en-US" altLang="zh-TW" dirty="0"/>
                  <a:t>line contains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uid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item_id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pred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smtClean="0"/>
                  <a:t>by replacing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? </a:t>
                </a:r>
                <a:r>
                  <a:rPr kumimoji="1" lang="en-US" altLang="zh-TW" dirty="0" smtClean="0"/>
                  <a:t>in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pred.id</a:t>
                </a:r>
                <a:r>
                  <a:rPr kumimoji="1" lang="en-US" altLang="zh-TW" dirty="0" smtClean="0"/>
                  <a:t> with your prediction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pred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{0,1}</m:t>
                    </m:r>
                  </m:oMath>
                </a14:m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 lvl="1"/>
                <a:r>
                  <a:rPr kumimoji="1" lang="en-US" altLang="zh-TW" dirty="0" smtClean="0"/>
                  <a:t>For example, in the id file: 	   	   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3 7 ?</a:t>
                </a:r>
              </a:p>
              <a:p>
                <a:pPr lvl="1"/>
                <a:r>
                  <a:rPr kumimoji="1" lang="en-US" altLang="zh-TW" dirty="0" smtClean="0"/>
                  <a:t>You may predict:		    	   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3 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7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0</a:t>
                </a:r>
              </a:p>
              <a:p>
                <a:pPr lvl="1"/>
                <a:r>
                  <a:rPr kumimoji="1" lang="en-US" altLang="zh-TW" dirty="0" smtClean="0"/>
                  <a:t>Or:				   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3 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7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endParaRPr kumimoji="1" lang="en-US" altLang="zh-TW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  <a:blipFill rotWithShape="0">
                <a:blip r:embed="rId2"/>
                <a:stretch>
                  <a:fillRect l="-812" t="-3093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en-US" altLang="zh-TW" sz="4400" dirty="0" smtClean="0">
                <a:latin typeface="+mj-lt"/>
              </a:rPr>
              <a:t>What you should do - report</a:t>
            </a:r>
            <a:endParaRPr kumimoji="1" lang="en-US" altLang="zh-TW" sz="4400" dirty="0" smtClean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 single PDF file: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report.pdf</a:t>
            </a:r>
            <a:endParaRPr kumimoji="1" lang="en-US" altLang="zh-TW" dirty="0" smtClean="0"/>
          </a:p>
          <a:p>
            <a:r>
              <a:rPr kumimoji="1" lang="en-US" altLang="zh-TW" dirty="0" smtClean="0"/>
              <a:t>***</a:t>
            </a:r>
            <a:r>
              <a:rPr kumimoji="1" lang="en-US" altLang="zh-TW" dirty="0"/>
              <a:t>Explain your </a:t>
            </a:r>
            <a:r>
              <a:rPr kumimoji="1" lang="en-US" altLang="zh-TW" b="1" i="1" dirty="0"/>
              <a:t>algorithm </a:t>
            </a:r>
            <a:r>
              <a:rPr kumimoji="1" lang="en-US" altLang="zh-TW" dirty="0"/>
              <a:t>and</a:t>
            </a:r>
            <a:r>
              <a:rPr kumimoji="1" lang="en-US" altLang="zh-TW" b="1" i="1" dirty="0"/>
              <a:t> experiment results </a:t>
            </a:r>
            <a:r>
              <a:rPr kumimoji="1" lang="en-US" altLang="zh-TW" dirty="0"/>
              <a:t>(under different experimental settings in </a:t>
            </a:r>
            <a:r>
              <a:rPr kumimoji="1" lang="en-US" altLang="zh-TW" dirty="0" smtClean="0"/>
              <a:t>validation dataset) ***</a:t>
            </a:r>
          </a:p>
          <a:p>
            <a:pPr lvl="1"/>
            <a:r>
              <a:rPr kumimoji="1" lang="en-US" altLang="zh-TW" b="1" i="1" dirty="0" smtClean="0"/>
              <a:t>Algorithm: </a:t>
            </a:r>
            <a:r>
              <a:rPr lang="en-US" altLang="zh-TW" dirty="0"/>
              <a:t>model, learning algorithm, feature engineering </a:t>
            </a:r>
            <a:r>
              <a:rPr lang="en-US" altLang="zh-TW" dirty="0" smtClean="0"/>
              <a:t>method or how you conduct discovery</a:t>
            </a:r>
          </a:p>
          <a:p>
            <a:pPr lvl="1"/>
            <a:r>
              <a:rPr kumimoji="1" lang="en-US" altLang="zh-TW" b="1" i="1" dirty="0"/>
              <a:t>experiment </a:t>
            </a:r>
            <a:r>
              <a:rPr kumimoji="1" lang="en-US" altLang="zh-TW" b="1" i="1" dirty="0" smtClean="0"/>
              <a:t>results: </a:t>
            </a:r>
            <a:r>
              <a:rPr lang="en-US" altLang="zh-TW" dirty="0" smtClean="0"/>
              <a:t>Is your discovery system sensitive to parameter?</a:t>
            </a:r>
            <a:endParaRPr kumimoji="1" lang="en-US" altLang="zh-TW" b="1" i="1" dirty="0"/>
          </a:p>
          <a:p>
            <a:r>
              <a:rPr kumimoji="1" lang="en-US" altLang="zh-TW" dirty="0"/>
              <a:t>All the settings/assumptions/references you used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The contribution of each individual member in </a:t>
            </a:r>
            <a:r>
              <a:rPr kumimoji="1" lang="en-US" altLang="zh-TW" smtClean="0"/>
              <a:t>this homework. 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0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975</Words>
  <Application>Microsoft Macintosh PowerPoint</Application>
  <PresentationFormat>寬螢幕</PresentationFormat>
  <Paragraphs>132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新細明體</vt:lpstr>
      <vt:lpstr>Office 佈景主題</vt:lpstr>
      <vt:lpstr>Homework 2</vt:lpstr>
      <vt:lpstr>Introduction</vt:lpstr>
      <vt:lpstr>Available Information </vt:lpstr>
      <vt:lpstr>Solutions</vt:lpstr>
      <vt:lpstr>Evaluation (different from the KDD 2013 paper)</vt:lpstr>
      <vt:lpstr>Datasets – data format </vt:lpstr>
      <vt:lpstr>Datasets – what will you have in hw2.zip?</vt:lpstr>
      <vt:lpstr>What you should do - prediction file</vt:lpstr>
      <vt:lpstr>What you should do - report</vt:lpstr>
      <vt:lpstr>Submission Guidelines</vt:lpstr>
      <vt:lpstr>Scoring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1-2</dc:title>
  <dc:creator>廣和李</dc:creator>
  <cp:lastModifiedBy>廣和李</cp:lastModifiedBy>
  <cp:revision>85</cp:revision>
  <dcterms:created xsi:type="dcterms:W3CDTF">2016-10-02T07:16:45Z</dcterms:created>
  <dcterms:modified xsi:type="dcterms:W3CDTF">2016-10-24T10:57:24Z</dcterms:modified>
</cp:coreProperties>
</file>