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82" r:id="rId8"/>
    <p:sldId id="265" r:id="rId9"/>
    <p:sldId id="283" r:id="rId10"/>
    <p:sldId id="259" r:id="rId11"/>
    <p:sldId id="260" r:id="rId12"/>
    <p:sldId id="261" r:id="rId13"/>
    <p:sldId id="262" r:id="rId14"/>
    <p:sldId id="263" r:id="rId15"/>
    <p:sldId id="278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76" r:id="rId29"/>
    <p:sldId id="277" r:id="rId30"/>
    <p:sldId id="280" r:id="rId31"/>
    <p:sldId id="281" r:id="rId3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6B3E7-57CC-4DF6-89FB-CBC73546E35E}" v="198" dt="2024-05-24T19:44:19.571"/>
    <p1510:client id="{F143126F-67E5-40D0-A112-A39E905B7F0F}" v="41" dt="2024-05-24T11:50:2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 showGuides="1">
      <p:cViewPr varScale="1">
        <p:scale>
          <a:sx n="104" d="100"/>
          <a:sy n="104" d="100"/>
        </p:scale>
        <p:origin x="132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67A4-02EB-4941-B281-E8B893BB29C3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19D5-07EB-49FF-BA57-F4421F55D70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69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F19D5-07EB-49FF-BA57-F4421F55D70C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076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D8A4E1-6453-B0A9-B172-163709AE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C1D3F4-8535-7ABA-A7C2-9B1A12B1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AE9793-665D-9B43-73EC-880E438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12F4B8-2678-F5E3-28E5-561005E1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9149A8F-26F6-E3CF-6E51-1E2DFF0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424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E307E3-F9CB-279B-1668-098772E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01CE672-8DF0-1830-E315-267E2ECB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3BD1A3B-8C16-FA00-514E-C16C5825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91AA744-3E78-654E-B97F-B0B281A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7774292-96D4-CD99-F337-E5AE3C9B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80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A9ECEC8-2D87-0DEE-CAAF-28FB0EB7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AEBCBB5-6FDB-2FBD-CFFB-750D0911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CC8F82-514C-7A6D-26EC-A7BD0A0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8D8CE1-FA50-364D-D736-7B4BD3EB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1C91DA-7EE9-4071-64B0-A496664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3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4005C3-E1AA-8FC1-A386-FDD96719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A9A281-DAA0-6AC3-250D-AB8289C1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FA7EA8-0841-8E7B-57FF-75ECA8B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033A797-DFA9-8C42-06FB-27A12921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EEDE35E-84BB-F692-9331-774F0DC3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81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C47CCD-B6FF-1663-3117-815D91A1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87F1E2E-F7E2-7FFA-72BE-2972712F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7C926B-FE6C-B9AA-4BEF-A86B1B6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E285A5C-0927-C779-EE49-7D57210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80EFD0C-7CFF-727D-63B9-7BB85EFE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81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9FBC1C-647A-372C-9556-FE326244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6FF057-D7E8-2920-F027-495393CD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E9E68EB-AD73-CE64-A090-9F1F2519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54D2CAC-5AAC-898A-2703-D850A92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B6D2290-3247-7E65-9BF9-881B41B5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89692C1-9F6A-817D-D3E1-A326D7F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63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A4A5A3-B263-B85E-A6E6-BAA2CBC4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FEAC99C-79A9-3D04-5DC5-977F097F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1ADFAA8-9C55-FBAB-AF0A-1674DB3E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CF73E82-264E-1CA0-39A3-C0BDAA72B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98C3A72-EC29-829C-E83B-5ED154C42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961AA12-D00E-CB53-692C-E4B22142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FAE30D9-6730-0196-1C5E-F84582F3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7F1A39F-46C5-7020-5C02-6720059A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111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11BD61-1F04-67F3-8135-E8FBB7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1D143C-413D-D10D-5F16-A0DC482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FE8D2A2-53C9-ECB3-FC1F-06B35AD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0C329BE-16D3-EB1D-9F43-B40D4435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87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8957030-C344-F24D-C728-8F7EC00D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BEE63DE-3A47-54AD-FC0C-977465CD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078189C-5443-8AEA-2AEB-8DF60325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13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574FA5-4966-4BAB-1B81-FC2533EA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2ACA6B-B000-5BB7-F941-4B9FF2F2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2E17846-C553-85FA-731C-A915F56FB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7D6AEDC-6B1B-7D51-8E5B-106699A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68D8AAA-55C5-FC28-A634-37D4515F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3D84AEA-F32B-FFDE-8A6F-D0404019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581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1B2894-7C3E-B607-B13E-F50CCDB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EB18848-A780-A452-2467-79AC37DE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14A1543-EE21-E92D-9B18-4EA9B442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5366DF4-47B0-FB88-AB15-C6F1037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FD3B0C1-4C87-39A7-3BBD-B72A2764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DE60B46-74E2-75B4-BC10-E36FB030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95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BFC85E02-42B4-99C8-F8FA-8804AA20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25267E7-D6A2-A209-4AA0-35A899E0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7D65F7-9E76-5758-6A2E-FF332A993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F5AE8-5DAE-430F-A04A-9C7D66A7EF5E}" type="datetimeFigureOut">
              <a:rPr lang="el-GR" smtClean="0"/>
              <a:t>24/5/2024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02D20F5-BC95-63CA-D391-9C8F01DE3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E5242EB-4205-BCC5-8619-F8C0A9337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4FC4D-67EB-4FA4-9653-25FB123E96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75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8DC20BE-2EE3-423E-8873-7E684D033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A693EB7-865B-49B6-B0F4-7D3289D18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319511D-8951-4C0E-A98B-0B070288F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E94F28A5-172A-481A-818A-BEBB655CA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6C84E780-BE3B-4240-9EA0-F435AE760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9B59A592-D2CE-40BE-B3E1-1B8D16F67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E99B7A38-17B0-4FB6-8DC2-568C4655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F4C7269-B196-486D-A47F-77BB23AA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ED89A2E8-95F8-4827-9432-1AA7E825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856C81-415E-484F-93E4-C329F454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C95D42B-FBF3-4C81-8FD4-CBED2354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9A2762D-96C8-43A9-8FB4-B893A422F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780D8D0F-A2C7-4629-B042-A99DF4CD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AA066E0-8819-4B74-B577-4F86B6ACB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86822E5-6B0C-4271-AAEB-6E5B9AB9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18639AD1-4D74-4424-B02C-50AAADBE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41F3A5D-026C-48FF-BE29-DFBA51A9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5E9F231-9EEC-48FA-BD74-DF5FBF735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EA3E55D-272D-4836-BF1B-B46C0248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A9887AC4-55DC-42D7-B003-76ED4B52D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29481A6-9A3B-4120-9C9D-8BD206C92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54E220D0-6FEB-4727-960C-B637712D7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0854E48-F0D5-4C38-80CF-950BE37A8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F6529B87-72DD-45B8-89EC-6358F8678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A5B663B-04AC-4C76-A8D2-80D94C33A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BB4FF8E-FA13-4808-9658-DC67573F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C1FDC64D-848E-B160-0775-A5B3164A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31" y="317578"/>
            <a:ext cx="5058837" cy="6370744"/>
          </a:xfrm>
          <a:noFill/>
        </p:spPr>
        <p:txBody>
          <a:bodyPr anchor="t">
            <a:normAutofit fontScale="90000"/>
          </a:bodyPr>
          <a:lstStyle/>
          <a:p>
            <a:pPr algn="l"/>
            <a:b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Cataschevastica</a:t>
            </a:r>
            <a:b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An Online Transaction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Processing Database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Doukas</a:t>
            </a:r>
            <a:r>
              <a:rPr lang="en-US" sz="2400" b="1" dirty="0">
                <a:solidFill>
                  <a:srgbClr val="BD2B13"/>
                </a:solidFill>
              </a:rPr>
              <a:t> Georgios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>
                <a:solidFill>
                  <a:srgbClr val="BD2B13"/>
                </a:solidFill>
              </a:rPr>
              <a:t>Georgali Vasiliki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Loizos</a:t>
            </a:r>
            <a:r>
              <a:rPr lang="en-US" sz="2400" b="1" dirty="0">
                <a:solidFill>
                  <a:srgbClr val="BD2B13"/>
                </a:solidFill>
              </a:rPr>
              <a:t> Spyros	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BD2B13"/>
                </a:solidFill>
              </a:rPr>
            </a:br>
            <a:r>
              <a:rPr lang="en-US" sz="2400" b="1" dirty="0" err="1">
                <a:solidFill>
                  <a:srgbClr val="BD2B13"/>
                </a:solidFill>
              </a:rPr>
              <a:t>Palaskas</a:t>
            </a:r>
            <a:r>
              <a:rPr lang="en-US" sz="2400" b="1" dirty="0">
                <a:solidFill>
                  <a:srgbClr val="BD2B13"/>
                </a:solidFill>
              </a:rPr>
              <a:t> Georgios</a:t>
            </a:r>
            <a:br>
              <a:rPr lang="en-US" sz="2400" b="1" dirty="0">
                <a:solidFill>
                  <a:srgbClr val="BD2B13"/>
                </a:solidFill>
              </a:rPr>
            </a:b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				</a:t>
            </a:r>
            <a:r>
              <a:rPr lang="en-US" sz="2400" dirty="0">
                <a:solidFill>
                  <a:srgbClr val="BD2B13"/>
                </a:solidFill>
              </a:rPr>
              <a:t>May 2024</a:t>
            </a:r>
            <a:endParaRPr lang="el-GR" sz="4800" dirty="0">
              <a:solidFill>
                <a:srgbClr val="BD2B13"/>
              </a:solidFill>
            </a:endParaRPr>
          </a:p>
        </p:txBody>
      </p:sp>
      <p:pic>
        <p:nvPicPr>
          <p:cNvPr id="1026" name="Picture 2" descr="Code.Hub">
            <a:extLst>
              <a:ext uri="{FF2B5EF4-FFF2-40B4-BE49-F238E27FC236}">
                <a16:creationId xmlns:a16="http://schemas.microsoft.com/office/drawing/2014/main" id="{E285C143-2B3D-FED9-9D5B-238042A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2491" y="4493512"/>
            <a:ext cx="4302979" cy="14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1D788327-7D9D-4E47-846F-020A8F5E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09063" y="3253797"/>
            <a:ext cx="304800" cy="429768"/>
            <a:chOff x="215328" y="-46937"/>
            <a:chExt cx="304800" cy="2773841"/>
          </a:xfrm>
        </p:grpSpPr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AB903337-D6B8-41EE-B6A3-4329C8D8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F0D28A68-745E-44CC-A29E-0EB13A84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3B18D645-DE9C-49EB-85CC-C1008579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C7BB3B1F-5029-47B9-B1A5-2469BF49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Ο Όμιλος ΤΙΤΑΝ αποκαλύπτει τη νέα εικαστική του ταυτότητα">
            <a:extLst>
              <a:ext uri="{FF2B5EF4-FFF2-40B4-BE49-F238E27FC236}">
                <a16:creationId xmlns:a16="http://schemas.microsoft.com/office/drawing/2014/main" id="{3B769CEC-B2F9-2D0E-4847-C7EF37BC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860641"/>
            <a:ext cx="4302979" cy="18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Generation">
            <a:extLst>
              <a:ext uri="{FF2B5EF4-FFF2-40B4-BE49-F238E27FC236}">
                <a16:creationId xmlns:a16="http://schemas.microsoft.com/office/drawing/2014/main" id="{E3A9E9F9-E9D3-E517-D2B4-202CCF0E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2605293"/>
            <a:ext cx="4302979" cy="185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8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9FDD8-9155-F5F3-1E03-D0664E4D3EFA}"/>
              </a:ext>
            </a:extLst>
          </p:cNvPr>
          <p:cNvSpPr txBox="1"/>
          <p:nvPr/>
        </p:nvSpPr>
        <p:spPr>
          <a:xfrm>
            <a:off x="686927" y="975404"/>
            <a:ext cx="11505073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DATETIME2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ProductionEmployee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LogisticsPartner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pic>
        <p:nvPicPr>
          <p:cNvPr id="5" name="Εικόνα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30863A4-DD10-B41B-D405-B735B775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75404"/>
            <a:ext cx="2510307" cy="30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8D0DF890-5F98-4722-DD9F-58396E8B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82" y="1003982"/>
            <a:ext cx="2686807" cy="1457864"/>
          </a:xfrm>
          <a:prstGeom prst="rect">
            <a:avLst/>
          </a:prstGeom>
        </p:spPr>
      </p:pic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1E58E71C-18D0-6372-A5BA-5149AB0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982"/>
            <a:ext cx="10515600" cy="308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SKU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C55B6-7D07-CAB2-70E4-C76C8F9D3542}"/>
              </a:ext>
            </a:extLst>
          </p:cNvPr>
          <p:cNvSpPr txBox="1"/>
          <p:nvPr/>
        </p:nvSpPr>
        <p:spPr>
          <a:xfrm>
            <a:off x="838200" y="4459458"/>
            <a:ext cx="9780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time a customer places a new order, new records are inserted in the </a:t>
            </a:r>
            <a:r>
              <a:rPr lang="en-US" dirty="0" err="1"/>
              <a:t>OrderDetails</a:t>
            </a:r>
            <a:r>
              <a:rPr lang="en-US" dirty="0"/>
              <a:t> Table.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new record, represents the unique product (SKU) and the units of product that are included in a unique order.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dirty="0" err="1"/>
              <a:t>OrderID</a:t>
            </a:r>
            <a:r>
              <a:rPr lang="en-US" dirty="0"/>
              <a:t>, SKU) combination must be unique.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D1EF-71C3-10D2-C871-9FFF480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65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Production pipeline of </a:t>
            </a:r>
            <a:r>
              <a:rPr lang="en-US" sz="2800" dirty="0" err="1"/>
              <a:t>Cataschevastica</a:t>
            </a:r>
            <a:endParaRPr lang="en-US" sz="2800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6F8BAE91-9F17-607E-AFBF-A6494042C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21" y="1502875"/>
            <a:ext cx="8774757" cy="4990000"/>
          </a:xfrm>
        </p:spPr>
      </p:pic>
    </p:spTree>
    <p:extLst>
      <p:ext uri="{BB962C8B-B14F-4D97-AF65-F5344CB8AC3E}">
        <p14:creationId xmlns:p14="http://schemas.microsoft.com/office/powerpoint/2010/main" val="112847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A50B-2766-A31E-83F7-722F56A1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65126"/>
            <a:ext cx="10929594" cy="492714"/>
          </a:xfrm>
        </p:spPr>
        <p:txBody>
          <a:bodyPr>
            <a:normAutofit/>
          </a:bodyPr>
          <a:lstStyle/>
          <a:p>
            <a:r>
              <a:rPr lang="en-US" sz="2800" b="1"/>
              <a:t>Table Population (Orders)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F4CA5C-9225-52F0-F649-4D000BF1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6" y="970961"/>
            <a:ext cx="10369939" cy="5540767"/>
          </a:xfrm>
        </p:spPr>
      </p:pic>
    </p:spTree>
    <p:extLst>
      <p:ext uri="{BB962C8B-B14F-4D97-AF65-F5344CB8AC3E}">
        <p14:creationId xmlns:p14="http://schemas.microsoft.com/office/powerpoint/2010/main" val="29952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8392B-08EA-A885-6775-34A1CE38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RESULTS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32E8C-D763-622E-1BF5-B33FE80A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7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80C4E1-2371-F8AF-90A7-57461898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000" b="1" dirty="0">
                <a:ea typeface="+mj-lt"/>
                <a:cs typeface="+mj-lt"/>
              </a:rPr>
              <a:t>a) </a:t>
            </a:r>
            <a:r>
              <a:rPr lang="el-GR" sz="2000" b="1" dirty="0" err="1">
                <a:ea typeface="+mj-lt"/>
                <a:cs typeface="+mj-lt"/>
              </a:rPr>
              <a:t>List</a:t>
            </a:r>
            <a:r>
              <a:rPr lang="el-GR" sz="2000" b="1" dirty="0">
                <a:ea typeface="+mj-lt"/>
                <a:cs typeface="+mj-lt"/>
              </a:rPr>
              <a:t> of </a:t>
            </a:r>
            <a:r>
              <a:rPr lang="el-GR" sz="2000" b="1" dirty="0" err="1">
                <a:ea typeface="+mj-lt"/>
                <a:cs typeface="+mj-lt"/>
              </a:rPr>
              <a:t>all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products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ordered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yesterday</a:t>
            </a:r>
            <a:r>
              <a:rPr lang="el-GR" sz="2000" b="1" dirty="0">
                <a:ea typeface="+mj-lt"/>
                <a:cs typeface="+mj-lt"/>
              </a:rPr>
              <a:t> (</a:t>
            </a:r>
            <a:r>
              <a:rPr lang="el-GR" sz="2000" b="1" dirty="0" err="1">
                <a:ea typeface="+mj-lt"/>
                <a:cs typeface="+mj-lt"/>
              </a:rPr>
              <a:t>so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that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production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can</a:t>
            </a:r>
            <a:r>
              <a:rPr lang="el-GR" sz="2000" b="1" dirty="0">
                <a:ea typeface="+mj-lt"/>
                <a:cs typeface="+mj-lt"/>
              </a:rPr>
              <a:t> </a:t>
            </a:r>
            <a:r>
              <a:rPr lang="el-GR" sz="2000" b="1" dirty="0" err="1">
                <a:ea typeface="+mj-lt"/>
                <a:cs typeface="+mj-lt"/>
              </a:rPr>
              <a:t>start</a:t>
            </a:r>
            <a:r>
              <a:rPr lang="el-GR" sz="2000" b="1" dirty="0">
                <a:ea typeface="+mj-lt"/>
                <a:cs typeface="+mj-lt"/>
              </a:rPr>
              <a:t>)</a:t>
            </a:r>
            <a:endParaRPr lang="en-US" sz="20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358A57-8F5D-B6F3-6916-7C1799C2F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8" y="3171457"/>
            <a:ext cx="11091706" cy="3097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A08C-FCB0-FC7F-71F4-DAB8F49DFFB1}"/>
              </a:ext>
            </a:extLst>
          </p:cNvPr>
          <p:cNvSpPr txBox="1"/>
          <p:nvPr/>
        </p:nvSpPr>
        <p:spPr>
          <a:xfrm>
            <a:off x="905478" y="1364262"/>
            <a:ext cx="968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TotalUnitsOrdered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FCA1-96B7-9B7C-5B35-C26ED0A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b) List of all finished orders ready to deliver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DB302-65CA-396E-0116-3DECDC7CB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26261"/>
            <a:ext cx="9681891" cy="31899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F912D4-0557-9199-4EEA-E7687427326C}"/>
              </a:ext>
            </a:extLst>
          </p:cNvPr>
          <p:cNvSpPr txBox="1">
            <a:spLocks/>
          </p:cNvSpPr>
          <p:nvPr/>
        </p:nvSpPr>
        <p:spPr>
          <a:xfrm>
            <a:off x="838200" y="1372952"/>
            <a:ext cx="8667939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7E09CC-3EB4-B21A-DAA3-283A7D56E885}"/>
              </a:ext>
            </a:extLst>
          </p:cNvPr>
          <p:cNvSpPr txBox="1">
            <a:spLocks/>
          </p:cNvSpPr>
          <p:nvPr/>
        </p:nvSpPr>
        <p:spPr>
          <a:xfrm>
            <a:off x="990600" y="1525352"/>
            <a:ext cx="8667939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99680-5CA7-19B9-21D6-F54275DFBA39}"/>
              </a:ext>
            </a:extLst>
          </p:cNvPr>
          <p:cNvSpPr txBox="1"/>
          <p:nvPr/>
        </p:nvSpPr>
        <p:spPr>
          <a:xfrm>
            <a:off x="838200" y="1558679"/>
            <a:ext cx="6744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66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6C48DB5-26D0-F1FA-E651-B31CBA83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c) List of all orders per customer, completed, pending, cancelled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C9532-D7A0-7CAE-35A7-6DA45AC4CE38}"/>
              </a:ext>
            </a:extLst>
          </p:cNvPr>
          <p:cNvSpPr txBox="1"/>
          <p:nvPr/>
        </p:nvSpPr>
        <p:spPr>
          <a:xfrm>
            <a:off x="274783" y="2078639"/>
            <a:ext cx="4906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'Time Of Submission'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EB086F1-322A-A502-C908-966E15FD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10" y="1579876"/>
            <a:ext cx="6606308" cy="36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6D3B-668E-54DA-1A41-7493DCF6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d) List of all products with quantities, ordered and delivered, ordered and pending, cancelled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C182F-1D5F-62FA-9EBC-D0AC4C5B816E}"/>
              </a:ext>
            </a:extLst>
          </p:cNvPr>
          <p:cNvSpPr txBox="1"/>
          <p:nvPr/>
        </p:nvSpPr>
        <p:spPr>
          <a:xfrm>
            <a:off x="838200" y="2628781"/>
            <a:ext cx="55143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TotalUnitsOrdered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OD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E8BE46-7566-6468-F801-06970030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14" y="1437016"/>
            <a:ext cx="4307186" cy="50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787-44D9-A885-0E2F-3781B18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58551"/>
            <a:ext cx="10515600" cy="1015663"/>
          </a:xfrm>
        </p:spPr>
        <p:txBody>
          <a:bodyPr>
            <a:normAutofit/>
          </a:bodyPr>
          <a:lstStyle/>
          <a:p>
            <a:r>
              <a:rPr lang="en-US" sz="2000" b="1" dirty="0"/>
              <a:t>e) List of orders per production team employee, completed, pending, cancelled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93799-F85E-D977-201C-D95BA2B32DCC}"/>
              </a:ext>
            </a:extLst>
          </p:cNvPr>
          <p:cNvSpPr txBox="1"/>
          <p:nvPr/>
        </p:nvSpPr>
        <p:spPr>
          <a:xfrm>
            <a:off x="421741" y="1074214"/>
            <a:ext cx="630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ProductionEmployee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C14A89-EF98-1605-9905-BC3007EBB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12" y="2263366"/>
            <a:ext cx="9415239" cy="44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5A1D387-C3F6-EBC2-FC70-5450A8BF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114301"/>
            <a:ext cx="5991225" cy="232410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Project Scope</a:t>
            </a:r>
            <a:br>
              <a:rPr lang="en-US" sz="2800" b="1" dirty="0"/>
            </a:br>
            <a:br>
              <a:rPr lang="en-US" sz="2800" b="1" dirty="0">
                <a:latin typeface="+mn-lt"/>
              </a:rPr>
            </a:br>
            <a:r>
              <a:rPr lang="en-US" sz="2200" dirty="0">
                <a:latin typeface="+mn-lt"/>
              </a:rPr>
              <a:t>The implementation of an Online Transactional Processing </a:t>
            </a:r>
            <a:r>
              <a:rPr lang="en-US" sz="2200" dirty="0"/>
              <a:t>(OLTP)  </a:t>
            </a:r>
            <a:r>
              <a:rPr lang="en-US" sz="2200" dirty="0">
                <a:latin typeface="+mn-lt"/>
              </a:rPr>
              <a:t>Database to track and assist the end-to-end manufacturing process of </a:t>
            </a:r>
            <a:r>
              <a:rPr lang="en-US" sz="2200" dirty="0" err="1">
                <a:latin typeface="+mn-lt"/>
              </a:rPr>
              <a:t>Cataschevastica</a:t>
            </a:r>
            <a:r>
              <a:rPr lang="en-US" sz="2200" dirty="0">
                <a:latin typeface="+mn-lt"/>
              </a:rPr>
              <a:t> company.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961AA59-1AAB-4F39-828E-503C5004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4" y="2438402"/>
            <a:ext cx="5962785" cy="43052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600" b="1" dirty="0"/>
          </a:p>
          <a:p>
            <a:pPr algn="l"/>
            <a:r>
              <a:rPr lang="en-US" sz="2500" b="1" dirty="0">
                <a:solidFill>
                  <a:srgbClr val="C00000"/>
                </a:solidFill>
              </a:rPr>
              <a:t>Steps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Analysis and Conceptual Diagram Design (ERD)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From ERD to RS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SQL script database creation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population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Usage simulation (testing)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6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600" b="1" dirty="0"/>
          </a:p>
        </p:txBody>
      </p:sp>
      <p:pic>
        <p:nvPicPr>
          <p:cNvPr id="2050" name="Picture 2" descr="What is Data Architecture? – Davoy">
            <a:extLst>
              <a:ext uri="{FF2B5EF4-FFF2-40B4-BE49-F238E27FC236}">
                <a16:creationId xmlns:a16="http://schemas.microsoft.com/office/drawing/2014/main" id="{45FBB6EC-2C11-ED2B-CDF6-0425CC5DF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4" r="2574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1717-4A25-18F0-ED93-DCB0E9A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" y="0"/>
            <a:ext cx="10515600" cy="875876"/>
          </a:xfrm>
        </p:spPr>
        <p:txBody>
          <a:bodyPr>
            <a:normAutofit/>
          </a:bodyPr>
          <a:lstStyle/>
          <a:p>
            <a:r>
              <a:rPr lang="en-US" sz="2000" b="1" dirty="0"/>
              <a:t>f) Daily order and production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3F762-3A41-9888-70E0-3377B4905457}"/>
              </a:ext>
            </a:extLst>
          </p:cNvPr>
          <p:cNvSpPr txBox="1"/>
          <p:nvPr/>
        </p:nvSpPr>
        <p:spPr>
          <a:xfrm>
            <a:off x="267833" y="651850"/>
            <a:ext cx="95099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PendingOrders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CancelledOrders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o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od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EAA61-0A59-109F-DD73-3E2F9453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58" y="3639126"/>
            <a:ext cx="6600027" cy="30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AD11-09FC-0757-3426-6D788E59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g) List of new orders per week and month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59ACF1C9-E379-4276-F834-DDA5F882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5" y="3429000"/>
            <a:ext cx="7276926" cy="2567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26869-1906-CB96-62B2-A3360189CCBF}"/>
              </a:ext>
            </a:extLst>
          </p:cNvPr>
          <p:cNvSpPr txBox="1"/>
          <p:nvPr/>
        </p:nvSpPr>
        <p:spPr>
          <a:xfrm>
            <a:off x="859325" y="1517758"/>
            <a:ext cx="9725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18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9587-5F1A-FFEB-2667-D22819DA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h) List of completed orders per week and month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9CD52-6127-80C5-530B-E4057FF7E2BC}"/>
              </a:ext>
            </a:extLst>
          </p:cNvPr>
          <p:cNvSpPr txBox="1"/>
          <p:nvPr/>
        </p:nvSpPr>
        <p:spPr>
          <a:xfrm>
            <a:off x="838200" y="1310192"/>
            <a:ext cx="8709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5E875C-302F-4583-2641-1E4B0DC5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50239"/>
            <a:ext cx="6536152" cy="254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8E42-F60B-9556-4990-1ED14A13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04" y="3341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5.a) Create an Order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8B5D2-0656-E47C-B43A-D372DA3477E4}"/>
              </a:ext>
            </a:extLst>
          </p:cNvPr>
          <p:cNvSpPr txBox="1"/>
          <p:nvPr/>
        </p:nvSpPr>
        <p:spPr>
          <a:xfrm>
            <a:off x="397804" y="1336712"/>
            <a:ext cx="11552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--Step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Enter Details of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@EmployeeID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(must belong to the production department)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DeliveryPartnerID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Calculate how many orders exist and increase by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Create a new order with the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'in process'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@EmployeeID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@DeliveryPartnerID</a:t>
            </a:r>
            <a:r>
              <a:rPr lang="it-IT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it-I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Step 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Insert Products into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@SKU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'SKU007’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SKU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@UnitsofProduct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ordered amount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@OrderDetailID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Calculate how many orders exist and increase by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@OrderDetailID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@OrderDetailID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@SKU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@UnitsofProduct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45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FFB1BE-0688-1593-942A-F1049B91A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1" y="738828"/>
            <a:ext cx="10037763" cy="253026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CA0AFEA-E801-C32E-5F74-1C6060694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1" y="3588905"/>
            <a:ext cx="3923290" cy="29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76CA-E70C-101B-E912-8EE55FCC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5.b) Finalize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0DEF1-85CC-4FEA-8E1B-6BD7EB0B8926}"/>
              </a:ext>
            </a:extLst>
          </p:cNvPr>
          <p:cNvSpPr txBox="1"/>
          <p:nvPr/>
        </p:nvSpPr>
        <p:spPr>
          <a:xfrm>
            <a:off x="838200" y="1390292"/>
            <a:ext cx="85331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@SKUproduction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'SKU001'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product's SKU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'available'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SKU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@SKUproduction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9182D-608F-9BB9-F16E-EDD30089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17" y="2715855"/>
            <a:ext cx="3287740" cy="347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4A913-3474-69E1-839E-BC8A43FF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20" y="2715855"/>
            <a:ext cx="3402891" cy="3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2D1E-66C8-CF18-500E-0158D694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5.c) Finalize an order and delivery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26862-C035-0A75-ACCC-D8B6B1D7F593}"/>
              </a:ext>
            </a:extLst>
          </p:cNvPr>
          <p:cNvSpPr txBox="1"/>
          <p:nvPr/>
        </p:nvSpPr>
        <p:spPr>
          <a:xfrm>
            <a:off x="838200" y="1690688"/>
            <a:ext cx="1103379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Replace with actual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DeliveryPartnerID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if selection is set to manually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 order from production, set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DeliveryAt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timestamp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da-DK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OrderStatus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FF0000"/>
                </a:solidFill>
                <a:latin typeface="Consolas" panose="020B0609020204030204" pitchFamily="49" charset="0"/>
              </a:rPr>
              <a:t>'in delivery'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DeliveryAt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DeliveryPartnerID </a:t>
            </a:r>
            <a:r>
              <a:rPr lang="da-DK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@DeliveryPartner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 order after it delivered successfully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Update the order status to 'completed' and set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timestamp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'completed'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Finalise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order if cancelled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'cancelled'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CancelledAt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51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7EF6C-9429-546F-9999-FA9F80B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2" y="182446"/>
            <a:ext cx="9617273" cy="20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506A8-C719-1B96-7F92-802314CD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51" y="2271939"/>
            <a:ext cx="9617273" cy="2110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EEA0-1779-274E-6491-AB993462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52" y="4452880"/>
            <a:ext cx="9701101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0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0DDF1-EDA4-74AB-F2A0-8001334FE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FFBFBE-14CA-BA57-EF63-50180C89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2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F10853-D4C1-A697-755B-F6533E18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38" y="75414"/>
            <a:ext cx="10338062" cy="82955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Analysis and Conceptual Diagram Design (ERD)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DAEAA89-9AFD-0853-3DAC-466A80993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4AE60F-1D8B-EBFC-2589-453436F1F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6" name="Εικόνα 5" descr="Εικόνα που περιέχει διάγραμμα, λευκό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A79D46E-0A0C-685A-0DD3-BBE14ABB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338"/>
            <a:ext cx="12192000" cy="4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AC6821-A69E-B683-3C58-30590D31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763D09-2A0D-1003-E4E7-6914E6FB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356" y="1551709"/>
            <a:ext cx="5995288" cy="47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0C-2DAD-CB24-8DAE-F25BDCB5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197963"/>
            <a:ext cx="10967301" cy="1018095"/>
          </a:xfrm>
        </p:spPr>
        <p:txBody>
          <a:bodyPr>
            <a:normAutofit/>
          </a:bodyPr>
          <a:lstStyle/>
          <a:p>
            <a:r>
              <a:rPr lang="en-US" sz="2800" b="1" dirty="0"/>
              <a:t>3NF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2F7D-FBE6-CCCD-F99C-B0383006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385740"/>
            <a:ext cx="10967301" cy="3902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First Normal Form (1NF):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tables have a primary key.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columns contain atomic (indivisible) values.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There are no repeating groups or arrays.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Second Normal Form (2NF):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It meets all the requirements of 1NF.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non-key attributes are fully functional dependent on the primary key (i.e., there are no partial dependencies).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Third Normal Form (3NF):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It meets all the requirements of 2NF.</a:t>
            </a:r>
            <a:endParaRPr lang="en-US" sz="1800" dirty="0"/>
          </a:p>
          <a:p>
            <a:pPr lvl="1"/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All attributes are functionally dependent only on the primary key (i.e., there are no transitive dependencies).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A63B-1BBC-AD1E-A108-F4DDA2AF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Fully normalized to 3NF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46E3-75F5-8878-42E8-F97368055751}"/>
              </a:ext>
            </a:extLst>
          </p:cNvPr>
          <p:cNvSpPr txBox="1"/>
          <p:nvPr/>
        </p:nvSpPr>
        <p:spPr>
          <a:xfrm>
            <a:off x="1285592" y="2305615"/>
            <a:ext cx="336502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Street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City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Region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54994-5675-A836-5DDD-94BA229C8D37}"/>
              </a:ext>
            </a:extLst>
          </p:cNvPr>
          <p:cNvSpPr txBox="1"/>
          <p:nvPr/>
        </p:nvSpPr>
        <p:spPr>
          <a:xfrm>
            <a:off x="5875699" y="2236206"/>
            <a:ext cx="56509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FirstName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Email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Phone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705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D3675A-EDDB-FD78-BDD6-137DAE42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99" y="150829"/>
            <a:ext cx="10281501" cy="50639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ERD to RS</a:t>
            </a:r>
            <a:endParaRPr lang="el-GR" sz="2800" b="1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8AA9369-EE0E-26DC-FBFB-031D44823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499" y="3602038"/>
            <a:ext cx="10281501" cy="1655762"/>
          </a:xfrm>
        </p:spPr>
        <p:txBody>
          <a:bodyPr/>
          <a:lstStyle/>
          <a:p>
            <a:endParaRPr lang="el-GR" dirty="0"/>
          </a:p>
        </p:txBody>
      </p:sp>
      <p:pic>
        <p:nvPicPr>
          <p:cNvPr id="5" name="Εικόνα 4" descr="Εικόνα που περιέχει κείμενο, διάγραμμα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DF105D33-7811-4893-A77C-1E600903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57225"/>
            <a:ext cx="115538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A7C8B1-8054-E657-7EED-953BF221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3350"/>
            <a:ext cx="11029950" cy="630221"/>
          </a:xfrm>
        </p:spPr>
        <p:txBody>
          <a:bodyPr>
            <a:normAutofit/>
          </a:bodyPr>
          <a:lstStyle/>
          <a:p>
            <a:r>
              <a:rPr lang="en-US" sz="2800" b="1" dirty="0"/>
              <a:t>SQL script database creation</a:t>
            </a:r>
            <a:endParaRPr lang="el-GR" sz="2800" b="1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8C58D4E-897B-605C-0A84-C4F69A33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064"/>
            <a:ext cx="7996084" cy="578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SKU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Width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Thickness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ComplianceStandards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CostofProduct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Quantity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EstimatedTime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ProductStatus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'in production'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'available'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'not available'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sz="1500" dirty="0"/>
          </a:p>
        </p:txBody>
      </p:sp>
      <p:pic>
        <p:nvPicPr>
          <p:cNvPr id="10" name="Εικόνα 9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9EEA3283-765C-ABAB-9A02-F9299170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14" y="1069063"/>
            <a:ext cx="2501632" cy="37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969271-4392-6E3D-FB1A-6BD2A5F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88" y="1062037"/>
            <a:ext cx="599869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buNone/>
            </a:pPr>
            <a:r>
              <a:rPr lang="el-G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l-G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FirstName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Email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Phone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Region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l-GR" dirty="0"/>
          </a:p>
        </p:txBody>
      </p:sp>
      <p:pic>
        <p:nvPicPr>
          <p:cNvPr id="6" name="Εικόνα 5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317E701B-0916-926F-ADCC-6B82C429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8" y="1062036"/>
            <a:ext cx="2463970" cy="35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6c598d-0f3d-48b5-9f67-8cad5d93166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06521F7D6F6A4986B9E774DA7FB9E8" ma:contentTypeVersion="9" ma:contentTypeDescription="Create a new document." ma:contentTypeScope="" ma:versionID="01d6c3d4d39cd97480e962c825185a3b">
  <xsd:schema xmlns:xsd="http://www.w3.org/2001/XMLSchema" xmlns:xs="http://www.w3.org/2001/XMLSchema" xmlns:p="http://schemas.microsoft.com/office/2006/metadata/properties" xmlns:ns3="0c6c598d-0f3d-48b5-9f67-8cad5d93166f" xmlns:ns4="457db237-ab75-4441-98ae-ea1b8326dab4" targetNamespace="http://schemas.microsoft.com/office/2006/metadata/properties" ma:root="true" ma:fieldsID="5ae2eb3df8da0cdcdd0524058ffa253b" ns3:_="" ns4:_="">
    <xsd:import namespace="0c6c598d-0f3d-48b5-9f67-8cad5d93166f"/>
    <xsd:import namespace="457db237-ab75-4441-98ae-ea1b8326da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6c598d-0f3d-48b5-9f67-8cad5d93166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db237-ab75-4441-98ae-ea1b8326dab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1374D-F9AB-421F-ADF3-571A4C4665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74B83-A4D9-481F-A138-02820BF274B7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0c6c598d-0f3d-48b5-9f67-8cad5d93166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57db237-ab75-4441-98ae-ea1b8326dab4"/>
  </ds:schemaRefs>
</ds:datastoreItem>
</file>

<file path=customXml/itemProps3.xml><?xml version="1.0" encoding="utf-8"?>
<ds:datastoreItem xmlns:ds="http://schemas.openxmlformats.org/officeDocument/2006/customXml" ds:itemID="{4AF72909-6AA8-492E-BE93-575AA28F4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6c598d-0f3d-48b5-9f67-8cad5d93166f"/>
    <ds:schemaRef ds:uri="457db237-ab75-4441-98ae-ea1b8326da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2063</Words>
  <Application>Microsoft Office PowerPoint</Application>
  <PresentationFormat>Widescreen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Θέμα του Office</vt:lpstr>
      <vt:lpstr> Cataschevastica  An Online Transaction Processing Database   Doukas Georgios  Georgali Vasiliki  Loizos Spyros   Palaskas Georgios      May 2024</vt:lpstr>
      <vt:lpstr>   Project Scope  The implementation of an Online Transactional Processing (OLTP)  Database to track and assist the end-to-end manufacturing process of Cataschevastica company.</vt:lpstr>
      <vt:lpstr>Analysis and Conceptual Diagram Design (ERD)</vt:lpstr>
      <vt:lpstr>Initial ERD</vt:lpstr>
      <vt:lpstr>3NF Normalization</vt:lpstr>
      <vt:lpstr>Fully normalized to 3NF</vt:lpstr>
      <vt:lpstr>ERD to RS</vt:lpstr>
      <vt:lpstr>SQL script database creation</vt:lpstr>
      <vt:lpstr>PowerPoint Presentation</vt:lpstr>
      <vt:lpstr>PowerPoint Presentation</vt:lpstr>
      <vt:lpstr>PowerPoint Presentation</vt:lpstr>
      <vt:lpstr>Production pipeline of Cataschevastica</vt:lpstr>
      <vt:lpstr>Table Population (Orders)</vt:lpstr>
      <vt:lpstr>QUERY RESULTS </vt:lpstr>
      <vt:lpstr>a) List of all products ordered yesterday (so that production can start)</vt:lpstr>
      <vt:lpstr>b) List of all finished orders ready to deliver</vt:lpstr>
      <vt:lpstr>c) List of all orders per customer, completed, pending, cancelled</vt:lpstr>
      <vt:lpstr>d) List of all products with quantities, ordered and delivered, ordered and pending, cancelled</vt:lpstr>
      <vt:lpstr>e) List of orders per production team employee, completed, pending, cancelled</vt:lpstr>
      <vt:lpstr>f) Daily order and production report</vt:lpstr>
      <vt:lpstr>g) List of new orders per week and month</vt:lpstr>
      <vt:lpstr>h) List of completed orders per week and month </vt:lpstr>
      <vt:lpstr>5.a) Create an Order </vt:lpstr>
      <vt:lpstr>PowerPoint Presentation</vt:lpstr>
      <vt:lpstr>5.b) Finalize production</vt:lpstr>
      <vt:lpstr>5.c) Finalize an order and delivery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Cataschevastica  An Online Transaction Processing Database    Doukas Georgios  Georgali Vasiliki  Loizos Spyros   Palaskas Georgios                                                                                   May 2024</dc:title>
  <dc:creator>ΣΠΥΡΙΔΩΝ ΛΟΪΖΟΣ</dc:creator>
  <cp:lastModifiedBy>Georgios Doukas</cp:lastModifiedBy>
  <cp:revision>177</cp:revision>
  <dcterms:created xsi:type="dcterms:W3CDTF">2024-05-23T19:32:16Z</dcterms:created>
  <dcterms:modified xsi:type="dcterms:W3CDTF">2024-05-24T19:44:19Z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0x010100E906521F7D6F6A4986B9E774DA7FB9E8</vt:lpwstr>
  </property>
</Properties>
</file>