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3"/>
  </p:notesMasterIdLst>
  <p:sldIdLst>
    <p:sldId id="256" r:id="rId5"/>
    <p:sldId id="257" r:id="rId6"/>
    <p:sldId id="258" r:id="rId7"/>
    <p:sldId id="282" r:id="rId8"/>
    <p:sldId id="265" r:id="rId9"/>
    <p:sldId id="283" r:id="rId10"/>
    <p:sldId id="259" r:id="rId11"/>
    <p:sldId id="260" r:id="rId12"/>
    <p:sldId id="261" r:id="rId13"/>
    <p:sldId id="262" r:id="rId14"/>
    <p:sldId id="263" r:id="rId15"/>
    <p:sldId id="278" r:id="rId16"/>
    <p:sldId id="264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9" r:id="rId28"/>
    <p:sldId id="276" r:id="rId29"/>
    <p:sldId id="277" r:id="rId30"/>
    <p:sldId id="280" r:id="rId31"/>
    <p:sldId id="281" r:id="rId32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2B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96B3E7-57CC-4DF6-89FB-CBC73546E35E}" v="198" dt="2024-05-24T19:44:19.571"/>
    <p1510:client id="{F143126F-67E5-40D0-A112-A39E905B7F0F}" v="41" dt="2024-05-24T11:50:28.7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598" autoAdjust="0"/>
  </p:normalViewPr>
  <p:slideViewPr>
    <p:cSldViewPr snapToGrid="0" showGuides="1">
      <p:cViewPr varScale="1">
        <p:scale>
          <a:sx n="104" d="100"/>
          <a:sy n="104" d="100"/>
        </p:scale>
        <p:origin x="132" y="1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167A4-02EB-4941-B281-E8B893BB29C3}" type="datetimeFigureOut">
              <a:rPr lang="el-GR" smtClean="0"/>
              <a:t>24/5/2024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F19D5-07EB-49FF-BA57-F4421F55D70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76937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F19D5-07EB-49FF-BA57-F4421F55D70C}" type="slidenum">
              <a:rPr lang="el-GR" smtClean="0"/>
              <a:t>7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830768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ED8A4E1-6453-B0A9-B172-163709AE9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5AC1D3F4-8535-7ABA-A7C2-9B1A12B1B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27AE9793-665D-9B43-73EC-880E43826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5AE8-5DAE-430F-A04A-9C7D66A7EF5E}" type="datetimeFigureOut">
              <a:rPr lang="el-GR" smtClean="0"/>
              <a:t>24/5/2024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D412F4B8-2678-F5E3-28E5-561005E17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69149A8F-26F6-E3CF-6E51-1E2DFF02B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4FC4D-67EB-4FA4-9653-25FB123E96E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64243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3E307E3-F9CB-279B-1668-098772EF0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201CE672-8DF0-1830-E315-267E2ECB5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73BD1A3B-8C16-FA00-514E-C16C5825A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5AE8-5DAE-430F-A04A-9C7D66A7EF5E}" type="datetimeFigureOut">
              <a:rPr lang="el-GR" smtClean="0"/>
              <a:t>24/5/2024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E91AA744-3E78-654E-B97F-B0B281A1B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17774292-96D4-CD99-F337-E5AE3C9B0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4FC4D-67EB-4FA4-9653-25FB123E96E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7801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DA9ECEC8-2D87-0DEE-CAAF-28FB0EB7D0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DAEBCBB5-6FDB-2FBD-CFFB-750D0911D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F0CC8F82-514C-7A6D-26EC-A7BD0A0B8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5AE8-5DAE-430F-A04A-9C7D66A7EF5E}" type="datetimeFigureOut">
              <a:rPr lang="el-GR" smtClean="0"/>
              <a:t>24/5/2024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FE8D8CE1-FA50-364D-D736-7B4BD3EB5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731C91DA-7EE9-4071-64B0-A49666446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4FC4D-67EB-4FA4-9653-25FB123E96E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60361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04005C3-E1AA-8FC1-A386-FDD967191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1A9A281-DAA0-6AC3-250D-AB8289C1A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1FA7EA8-0841-8E7B-57FF-75ECA8B5B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5AE8-5DAE-430F-A04A-9C7D66A7EF5E}" type="datetimeFigureOut">
              <a:rPr lang="el-GR" smtClean="0"/>
              <a:t>24/5/2024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D033A797-DFA9-8C42-06FB-27A129219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2EEDE35E-84BB-F692-9331-774F0DC38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4FC4D-67EB-4FA4-9653-25FB123E96E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18176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8C47CCD-B6FF-1663-3117-815D91A12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187F1E2E-F7E2-7FFA-72BE-2972712FB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DB7C926B-FE6C-B9AA-4BEF-A86B1B6C6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5AE8-5DAE-430F-A04A-9C7D66A7EF5E}" type="datetimeFigureOut">
              <a:rPr lang="el-GR" smtClean="0"/>
              <a:t>24/5/2024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4E285A5C-0927-C779-EE49-7D5721045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780EFD0C-7CFF-727D-63B9-7BB85EFEA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4FC4D-67EB-4FA4-9653-25FB123E96E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28178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59FBC1C-647A-372C-9556-FE326244D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A6FF057-D7E8-2920-F027-495393CD46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3E9E68EB-AD73-CE64-A090-9F1F2519A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A54D2CAC-5AAC-898A-2703-D850A923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5AE8-5DAE-430F-A04A-9C7D66A7EF5E}" type="datetimeFigureOut">
              <a:rPr lang="el-GR" smtClean="0"/>
              <a:t>24/5/2024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8B6D2290-3247-7E65-9BF9-881B41B5C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D89692C1-9F6A-817D-D3E1-A326D7F4B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4FC4D-67EB-4FA4-9653-25FB123E96E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36359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8A4A5A3-B263-B85E-A6E6-BAA2CBC47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7FEAC99C-79A9-3D04-5DC5-977F097F1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F1ADFAA8-9C55-FBAB-AF0A-1674DB3E9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9CF73E82-264E-1CA0-39A3-C0BDAA72BC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898C3A72-EC29-829C-E83B-5ED154C427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4961AA12-D00E-CB53-692C-E4B22142E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5AE8-5DAE-430F-A04A-9C7D66A7EF5E}" type="datetimeFigureOut">
              <a:rPr lang="el-GR" smtClean="0"/>
              <a:t>24/5/2024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0FAE30D9-6730-0196-1C5E-F84582F3F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C7F1A39F-46C5-7020-5C02-6720059A7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4FC4D-67EB-4FA4-9653-25FB123E96E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21118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511BD61-1F04-67F3-8135-E8FBB7841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3F1D143C-413D-D10D-5F16-A0DC482A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5AE8-5DAE-430F-A04A-9C7D66A7EF5E}" type="datetimeFigureOut">
              <a:rPr lang="el-GR" smtClean="0"/>
              <a:t>24/5/2024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1FE8D2A2-53C9-ECB3-FC1F-06B35ADA4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70C329BE-16D3-EB1D-9F43-B40D44355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4FC4D-67EB-4FA4-9653-25FB123E96E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58737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18957030-C344-F24D-C728-8F7EC00D3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5AE8-5DAE-430F-A04A-9C7D66A7EF5E}" type="datetimeFigureOut">
              <a:rPr lang="el-GR" smtClean="0"/>
              <a:t>24/5/2024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BBEE63DE-3A47-54AD-FC0C-977465CDA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D078189C-5443-8AEA-2AEB-8DF603259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4FC4D-67EB-4FA4-9653-25FB123E96E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81373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6574FA5-4966-4BAB-1B81-FC2533EAD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B2ACA6B-B000-5BB7-F941-4B9FF2F2C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A2E17846-C553-85FA-731C-A915F56FB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17D6AEDC-6B1B-7D51-8E5B-106699AC2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5AE8-5DAE-430F-A04A-9C7D66A7EF5E}" type="datetimeFigureOut">
              <a:rPr lang="el-GR" smtClean="0"/>
              <a:t>24/5/2024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A68D8AAA-55C5-FC28-A634-37D4515F9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63D84AEA-F32B-FFDE-8A6F-D0404019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4FC4D-67EB-4FA4-9653-25FB123E96E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75817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B1B2894-7C3E-B607-B13E-F50CCDB0D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2EB18848-A780-A452-2467-79AC37DE9F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414A1543-EE21-E92D-9B18-4EA9B4425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C5366DF4-47B0-FB88-AB15-C6F10378E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5AE8-5DAE-430F-A04A-9C7D66A7EF5E}" type="datetimeFigureOut">
              <a:rPr lang="el-GR" smtClean="0"/>
              <a:t>24/5/2024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5FD3B0C1-4C87-39A7-3BBD-B72A27641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1DE60B46-74E2-75B4-BC10-E36FB0301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4FC4D-67EB-4FA4-9653-25FB123E96E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99566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BFC85E02-42B4-99C8-F8FA-8804AA201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325267E7-D6A2-A209-4AA0-35A899E02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9D7D65F7-9E76-5758-6A2E-FF332A9930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3F5AE8-5DAE-430F-A04A-9C7D66A7EF5E}" type="datetimeFigureOut">
              <a:rPr lang="el-GR" smtClean="0"/>
              <a:t>24/5/2024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602D20F5-BC95-63CA-D391-9C8F01DE37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FE5242EB-4205-BCC5-8619-F8C0A9337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24FC4D-67EB-4FA4-9653-25FB123E96E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49750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A8DC20BE-2EE3-423E-8873-7E684D033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A693EB7-865B-49B6-B0F4-7D3289D18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D319511D-8951-4C0E-A98B-0B070288F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036" name="Oval 1035">
              <a:extLst>
                <a:ext uri="{FF2B5EF4-FFF2-40B4-BE49-F238E27FC236}">
                  <a16:creationId xmlns:a16="http://schemas.microsoft.com/office/drawing/2014/main" id="{E94F28A5-172A-481A-818A-BEBB655CA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7" name="Oval 1036">
              <a:extLst>
                <a:ext uri="{FF2B5EF4-FFF2-40B4-BE49-F238E27FC236}">
                  <a16:creationId xmlns:a16="http://schemas.microsoft.com/office/drawing/2014/main" id="{6C84E780-BE3B-4240-9EA0-F435AE760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8" name="Oval 1037">
              <a:extLst>
                <a:ext uri="{FF2B5EF4-FFF2-40B4-BE49-F238E27FC236}">
                  <a16:creationId xmlns:a16="http://schemas.microsoft.com/office/drawing/2014/main" id="{9B59A592-D2CE-40BE-B3E1-1B8D16F67F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E99B7A38-17B0-4FB6-8DC2-568C4655A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0" name="Oval 1039">
              <a:extLst>
                <a:ext uri="{FF2B5EF4-FFF2-40B4-BE49-F238E27FC236}">
                  <a16:creationId xmlns:a16="http://schemas.microsoft.com/office/drawing/2014/main" id="{FF4C7269-B196-486D-A47F-77BB23AAE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1" name="Oval 1040">
              <a:extLst>
                <a:ext uri="{FF2B5EF4-FFF2-40B4-BE49-F238E27FC236}">
                  <a16:creationId xmlns:a16="http://schemas.microsoft.com/office/drawing/2014/main" id="{ED89A2E8-95F8-4827-9432-1AA7E82579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F3856C81-415E-484F-93E4-C329F454D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CC95D42B-FBF3-4C81-8FD4-CBED23541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1046" name="Straight Connector 1045">
              <a:extLst>
                <a:ext uri="{FF2B5EF4-FFF2-40B4-BE49-F238E27FC236}">
                  <a16:creationId xmlns:a16="http://schemas.microsoft.com/office/drawing/2014/main" id="{F9A2762D-96C8-43A9-8FB4-B893A422F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7" name="Straight Connector 1046">
              <a:extLst>
                <a:ext uri="{FF2B5EF4-FFF2-40B4-BE49-F238E27FC236}">
                  <a16:creationId xmlns:a16="http://schemas.microsoft.com/office/drawing/2014/main" id="{780D8D0F-A2C7-4629-B042-A99DF4CD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" name="Straight Connector 1047">
              <a:extLst>
                <a:ext uri="{FF2B5EF4-FFF2-40B4-BE49-F238E27FC236}">
                  <a16:creationId xmlns:a16="http://schemas.microsoft.com/office/drawing/2014/main" id="{2AA066E0-8819-4B74-B577-4F86B6ACB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Straight Connector 1048">
              <a:extLst>
                <a:ext uri="{FF2B5EF4-FFF2-40B4-BE49-F238E27FC236}">
                  <a16:creationId xmlns:a16="http://schemas.microsoft.com/office/drawing/2014/main" id="{786822E5-6B0C-4271-AAEB-6E5B9AB9B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1" name="Group 1050">
            <a:extLst>
              <a:ext uri="{FF2B5EF4-FFF2-40B4-BE49-F238E27FC236}">
                <a16:creationId xmlns:a16="http://schemas.microsoft.com/office/drawing/2014/main" id="{18639AD1-4D74-4424-B02C-50AAADBE0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77278" y="4945279"/>
            <a:ext cx="1285875" cy="549007"/>
            <a:chOff x="7029447" y="3514725"/>
            <a:chExt cx="1285875" cy="549007"/>
          </a:xfrm>
        </p:grpSpPr>
        <p:cxnSp>
          <p:nvCxnSpPr>
            <p:cNvPr id="1052" name="Straight Connector 1051">
              <a:extLst>
                <a:ext uri="{FF2B5EF4-FFF2-40B4-BE49-F238E27FC236}">
                  <a16:creationId xmlns:a16="http://schemas.microsoft.com/office/drawing/2014/main" id="{741F3A5D-026C-48FF-BE29-DFBA51A91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Straight Connector 1052">
              <a:extLst>
                <a:ext uri="{FF2B5EF4-FFF2-40B4-BE49-F238E27FC236}">
                  <a16:creationId xmlns:a16="http://schemas.microsoft.com/office/drawing/2014/main" id="{05E9F231-9EEC-48FA-BD74-DF5FBF735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Straight Connector 1053">
              <a:extLst>
                <a:ext uri="{FF2B5EF4-FFF2-40B4-BE49-F238E27FC236}">
                  <a16:creationId xmlns:a16="http://schemas.microsoft.com/office/drawing/2014/main" id="{BEA3E55D-272D-4836-BF1B-B46C0248A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Straight Connector 1054">
              <a:extLst>
                <a:ext uri="{FF2B5EF4-FFF2-40B4-BE49-F238E27FC236}">
                  <a16:creationId xmlns:a16="http://schemas.microsoft.com/office/drawing/2014/main" id="{A9887AC4-55DC-42D7-B003-76ED4B52D0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B29481A6-9A3B-4120-9C9D-8BD206C929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59" name="Group 1058">
            <a:extLst>
              <a:ext uri="{FF2B5EF4-FFF2-40B4-BE49-F238E27FC236}">
                <a16:creationId xmlns:a16="http://schemas.microsoft.com/office/drawing/2014/main" id="{54E220D0-6FEB-4727-960C-B637712D7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30854E48-F0D5-4C38-80CF-950BE37A8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F6529B87-72DD-45B8-89EC-6358F8678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Straight Connector 1061">
              <a:extLst>
                <a:ext uri="{FF2B5EF4-FFF2-40B4-BE49-F238E27FC236}">
                  <a16:creationId xmlns:a16="http://schemas.microsoft.com/office/drawing/2014/main" id="{3A5B663B-04AC-4C76-A8D2-80D94C33A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Straight Connector 1062">
              <a:extLst>
                <a:ext uri="{FF2B5EF4-FFF2-40B4-BE49-F238E27FC236}">
                  <a16:creationId xmlns:a16="http://schemas.microsoft.com/office/drawing/2014/main" id="{0BB4FF8E-FA13-4808-9658-DC67573F79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Τίτλος 1">
            <a:extLst>
              <a:ext uri="{FF2B5EF4-FFF2-40B4-BE49-F238E27FC236}">
                <a16:creationId xmlns:a16="http://schemas.microsoft.com/office/drawing/2014/main" id="{C1FDC64D-848E-B160-0775-A5B3164AE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1731" y="317578"/>
            <a:ext cx="5058837" cy="6370744"/>
          </a:xfrm>
          <a:noFill/>
        </p:spPr>
        <p:txBody>
          <a:bodyPr anchor="t">
            <a:normAutofit fontScale="90000"/>
          </a:bodyPr>
          <a:lstStyle/>
          <a:p>
            <a:pPr algn="l"/>
            <a:b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48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Cataschevastica</a:t>
            </a:r>
            <a:b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br>
              <a:rPr lang="en-US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An Online Transaction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Processing Database</a:t>
            </a:r>
            <a:br>
              <a:rPr lang="en-US" sz="4000" dirty="0">
                <a:solidFill>
                  <a:schemeClr val="bg1"/>
                </a:solidFill>
              </a:rPr>
            </a:br>
            <a:br>
              <a:rPr lang="en-US" sz="4000" dirty="0">
                <a:solidFill>
                  <a:schemeClr val="bg1"/>
                </a:solidFill>
              </a:rPr>
            </a:b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2400" b="1" dirty="0" err="1">
                <a:solidFill>
                  <a:srgbClr val="BD2B13"/>
                </a:solidFill>
              </a:rPr>
              <a:t>Doukas</a:t>
            </a:r>
            <a:r>
              <a:rPr lang="en-US" sz="2400" b="1" dirty="0">
                <a:solidFill>
                  <a:srgbClr val="BD2B13"/>
                </a:solidFill>
              </a:rPr>
              <a:t> Georgios</a:t>
            </a:r>
            <a:br>
              <a:rPr lang="en-US" sz="2400" b="1" dirty="0">
                <a:solidFill>
                  <a:srgbClr val="BD2B13"/>
                </a:solidFill>
              </a:rPr>
            </a:br>
            <a:br>
              <a:rPr lang="en-US" sz="2400" b="1" dirty="0">
                <a:solidFill>
                  <a:srgbClr val="BD2B13"/>
                </a:solidFill>
              </a:rPr>
            </a:br>
            <a:r>
              <a:rPr lang="en-US" sz="2400" b="1" dirty="0">
                <a:solidFill>
                  <a:srgbClr val="BD2B13"/>
                </a:solidFill>
              </a:rPr>
              <a:t>Georgali Vasiliki</a:t>
            </a:r>
            <a:br>
              <a:rPr lang="en-US" sz="2400" b="1" dirty="0">
                <a:solidFill>
                  <a:srgbClr val="BD2B13"/>
                </a:solidFill>
              </a:rPr>
            </a:br>
            <a:br>
              <a:rPr lang="en-US" sz="2400" b="1" dirty="0">
                <a:solidFill>
                  <a:srgbClr val="BD2B13"/>
                </a:solidFill>
              </a:rPr>
            </a:br>
            <a:r>
              <a:rPr lang="en-US" sz="2400" b="1" dirty="0" err="1">
                <a:solidFill>
                  <a:srgbClr val="BD2B13"/>
                </a:solidFill>
              </a:rPr>
              <a:t>Loizos</a:t>
            </a:r>
            <a:r>
              <a:rPr lang="en-US" sz="2400" b="1" dirty="0">
                <a:solidFill>
                  <a:srgbClr val="BD2B13"/>
                </a:solidFill>
              </a:rPr>
              <a:t> Spyros	</a:t>
            </a:r>
            <a:br>
              <a:rPr lang="en-US" sz="2400" b="1" dirty="0">
                <a:solidFill>
                  <a:srgbClr val="BD2B13"/>
                </a:solidFill>
              </a:rPr>
            </a:br>
            <a:br>
              <a:rPr lang="en-US" sz="2400" b="1" dirty="0">
                <a:solidFill>
                  <a:srgbClr val="BD2B13"/>
                </a:solidFill>
              </a:rPr>
            </a:br>
            <a:r>
              <a:rPr lang="en-US" sz="2400" b="1" dirty="0" err="1">
                <a:solidFill>
                  <a:srgbClr val="BD2B13"/>
                </a:solidFill>
              </a:rPr>
              <a:t>Palaskas</a:t>
            </a:r>
            <a:r>
              <a:rPr lang="en-US" sz="2400" b="1" dirty="0">
                <a:solidFill>
                  <a:srgbClr val="BD2B13"/>
                </a:solidFill>
              </a:rPr>
              <a:t> Georgios</a:t>
            </a:r>
            <a:br>
              <a:rPr lang="en-US" sz="2400" b="1" dirty="0">
                <a:solidFill>
                  <a:srgbClr val="BD2B13"/>
                </a:solidFill>
              </a:rPr>
            </a:br>
            <a:br>
              <a:rPr lang="en-US" sz="2400" b="1" dirty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				</a:t>
            </a:r>
            <a:r>
              <a:rPr lang="en-US" sz="2400" dirty="0">
                <a:solidFill>
                  <a:srgbClr val="BD2B13"/>
                </a:solidFill>
              </a:rPr>
              <a:t>May 2024</a:t>
            </a:r>
            <a:endParaRPr lang="el-GR" sz="4800" dirty="0">
              <a:solidFill>
                <a:srgbClr val="BD2B13"/>
              </a:solidFill>
            </a:endParaRPr>
          </a:p>
        </p:txBody>
      </p:sp>
      <p:pic>
        <p:nvPicPr>
          <p:cNvPr id="1026" name="Picture 2" descr="Code.Hub">
            <a:extLst>
              <a:ext uri="{FF2B5EF4-FFF2-40B4-BE49-F238E27FC236}">
                <a16:creationId xmlns:a16="http://schemas.microsoft.com/office/drawing/2014/main" id="{E285C143-2B3D-FED9-9D5B-238042ABF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52491" y="4493512"/>
            <a:ext cx="4302979" cy="149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65" name="Group 1064">
            <a:extLst>
              <a:ext uri="{FF2B5EF4-FFF2-40B4-BE49-F238E27FC236}">
                <a16:creationId xmlns:a16="http://schemas.microsoft.com/office/drawing/2014/main" id="{1D788327-7D9D-4E47-846F-020A8F5E2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6009063" y="3253797"/>
            <a:ext cx="304800" cy="429768"/>
            <a:chOff x="215328" y="-46937"/>
            <a:chExt cx="304800" cy="2773841"/>
          </a:xfrm>
        </p:grpSpPr>
        <p:cxnSp>
          <p:nvCxnSpPr>
            <p:cNvPr id="1066" name="Straight Connector 1065">
              <a:extLst>
                <a:ext uri="{FF2B5EF4-FFF2-40B4-BE49-F238E27FC236}">
                  <a16:creationId xmlns:a16="http://schemas.microsoft.com/office/drawing/2014/main" id="{AB903337-D6B8-41EE-B6A3-4329C8D8E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7" name="Straight Connector 1066">
              <a:extLst>
                <a:ext uri="{FF2B5EF4-FFF2-40B4-BE49-F238E27FC236}">
                  <a16:creationId xmlns:a16="http://schemas.microsoft.com/office/drawing/2014/main" id="{F0D28A68-745E-44CC-A29E-0EB13A844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8" name="Straight Connector 1067">
              <a:extLst>
                <a:ext uri="{FF2B5EF4-FFF2-40B4-BE49-F238E27FC236}">
                  <a16:creationId xmlns:a16="http://schemas.microsoft.com/office/drawing/2014/main" id="{3B18D645-DE9C-49EB-85CC-C10085797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9" name="Straight Connector 1068">
              <a:extLst>
                <a:ext uri="{FF2B5EF4-FFF2-40B4-BE49-F238E27FC236}">
                  <a16:creationId xmlns:a16="http://schemas.microsoft.com/office/drawing/2014/main" id="{C7BB3B1F-5029-47B9-B1A5-2469BF49D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30" name="Picture 6" descr="Ο Όμιλος ΤΙΤΑΝ αποκαλύπτει τη νέα εικαστική του ταυτότητα">
            <a:extLst>
              <a:ext uri="{FF2B5EF4-FFF2-40B4-BE49-F238E27FC236}">
                <a16:creationId xmlns:a16="http://schemas.microsoft.com/office/drawing/2014/main" id="{3B769CEC-B2F9-2D0E-4847-C7EF37BC4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491" y="860641"/>
            <a:ext cx="4302979" cy="1816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Generation">
            <a:extLst>
              <a:ext uri="{FF2B5EF4-FFF2-40B4-BE49-F238E27FC236}">
                <a16:creationId xmlns:a16="http://schemas.microsoft.com/office/drawing/2014/main" id="{E3A9E9F9-E9D3-E517-D2B4-202CCF0E1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491" y="2605293"/>
            <a:ext cx="4302979" cy="185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080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D9FDD8-9155-F5F3-1E03-D0664E4D3EFA}"/>
              </a:ext>
            </a:extLst>
          </p:cNvPr>
          <p:cNvSpPr txBox="1"/>
          <p:nvPr/>
        </p:nvSpPr>
        <p:spPr>
          <a:xfrm>
            <a:off x="686927" y="975404"/>
            <a:ext cx="11505073" cy="4016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Orders</a:t>
            </a:r>
          </a:p>
          <a:p>
            <a:r>
              <a:rPr lang="el-GR" sz="15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l-GR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IDENTITY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OrderStatus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SubmittedAt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DATETIME2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DeliveryAt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DATETIME2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CompletedAt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DATETIME2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CancelledAt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DATETIME2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DeliveryPartnerID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FOREIGN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REFERENCES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Customer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FOREIGN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REFERENCES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ProductionEmployee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FOREIGN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DeliveryPartnerID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REFERENCES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LogisticsPartner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PartnerID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CHK_OrderStatus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CHECK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OrderStatus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'in process'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'in delivery'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'completed'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'cancelled'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l-GR" sz="15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l-GR" sz="1500" dirty="0"/>
          </a:p>
        </p:txBody>
      </p:sp>
      <p:pic>
        <p:nvPicPr>
          <p:cNvPr id="5" name="Εικόνα 4" descr="Εικόνα που περιέχει κείμενο, στιγμιότυπο οθόνης, γραμματοσειρά, αριθμός&#10;&#10;Περιγραφή που δημιουργήθηκε αυτόματα">
            <a:extLst>
              <a:ext uri="{FF2B5EF4-FFF2-40B4-BE49-F238E27FC236}">
                <a16:creationId xmlns:a16="http://schemas.microsoft.com/office/drawing/2014/main" id="{B30863A4-DD10-B41B-D405-B735B7754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0" y="975404"/>
            <a:ext cx="2510307" cy="302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40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 descr="Εικόνα που περιέχει κείμενο, στιγμιότυπο οθόνης, γραμματοσειρά, αριθμός&#10;&#10;Περιγραφή που δημιουργήθηκε αυτόματα">
            <a:extLst>
              <a:ext uri="{FF2B5EF4-FFF2-40B4-BE49-F238E27FC236}">
                <a16:creationId xmlns:a16="http://schemas.microsoft.com/office/drawing/2014/main" id="{8D0DF890-5F98-4722-DD9F-58396E8B1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882" y="1003982"/>
            <a:ext cx="2686807" cy="1457864"/>
          </a:xfrm>
          <a:prstGeom prst="rect">
            <a:avLst/>
          </a:prstGeom>
        </p:spPr>
      </p:pic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1E58E71C-18D0-6372-A5BA-5149AB050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982"/>
            <a:ext cx="10515600" cy="3089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OrderDetails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l-GR" sz="15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l-GR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SKU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UnitsofProduct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SKU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FOREIGN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REFERENCES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Orders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FOREIGN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SKU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REFERENCES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Product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SKU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l-GR" sz="15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l-GR" sz="1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EC55B6-7D07-CAB2-70E4-C76C8F9D3542}"/>
              </a:ext>
            </a:extLst>
          </p:cNvPr>
          <p:cNvSpPr txBox="1"/>
          <p:nvPr/>
        </p:nvSpPr>
        <p:spPr>
          <a:xfrm>
            <a:off x="838200" y="4459458"/>
            <a:ext cx="978048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Every time a customer places a new order, new records are inserted in the </a:t>
            </a:r>
            <a:r>
              <a:rPr lang="en-US" dirty="0" err="1"/>
              <a:t>OrderDetails</a:t>
            </a:r>
            <a:r>
              <a:rPr lang="en-US" dirty="0"/>
              <a:t> Table.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Each new record, represents the unique product (SKU) and the units of product that are included in a unique order.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Every (</a:t>
            </a:r>
            <a:r>
              <a:rPr lang="en-US" dirty="0" err="1"/>
              <a:t>OrderID</a:t>
            </a:r>
            <a:r>
              <a:rPr lang="en-US" dirty="0"/>
              <a:t>, SKU) combination must be unique.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39984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CD1EF-71C3-10D2-C871-9FFF480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1651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Production pipeline of </a:t>
            </a:r>
            <a:r>
              <a:rPr lang="en-US" sz="2800" dirty="0" err="1"/>
              <a:t>Cataschevastica</a:t>
            </a:r>
            <a:endParaRPr lang="en-US" sz="2800" dirty="0"/>
          </a:p>
        </p:txBody>
      </p:sp>
      <p:pic>
        <p:nvPicPr>
          <p:cNvPr id="5" name="Content Placeholder 4" descr="A diagram of a process&#10;&#10;Description automatically generated">
            <a:extLst>
              <a:ext uri="{FF2B5EF4-FFF2-40B4-BE49-F238E27FC236}">
                <a16:creationId xmlns:a16="http://schemas.microsoft.com/office/drawing/2014/main" id="{6F8BAE91-9F17-607E-AFBF-A6494042C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621" y="1502875"/>
            <a:ext cx="8774757" cy="4990000"/>
          </a:xfrm>
        </p:spPr>
      </p:pic>
    </p:spTree>
    <p:extLst>
      <p:ext uri="{BB962C8B-B14F-4D97-AF65-F5344CB8AC3E}">
        <p14:creationId xmlns:p14="http://schemas.microsoft.com/office/powerpoint/2010/main" val="1128477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A50B-2766-A31E-83F7-722F56A1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206" y="365126"/>
            <a:ext cx="10929594" cy="492714"/>
          </a:xfrm>
        </p:spPr>
        <p:txBody>
          <a:bodyPr>
            <a:normAutofit/>
          </a:bodyPr>
          <a:lstStyle/>
          <a:p>
            <a:r>
              <a:rPr lang="en-US" sz="2800" b="1"/>
              <a:t>Table Population (Orders)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3CF4CA5C-9225-52F0-F649-4D000BF18A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596" y="970961"/>
            <a:ext cx="10369939" cy="5540767"/>
          </a:xfrm>
        </p:spPr>
      </p:pic>
    </p:spTree>
    <p:extLst>
      <p:ext uri="{BB962C8B-B14F-4D97-AF65-F5344CB8AC3E}">
        <p14:creationId xmlns:p14="http://schemas.microsoft.com/office/powerpoint/2010/main" val="2995207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A8392B-08EA-A885-6775-34A1CE388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QUERY RESULTS</a:t>
            </a:r>
            <a:b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D32E8C-D763-622E-1BF5-B33FE80AC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85397" y="4960961"/>
            <a:ext cx="7055893" cy="1078054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0715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580C4E1-2371-F8AF-90A7-57461898F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2000" b="1" dirty="0">
                <a:ea typeface="+mj-lt"/>
                <a:cs typeface="+mj-lt"/>
              </a:rPr>
              <a:t>a) </a:t>
            </a:r>
            <a:r>
              <a:rPr lang="el-GR" sz="2000" b="1" dirty="0" err="1">
                <a:ea typeface="+mj-lt"/>
                <a:cs typeface="+mj-lt"/>
              </a:rPr>
              <a:t>List</a:t>
            </a:r>
            <a:r>
              <a:rPr lang="el-GR" sz="2000" b="1" dirty="0">
                <a:ea typeface="+mj-lt"/>
                <a:cs typeface="+mj-lt"/>
              </a:rPr>
              <a:t> of </a:t>
            </a:r>
            <a:r>
              <a:rPr lang="el-GR" sz="2000" b="1" dirty="0" err="1">
                <a:ea typeface="+mj-lt"/>
                <a:cs typeface="+mj-lt"/>
              </a:rPr>
              <a:t>all</a:t>
            </a:r>
            <a:r>
              <a:rPr lang="el-GR" sz="2000" b="1" dirty="0">
                <a:ea typeface="+mj-lt"/>
                <a:cs typeface="+mj-lt"/>
              </a:rPr>
              <a:t> </a:t>
            </a:r>
            <a:r>
              <a:rPr lang="el-GR" sz="2000" b="1" dirty="0" err="1">
                <a:ea typeface="+mj-lt"/>
                <a:cs typeface="+mj-lt"/>
              </a:rPr>
              <a:t>products</a:t>
            </a:r>
            <a:r>
              <a:rPr lang="el-GR" sz="2000" b="1" dirty="0">
                <a:ea typeface="+mj-lt"/>
                <a:cs typeface="+mj-lt"/>
              </a:rPr>
              <a:t> </a:t>
            </a:r>
            <a:r>
              <a:rPr lang="el-GR" sz="2000" b="1" dirty="0" err="1">
                <a:ea typeface="+mj-lt"/>
                <a:cs typeface="+mj-lt"/>
              </a:rPr>
              <a:t>ordered</a:t>
            </a:r>
            <a:r>
              <a:rPr lang="el-GR" sz="2000" b="1" dirty="0">
                <a:ea typeface="+mj-lt"/>
                <a:cs typeface="+mj-lt"/>
              </a:rPr>
              <a:t> </a:t>
            </a:r>
            <a:r>
              <a:rPr lang="el-GR" sz="2000" b="1" dirty="0" err="1">
                <a:ea typeface="+mj-lt"/>
                <a:cs typeface="+mj-lt"/>
              </a:rPr>
              <a:t>yesterday</a:t>
            </a:r>
            <a:r>
              <a:rPr lang="el-GR" sz="2000" b="1" dirty="0">
                <a:ea typeface="+mj-lt"/>
                <a:cs typeface="+mj-lt"/>
              </a:rPr>
              <a:t> (</a:t>
            </a:r>
            <a:r>
              <a:rPr lang="el-GR" sz="2000" b="1" dirty="0" err="1">
                <a:ea typeface="+mj-lt"/>
                <a:cs typeface="+mj-lt"/>
              </a:rPr>
              <a:t>so</a:t>
            </a:r>
            <a:r>
              <a:rPr lang="el-GR" sz="2000" b="1" dirty="0">
                <a:ea typeface="+mj-lt"/>
                <a:cs typeface="+mj-lt"/>
              </a:rPr>
              <a:t> </a:t>
            </a:r>
            <a:r>
              <a:rPr lang="el-GR" sz="2000" b="1" dirty="0" err="1">
                <a:ea typeface="+mj-lt"/>
                <a:cs typeface="+mj-lt"/>
              </a:rPr>
              <a:t>that</a:t>
            </a:r>
            <a:r>
              <a:rPr lang="el-GR" sz="2000" b="1" dirty="0">
                <a:ea typeface="+mj-lt"/>
                <a:cs typeface="+mj-lt"/>
              </a:rPr>
              <a:t> </a:t>
            </a:r>
            <a:r>
              <a:rPr lang="el-GR" sz="2000" b="1" dirty="0" err="1">
                <a:ea typeface="+mj-lt"/>
                <a:cs typeface="+mj-lt"/>
              </a:rPr>
              <a:t>production</a:t>
            </a:r>
            <a:r>
              <a:rPr lang="el-GR" sz="2000" b="1" dirty="0">
                <a:ea typeface="+mj-lt"/>
                <a:cs typeface="+mj-lt"/>
              </a:rPr>
              <a:t> </a:t>
            </a:r>
            <a:r>
              <a:rPr lang="el-GR" sz="2000" b="1" dirty="0" err="1">
                <a:ea typeface="+mj-lt"/>
                <a:cs typeface="+mj-lt"/>
              </a:rPr>
              <a:t>can</a:t>
            </a:r>
            <a:r>
              <a:rPr lang="el-GR" sz="2000" b="1" dirty="0">
                <a:ea typeface="+mj-lt"/>
                <a:cs typeface="+mj-lt"/>
              </a:rPr>
              <a:t> </a:t>
            </a:r>
            <a:r>
              <a:rPr lang="el-GR" sz="2000" b="1" dirty="0" err="1">
                <a:ea typeface="+mj-lt"/>
                <a:cs typeface="+mj-lt"/>
              </a:rPr>
              <a:t>start</a:t>
            </a:r>
            <a:r>
              <a:rPr lang="el-GR" sz="2000" b="1" dirty="0">
                <a:ea typeface="+mj-lt"/>
                <a:cs typeface="+mj-lt"/>
              </a:rPr>
              <a:t>)</a:t>
            </a:r>
            <a:endParaRPr lang="en-US" sz="2000" b="1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2358A57-8F5D-B6F3-6916-7C1799C2F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78" y="3171457"/>
            <a:ext cx="11091706" cy="30976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4AA08C-FCB0-FC7F-71F4-DAB8F49DFFB1}"/>
              </a:ext>
            </a:extLst>
          </p:cNvPr>
          <p:cNvSpPr txBox="1"/>
          <p:nvPr/>
        </p:nvSpPr>
        <p:spPr>
          <a:xfrm>
            <a:off x="905478" y="1364262"/>
            <a:ext cx="9687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SKU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UnitsofProduct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TotalUnitsOrdered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Orders O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OrderDetails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OD 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OD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Product P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SKU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OD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SKU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SubmittedAt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DATEADD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DAY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())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OrderStatus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'cancelled'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SKU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3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0FCA1-96B7-9B7C-5B35-C26ED0AAC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b) List of all finished orders ready to deliver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5FDB302-65CA-396E-0116-3DECDC7CB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026261"/>
            <a:ext cx="9681891" cy="318991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0F912D4-0557-9199-4EEA-E7687427326C}"/>
              </a:ext>
            </a:extLst>
          </p:cNvPr>
          <p:cNvSpPr txBox="1">
            <a:spLocks/>
          </p:cNvSpPr>
          <p:nvPr/>
        </p:nvSpPr>
        <p:spPr>
          <a:xfrm>
            <a:off x="838200" y="1372952"/>
            <a:ext cx="8667939" cy="13255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F7E09CC-3EB4-B21A-DAA3-283A7D56E885}"/>
              </a:ext>
            </a:extLst>
          </p:cNvPr>
          <p:cNvSpPr txBox="1">
            <a:spLocks/>
          </p:cNvSpPr>
          <p:nvPr/>
        </p:nvSpPr>
        <p:spPr>
          <a:xfrm>
            <a:off x="990600" y="1525352"/>
            <a:ext cx="8667939" cy="13255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B99680-5CA7-19B9-21D6-F54275DFBA39}"/>
              </a:ext>
            </a:extLst>
          </p:cNvPr>
          <p:cNvSpPr txBox="1"/>
          <p:nvPr/>
        </p:nvSpPr>
        <p:spPr>
          <a:xfrm>
            <a:off x="838200" y="1558679"/>
            <a:ext cx="67441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OrderStatus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SubmittedAt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DeliveryAt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Orders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OrderStatus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'in delivery'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OrderStatus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SubmittedAt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DeliveryAt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46669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6C48DB5-26D0-F1FA-E651-B31CBA83E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c) List of all orders per customer, completed, pending, cancelled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EC9532-D7A0-7CAE-35A7-6DA45AC4CE38}"/>
              </a:ext>
            </a:extLst>
          </p:cNvPr>
          <p:cNvSpPr txBox="1"/>
          <p:nvPr/>
        </p:nvSpPr>
        <p:spPr>
          <a:xfrm>
            <a:off x="274783" y="2078639"/>
            <a:ext cx="49068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Email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SubmittedAt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'Time Of Submission'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OrderStatus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Orders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Customer 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OrderStatus</a:t>
            </a:r>
            <a:endParaRPr lang="en-US" sz="1400" dirty="0"/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2EB086F1-322A-A502-C908-966E15FDA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910" y="1579876"/>
            <a:ext cx="6606308" cy="368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177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86D3B-668E-54DA-1A41-7493DCF6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d) List of all products with quantities, ordered and delivered, ordered and pending, cancelled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0C182F-1D5F-62FA-9EBC-D0AC4C5B816E}"/>
              </a:ext>
            </a:extLst>
          </p:cNvPr>
          <p:cNvSpPr txBox="1"/>
          <p:nvPr/>
        </p:nvSpPr>
        <p:spPr>
          <a:xfrm>
            <a:off x="838200" y="2628781"/>
            <a:ext cx="551431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OD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SKU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UnitsofProduct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TotalUnitsOrdered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OrderStatus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Orders O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OrderDetails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OD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Product P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SKU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OD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SKU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OD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SKU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OrderStatus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endParaRPr lang="en-US" sz="14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CE8BE46-7566-6468-F801-06970030F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614" y="1437016"/>
            <a:ext cx="4307186" cy="505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767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2B787-44D9-A885-0E2F-3781B186A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741" y="58551"/>
            <a:ext cx="10515600" cy="1015663"/>
          </a:xfrm>
        </p:spPr>
        <p:txBody>
          <a:bodyPr>
            <a:normAutofit/>
          </a:bodyPr>
          <a:lstStyle/>
          <a:p>
            <a:r>
              <a:rPr lang="en-US" sz="2000" b="1" dirty="0"/>
              <a:t>e) List of orders per production team employee, completed, pending, cancelled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593799-F85E-D977-201C-D95BA2B32DCC}"/>
              </a:ext>
            </a:extLst>
          </p:cNvPr>
          <p:cNvSpPr txBox="1"/>
          <p:nvPr/>
        </p:nvSpPr>
        <p:spPr>
          <a:xfrm>
            <a:off x="421741" y="1074214"/>
            <a:ext cx="6301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OrderStatus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SubmittedAt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DeliveryAt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CompletedAt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CancelledAt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ProductionEmployee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e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Orders o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OrderStatus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SubmittedAt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2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0C14A89-EF98-1605-9905-BC3007EBB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412" y="2263366"/>
            <a:ext cx="9415239" cy="445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193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8" name="Rectangle 2077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55A1D387-C3F6-EBC2-FC70-5450A8BF2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775" y="114301"/>
            <a:ext cx="5991225" cy="2324101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l"/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b="1" dirty="0">
                <a:solidFill>
                  <a:srgbClr val="C00000"/>
                </a:solidFill>
              </a:rPr>
              <a:t>Project Scope</a:t>
            </a:r>
            <a:br>
              <a:rPr lang="en-US" sz="2800" b="1" dirty="0"/>
            </a:br>
            <a:br>
              <a:rPr lang="en-US" sz="2800" b="1" dirty="0">
                <a:latin typeface="+mn-lt"/>
              </a:rPr>
            </a:br>
            <a:r>
              <a:rPr lang="en-US" sz="2200" dirty="0">
                <a:latin typeface="+mn-lt"/>
              </a:rPr>
              <a:t>The implementation of an Online Transactional Processing </a:t>
            </a:r>
            <a:r>
              <a:rPr lang="en-US" sz="2200" dirty="0"/>
              <a:t>(OLTP)  </a:t>
            </a:r>
            <a:r>
              <a:rPr lang="en-US" sz="2200" dirty="0">
                <a:latin typeface="+mn-lt"/>
              </a:rPr>
              <a:t>Database to track and assist the end-to-end manufacturing process of </a:t>
            </a:r>
            <a:r>
              <a:rPr lang="en-US" sz="2200" dirty="0" err="1">
                <a:latin typeface="+mn-lt"/>
              </a:rPr>
              <a:t>Cataschevastica</a:t>
            </a:r>
            <a:r>
              <a:rPr lang="en-US" sz="2200" dirty="0">
                <a:latin typeface="+mn-lt"/>
              </a:rPr>
              <a:t> company.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3961AA59-1AAB-4F39-828E-503C50044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774" y="2438402"/>
            <a:ext cx="5962785" cy="430529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600" b="1" dirty="0"/>
          </a:p>
          <a:p>
            <a:pPr algn="l"/>
            <a:r>
              <a:rPr lang="en-US" sz="2500" b="1" dirty="0">
                <a:solidFill>
                  <a:srgbClr val="C00000"/>
                </a:solidFill>
              </a:rPr>
              <a:t>Steps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Analysis and Conceptual Diagram Design (ERD)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From ERD to RS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SQL script database creation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Data population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Usage simulation (testing)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600" b="1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600" b="1" dirty="0"/>
          </a:p>
        </p:txBody>
      </p:sp>
      <p:pic>
        <p:nvPicPr>
          <p:cNvPr id="2050" name="Picture 2" descr="What is Data Architecture? – Davoy">
            <a:extLst>
              <a:ext uri="{FF2B5EF4-FFF2-40B4-BE49-F238E27FC236}">
                <a16:creationId xmlns:a16="http://schemas.microsoft.com/office/drawing/2014/main" id="{45FBB6EC-2C11-ED2B-CDF6-0425CC5DF0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4" r="25748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92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81717-4A25-18F0-ED93-DCB0E9AAB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58" y="0"/>
            <a:ext cx="10515600" cy="875876"/>
          </a:xfrm>
        </p:spPr>
        <p:txBody>
          <a:bodyPr>
            <a:normAutofit/>
          </a:bodyPr>
          <a:lstStyle/>
          <a:p>
            <a:r>
              <a:rPr lang="en-US" sz="2000" b="1" dirty="0"/>
              <a:t>f) Daily order and production report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A3F762-3A41-9888-70E0-3377B4905457}"/>
              </a:ext>
            </a:extLst>
          </p:cNvPr>
          <p:cNvSpPr txBox="1"/>
          <p:nvPr/>
        </p:nvSpPr>
        <p:spPr>
          <a:xfrm>
            <a:off x="267833" y="651850"/>
            <a:ext cx="950991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TotalOrders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OrderStatus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'completed'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1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CompletedOrders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OrderStatus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'in process'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OrderStatus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'in delivery'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1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PendingOrders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OrderStatus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'cancelled'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1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CancelledOrders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Orders o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SubmittedAt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CompletedAt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DeliveryAt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CancelledAt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SKU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UnitsofProduct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OrderStatus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SubmittedAt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SubmittedAt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DeliveryAt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DeliveryAt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CompletedAt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CompletedAt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CancelledAt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CancelledAt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Orders o</a:t>
            </a:r>
          </a:p>
          <a:p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OrderDetails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od 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od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SubmittedAt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CompletedAt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DeliveryAt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CancelledAt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1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11EAA61-0A59-109F-DD73-3E2F9453F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658" y="3639126"/>
            <a:ext cx="6600027" cy="308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534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FAD11-09FC-0757-3426-6D788E594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g) List of new orders per week and month</a:t>
            </a:r>
          </a:p>
        </p:txBody>
      </p:sp>
      <p:pic>
        <p:nvPicPr>
          <p:cNvPr id="4" name="Picture 3" descr="A screenshot of a table&#10;&#10;Description automatically generated">
            <a:extLst>
              <a:ext uri="{FF2B5EF4-FFF2-40B4-BE49-F238E27FC236}">
                <a16:creationId xmlns:a16="http://schemas.microsoft.com/office/drawing/2014/main" id="{59ACF1C9-E379-4276-F834-DDA5F882C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5" y="3429000"/>
            <a:ext cx="7276926" cy="25675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626869-1906-CB96-62B2-A3360189CCBF}"/>
              </a:ext>
            </a:extLst>
          </p:cNvPr>
          <p:cNvSpPr txBox="1"/>
          <p:nvPr/>
        </p:nvSpPr>
        <p:spPr>
          <a:xfrm>
            <a:off x="859325" y="1517758"/>
            <a:ext cx="972573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DATEPART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SubmittedAt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OrderYear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DATEPART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SubmittedAt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OrderMonth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DATEPART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WEEK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SubmittedAt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OrderWeek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SubmittedAt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Orders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OrderStatus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'in process'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DATEPART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SubmittedAt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DATEPART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SubmittedAt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DATEPART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WEEK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SubmittedAt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97188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69587-5F1A-FFEB-2667-D22819DA2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h) List of completed orders per week and month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69CD52-6127-80C5-530B-E4057FF7E2BC}"/>
              </a:ext>
            </a:extLst>
          </p:cNvPr>
          <p:cNvSpPr txBox="1"/>
          <p:nvPr/>
        </p:nvSpPr>
        <p:spPr>
          <a:xfrm>
            <a:off x="838200" y="1310192"/>
            <a:ext cx="87094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DATEPART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CompletedAt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DATEPART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CompletedAt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DATEPART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week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CompletedAt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Week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CompletedAt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Orders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OrderStatus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'completed'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DATEPART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CompletedAt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DATEPART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week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CompletedAt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DATEPART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CompletedAt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CompletedAt</a:t>
            </a:r>
            <a:endParaRPr lang="en-US" sz="14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25E875C-302F-4583-2641-1E4B0DC5B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3950239"/>
            <a:ext cx="6536152" cy="254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977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78E42-F60B-9556-4990-1ED14A131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804" y="334191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b="1" dirty="0"/>
              <a:t>5.a) Create an Order</a:t>
            </a:r>
            <a:br>
              <a:rPr lang="en-US" sz="2000" b="1" dirty="0"/>
            </a:br>
            <a:endParaRPr 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48B5D2-0656-E47C-B43A-D372DA3477E4}"/>
              </a:ext>
            </a:extLst>
          </p:cNvPr>
          <p:cNvSpPr txBox="1"/>
          <p:nvPr/>
        </p:nvSpPr>
        <p:spPr>
          <a:xfrm>
            <a:off x="397804" y="1336712"/>
            <a:ext cx="115527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--Step 1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-- Enter Details of Order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@CustomerID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5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		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-- Replace with actual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CustomerID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@EmployeeID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7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		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-- Replace with actual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EmployeeID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(must belong to the production department)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@DeliveryPartnerID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4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	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-- Replace with actual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DeliveryPartnerID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@OrderID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-- Calculate how many orders exist and increase by 1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@OrderID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Orders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-- Create a new order with the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current_timestamp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Orders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OrderStatus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SubmittedAt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DeliveryAt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CompletedAt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CancelledAt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DeliveryPartnerID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it-IT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</a:rPr>
              <a:t>'in process'</a:t>
            </a:r>
            <a:r>
              <a:rPr lang="it-IT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it-IT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200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it-IT" sz="1200" dirty="0">
                <a:solidFill>
                  <a:srgbClr val="808080"/>
                </a:solidFill>
                <a:latin typeface="Consolas" panose="020B0609020204030204" pitchFamily="49" charset="0"/>
              </a:rPr>
              <a:t>(),</a:t>
            </a:r>
            <a:r>
              <a:rPr lang="it-IT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2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r>
              <a:rPr lang="it-IT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2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r>
              <a:rPr lang="it-IT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2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r>
              <a:rPr lang="it-IT" sz="1200" dirty="0">
                <a:solidFill>
                  <a:srgbClr val="000000"/>
                </a:solidFill>
                <a:latin typeface="Consolas" panose="020B0609020204030204" pitchFamily="49" charset="0"/>
              </a:rPr>
              <a:t> @CustomerID</a:t>
            </a:r>
            <a:r>
              <a:rPr lang="it-IT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it-IT" sz="1200" dirty="0">
                <a:solidFill>
                  <a:srgbClr val="000000"/>
                </a:solidFill>
                <a:latin typeface="Consolas" panose="020B0609020204030204" pitchFamily="49" charset="0"/>
              </a:rPr>
              <a:t> @EmployeeID</a:t>
            </a:r>
            <a:r>
              <a:rPr lang="it-IT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it-IT" sz="1200" dirty="0">
                <a:solidFill>
                  <a:srgbClr val="000000"/>
                </a:solidFill>
                <a:latin typeface="Consolas" panose="020B0609020204030204" pitchFamily="49" charset="0"/>
              </a:rPr>
              <a:t> @DeliveryPartnerID</a:t>
            </a:r>
            <a:r>
              <a:rPr lang="it-IT" sz="12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it-IT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-- Step 2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-- Insert Products into Order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@SKU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'SKU007’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	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-- Replace with actual product's SKU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@UnitsofProduct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20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	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-- Replace with actual product's ordered amount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@OrderDetailID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-- Calculate how many orders exist and increase by 1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@OrderDetailID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Orders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OrderDetails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SKU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UnitsofProduct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@OrderDetailID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@SKU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@UnitsofProduct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44538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DFFB1BE-0688-1593-942A-F1049B91A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01" y="738828"/>
            <a:ext cx="10037763" cy="2530266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CA0AFEA-E801-C32E-5F74-1C6060694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01" y="3588905"/>
            <a:ext cx="3923290" cy="291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43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476CA-E70C-101B-E912-8EE55FCC0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5.b) Finalize production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60DEF1-85CC-4FEA-8E1B-6BD7EB0B8926}"/>
              </a:ext>
            </a:extLst>
          </p:cNvPr>
          <p:cNvSpPr txBox="1"/>
          <p:nvPr/>
        </p:nvSpPr>
        <p:spPr>
          <a:xfrm>
            <a:off x="838200" y="1390292"/>
            <a:ext cx="853310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@SKUproduction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'SKU001'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-- Replace with actual product's SKU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Product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ProductStatus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'available'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SKU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@SKUproduction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F9182D-608F-9BB9-F16E-EDD30089A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617" y="2715855"/>
            <a:ext cx="3287740" cy="34794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F4A913-3474-69E1-839E-BC8A43FF8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820" y="2715855"/>
            <a:ext cx="3402891" cy="344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857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2D1E-66C8-CF18-500E-0158D694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5.c) Finalize an order and delivery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F26862-C035-0A75-ACCC-D8B6B1D7F593}"/>
              </a:ext>
            </a:extLst>
          </p:cNvPr>
          <p:cNvSpPr txBox="1"/>
          <p:nvPr/>
        </p:nvSpPr>
        <p:spPr>
          <a:xfrm>
            <a:off x="838200" y="1690688"/>
            <a:ext cx="11033790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@Order_id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2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		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-- Replace with actual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@DeliveryPartner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7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-- Replace with actual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DeliveryPartnerID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if selection is set to manually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--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Finalise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an order from production, set the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DeliveryAt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timestamp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Orders</a:t>
            </a:r>
          </a:p>
          <a:p>
            <a:r>
              <a:rPr lang="da-DK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da-DK" sz="1400" dirty="0">
                <a:solidFill>
                  <a:srgbClr val="000000"/>
                </a:solidFill>
                <a:latin typeface="Consolas" panose="020B0609020204030204" pitchFamily="49" charset="0"/>
              </a:rPr>
              <a:t> OrderStatus </a:t>
            </a:r>
            <a:r>
              <a:rPr lang="da-DK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da-DK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dirty="0">
                <a:solidFill>
                  <a:srgbClr val="FF0000"/>
                </a:solidFill>
                <a:latin typeface="Consolas" panose="020B0609020204030204" pitchFamily="49" charset="0"/>
              </a:rPr>
              <a:t>'in delivery'</a:t>
            </a:r>
            <a:r>
              <a:rPr lang="da-DK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da-DK" sz="1400" dirty="0">
                <a:solidFill>
                  <a:srgbClr val="000000"/>
                </a:solidFill>
                <a:latin typeface="Consolas" panose="020B0609020204030204" pitchFamily="49" charset="0"/>
              </a:rPr>
              <a:t> DeliveryAt </a:t>
            </a:r>
            <a:r>
              <a:rPr lang="da-DK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da-DK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da-DK" sz="1400" dirty="0">
                <a:solidFill>
                  <a:srgbClr val="808080"/>
                </a:solidFill>
                <a:latin typeface="Consolas" panose="020B0609020204030204" pitchFamily="49" charset="0"/>
              </a:rPr>
              <a:t>(),</a:t>
            </a:r>
            <a:r>
              <a:rPr lang="da-DK" sz="1400" dirty="0">
                <a:solidFill>
                  <a:srgbClr val="000000"/>
                </a:solidFill>
                <a:latin typeface="Consolas" panose="020B0609020204030204" pitchFamily="49" charset="0"/>
              </a:rPr>
              <a:t> DeliveryPartnerID </a:t>
            </a:r>
            <a:r>
              <a:rPr lang="da-DK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da-DK" sz="1400" dirty="0">
                <a:solidFill>
                  <a:srgbClr val="000000"/>
                </a:solidFill>
                <a:latin typeface="Consolas" panose="020B0609020204030204" pitchFamily="49" charset="0"/>
              </a:rPr>
              <a:t> @DeliveryPartner 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@Order_id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--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Finalise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an order after it delivered successfully 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-- Update the order status to 'completed' and set the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CompletedAt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timestamp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Orders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OrderStatus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'completed'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CompletedAt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@Order_id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--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Finalise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order if cancelled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Orders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OrderStatus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'cancelled'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CancelledAt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@Order_id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4516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687EF6C-9429-546F-9999-FA9F80B68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752" y="182446"/>
            <a:ext cx="9617273" cy="2019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E506A8-C719-1B96-7F92-802314CD7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751" y="2271939"/>
            <a:ext cx="9617273" cy="21109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29EEA0-1779-274E-6491-AB9934625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752" y="4452880"/>
            <a:ext cx="9701101" cy="20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908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40DDF1-EDA4-74AB-F2A0-8001334FEC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Thank You!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FFFBFBE-14CA-BA57-EF63-50180C89B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225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3F10853-D4C1-A697-755B-F6533E18D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938" y="75414"/>
            <a:ext cx="10338062" cy="829559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/>
              <a:t>Analysis and Conceptual Diagram Design (ERD)</a:t>
            </a:r>
            <a:endParaRPr lang="el-GR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FDAEAA89-9AFD-0853-3DAC-466A80993A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C64AE60F-1D8B-EBFC-2589-453436F1FF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pic>
        <p:nvPicPr>
          <p:cNvPr id="6" name="Εικόνα 5" descr="Εικόνα που περιέχει διάγραμμα, λευκό,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6A79D46E-0A0C-685A-0DD3-BBE14ABB1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4338"/>
            <a:ext cx="12192000" cy="492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516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EAC6821-A69E-B683-3C58-30590D318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Initial ERD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9763D09-2A0D-1003-E4E7-6914E6FBBA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8356" y="1551709"/>
            <a:ext cx="5995288" cy="470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011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2370C-2DAD-CB24-8DAE-F25BDCB5A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499" y="197963"/>
            <a:ext cx="10967301" cy="1018095"/>
          </a:xfrm>
        </p:spPr>
        <p:txBody>
          <a:bodyPr>
            <a:normAutofit/>
          </a:bodyPr>
          <a:lstStyle/>
          <a:p>
            <a:r>
              <a:rPr lang="en-US" sz="2800" b="1" dirty="0"/>
              <a:t>3NF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B2F7D-FBE6-CCCD-F99C-B0383006E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499" y="1385740"/>
            <a:ext cx="10967301" cy="39026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1" dirty="0">
                <a:ea typeface="+mn-lt"/>
                <a:cs typeface="+mn-lt"/>
              </a:rPr>
              <a:t>First Normal Form (1NF):</a:t>
            </a:r>
            <a:endParaRPr lang="en-US" sz="1800" dirty="0"/>
          </a:p>
          <a:p>
            <a:pPr lvl="1"/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All tables have a primary key.</a:t>
            </a:r>
            <a:endParaRPr lang="en-US" sz="1800" dirty="0"/>
          </a:p>
          <a:p>
            <a:pPr lvl="1"/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All columns contain atomic (indivisible) values.</a:t>
            </a:r>
            <a:endParaRPr lang="en-US" sz="1800" dirty="0"/>
          </a:p>
          <a:p>
            <a:pPr lvl="1"/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There are no repeating groups or arrays.</a:t>
            </a:r>
            <a:endParaRPr lang="en-US" sz="1800" dirty="0"/>
          </a:p>
          <a:p>
            <a:r>
              <a:rPr lang="en-US" sz="1800" b="1" dirty="0">
                <a:ea typeface="+mn-lt"/>
                <a:cs typeface="+mn-lt"/>
              </a:rPr>
              <a:t>Second Normal Form (2NF):</a:t>
            </a:r>
            <a:endParaRPr lang="en-US" sz="1800" dirty="0"/>
          </a:p>
          <a:p>
            <a:pPr lvl="1"/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It meets all the requirements of 1NF.</a:t>
            </a:r>
            <a:endParaRPr lang="en-US" sz="1800" dirty="0"/>
          </a:p>
          <a:p>
            <a:pPr lvl="1"/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All non-key attributes are fully functional dependent on the primary key (i.e., there are no partial dependencies).</a:t>
            </a:r>
            <a:endParaRPr lang="en-US" sz="1800" dirty="0"/>
          </a:p>
          <a:p>
            <a:r>
              <a:rPr lang="en-US" sz="1800" b="1" dirty="0">
                <a:ea typeface="+mn-lt"/>
                <a:cs typeface="+mn-lt"/>
              </a:rPr>
              <a:t>Third Normal Form (3NF):</a:t>
            </a:r>
            <a:endParaRPr lang="en-US" sz="1800" dirty="0"/>
          </a:p>
          <a:p>
            <a:pPr lvl="1"/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It meets all the requirements of 2NF.</a:t>
            </a:r>
            <a:endParaRPr lang="en-US" sz="1800" dirty="0"/>
          </a:p>
          <a:p>
            <a:pPr lvl="1"/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All attributes are functionally dependent only on the primary key (i.e., there are no transitive dependencies).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459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C7A63B-1BBC-AD1E-A108-F4DDA2AF6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Fully normalized to 3NF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A746E3-75F5-8878-42E8-F97368055751}"/>
              </a:ext>
            </a:extLst>
          </p:cNvPr>
          <p:cNvSpPr txBox="1"/>
          <p:nvPr/>
        </p:nvSpPr>
        <p:spPr>
          <a:xfrm>
            <a:off x="1285592" y="2305615"/>
            <a:ext cx="3365024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Address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IDENTITY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Street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60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City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Region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PostalCode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Country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24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C54994-5675-A836-5DDD-94BA229C8D37}"/>
              </a:ext>
            </a:extLst>
          </p:cNvPr>
          <p:cNvSpPr txBox="1"/>
          <p:nvPr/>
        </p:nvSpPr>
        <p:spPr>
          <a:xfrm>
            <a:off x="5875699" y="2236206"/>
            <a:ext cx="5650906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Customer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IDENTITY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FirstName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Email 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fr-FR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30</a:t>
            </a:r>
            <a:r>
              <a:rPr lang="fr-FR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UNIQUE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fr-F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Phone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CompanyName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FOREIGN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REFERENCES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Address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17057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7D3675A-EDDB-FD78-BDD6-137DAE42F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499" y="150829"/>
            <a:ext cx="10281501" cy="506396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/>
              <a:t>ERD to RS</a:t>
            </a:r>
            <a:endParaRPr lang="el-GR" sz="2800" b="1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58AA9369-EE0E-26DC-FBFB-031D44823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499" y="3602038"/>
            <a:ext cx="10281501" cy="1655762"/>
          </a:xfrm>
        </p:spPr>
        <p:txBody>
          <a:bodyPr/>
          <a:lstStyle/>
          <a:p>
            <a:endParaRPr lang="el-GR" dirty="0"/>
          </a:p>
        </p:txBody>
      </p:sp>
      <p:pic>
        <p:nvPicPr>
          <p:cNvPr id="5" name="Εικόνα 4" descr="Εικόνα που περιέχει κείμενο, διάγραμμα, στιγμιότυπο οθόνης, αριθμός&#10;&#10;Περιγραφή που δημιουργήθηκε αυτόματα">
            <a:extLst>
              <a:ext uri="{FF2B5EF4-FFF2-40B4-BE49-F238E27FC236}">
                <a16:creationId xmlns:a16="http://schemas.microsoft.com/office/drawing/2014/main" id="{DF105D33-7811-4893-A77C-1E60090370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657225"/>
            <a:ext cx="11553825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445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1A7C8B1-8054-E657-7EED-953BF221D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33350"/>
            <a:ext cx="11029950" cy="630221"/>
          </a:xfrm>
        </p:spPr>
        <p:txBody>
          <a:bodyPr>
            <a:normAutofit/>
          </a:bodyPr>
          <a:lstStyle/>
          <a:p>
            <a:r>
              <a:rPr lang="en-US" sz="2800" b="1" dirty="0"/>
              <a:t>SQL script database creation</a:t>
            </a:r>
            <a:endParaRPr lang="el-GR" sz="2800" b="1" dirty="0"/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A8C58D4E-897B-605C-0A84-C4F69A337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9064"/>
            <a:ext cx="7996084" cy="57889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Product</a:t>
            </a:r>
          </a:p>
          <a:p>
            <a:pPr marL="0" indent="0">
              <a:buNone/>
            </a:pPr>
            <a:r>
              <a:rPr lang="el-GR" sz="15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l-GR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SKU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Length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12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4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Width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12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4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Thickness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12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4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Weight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12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4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ComplianceStandards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255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CostofProduct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2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Quantity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EstimatedTime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ProductStatus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SKU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CHK_ProductStatus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CHECK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ProductStatus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'in production'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'available'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'not available'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l-GR" sz="15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l-GR" sz="1500" dirty="0"/>
          </a:p>
        </p:txBody>
      </p:sp>
      <p:pic>
        <p:nvPicPr>
          <p:cNvPr id="10" name="Εικόνα 9" descr="Εικόνα που περιέχει κείμενο, στιγμιότυπο οθόνης, αριθμός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9EEA3283-765C-ABAB-9A02-F92991709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314" y="1069063"/>
            <a:ext cx="2501632" cy="376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00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2969271-4392-6E3D-FB1A-6BD2A5FFF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388" y="1062037"/>
            <a:ext cx="5998698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</a:t>
            </a:r>
          </a:p>
          <a:p>
            <a:pPr marL="0" indent="0">
              <a:buNone/>
            </a:pPr>
            <a:r>
              <a:rPr lang="el-GR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l-G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IDENTITY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FirstName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Email </a:t>
            </a: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fr-FR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30</a:t>
            </a:r>
            <a:r>
              <a:rPr lang="fr-FR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UNIQUE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fr-F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Phone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UNIQUE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Address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60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City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Region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PostalCode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Country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24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CompanyName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l-GR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l-GR" dirty="0"/>
          </a:p>
        </p:txBody>
      </p:sp>
      <p:pic>
        <p:nvPicPr>
          <p:cNvPr id="6" name="Εικόνα 5" descr="Εικόνα που περιέχει κείμενο, στιγμιότυπο οθόνης, αριθμός, οθόνη&#10;&#10;Περιγραφή που δημιουργήθηκε αυτόματα">
            <a:extLst>
              <a:ext uri="{FF2B5EF4-FFF2-40B4-BE49-F238E27FC236}">
                <a16:creationId xmlns:a16="http://schemas.microsoft.com/office/drawing/2014/main" id="{317E701B-0916-926F-ADCC-6B82C429D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518" y="1062036"/>
            <a:ext cx="2463970" cy="351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69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EDD21DD6859B4A9A06DF4C8F2EE998" ma:contentTypeVersion="0" ma:contentTypeDescription="Create a new document." ma:contentTypeScope="" ma:versionID="875a7621bfbfd258eb17f04560ba416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41374D-F9AB-421F-ADF3-571A4C46654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674B83-A4D9-481F-A138-02820BF274B7}">
  <ds:schemaRefs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http://schemas.microsoft.com/office/2006/metadata/properties"/>
    <ds:schemaRef ds:uri="0c6c598d-0f3d-48b5-9f67-8cad5d93166f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457db237-ab75-4441-98ae-ea1b8326dab4"/>
  </ds:schemaRefs>
</ds:datastoreItem>
</file>

<file path=customXml/itemProps3.xml><?xml version="1.0" encoding="utf-8"?>
<ds:datastoreItem xmlns:ds="http://schemas.openxmlformats.org/officeDocument/2006/customXml" ds:itemID="{14770B2C-DCD7-4900-BC71-2F61FCDBAEA7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395</TotalTime>
  <Words>2063</Words>
  <Application>Microsoft Office PowerPoint</Application>
  <PresentationFormat>Widescreen</PresentationFormat>
  <Paragraphs>245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Aptos</vt:lpstr>
      <vt:lpstr>Aptos Display</vt:lpstr>
      <vt:lpstr>Arial</vt:lpstr>
      <vt:lpstr>Consolas</vt:lpstr>
      <vt:lpstr>Θέμα του Office</vt:lpstr>
      <vt:lpstr> Cataschevastica  An Online Transaction Processing Database   Doukas Georgios  Georgali Vasiliki  Loizos Spyros   Palaskas Georgios      May 2024</vt:lpstr>
      <vt:lpstr>   Project Scope  The implementation of an Online Transactional Processing (OLTP)  Database to track and assist the end-to-end manufacturing process of Cataschevastica company.</vt:lpstr>
      <vt:lpstr>Analysis and Conceptual Diagram Design (ERD)</vt:lpstr>
      <vt:lpstr>Initial ERD</vt:lpstr>
      <vt:lpstr>3NF Normalization</vt:lpstr>
      <vt:lpstr>Fully normalized to 3NF</vt:lpstr>
      <vt:lpstr>ERD to RS</vt:lpstr>
      <vt:lpstr>SQL script database creation</vt:lpstr>
      <vt:lpstr>PowerPoint Presentation</vt:lpstr>
      <vt:lpstr>PowerPoint Presentation</vt:lpstr>
      <vt:lpstr>PowerPoint Presentation</vt:lpstr>
      <vt:lpstr>Production pipeline of Cataschevastica</vt:lpstr>
      <vt:lpstr>Table Population (Orders)</vt:lpstr>
      <vt:lpstr>QUERY RESULTS </vt:lpstr>
      <vt:lpstr>a) List of all products ordered yesterday (so that production can start)</vt:lpstr>
      <vt:lpstr>b) List of all finished orders ready to deliver</vt:lpstr>
      <vt:lpstr>c) List of all orders per customer, completed, pending, cancelled</vt:lpstr>
      <vt:lpstr>d) List of all products with quantities, ordered and delivered, ordered and pending, cancelled</vt:lpstr>
      <vt:lpstr>e) List of orders per production team employee, completed, pending, cancelled</vt:lpstr>
      <vt:lpstr>f) Daily order and production report</vt:lpstr>
      <vt:lpstr>g) List of new orders per week and month</vt:lpstr>
      <vt:lpstr>h) List of completed orders per week and month </vt:lpstr>
      <vt:lpstr>5.a) Create an Order </vt:lpstr>
      <vt:lpstr>PowerPoint Presentation</vt:lpstr>
      <vt:lpstr>5.b) Finalize production</vt:lpstr>
      <vt:lpstr>5.c) Finalize an order and delivery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Cataschevastica  An Online Transaction Processing Database    Doukas Georgios  Georgali Vasiliki  Loizos Spyros   Palaskas Georgios                                                                                   May 2024</dc:title>
  <dc:creator>ΣΠΥΡΙΔΩΝ ΛΟΪΖΟΣ</dc:creator>
  <cp:lastModifiedBy>Georgios Doukas</cp:lastModifiedBy>
  <cp:revision>177</cp:revision>
  <dcterms:created xsi:type="dcterms:W3CDTF">2024-05-23T19:32:16Z</dcterms:created>
  <dcterms:modified xsi:type="dcterms:W3CDTF">2024-05-24T19:44:19Z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0x010100EFEDD21DD6859B4A9A06DF4C8F2EE998</vt:lpwstr>
  </property>
</Properties>
</file>