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8" r:id="rId7"/>
    <p:sldId id="262" r:id="rId8"/>
    <p:sldId id="263" r:id="rId9"/>
    <p:sldId id="260" r:id="rId10"/>
    <p:sldId id="265" r:id="rId11"/>
    <p:sldId id="264" r:id="rId12"/>
    <p:sldId id="266" r:id="rId13"/>
    <p:sldId id="267" r:id="rId14"/>
    <p:sldId id="269" r:id="rId15"/>
    <p:sldId id="271" r:id="rId16"/>
    <p:sldId id="279" r:id="rId17"/>
    <p:sldId id="270" r:id="rId18"/>
    <p:sldId id="272" r:id="rId19"/>
    <p:sldId id="274" r:id="rId20"/>
    <p:sldId id="275" r:id="rId21"/>
    <p:sldId id="276" r:id="rId22"/>
    <p:sldId id="282" r:id="rId23"/>
    <p:sldId id="280" r:id="rId24"/>
  </p:sldIdLst>
  <p:sldSz cx="9144000" cy="5143500" type="screen16x9"/>
  <p:notesSz cx="6858000" cy="9144000"/>
  <p:embeddedFontLst>
    <p:embeddedFont>
      <p:font typeface="Avenir Next LT Pro" panose="020B0504020202020204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34C9470E-1474-42D8-9BB6-0D18DDB90920}">
          <p14:sldIdLst>
            <p14:sldId id="256"/>
            <p14:sldId id="257"/>
            <p14:sldId id="258"/>
            <p14:sldId id="262"/>
            <p14:sldId id="263"/>
            <p14:sldId id="260"/>
            <p14:sldId id="265"/>
            <p14:sldId id="264"/>
            <p14:sldId id="266"/>
            <p14:sldId id="267"/>
            <p14:sldId id="269"/>
            <p14:sldId id="271"/>
            <p14:sldId id="279"/>
            <p14:sldId id="270"/>
            <p14:sldId id="272"/>
            <p14:sldId id="274"/>
            <p14:sldId id="275"/>
            <p14:sldId id="276"/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7A5"/>
    <a:srgbClr val="FFFFFF"/>
    <a:srgbClr val="292F39"/>
    <a:srgbClr val="014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F6FBB-645C-43F1-BCA5-EFD76FA3B8E3}" v="1556" dt="2024-06-18T20:23:05.764"/>
    <p1510:client id="{1F349C36-FC52-3824-AFBF-1AF60498CB8E}" v="21" dt="2024-06-18T19:56:18.769"/>
    <p1510:client id="{3BB2582B-C5AC-F93B-6610-3C5466C31F30}" v="6" dt="2024-06-18T20:06:33.098"/>
    <p1510:client id="{A8104F5F-23BD-0D79-E623-3E8BEDB73A1C}" v="1549" dt="2024-06-18T20:04:00.527"/>
    <p1510:client id="{D3AD4646-439C-F05D-986A-E6692C5056E7}" v="12" dt="2024-06-18T19:45:28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49" y="1084655"/>
            <a:ext cx="5017500" cy="856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 err="1"/>
              <a:t>Cataschevastica</a:t>
            </a:r>
            <a:endParaRPr sz="45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2940828"/>
            <a:ext cx="3470699" cy="149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FFFF"/>
                </a:solidFill>
                <a:latin typeface="Montserrat" panose="00000500000000000000" pitchFamily="2" charset="0"/>
              </a:rPr>
              <a:t>Doukas Georgios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FFFF"/>
                </a:solidFill>
                <a:latin typeface="Montserrat" panose="00000500000000000000" pitchFamily="2" charset="0"/>
              </a:rPr>
              <a:t>Georgali Vasiliki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FFFF"/>
                </a:solidFill>
                <a:latin typeface="Montserrat" panose="00000500000000000000" pitchFamily="2" charset="0"/>
              </a:rPr>
              <a:t>Loizos Spyros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FFFF"/>
                </a:solidFill>
                <a:latin typeface="Montserrat" panose="00000500000000000000" pitchFamily="2" charset="0"/>
              </a:rPr>
              <a:t>Palaskas Georgios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65CED-66BE-38A0-CFB0-EB4BFE8FD4F4}"/>
              </a:ext>
            </a:extLst>
          </p:cNvPr>
          <p:cNvSpPr txBox="1"/>
          <p:nvPr/>
        </p:nvSpPr>
        <p:spPr>
          <a:xfrm>
            <a:off x="3844886" y="1848729"/>
            <a:ext cx="4709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i="0" u="none" strike="noStrike" baseline="0" dirty="0">
                <a:solidFill>
                  <a:srgbClr val="82C7A5"/>
                </a:solidFill>
                <a:latin typeface="Montserrat" panose="00000500000000000000" pitchFamily="2" charset="0"/>
              </a:rPr>
              <a:t>Data Warehouse, Analytics and Visualization</a:t>
            </a:r>
            <a:endParaRPr lang="el-GR" sz="2200" dirty="0">
              <a:solidFill>
                <a:srgbClr val="82C7A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78D2DA-8E58-924C-17BD-4572C065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000" dirty="0" err="1"/>
              <a:t>Incremental</a:t>
            </a:r>
            <a:r>
              <a:rPr lang="el-GR" sz="3000" dirty="0"/>
              <a:t> </a:t>
            </a:r>
            <a:r>
              <a:rPr lang="el-GR" sz="3000" dirty="0" err="1"/>
              <a:t>Loading</a:t>
            </a:r>
            <a:r>
              <a:rPr lang="el-GR" sz="3000" dirty="0"/>
              <a:t> In </a:t>
            </a:r>
            <a:r>
              <a:rPr lang="el-GR" sz="3000" dirty="0" err="1"/>
              <a:t>Fact</a:t>
            </a:r>
            <a:r>
              <a:rPr lang="el-GR" sz="3000" dirty="0"/>
              <a:t> </a:t>
            </a:r>
            <a:r>
              <a:rPr lang="el-GR" sz="3000" dirty="0" err="1"/>
              <a:t>tables</a:t>
            </a:r>
            <a:endParaRPr lang="el-GR" sz="3000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0222CB9-24EA-1B9D-55F7-92D7877A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3612505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  <a:cs typeface="Arial"/>
              </a:rPr>
              <a:t>A Data Warehouse cannot remain frozen in time after being initially loaded.  It must be periodically loaded with new data from the OLTP data source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  <a:cs typeface="Arial"/>
              </a:rPr>
              <a:t>Creation of </a:t>
            </a:r>
            <a:r>
              <a:rPr lang="en-US" sz="1600" dirty="0" err="1">
                <a:latin typeface="Montserrat" panose="00000500000000000000" pitchFamily="2" charset="0"/>
                <a:cs typeface="Arial"/>
              </a:rPr>
              <a:t>TempFactSales</a:t>
            </a:r>
            <a:r>
              <a:rPr lang="en-US" sz="1600" dirty="0">
                <a:latin typeface="Montserrat" panose="00000500000000000000" pitchFamily="2" charset="0"/>
                <a:cs typeface="Arial"/>
              </a:rPr>
              <a:t> to handle the option of modifying the order after being submitted and is still in factory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600" dirty="0" err="1">
                <a:latin typeface="Montserrat" panose="00000500000000000000" pitchFamily="2" charset="0"/>
                <a:cs typeface="Arial"/>
              </a:rPr>
              <a:t>TempFactSales</a:t>
            </a:r>
            <a:r>
              <a:rPr lang="en-US" sz="1600" dirty="0">
                <a:latin typeface="Montserrat" panose="00000500000000000000" pitchFamily="2" charset="0"/>
                <a:cs typeface="Arial"/>
              </a:rPr>
              <a:t> clears and reloads each time we update the DW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  <a:cs typeface="Arial"/>
              </a:rPr>
              <a:t>In </a:t>
            </a:r>
            <a:r>
              <a:rPr lang="en-US" sz="1600" dirty="0" err="1">
                <a:latin typeface="Montserrat" panose="00000500000000000000" pitchFamily="2" charset="0"/>
                <a:cs typeface="Arial"/>
              </a:rPr>
              <a:t>FactSales</a:t>
            </a:r>
            <a:r>
              <a:rPr lang="en-US" sz="1600" dirty="0">
                <a:latin typeface="Montserrat" panose="00000500000000000000" pitchFamily="2" charset="0"/>
                <a:cs typeface="Arial"/>
              </a:rPr>
              <a:t> and </a:t>
            </a:r>
            <a:r>
              <a:rPr lang="en-US" sz="1600" dirty="0" err="1">
                <a:latin typeface="Montserrat" panose="00000500000000000000" pitchFamily="2" charset="0"/>
                <a:cs typeface="Arial"/>
              </a:rPr>
              <a:t>FactProduction</a:t>
            </a:r>
            <a:r>
              <a:rPr lang="en-US" sz="1600" dirty="0">
                <a:latin typeface="Montserrat" panose="00000500000000000000" pitchFamily="2" charset="0"/>
                <a:cs typeface="Arial"/>
              </a:rPr>
              <a:t>, </a:t>
            </a:r>
            <a:r>
              <a:rPr lang="en-US" sz="1600" dirty="0" err="1">
                <a:latin typeface="Montserrat" panose="00000500000000000000" pitchFamily="2" charset="0"/>
                <a:cs typeface="Arial"/>
              </a:rPr>
              <a:t>RowIsCurrent</a:t>
            </a:r>
            <a:r>
              <a:rPr lang="en-US" sz="1600" dirty="0">
                <a:latin typeface="Montserrat" panose="00000500000000000000" pitchFamily="2" charset="0"/>
                <a:cs typeface="Arial"/>
              </a:rPr>
              <a:t> column is added to handle multiple copies of the same order but with different order status  </a:t>
            </a:r>
            <a:endParaRPr lang="el-GR" sz="1600" dirty="0">
              <a:latin typeface="Avenir Next LT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86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F28032E5-E3E5-C3FC-123D-6D48DDAC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4" y="2809035"/>
            <a:ext cx="8861612" cy="2066925"/>
          </a:xfrm>
          <a:prstGeom prst="rect">
            <a:avLst/>
          </a:prstGeom>
        </p:spPr>
      </p:pic>
      <p:pic>
        <p:nvPicPr>
          <p:cNvPr id="8" name="Εικόνα 7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1E46294D-D22A-3F65-F8EC-7403B0502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39806"/>
            <a:ext cx="8858250" cy="209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A851E2-110D-E5F3-63AA-0C1F4AC85E9E}"/>
              </a:ext>
            </a:extLst>
          </p:cNvPr>
          <p:cNvSpPr txBox="1"/>
          <p:nvPr/>
        </p:nvSpPr>
        <p:spPr>
          <a:xfrm>
            <a:off x="298679" y="2441502"/>
            <a:ext cx="27969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136 new order ('in process')</a:t>
            </a:r>
            <a:endParaRPr lang="el-G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3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στιγμιότυπο οθόνης, αριθμός, παράλληλα&#10;&#10;Περιγραφή που δημιουργήθηκε αυτόματα">
            <a:extLst>
              <a:ext uri="{FF2B5EF4-FFF2-40B4-BE49-F238E27FC236}">
                <a16:creationId xmlns:a16="http://schemas.microsoft.com/office/drawing/2014/main" id="{35D05E36-DAC6-8C91-16A5-791CDE48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2302009"/>
            <a:ext cx="9009530" cy="2610331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B5B347F2-736E-C681-7FEE-25435BFB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" y="322450"/>
            <a:ext cx="9009530" cy="1190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A6706-59BB-83D6-1489-B1B855747C6D}"/>
              </a:ext>
            </a:extLst>
          </p:cNvPr>
          <p:cNvSpPr txBox="1"/>
          <p:nvPr/>
        </p:nvSpPr>
        <p:spPr>
          <a:xfrm>
            <a:off x="500557" y="1627352"/>
            <a:ext cx="3570194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FFFFFF"/>
                </a:solidFill>
                <a:latin typeface="Montserrat"/>
              </a:rPr>
              <a:t>127 update status ('in process' -&gt; 'in delivery')</a:t>
            </a:r>
          </a:p>
          <a:p>
            <a:r>
              <a:rPr lang="en-US" sz="1100">
                <a:solidFill>
                  <a:srgbClr val="FFFFFF"/>
                </a:solidFill>
                <a:latin typeface="Montserrat"/>
              </a:rPr>
              <a:t>128 update status ('in delivery' -&gt; 'completed')</a:t>
            </a:r>
          </a:p>
          <a:p>
            <a:r>
              <a:rPr lang="en-US" sz="1100">
                <a:solidFill>
                  <a:srgbClr val="FFFFFF"/>
                </a:solidFill>
                <a:latin typeface="Montserrat"/>
              </a:rPr>
              <a:t>131  update status ('in delivery' -&gt; 'completed')</a:t>
            </a:r>
            <a:endParaRPr lang="el-GR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2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0DD386-8D2C-97BE-03BA-3ED9374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393749"/>
            <a:ext cx="7361758" cy="917257"/>
          </a:xfrm>
        </p:spPr>
        <p:txBody>
          <a:bodyPr>
            <a:noAutofit/>
          </a:bodyPr>
          <a:lstStyle/>
          <a:p>
            <a:r>
              <a:rPr lang="el-GR" sz="2600" dirty="0" err="1"/>
              <a:t>Slowly</a:t>
            </a:r>
            <a:r>
              <a:rPr lang="el-GR" sz="2600" dirty="0"/>
              <a:t> </a:t>
            </a:r>
            <a:r>
              <a:rPr lang="el-GR" sz="2600" dirty="0" err="1"/>
              <a:t>Changing</a:t>
            </a:r>
            <a:r>
              <a:rPr lang="el-GR" sz="2600" dirty="0"/>
              <a:t> </a:t>
            </a:r>
            <a:r>
              <a:rPr lang="el-GR" sz="2600" dirty="0" err="1"/>
              <a:t>Dimensions</a:t>
            </a:r>
            <a:r>
              <a:rPr lang="el-GR" sz="2600" dirty="0"/>
              <a:t> (SCD </a:t>
            </a:r>
            <a:r>
              <a:rPr lang="el-GR" sz="2600" dirty="0" err="1"/>
              <a:t>Type</a:t>
            </a:r>
            <a:r>
              <a:rPr lang="el-GR" sz="2600" dirty="0"/>
              <a:t> 2)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F58B097F-13A2-42FC-431C-9F0631488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424329"/>
            <a:ext cx="7086336" cy="3182201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Typically, dimension attributes change in specific (limited) time points. Data Warehouse systems should always be able to reflect the latest information,  but may also need to record historical information.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For example, a customer moved to a different address, perhaps to a different city, or an Employee wants to change the name that appears on papers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SCD Type 2: a new record is inserted for the same entity with the new attribute value(s). Surrogate keys are necessary here. 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410563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 descr="Εικόνα που περιέχει κείμενο, στιγμιότυπο οθόνης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B0846E82-1AB1-19AF-9EFD-667B8BFD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4" y="199406"/>
            <a:ext cx="7476566" cy="2183019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αριθμός, παράλληλα&#10;&#10;Περιγραφή που δημιουργήθηκε αυτόματα">
            <a:extLst>
              <a:ext uri="{FF2B5EF4-FFF2-40B4-BE49-F238E27FC236}">
                <a16:creationId xmlns:a16="http://schemas.microsoft.com/office/drawing/2014/main" id="{5EED9050-A458-E81F-1974-9FBA6599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94" y="2598204"/>
            <a:ext cx="7476565" cy="234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3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B8FEAF2C-0767-885B-70B7-D9B17A4A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133" y="1728271"/>
            <a:ext cx="4261049" cy="2895213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αριθμός, γραμματοσειρά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6D2FA127-F1BD-9076-468D-D84098535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3" y="1728271"/>
            <a:ext cx="4362685" cy="2895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B14A5-A700-F213-4F87-9EDCCC2A005A}"/>
              </a:ext>
            </a:extLst>
          </p:cNvPr>
          <p:cNvSpPr txBox="1"/>
          <p:nvPr/>
        </p:nvSpPr>
        <p:spPr>
          <a:xfrm>
            <a:off x="1470750" y="407624"/>
            <a:ext cx="6378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Montserrat" panose="00000500000000000000" pitchFamily="2" charset="0"/>
              </a:rPr>
              <a:t>Setting Up Azure Databricks and Blob Storage</a:t>
            </a:r>
            <a:endParaRPr lang="el-G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5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BDA726-1764-BACC-27F0-BB0BDD9AA083}"/>
              </a:ext>
            </a:extLst>
          </p:cNvPr>
          <p:cNvSpPr txBox="1"/>
          <p:nvPr/>
        </p:nvSpPr>
        <p:spPr>
          <a:xfrm>
            <a:off x="859763" y="319489"/>
            <a:ext cx="742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0"/>
              </a:rPr>
              <a:t>Connecting Databricks to blob storage</a:t>
            </a:r>
            <a:endParaRPr lang="el-GR" sz="2800" dirty="0">
              <a:solidFill>
                <a:schemeClr val="bg1"/>
              </a:solidFill>
            </a:endParaRPr>
          </a:p>
        </p:txBody>
      </p:sp>
      <p:pic>
        <p:nvPicPr>
          <p:cNvPr id="4" name="Εικόνα 3" descr="Εικόνα που περιέχει κείμενο, στιγμιότυπο οθόνης, γραμματοσειρά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EFD63156-1A21-FA6E-3CEA-946140BA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63" y="1517051"/>
            <a:ext cx="7424474" cy="21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8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κείμενο, αριθμός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E36F9056-74A1-547F-01E4-872C7267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532" y="1131822"/>
            <a:ext cx="2645067" cy="2932749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FB454325-BDFE-EF5F-3A9E-C1B32411E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28"/>
          <a:stretch/>
        </p:blipFill>
        <p:spPr>
          <a:xfrm>
            <a:off x="136401" y="2368063"/>
            <a:ext cx="6165247" cy="1696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B1156A-DEFB-9B93-0F2C-9CD48F901367}"/>
              </a:ext>
            </a:extLst>
          </p:cNvPr>
          <p:cNvSpPr txBox="1"/>
          <p:nvPr/>
        </p:nvSpPr>
        <p:spPr>
          <a:xfrm>
            <a:off x="244470" y="683046"/>
            <a:ext cx="5949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82C7A5"/>
                </a:solidFill>
                <a:latin typeface="Montserrat" panose="00000500000000000000" pitchFamily="2" charset="0"/>
              </a:rPr>
              <a:t>Query to calculate average order execution time in days, depending on the products included</a:t>
            </a:r>
            <a:endParaRPr lang="el-GR" sz="2200" dirty="0">
              <a:solidFill>
                <a:srgbClr val="82C7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4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B1156A-DEFB-9B93-0F2C-9CD48F901367}"/>
              </a:ext>
            </a:extLst>
          </p:cNvPr>
          <p:cNvSpPr txBox="1"/>
          <p:nvPr/>
        </p:nvSpPr>
        <p:spPr>
          <a:xfrm>
            <a:off x="236353" y="709373"/>
            <a:ext cx="5949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82C7A5"/>
                </a:solidFill>
                <a:latin typeface="Montserrat" panose="00000500000000000000" pitchFamily="2" charset="0"/>
              </a:rPr>
              <a:t>Query to calculate average order delivery time in days, depending on the customer’s country</a:t>
            </a:r>
            <a:endParaRPr lang="el-GR" sz="2200" dirty="0">
              <a:solidFill>
                <a:srgbClr val="82C7A5"/>
              </a:solidFill>
            </a:endParaRPr>
          </a:p>
        </p:txBody>
      </p:sp>
      <p:pic>
        <p:nvPicPr>
          <p:cNvPr id="5" name="Εικόνα 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7E1411D3-F0CC-99AF-798D-3E68F0A7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4" y="2368064"/>
            <a:ext cx="6165247" cy="1696507"/>
          </a:xfrm>
          <a:prstGeom prst="rect">
            <a:avLst/>
          </a:prstGeom>
        </p:spPr>
      </p:pic>
      <p:pic>
        <p:nvPicPr>
          <p:cNvPr id="9" name="Εικόνα 8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5DDD33DD-A69C-37F1-1ED9-DEEFB14F7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84"/>
          <a:stretch/>
        </p:blipFill>
        <p:spPr>
          <a:xfrm>
            <a:off x="6370649" y="1373540"/>
            <a:ext cx="2645067" cy="269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4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5914C7-2967-222B-9E36-233E1DAAD5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17077" y="136796"/>
            <a:ext cx="4709845" cy="66675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Power BI Dashboard (1)</a:t>
            </a:r>
            <a:endParaRPr lang="el-GR" sz="3000" dirty="0">
              <a:solidFill>
                <a:schemeClr val="bg1"/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4C80082-3C8D-2B15-7220-5D0EF430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546"/>
            <a:ext cx="9144000" cy="42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1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03BD10-A092-CFA3-D650-65F28BFE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Outline</a:t>
            </a:r>
            <a:endParaRPr lang="el-GR" sz="4000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6E3222E-FC85-9FFE-2904-19580827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1093827"/>
          </a:xfrm>
        </p:spPr>
        <p:txBody>
          <a:bodyPr>
            <a:normAutofit fontScale="92500" lnSpcReduction="20000"/>
          </a:bodyPr>
          <a:lstStyle/>
          <a:p>
            <a:pPr marL="146050" indent="0">
              <a:spcAft>
                <a:spcPts val="600"/>
              </a:spcAft>
              <a:buNone/>
            </a:pPr>
            <a:r>
              <a:rPr lang="en-US" sz="2400" dirty="0">
                <a:solidFill>
                  <a:srgbClr val="82C7A5"/>
                </a:solidFill>
                <a:latin typeface="Montserrat" panose="00000500000000000000" pitchFamily="2" charset="0"/>
              </a:rPr>
              <a:t>Project Description</a:t>
            </a:r>
            <a:endParaRPr lang="en-US" sz="1700" dirty="0">
              <a:solidFill>
                <a:srgbClr val="82C7A5"/>
              </a:solidFill>
              <a:latin typeface="Montserrat" panose="00000500000000000000" pitchFamily="2" charset="0"/>
            </a:endParaRPr>
          </a:p>
          <a:p>
            <a:pPr marL="146050" indent="0" algn="just">
              <a:spcAft>
                <a:spcPts val="600"/>
              </a:spcAft>
              <a:buNone/>
            </a:pPr>
            <a:r>
              <a:rPr lang="en-US" sz="1500" dirty="0">
                <a:latin typeface="Montserrat" panose="00000500000000000000" pitchFamily="2" charset="0"/>
              </a:rPr>
              <a:t>Design </a:t>
            </a:r>
            <a:r>
              <a:rPr lang="el-GR" sz="1500" dirty="0">
                <a:latin typeface="Montserrat" panose="00000500000000000000" pitchFamily="2" charset="0"/>
              </a:rPr>
              <a:t> </a:t>
            </a:r>
            <a:r>
              <a:rPr lang="en-US" sz="1500" dirty="0">
                <a:latin typeface="Montserrat" panose="00000500000000000000" pitchFamily="2" charset="0"/>
              </a:rPr>
              <a:t>and implementation of Data Warehouse to serve </a:t>
            </a:r>
            <a:r>
              <a:rPr lang="en-US" sz="1500" dirty="0" err="1">
                <a:latin typeface="Montserrat" panose="00000500000000000000" pitchFamily="2" charset="0"/>
              </a:rPr>
              <a:t>Cataschevastica’s</a:t>
            </a:r>
            <a:r>
              <a:rPr lang="en-US" sz="1500" dirty="0">
                <a:latin typeface="Montserrat" panose="00000500000000000000" pitchFamily="2" charset="0"/>
              </a:rPr>
              <a:t> analytical  needs. </a:t>
            </a:r>
          </a:p>
        </p:txBody>
      </p:sp>
      <p:sp>
        <p:nvSpPr>
          <p:cNvPr id="5" name="Θέση κειμένου 2">
            <a:extLst>
              <a:ext uri="{FF2B5EF4-FFF2-40B4-BE49-F238E27FC236}">
                <a16:creationId xmlns:a16="http://schemas.microsoft.com/office/drawing/2014/main" id="{2248494A-7CBA-A63B-9FCD-A2806EBE3A1D}"/>
              </a:ext>
            </a:extLst>
          </p:cNvPr>
          <p:cNvSpPr txBox="1">
            <a:spLocks/>
          </p:cNvSpPr>
          <p:nvPr/>
        </p:nvSpPr>
        <p:spPr>
          <a:xfrm>
            <a:off x="1297500" y="2294331"/>
            <a:ext cx="7038900" cy="263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spcAft>
                <a:spcPts val="600"/>
              </a:spcAft>
              <a:buFont typeface="Lato"/>
              <a:buNone/>
            </a:pPr>
            <a:r>
              <a:rPr lang="en-US" sz="1700" dirty="0">
                <a:solidFill>
                  <a:srgbClr val="82C7A5"/>
                </a:solidFill>
                <a:latin typeface="Montserrat" panose="00000500000000000000" pitchFamily="2" charset="0"/>
              </a:rPr>
              <a:t>Steps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Understand key business processes and analytical goals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Identify data sources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Determine DW architecture (fact and dimension tables) considering the defined business needs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Develop ETL processes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Implementation and Deployment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Design and development of interactive Power BI dashboards</a:t>
            </a:r>
          </a:p>
        </p:txBody>
      </p:sp>
    </p:spTree>
    <p:extLst>
      <p:ext uri="{BB962C8B-B14F-4D97-AF65-F5344CB8AC3E}">
        <p14:creationId xmlns:p14="http://schemas.microsoft.com/office/powerpoint/2010/main" val="1637575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5914C7-2967-222B-9E36-233E1DAAD5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4875" y="89373"/>
            <a:ext cx="4794250" cy="7318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Power BI Dashboard (2)</a:t>
            </a:r>
            <a:endParaRPr lang="el-GR" sz="3000" dirty="0">
              <a:solidFill>
                <a:schemeClr val="bg1"/>
              </a:solidFill>
            </a:endParaRPr>
          </a:p>
        </p:txBody>
      </p:sp>
      <p:pic>
        <p:nvPicPr>
          <p:cNvPr id="6" name="Εικόνα 5" descr="Εικόνα που περιέχει κείμενο, στιγμιότυπο οθόνης, λογισμικό, εικονίδιο υπολογιστή&#10;&#10;Περιγραφή που δημιουργήθηκε αυτόματα">
            <a:extLst>
              <a:ext uri="{FF2B5EF4-FFF2-40B4-BE49-F238E27FC236}">
                <a16:creationId xmlns:a16="http://schemas.microsoft.com/office/drawing/2014/main" id="{4E26AC97-B040-16CA-0DAD-308ED6FB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211"/>
            <a:ext cx="9144000" cy="42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83E6E0-196D-EBEB-8C13-3C73AEFD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Identifying Business Needs</a:t>
            </a:r>
            <a:endParaRPr lang="el-GR" sz="3000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387B581-3A76-624B-BD61-99C8FFFB1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37743"/>
            <a:ext cx="7747348" cy="355058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Sales analytics over time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Customer demographics and buying behavior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Analytics related to the production processes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Operational efficiency (order processing time, supply chain efficiency)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Revenue and expanses analysis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Employee performance analysis and employee demographics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Montserrat" panose="00000500000000000000" pitchFamily="2" charset="0"/>
              </a:rPr>
              <a:t>Sales forecast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8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ETL Process">
            <a:extLst>
              <a:ext uri="{FF2B5EF4-FFF2-40B4-BE49-F238E27FC236}">
                <a16:creationId xmlns:a16="http://schemas.microsoft.com/office/drawing/2014/main" id="{FD1924B2-E5F8-86EC-746D-E552F847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72" y="900349"/>
            <a:ext cx="6360457" cy="33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6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στιγμιότυπο οθόνης, διάγραμμα, παράλληλα&#10;&#10;Περιγραφή που δημιουργήθηκε αυτόματα">
            <a:extLst>
              <a:ext uri="{FF2B5EF4-FFF2-40B4-BE49-F238E27FC236}">
                <a16:creationId xmlns:a16="http://schemas.microsoft.com/office/drawing/2014/main" id="{6A7649A8-7649-1D27-9E3C-7CF60C2F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11" y="847163"/>
            <a:ext cx="7501271" cy="4148419"/>
          </a:xfrm>
          <a:prstGeom prst="rect">
            <a:avLst/>
          </a:prstGeom>
        </p:spPr>
      </p:pic>
      <p:sp>
        <p:nvSpPr>
          <p:cNvPr id="4" name="Τίτλος 3">
            <a:extLst>
              <a:ext uri="{FF2B5EF4-FFF2-40B4-BE49-F238E27FC236}">
                <a16:creationId xmlns:a16="http://schemas.microsoft.com/office/drawing/2014/main" id="{B359B3E2-A72E-D23A-2EC1-F38F1725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596" y="147918"/>
            <a:ext cx="7038900" cy="651882"/>
          </a:xfrm>
        </p:spPr>
        <p:txBody>
          <a:bodyPr>
            <a:normAutofit/>
          </a:bodyPr>
          <a:lstStyle/>
          <a:p>
            <a:r>
              <a:rPr lang="el-GR" sz="3000" dirty="0" err="1"/>
              <a:t>Cataschevastica</a:t>
            </a:r>
            <a:r>
              <a:rPr lang="el-GR" sz="3000" dirty="0"/>
              <a:t> OLTP </a:t>
            </a:r>
            <a:r>
              <a:rPr lang="el-GR" sz="3000" dirty="0" err="1"/>
              <a:t>Version</a:t>
            </a:r>
            <a:r>
              <a:rPr lang="el-GR" sz="3000" dirty="0"/>
              <a:t> 2</a:t>
            </a:r>
          </a:p>
        </p:txBody>
      </p:sp>
    </p:spTree>
    <p:extLst>
      <p:ext uri="{BB962C8B-B14F-4D97-AF65-F5344CB8AC3E}">
        <p14:creationId xmlns:p14="http://schemas.microsoft.com/office/powerpoint/2010/main" val="157208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CCB25E-B239-9108-D60E-52118BA9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DW Architecture – Constellation schema</a:t>
            </a:r>
            <a:endParaRPr lang="el-GR" sz="3000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6955B62-B366-7A14-29C4-54D86C014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7253" y="2779697"/>
            <a:ext cx="3599147" cy="2020216"/>
          </a:xfrm>
        </p:spPr>
        <p:txBody>
          <a:bodyPr>
            <a:normAutofit lnSpcReduction="10000"/>
          </a:bodyPr>
          <a:lstStyle/>
          <a:p>
            <a:pPr marL="146050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rgbClr val="82C7A5"/>
                </a:solidFill>
                <a:latin typeface="Montserrat" panose="00000500000000000000" pitchFamily="2" charset="0"/>
              </a:rPr>
              <a:t>Dimension Tables</a:t>
            </a:r>
          </a:p>
          <a:p>
            <a:pPr marL="146050" indent="0" algn="ctr">
              <a:spcAft>
                <a:spcPts val="60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DimCustomer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46050" indent="0" algn="ctr">
              <a:spcAft>
                <a:spcPts val="60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DimEmployee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46050" indent="0" algn="ctr">
              <a:spcAft>
                <a:spcPts val="60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DimProduct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46050" indent="0" algn="ctr">
              <a:spcAft>
                <a:spcPts val="60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DimMaterial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46050" indent="0" algn="ctr">
              <a:spcAft>
                <a:spcPts val="60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DimDate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Θέση κειμένου 2">
            <a:extLst>
              <a:ext uri="{FF2B5EF4-FFF2-40B4-BE49-F238E27FC236}">
                <a16:creationId xmlns:a16="http://schemas.microsoft.com/office/drawing/2014/main" id="{F9653F9F-0CC4-7B8B-574F-22E6D95F4817}"/>
              </a:ext>
            </a:extLst>
          </p:cNvPr>
          <p:cNvSpPr txBox="1">
            <a:spLocks/>
          </p:cNvSpPr>
          <p:nvPr/>
        </p:nvSpPr>
        <p:spPr>
          <a:xfrm>
            <a:off x="1297500" y="2779697"/>
            <a:ext cx="3519450" cy="171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spcAft>
                <a:spcPts val="600"/>
              </a:spcAft>
              <a:buFont typeface="Lato"/>
              <a:buNone/>
            </a:pPr>
            <a:r>
              <a:rPr lang="en-US" sz="1600" dirty="0">
                <a:solidFill>
                  <a:srgbClr val="82C7A5"/>
                </a:solidFill>
                <a:latin typeface="Montserrat"/>
              </a:rPr>
              <a:t>Fact Tables</a:t>
            </a:r>
          </a:p>
          <a:p>
            <a:pPr marL="146050" indent="0" algn="ctr">
              <a:spcAft>
                <a:spcPts val="600"/>
              </a:spcAft>
              <a:buFont typeface="Lato"/>
              <a:buNone/>
            </a:pPr>
            <a:r>
              <a:rPr lang="en-US" dirty="0" err="1">
                <a:latin typeface="Montserrat" panose="00000500000000000000" pitchFamily="2" charset="0"/>
              </a:rPr>
              <a:t>FactSales</a:t>
            </a:r>
            <a:endParaRPr lang="en-US" dirty="0">
              <a:latin typeface="Montserrat" panose="00000500000000000000" pitchFamily="2" charset="0"/>
            </a:endParaRPr>
          </a:p>
          <a:p>
            <a:pPr marL="146050" indent="0" algn="ctr">
              <a:spcAft>
                <a:spcPts val="600"/>
              </a:spcAft>
              <a:buFont typeface="Lato"/>
              <a:buNone/>
            </a:pPr>
            <a:r>
              <a:rPr lang="en-US" dirty="0" err="1">
                <a:latin typeface="Montserrat"/>
              </a:rPr>
              <a:t>TempFactSales</a:t>
            </a:r>
            <a:endParaRPr lang="en-US" dirty="0">
              <a:latin typeface="Montserrat" panose="00000500000000000000" pitchFamily="2" charset="0"/>
            </a:endParaRPr>
          </a:p>
          <a:p>
            <a:pPr marL="146050" indent="0" algn="ctr">
              <a:spcAft>
                <a:spcPts val="600"/>
              </a:spcAft>
              <a:buFont typeface="Lato"/>
              <a:buNone/>
            </a:pPr>
            <a:r>
              <a:rPr lang="en-US" dirty="0" err="1">
                <a:latin typeface="Montserrat" panose="00000500000000000000" pitchFamily="2" charset="0"/>
              </a:rPr>
              <a:t>FactProduction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F66DB-532D-8332-7C1B-D21F72B5915E}"/>
              </a:ext>
            </a:extLst>
          </p:cNvPr>
          <p:cNvSpPr txBox="1"/>
          <p:nvPr/>
        </p:nvSpPr>
        <p:spPr>
          <a:xfrm>
            <a:off x="1423755" y="1572416"/>
            <a:ext cx="6786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2" charset="0"/>
              </a:rPr>
              <a:t>Constellation  Or Galaxy Schema</a:t>
            </a:r>
          </a:p>
          <a:p>
            <a:pPr marL="720000" lvl="4" indent="-285750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bg1"/>
                </a:solidFill>
                <a:latin typeface="Montserrat" panose="00000500000000000000" pitchFamily="2" charset="0"/>
              </a:rPr>
              <a:t>Multiple fact tables sharing dimension tables</a:t>
            </a:r>
          </a:p>
          <a:p>
            <a:pPr marL="720000" indent="-285750"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bg1"/>
                </a:solidFill>
                <a:latin typeface="Montserrat" panose="00000500000000000000" pitchFamily="2" charset="0"/>
              </a:rPr>
              <a:t>Each fact table serves different business analytics scenarios</a:t>
            </a:r>
            <a:endParaRPr lang="el-GR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9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στιγμιότυπο οθόνης, διάγραμμα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2C1DBAA2-11B7-180E-FF32-3D4C543C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82" y="316005"/>
            <a:ext cx="6329437" cy="45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7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στιγμιότυπο οθόνης, γραμματοσειρ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6E95BCB2-8AF9-A307-60BD-19C0F5AF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209" y="87407"/>
            <a:ext cx="6231550" cy="4968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552A2F-FD2C-0E0D-34C0-52AFC7546164}"/>
              </a:ext>
            </a:extLst>
          </p:cNvPr>
          <p:cNvSpPr txBox="1"/>
          <p:nvPr/>
        </p:nvSpPr>
        <p:spPr>
          <a:xfrm>
            <a:off x="389965" y="184897"/>
            <a:ext cx="189603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dirty="0" err="1">
                <a:solidFill>
                  <a:srgbClr val="FFFFFF"/>
                </a:solidFill>
                <a:latin typeface="Montserrat"/>
              </a:rPr>
              <a:t>FactSales</a:t>
            </a:r>
            <a:endParaRPr lang="en-US" sz="2700" dirty="0">
              <a:solidFill>
                <a:srgbClr val="FFFFFF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5720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στιγμιότυπο οθόνης, σχεδίαση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0253F401-CF6D-D08D-F829-5AC1F972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24" y="94129"/>
            <a:ext cx="5533227" cy="494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5793E1-2CF7-9E1B-4BBF-22F35385F63A}"/>
              </a:ext>
            </a:extLst>
          </p:cNvPr>
          <p:cNvSpPr txBox="1"/>
          <p:nvPr/>
        </p:nvSpPr>
        <p:spPr>
          <a:xfrm>
            <a:off x="282388" y="198344"/>
            <a:ext cx="289784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err="1">
                <a:solidFill>
                  <a:srgbClr val="FFFFFF"/>
                </a:solidFill>
                <a:latin typeface="Montserrat"/>
              </a:rPr>
              <a:t>FactProduction</a:t>
            </a:r>
            <a:endParaRPr lang="el-GR" err="1"/>
          </a:p>
        </p:txBody>
      </p:sp>
    </p:spTree>
    <p:extLst>
      <p:ext uri="{BB962C8B-B14F-4D97-AF65-F5344CB8AC3E}">
        <p14:creationId xmlns:p14="http://schemas.microsoft.com/office/powerpoint/2010/main" val="413216404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BC17C8C20ABF8D4CADF56C21DB39BB4A" ma:contentTypeVersion="5" ma:contentTypeDescription="Δημιουργία νέου εγγράφου" ma:contentTypeScope="" ma:versionID="455443cf96b9967463678c3d37bac821">
  <xsd:schema xmlns:xsd="http://www.w3.org/2001/XMLSchema" xmlns:xs="http://www.w3.org/2001/XMLSchema" xmlns:p="http://schemas.microsoft.com/office/2006/metadata/properties" xmlns:ns3="ca80b44b-c873-4e8f-9b4a-5538c917b25e" targetNamespace="http://schemas.microsoft.com/office/2006/metadata/properties" ma:root="true" ma:fieldsID="e718ffa11024daa0442fc4470c48f90e" ns3:_="">
    <xsd:import namespace="ca80b44b-c873-4e8f-9b4a-5538c917b2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80b44b-c873-4e8f-9b4a-5538c917b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80b44b-c873-4e8f-9b4a-5538c917b25e" xsi:nil="true"/>
  </documentManagement>
</p:properties>
</file>

<file path=customXml/itemProps1.xml><?xml version="1.0" encoding="utf-8"?>
<ds:datastoreItem xmlns:ds="http://schemas.openxmlformats.org/officeDocument/2006/customXml" ds:itemID="{224A2880-4662-474E-85CC-3C75018A8D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80b44b-c873-4e8f-9b4a-5538c917b2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B2BD51-9F53-45E7-ADF8-17E2BD9D0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FC8D5C-3705-4FD3-83C8-35ACFF1074B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a80b44b-c873-4e8f-9b4a-5538c917b25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425</Words>
  <Application>Microsoft Office PowerPoint</Application>
  <PresentationFormat>Προβολή στην οθόνη (16:9)</PresentationFormat>
  <Paragraphs>60</Paragraphs>
  <Slides>20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7" baseType="lpstr">
      <vt:lpstr>Avenir Next LT Pro</vt:lpstr>
      <vt:lpstr>Montserrat</vt:lpstr>
      <vt:lpstr>Lato</vt:lpstr>
      <vt:lpstr>Arial</vt:lpstr>
      <vt:lpstr>Wingdings</vt:lpstr>
      <vt:lpstr>Courier New</vt:lpstr>
      <vt:lpstr>Focus</vt:lpstr>
      <vt:lpstr>Cataschevastica</vt:lpstr>
      <vt:lpstr>Project Outline</vt:lpstr>
      <vt:lpstr>Identifying Business Needs</vt:lpstr>
      <vt:lpstr>Παρουσίαση του PowerPoint</vt:lpstr>
      <vt:lpstr>Cataschevastica OLTP Version 2</vt:lpstr>
      <vt:lpstr>DW Architecture – Constellation schema</vt:lpstr>
      <vt:lpstr>Παρουσίαση του PowerPoint</vt:lpstr>
      <vt:lpstr>Παρουσίαση του PowerPoint</vt:lpstr>
      <vt:lpstr>Παρουσίαση του PowerPoint</vt:lpstr>
      <vt:lpstr>Incremental Loading In Fact tables</vt:lpstr>
      <vt:lpstr>Παρουσίαση του PowerPoint</vt:lpstr>
      <vt:lpstr>Παρουσίαση του PowerPoint</vt:lpstr>
      <vt:lpstr>Slowly Changing Dimensions (SCD Type 2)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Power BI Dashboard (1)</vt:lpstr>
      <vt:lpstr>Power BI Dashboard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Cataschevastica</dc:title>
  <dc:creator>vasilikiyeo</dc:creator>
  <cp:lastModifiedBy>Vasiliki Georgali</cp:lastModifiedBy>
  <cp:revision>3</cp:revision>
  <dcterms:modified xsi:type="dcterms:W3CDTF">2024-06-18T20:23:05Z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0x010100BC17C8C20ABF8D4CADF56C21DB39BB4A</vt:lpwstr>
  </property>
</Properties>
</file>