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7"/>
  </p:notesMasterIdLst>
  <p:sldIdLst>
    <p:sldId id="262" r:id="rId3"/>
    <p:sldId id="270" r:id="rId4"/>
    <p:sldId id="286" r:id="rId5"/>
    <p:sldId id="274" r:id="rId6"/>
    <p:sldId id="287" r:id="rId7"/>
    <p:sldId id="276" r:id="rId8"/>
    <p:sldId id="277" r:id="rId9"/>
    <p:sldId id="278" r:id="rId10"/>
    <p:sldId id="279" r:id="rId11"/>
    <p:sldId id="280" r:id="rId12"/>
    <p:sldId id="282" r:id="rId13"/>
    <p:sldId id="281" r:id="rId14"/>
    <p:sldId id="283" r:id="rId15"/>
    <p:sldId id="284" r:id="rId16"/>
    <p:sldId id="290" r:id="rId17"/>
    <p:sldId id="272" r:id="rId18"/>
    <p:sldId id="285" r:id="rId19"/>
    <p:sldId id="288" r:id="rId20"/>
    <p:sldId id="289" r:id="rId21"/>
    <p:sldId id="292" r:id="rId22"/>
    <p:sldId id="294" r:id="rId23"/>
    <p:sldId id="291" r:id="rId24"/>
    <p:sldId id="293" r:id="rId25"/>
    <p:sldId id="29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0000"/>
    <a:srgbClr val="0033CC"/>
    <a:srgbClr val="385D8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4982" autoAdjust="0"/>
  </p:normalViewPr>
  <p:slideViewPr>
    <p:cSldViewPr snapToGrid="0">
      <p:cViewPr varScale="1">
        <p:scale>
          <a:sx n="98" d="100"/>
          <a:sy n="98" d="100"/>
        </p:scale>
        <p:origin x="107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7F810-7BAF-4B38-B91D-CF863D4BA9EC}" type="datetimeFigureOut">
              <a:rPr lang="en-GB" smtClean="0"/>
              <a:t>11/01/2021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DE9A0-5E44-4BE7-8AD6-61588D046BAA}" type="slidenum">
              <a:rPr lang="en-GB" smtClean="0"/>
              <a:t>‹#›</a:t>
            </a:fld>
            <a:endParaRPr lang="en-GB"/>
          </a:p>
        </p:txBody>
      </p:sp>
    </p:spTree>
    <p:extLst>
      <p:ext uri="{BB962C8B-B14F-4D97-AF65-F5344CB8AC3E}">
        <p14:creationId xmlns:p14="http://schemas.microsoft.com/office/powerpoint/2010/main" val="295704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Order of operations and integer division.</a:t>
            </a:r>
          </a:p>
        </p:txBody>
      </p:sp>
      <p:sp>
        <p:nvSpPr>
          <p:cNvPr id="4" name="Slide Number Placeholder 3"/>
          <p:cNvSpPr>
            <a:spLocks noGrp="1"/>
          </p:cNvSpPr>
          <p:nvPr>
            <p:ph type="sldNum" sz="quarter" idx="10"/>
          </p:nvPr>
        </p:nvSpPr>
        <p:spPr/>
        <p:txBody>
          <a:bodyPr/>
          <a:lstStyle/>
          <a:p>
            <a:fld id="{897DE9A0-5E44-4BE7-8AD6-61588D046BAA}" type="slidenum">
              <a:rPr lang="en-GB" smtClean="0"/>
              <a:t>19</a:t>
            </a:fld>
            <a:endParaRPr lang="en-GB"/>
          </a:p>
        </p:txBody>
      </p:sp>
    </p:spTree>
    <p:extLst>
      <p:ext uri="{BB962C8B-B14F-4D97-AF65-F5344CB8AC3E}">
        <p14:creationId xmlns:p14="http://schemas.microsoft.com/office/powerpoint/2010/main" val="135810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Storing the return value of a function that changes the variable itself.</a:t>
            </a:r>
          </a:p>
        </p:txBody>
      </p:sp>
      <p:sp>
        <p:nvSpPr>
          <p:cNvPr id="4" name="Slide Number Placeholder 3"/>
          <p:cNvSpPr>
            <a:spLocks noGrp="1"/>
          </p:cNvSpPr>
          <p:nvPr>
            <p:ph type="sldNum" sz="quarter" idx="10"/>
          </p:nvPr>
        </p:nvSpPr>
        <p:spPr/>
        <p:txBody>
          <a:bodyPr/>
          <a:lstStyle/>
          <a:p>
            <a:fld id="{897DE9A0-5E44-4BE7-8AD6-61588D046BAA}" type="slidenum">
              <a:rPr lang="en-GB" smtClean="0"/>
              <a:t>20</a:t>
            </a:fld>
            <a:endParaRPr lang="en-GB"/>
          </a:p>
        </p:txBody>
      </p:sp>
    </p:spTree>
    <p:extLst>
      <p:ext uri="{BB962C8B-B14F-4D97-AF65-F5344CB8AC3E}">
        <p14:creationId xmlns:p14="http://schemas.microsoft.com/office/powerpoint/2010/main" val="30339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The range function is exclusive at the end.</a:t>
            </a:r>
          </a:p>
        </p:txBody>
      </p:sp>
      <p:sp>
        <p:nvSpPr>
          <p:cNvPr id="4" name="Slide Number Placeholder 3"/>
          <p:cNvSpPr>
            <a:spLocks noGrp="1"/>
          </p:cNvSpPr>
          <p:nvPr>
            <p:ph type="sldNum" sz="quarter" idx="10"/>
          </p:nvPr>
        </p:nvSpPr>
        <p:spPr/>
        <p:txBody>
          <a:bodyPr/>
          <a:lstStyle/>
          <a:p>
            <a:fld id="{897DE9A0-5E44-4BE7-8AD6-61588D046BAA}" type="slidenum">
              <a:rPr lang="en-GB" smtClean="0"/>
              <a:t>21</a:t>
            </a:fld>
            <a:endParaRPr lang="en-GB"/>
          </a:p>
        </p:txBody>
      </p:sp>
    </p:spTree>
    <p:extLst>
      <p:ext uri="{BB962C8B-B14F-4D97-AF65-F5344CB8AC3E}">
        <p14:creationId xmlns:p14="http://schemas.microsoft.com/office/powerpoint/2010/main" val="154927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31EFA97-762E-46C2-B79F-5C30C93273C7}" type="datetimeFigureOut">
              <a:rPr lang="en-GB"/>
              <a:pPr>
                <a:defRPr/>
              </a:pPr>
              <a:t>11/01/2021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1230CE4B-A25F-447C-80E4-290DC0A83CB3}" type="slidenum">
              <a:rPr lang="en-GB" altLang="en-US"/>
              <a:pPr/>
              <a:t>‹#›</a:t>
            </a:fld>
            <a:endParaRPr lang="en-GB" altLang="en-US"/>
          </a:p>
        </p:txBody>
      </p:sp>
    </p:spTree>
    <p:extLst>
      <p:ext uri="{BB962C8B-B14F-4D97-AF65-F5344CB8AC3E}">
        <p14:creationId xmlns:p14="http://schemas.microsoft.com/office/powerpoint/2010/main" val="422094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B736DDF5-F11B-40E4-AFF4-7A78E9D9062B}" type="datetimeFigureOut">
              <a:rPr lang="en-GB"/>
              <a:pPr>
                <a:defRPr/>
              </a:pPr>
              <a:t>11/01/2021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B3DF9158-78C0-4FF4-9E10-5A9084A87D61}" type="slidenum">
              <a:rPr lang="en-GB" altLang="en-US"/>
              <a:pPr/>
              <a:t>‹#›</a:t>
            </a:fld>
            <a:endParaRPr lang="en-GB" altLang="en-US"/>
          </a:p>
        </p:txBody>
      </p:sp>
    </p:spTree>
    <p:extLst>
      <p:ext uri="{BB962C8B-B14F-4D97-AF65-F5344CB8AC3E}">
        <p14:creationId xmlns:p14="http://schemas.microsoft.com/office/powerpoint/2010/main" val="275633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C4EF57D-27ED-4186-8AFC-5ECA3DD33B4F}" type="datetimeFigureOut">
              <a:rPr lang="en-GB"/>
              <a:pPr>
                <a:defRPr/>
              </a:pPr>
              <a:t>11/01/2021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4FF6C187-8149-4FED-9B0A-64E322234A4F}" type="slidenum">
              <a:rPr lang="en-GB" altLang="en-US"/>
              <a:pPr/>
              <a:t>‹#›</a:t>
            </a:fld>
            <a:endParaRPr lang="en-GB" altLang="en-US"/>
          </a:p>
        </p:txBody>
      </p:sp>
    </p:spTree>
    <p:extLst>
      <p:ext uri="{BB962C8B-B14F-4D97-AF65-F5344CB8AC3E}">
        <p14:creationId xmlns:p14="http://schemas.microsoft.com/office/powerpoint/2010/main" val="3808128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06096A-B02D-491A-B64F-E6C07C67FC97}"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3201110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096A-B02D-491A-B64F-E6C07C67FC97}"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887200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06096A-B02D-491A-B64F-E6C07C67FC97}"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1296253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06096A-B02D-491A-B64F-E6C07C67FC97}"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262145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6096A-B02D-491A-B64F-E6C07C67FC97}" type="datetimeFigureOut">
              <a:rPr lang="en-GB" smtClean="0"/>
              <a:t>11/01/2021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2710209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06096A-B02D-491A-B64F-E6C07C67FC97}" type="datetimeFigureOut">
              <a:rPr lang="en-GB" smtClean="0"/>
              <a:t>11/01/2021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3102495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096A-B02D-491A-B64F-E6C07C67FC97}" type="datetimeFigureOut">
              <a:rPr lang="en-GB" smtClean="0"/>
              <a:t>11/01/2021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271775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06096A-B02D-491A-B64F-E6C07C67FC97}"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346007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B1E788B-7899-4D86-B894-64DF4099D696}" type="datetimeFigureOut">
              <a:rPr lang="en-GB"/>
              <a:pPr>
                <a:defRPr/>
              </a:pPr>
              <a:t>11/01/2021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F491278-198C-4FE5-B4A3-86CA086B31EE}" type="slidenum">
              <a:rPr lang="en-GB" altLang="en-US"/>
              <a:pPr/>
              <a:t>‹#›</a:t>
            </a:fld>
            <a:endParaRPr lang="en-GB" altLang="en-US"/>
          </a:p>
        </p:txBody>
      </p:sp>
    </p:spTree>
    <p:extLst>
      <p:ext uri="{BB962C8B-B14F-4D97-AF65-F5344CB8AC3E}">
        <p14:creationId xmlns:p14="http://schemas.microsoft.com/office/powerpoint/2010/main" val="2016482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06096A-B02D-491A-B64F-E6C07C67FC97}"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1576231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096A-B02D-491A-B64F-E6C07C67FC97}"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4085528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096A-B02D-491A-B64F-E6C07C67FC97}"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144171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A009A95-9DC3-4E8D-B2CD-16DC85164DFE}" type="datetimeFigureOut">
              <a:rPr lang="en-GB"/>
              <a:pPr>
                <a:defRPr/>
              </a:pPr>
              <a:t>11/01/2021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ACB173B1-A9A2-45F4-9E2E-5006339C10C9}" type="slidenum">
              <a:rPr lang="en-GB" altLang="en-US"/>
              <a:pPr/>
              <a:t>‹#›</a:t>
            </a:fld>
            <a:endParaRPr lang="en-GB" altLang="en-US"/>
          </a:p>
        </p:txBody>
      </p:sp>
    </p:spTree>
    <p:extLst>
      <p:ext uri="{BB962C8B-B14F-4D97-AF65-F5344CB8AC3E}">
        <p14:creationId xmlns:p14="http://schemas.microsoft.com/office/powerpoint/2010/main" val="406783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46D4DC9A-C12C-4A65-877E-A5E9D74F0E51}" type="datetimeFigureOut">
              <a:rPr lang="en-GB"/>
              <a:pPr>
                <a:defRPr/>
              </a:pPr>
              <a:t>11/01/2021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64671751-B9E2-4A93-9FE5-9F3140980784}" type="slidenum">
              <a:rPr lang="en-GB" altLang="en-US"/>
              <a:pPr/>
              <a:t>‹#›</a:t>
            </a:fld>
            <a:endParaRPr lang="en-GB" altLang="en-US"/>
          </a:p>
        </p:txBody>
      </p:sp>
    </p:spTree>
    <p:extLst>
      <p:ext uri="{BB962C8B-B14F-4D97-AF65-F5344CB8AC3E}">
        <p14:creationId xmlns:p14="http://schemas.microsoft.com/office/powerpoint/2010/main" val="376190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512EDBC2-83EC-43A6-A83C-5586CD24E127}" type="datetimeFigureOut">
              <a:rPr lang="en-GB"/>
              <a:pPr>
                <a:defRPr/>
              </a:pPr>
              <a:t>11/01/2021</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193D10D4-2F31-4F6F-A408-F3F7B0135071}" type="slidenum">
              <a:rPr lang="en-GB" altLang="en-US"/>
              <a:pPr/>
              <a:t>‹#›</a:t>
            </a:fld>
            <a:endParaRPr lang="en-GB" altLang="en-US"/>
          </a:p>
        </p:txBody>
      </p:sp>
    </p:spTree>
    <p:extLst>
      <p:ext uri="{BB962C8B-B14F-4D97-AF65-F5344CB8AC3E}">
        <p14:creationId xmlns:p14="http://schemas.microsoft.com/office/powerpoint/2010/main" val="47666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73ADC05-EA7E-41E4-BA93-70582AD58014}" type="datetimeFigureOut">
              <a:rPr lang="en-GB"/>
              <a:pPr>
                <a:defRPr/>
              </a:pPr>
              <a:t>11/01/2021</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AA357742-94C1-4B8F-B8E4-160104C0BC59}" type="slidenum">
              <a:rPr lang="en-GB" altLang="en-US"/>
              <a:pPr/>
              <a:t>‹#›</a:t>
            </a:fld>
            <a:endParaRPr lang="en-GB" altLang="en-US"/>
          </a:p>
        </p:txBody>
      </p:sp>
    </p:spTree>
    <p:extLst>
      <p:ext uri="{BB962C8B-B14F-4D97-AF65-F5344CB8AC3E}">
        <p14:creationId xmlns:p14="http://schemas.microsoft.com/office/powerpoint/2010/main" val="420441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0D7E44-C771-4E2A-B731-C133F2FE6ABC}" type="datetimeFigureOut">
              <a:rPr lang="en-GB"/>
              <a:pPr>
                <a:defRPr/>
              </a:pPr>
              <a:t>11/01/2021</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A1B3398A-6789-468C-8320-6475086D3530}" type="slidenum">
              <a:rPr lang="en-GB" altLang="en-US"/>
              <a:pPr/>
              <a:t>‹#›</a:t>
            </a:fld>
            <a:endParaRPr lang="en-GB" altLang="en-US"/>
          </a:p>
        </p:txBody>
      </p:sp>
    </p:spTree>
    <p:extLst>
      <p:ext uri="{BB962C8B-B14F-4D97-AF65-F5344CB8AC3E}">
        <p14:creationId xmlns:p14="http://schemas.microsoft.com/office/powerpoint/2010/main" val="52434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9C8EEBF-6C71-414F-A3DC-B2282AFE8756}" type="datetimeFigureOut">
              <a:rPr lang="en-GB"/>
              <a:pPr>
                <a:defRPr/>
              </a:pPr>
              <a:t>11/01/2021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00780526-1C3E-4517-A62B-291F09E39BD6}" type="slidenum">
              <a:rPr lang="en-GB" altLang="en-US"/>
              <a:pPr/>
              <a:t>‹#›</a:t>
            </a:fld>
            <a:endParaRPr lang="en-GB" altLang="en-US"/>
          </a:p>
        </p:txBody>
      </p:sp>
    </p:spTree>
    <p:extLst>
      <p:ext uri="{BB962C8B-B14F-4D97-AF65-F5344CB8AC3E}">
        <p14:creationId xmlns:p14="http://schemas.microsoft.com/office/powerpoint/2010/main" val="302433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91FE88-C808-41A3-9FC5-BE79D005C528}" type="datetimeFigureOut">
              <a:rPr lang="en-GB"/>
              <a:pPr>
                <a:defRPr/>
              </a:pPr>
              <a:t>11/01/2021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0E6E9622-F011-461B-ABC7-A2C9A7F294C7}" type="slidenum">
              <a:rPr lang="en-GB" altLang="en-US"/>
              <a:pPr/>
              <a:t>‹#›</a:t>
            </a:fld>
            <a:endParaRPr lang="en-GB" altLang="en-US"/>
          </a:p>
        </p:txBody>
      </p:sp>
    </p:spTree>
    <p:extLst>
      <p:ext uri="{BB962C8B-B14F-4D97-AF65-F5344CB8AC3E}">
        <p14:creationId xmlns:p14="http://schemas.microsoft.com/office/powerpoint/2010/main" val="165969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660572F-1747-428F-94F5-2EBA4A6251FC}" type="datetimeFigureOut">
              <a:rPr lang="en-GB"/>
              <a:pPr>
                <a:defRPr/>
              </a:pPr>
              <a:t>11/01/2021</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D86888B-2903-41A6-9A6C-154764C3701B}" type="slidenum">
              <a:rPr lang="en-GB" altLang="en-US"/>
              <a:pPr/>
              <a:t>‹#›</a:t>
            </a:fld>
            <a:endParaRPr lang="en-GB" altLang="en-US"/>
          </a:p>
        </p:txBody>
      </p:sp>
      <p:pic>
        <p:nvPicPr>
          <p:cNvPr id="7" name="Picture 8" descr="Embrace-Christie-NHS Strapline Ldscp COL.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43467" y="6234113"/>
            <a:ext cx="10905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150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6096A-B02D-491A-B64F-E6C07C67FC97}" type="datetimeFigureOut">
              <a:rPr lang="en-GB" smtClean="0"/>
              <a:t>11/01/2021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C9252-BC9F-4E53-94DE-196A874679B2}" type="slidenum">
              <a:rPr lang="en-GB" smtClean="0"/>
              <a:t>‹#›</a:t>
            </a:fld>
            <a:endParaRPr lang="en-GB"/>
          </a:p>
        </p:txBody>
      </p:sp>
      <p:pic>
        <p:nvPicPr>
          <p:cNvPr id="7" name="Picture 8" descr="Embrace-Christie-NHS Strapline Ldscp COL.jpg">
            <a:extLst>
              <a:ext uri="{FF2B5EF4-FFF2-40B4-BE49-F238E27FC236}">
                <a16:creationId xmlns:a16="http://schemas.microsoft.com/office/drawing/2014/main" id="{09A826AD-D329-4F9A-85B6-1D7F60BCD95B}"/>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43467" y="6234113"/>
            <a:ext cx="10905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164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Segoe UI Light" panose="020B0502040204020203" pitchFamily="34" charset="0"/>
                <a:cs typeface="Segoe UI Light" panose="020B0502040204020203" pitchFamily="34" charset="0"/>
              </a:rPr>
              <a:t>Breaking Python</a:t>
            </a:r>
          </a:p>
        </p:txBody>
      </p:sp>
      <p:sp>
        <p:nvSpPr>
          <p:cNvPr id="3" name="Subtitle 2"/>
          <p:cNvSpPr>
            <a:spLocks noGrp="1"/>
          </p:cNvSpPr>
          <p:nvPr>
            <p:ph type="subTitle" idx="1"/>
          </p:nvPr>
        </p:nvSpPr>
        <p:spPr/>
        <p:txBody>
          <a:bodyPr/>
          <a:lstStyle/>
          <a:p>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3474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1373986339"/>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Type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“Number: “</a:t>
                      </a:r>
                    </a:p>
                    <a:p>
                      <a:r>
                        <a:rPr lang="en-GB" sz="2800" dirty="0">
                          <a:latin typeface="Courier New" panose="02070309020205020404" pitchFamily="49" charset="0"/>
                          <a:cs typeface="Courier New" panose="02070309020205020404" pitchFamily="49" charset="0"/>
                        </a:rPr>
                        <a:t>b = 7</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a:t>
                      </a:r>
                    </a:p>
                  </a:txBody>
                  <a:tcPr/>
                </a:tc>
                <a:tc>
                  <a:txBody>
                    <a:bodyPr/>
                    <a:lstStyle/>
                    <a:p>
                      <a:r>
                        <a:rPr lang="en-GB" sz="2800" dirty="0">
                          <a:latin typeface="Courier New" panose="02070309020205020404" pitchFamily="49" charset="0"/>
                          <a:cs typeface="Courier New" panose="02070309020205020404" pitchFamily="49" charset="0"/>
                        </a:rPr>
                        <a:t>a = “Number: “</a:t>
                      </a:r>
                    </a:p>
                    <a:p>
                      <a:r>
                        <a:rPr lang="en-GB" sz="2800" dirty="0">
                          <a:latin typeface="Courier New" panose="02070309020205020404" pitchFamily="49" charset="0"/>
                          <a:cs typeface="Courier New" panose="02070309020205020404" pitchFamily="49" charset="0"/>
                        </a:rPr>
                        <a:t>b = </a:t>
                      </a:r>
                      <a:r>
                        <a:rPr lang="en-GB" sz="2800" dirty="0" err="1">
                          <a:latin typeface="Courier New" panose="02070309020205020404" pitchFamily="49" charset="0"/>
                          <a:cs typeface="Courier New" panose="02070309020205020404" pitchFamily="49" charset="0"/>
                        </a:rPr>
                        <a:t>str</a:t>
                      </a:r>
                      <a:r>
                        <a:rPr lang="en-GB" sz="2800" dirty="0">
                          <a:latin typeface="Courier New" panose="02070309020205020404" pitchFamily="49" charset="0"/>
                          <a:cs typeface="Courier New" panose="02070309020205020404" pitchFamily="49" charset="0"/>
                        </a:rPr>
                        <a:t>(7)</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4, in &lt;module&gt;</a:t>
                      </a:r>
                    </a:p>
                    <a:p>
                      <a:pPr algn="l"/>
                      <a:r>
                        <a:rPr lang="en-GB" sz="2400" dirty="0">
                          <a:latin typeface="Courier New" panose="02070309020205020404" pitchFamily="49" charset="0"/>
                          <a:cs typeface="Courier New" panose="02070309020205020404" pitchFamily="49" charset="0"/>
                        </a:rPr>
                        <a:t>    print </a:t>
                      </a:r>
                      <a:r>
                        <a:rPr lang="en-GB" sz="2400" dirty="0" err="1">
                          <a:latin typeface="Courier New" panose="02070309020205020404" pitchFamily="49" charset="0"/>
                          <a:cs typeface="Courier New" panose="02070309020205020404" pitchFamily="49" charset="0"/>
                        </a:rPr>
                        <a:t>a+b</a:t>
                      </a:r>
                      <a:endParaRPr lang="en-GB" sz="2400" dirty="0">
                        <a:latin typeface="Courier New" panose="02070309020205020404" pitchFamily="49" charset="0"/>
                        <a:cs typeface="Courier New" panose="02070309020205020404" pitchFamily="49" charset="0"/>
                      </a:endParaRPr>
                    </a:p>
                    <a:p>
                      <a:pPr algn="l"/>
                      <a:r>
                        <a:rPr lang="en-GB" sz="2400" dirty="0" err="1">
                          <a:latin typeface="Courier New" panose="02070309020205020404" pitchFamily="49" charset="0"/>
                          <a:cs typeface="Courier New" panose="02070309020205020404" pitchFamily="49" charset="0"/>
                        </a:rPr>
                        <a:t>TypeError</a:t>
                      </a:r>
                      <a:r>
                        <a:rPr lang="en-GB" sz="2400" dirty="0">
                          <a:latin typeface="Courier New" panose="02070309020205020404" pitchFamily="49" charset="0"/>
                          <a:cs typeface="Courier New" panose="02070309020205020404" pitchFamily="49" charset="0"/>
                        </a:rPr>
                        <a:t>: cannot concatenate '</a:t>
                      </a:r>
                      <a:r>
                        <a:rPr lang="en-GB" sz="2400" dirty="0" err="1">
                          <a:latin typeface="Courier New" panose="02070309020205020404" pitchFamily="49" charset="0"/>
                          <a:cs typeface="Courier New" panose="02070309020205020404" pitchFamily="49" charset="0"/>
                        </a:rPr>
                        <a:t>str</a:t>
                      </a:r>
                      <a:r>
                        <a:rPr lang="en-GB" sz="2400" dirty="0">
                          <a:latin typeface="Courier New" panose="02070309020205020404" pitchFamily="49" charset="0"/>
                          <a:cs typeface="Courier New" panose="02070309020205020404" pitchFamily="49" charset="0"/>
                        </a:rPr>
                        <a:t>' and '</a:t>
                      </a:r>
                      <a:r>
                        <a:rPr lang="en-GB" sz="2400" dirty="0" err="1">
                          <a:latin typeface="Courier New" panose="02070309020205020404" pitchFamily="49" charset="0"/>
                          <a:cs typeface="Courier New" panose="02070309020205020404" pitchFamily="49" charset="0"/>
                        </a:rPr>
                        <a:t>int</a:t>
                      </a:r>
                      <a:r>
                        <a:rPr lang="en-GB" sz="2400" dirty="0">
                          <a:latin typeface="Courier New" panose="02070309020205020404" pitchFamily="49" charset="0"/>
                          <a:cs typeface="Courier New" panose="02070309020205020404" pitchFamily="49" charset="0"/>
                        </a:rPr>
                        <a:t>' objects</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5744634" y="1736725"/>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2395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135922415"/>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Type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def </a:t>
                      </a:r>
                      <a:r>
                        <a:rPr lang="en-GB" sz="2800" dirty="0" err="1">
                          <a:latin typeface="Courier New" panose="02070309020205020404" pitchFamily="49" charset="0"/>
                          <a:cs typeface="Courier New" panose="02070309020205020404" pitchFamily="49" charset="0"/>
                        </a:rPr>
                        <a:t>myfunction</a:t>
                      </a:r>
                      <a:r>
                        <a:rPr lang="en-GB" sz="2800" dirty="0">
                          <a:latin typeface="Courier New" panose="02070309020205020404" pitchFamily="49" charset="0"/>
                          <a:cs typeface="Courier New" panose="02070309020205020404" pitchFamily="49" charset="0"/>
                        </a:rPr>
                        <a:t>(</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a:t>
                      </a:r>
                    </a:p>
                    <a:p>
                      <a:r>
                        <a:rPr lang="en-GB" sz="2800" dirty="0">
                          <a:latin typeface="Courier New" panose="02070309020205020404" pitchFamily="49" charset="0"/>
                          <a:cs typeface="Courier New" panose="02070309020205020404" pitchFamily="49" charset="0"/>
                        </a:rPr>
                        <a:t>    print(</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err="1">
                          <a:latin typeface="Courier New" panose="02070309020205020404" pitchFamily="49" charset="0"/>
                          <a:cs typeface="Courier New" panose="02070309020205020404" pitchFamily="49" charset="0"/>
                        </a:rPr>
                        <a:t>myfunction</a:t>
                      </a:r>
                      <a:r>
                        <a:rPr lang="en-GB" sz="2800" dirty="0">
                          <a:latin typeface="Courier New" panose="02070309020205020404" pitchFamily="49" charset="0"/>
                          <a:cs typeface="Courier New" panose="02070309020205020404" pitchFamily="49" charset="0"/>
                        </a:rPr>
                        <a:t>(1,2,3)</a:t>
                      </a:r>
                    </a:p>
                  </a:txBody>
                  <a:tcPr/>
                </a:tc>
                <a:tc>
                  <a:txBody>
                    <a:bodyPr/>
                    <a:lstStyle/>
                    <a:p>
                      <a:r>
                        <a:rPr lang="en-GB" sz="2800" dirty="0">
                          <a:latin typeface="Courier New" panose="02070309020205020404" pitchFamily="49" charset="0"/>
                          <a:cs typeface="Courier New" panose="02070309020205020404" pitchFamily="49" charset="0"/>
                        </a:rPr>
                        <a:t>def </a:t>
                      </a:r>
                      <a:r>
                        <a:rPr lang="en-GB" sz="2800" dirty="0" err="1">
                          <a:latin typeface="Courier New" panose="02070309020205020404" pitchFamily="49" charset="0"/>
                          <a:cs typeface="Courier New" panose="02070309020205020404" pitchFamily="49" charset="0"/>
                        </a:rPr>
                        <a:t>myfunction</a:t>
                      </a:r>
                      <a:r>
                        <a:rPr lang="en-GB" sz="2800" dirty="0">
                          <a:latin typeface="Courier New" panose="02070309020205020404" pitchFamily="49" charset="0"/>
                          <a:cs typeface="Courier New" panose="02070309020205020404" pitchFamily="49" charset="0"/>
                        </a:rPr>
                        <a:t>(</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a:t>
                      </a:r>
                    </a:p>
                    <a:p>
                      <a:r>
                        <a:rPr lang="en-GB" sz="2800" dirty="0">
                          <a:latin typeface="Courier New" panose="02070309020205020404" pitchFamily="49" charset="0"/>
                          <a:cs typeface="Courier New" panose="02070309020205020404" pitchFamily="49" charset="0"/>
                        </a:rPr>
                        <a:t>    print(</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err="1">
                          <a:latin typeface="Courier New" panose="02070309020205020404" pitchFamily="49" charset="0"/>
                          <a:cs typeface="Courier New" panose="02070309020205020404" pitchFamily="49" charset="0"/>
                        </a:rPr>
                        <a:t>myfunction</a:t>
                      </a:r>
                      <a:r>
                        <a:rPr lang="en-GB" sz="2800" dirty="0">
                          <a:latin typeface="Courier New" panose="02070309020205020404" pitchFamily="49" charset="0"/>
                          <a:cs typeface="Courier New" panose="02070309020205020404" pitchFamily="49" charset="0"/>
                        </a:rPr>
                        <a:t>(1,2)</a:t>
                      </a:r>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4, in &lt;module&gt;</a:t>
                      </a:r>
                    </a:p>
                    <a:p>
                      <a:pPr algn="l"/>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myfunction</a:t>
                      </a:r>
                      <a:r>
                        <a:rPr lang="en-GB" sz="2400" dirty="0">
                          <a:latin typeface="Courier New" panose="02070309020205020404" pitchFamily="49" charset="0"/>
                          <a:cs typeface="Courier New" panose="02070309020205020404" pitchFamily="49" charset="0"/>
                        </a:rPr>
                        <a:t>(1,2,3)</a:t>
                      </a:r>
                    </a:p>
                    <a:p>
                      <a:pPr algn="l"/>
                      <a:r>
                        <a:rPr lang="en-GB" sz="2400" dirty="0" err="1">
                          <a:latin typeface="Courier New" panose="02070309020205020404" pitchFamily="49" charset="0"/>
                          <a:cs typeface="Courier New" panose="02070309020205020404" pitchFamily="49" charset="0"/>
                        </a:rPr>
                        <a:t>TypeError</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myfunction</a:t>
                      </a:r>
                      <a:r>
                        <a:rPr lang="en-GB" sz="2400" dirty="0">
                          <a:latin typeface="Courier New" panose="02070309020205020404" pitchFamily="49" charset="0"/>
                          <a:cs typeface="Courier New" panose="02070309020205020404" pitchFamily="49" charset="0"/>
                        </a:rPr>
                        <a:t>() takes exactly 2 arguments (3 given)</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6096000" y="1773768"/>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7753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1590484722"/>
              </p:ext>
            </p:extLst>
          </p:nvPr>
        </p:nvGraphicFramePr>
        <p:xfrm>
          <a:off x="1828800" y="338667"/>
          <a:ext cx="8382000" cy="5717991"/>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4961467">
                  <a:extLst>
                    <a:ext uri="{9D8B030D-6E8A-4147-A177-3AD203B41FA5}">
                      <a16:colId xmlns:a16="http://schemas.microsoft.com/office/drawing/2014/main" val="1432503674"/>
                    </a:ext>
                  </a:extLst>
                </a:gridCol>
                <a:gridCol w="3014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IO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400" dirty="0">
                          <a:latin typeface="Courier New" panose="02070309020205020404" pitchFamily="49" charset="0"/>
                          <a:cs typeface="Courier New" panose="02070309020205020404" pitchFamily="49" charset="0"/>
                        </a:rPr>
                        <a:t>1</a:t>
                      </a:r>
                    </a:p>
                    <a:p>
                      <a:r>
                        <a:rPr lang="en-GB" sz="2400" dirty="0">
                          <a:latin typeface="Courier New" panose="02070309020205020404" pitchFamily="49" charset="0"/>
                          <a:cs typeface="Courier New" panose="02070309020205020404" pitchFamily="49" charset="0"/>
                        </a:rPr>
                        <a:t>2</a:t>
                      </a:r>
                    </a:p>
                    <a:p>
                      <a:r>
                        <a:rPr lang="en-GB" sz="2400" dirty="0">
                          <a:latin typeface="Courier New" panose="02070309020205020404" pitchFamily="49" charset="0"/>
                          <a:cs typeface="Courier New" panose="02070309020205020404" pitchFamily="49" charset="0"/>
                        </a:rPr>
                        <a:t>3</a:t>
                      </a:r>
                    </a:p>
                    <a:p>
                      <a:r>
                        <a:rPr lang="en-GB" sz="2400" dirty="0">
                          <a:latin typeface="Courier New" panose="02070309020205020404" pitchFamily="49" charset="0"/>
                          <a:cs typeface="Courier New" panose="02070309020205020404" pitchFamily="49" charset="0"/>
                        </a:rPr>
                        <a:t>4</a:t>
                      </a:r>
                    </a:p>
                    <a:p>
                      <a:r>
                        <a:rPr lang="en-GB" sz="2400" dirty="0">
                          <a:latin typeface="Courier New" panose="02070309020205020404" pitchFamily="49" charset="0"/>
                          <a:cs typeface="Courier New" panose="02070309020205020404" pitchFamily="49" charset="0"/>
                        </a:rPr>
                        <a:t>5</a:t>
                      </a:r>
                    </a:p>
                  </a:txBody>
                  <a:tcPr/>
                </a:tc>
                <a:tc>
                  <a:txBody>
                    <a:bodyPr/>
                    <a:lstStyle/>
                    <a:p>
                      <a:r>
                        <a:rPr lang="en-GB" sz="2400" dirty="0">
                          <a:latin typeface="Courier New" panose="02070309020205020404" pitchFamily="49" charset="0"/>
                          <a:cs typeface="Courier New" panose="02070309020205020404" pitchFamily="49" charset="0"/>
                        </a:rPr>
                        <a:t>with open("a.txt") as a:</a:t>
                      </a:r>
                    </a:p>
                    <a:p>
                      <a:r>
                        <a:rPr lang="en-GB" sz="2400" dirty="0">
                          <a:latin typeface="Courier New" panose="02070309020205020404" pitchFamily="49" charset="0"/>
                          <a:cs typeface="Courier New" panose="02070309020205020404" pitchFamily="49" charset="0"/>
                        </a:rPr>
                        <a:t>    for line in a:</a:t>
                      </a:r>
                    </a:p>
                    <a:p>
                      <a:r>
                        <a:rPr lang="en-GB" sz="2400" dirty="0">
                          <a:latin typeface="Courier New" panose="02070309020205020404" pitchFamily="49" charset="0"/>
                          <a:cs typeface="Courier New" panose="02070309020205020404" pitchFamily="49" charset="0"/>
                        </a:rPr>
                        <a:t>        print(line)</a:t>
                      </a:r>
                    </a:p>
                  </a:txBody>
                  <a:tcPr/>
                </a:tc>
                <a:tc>
                  <a:txBody>
                    <a:bodyPr/>
                    <a:lstStyle/>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1, in &lt;module&gt;</a:t>
                      </a:r>
                    </a:p>
                    <a:p>
                      <a:pPr algn="l"/>
                      <a:r>
                        <a:rPr lang="en-GB" sz="2400" dirty="0">
                          <a:latin typeface="Courier New" panose="02070309020205020404" pitchFamily="49" charset="0"/>
                          <a:cs typeface="Courier New" panose="02070309020205020404" pitchFamily="49" charset="0"/>
                        </a:rPr>
                        <a:t>    with open("a.txt") as a:</a:t>
                      </a:r>
                    </a:p>
                    <a:p>
                      <a:pPr algn="l"/>
                      <a:r>
                        <a:rPr lang="en-GB" sz="2400" dirty="0" err="1">
                          <a:latin typeface="Courier New" panose="02070309020205020404" pitchFamily="49" charset="0"/>
                          <a:cs typeface="Courier New" panose="02070309020205020404" pitchFamily="49" charset="0"/>
                        </a:rPr>
                        <a:t>IOError</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Errno</a:t>
                      </a:r>
                      <a:r>
                        <a:rPr lang="en-GB" sz="2400" dirty="0">
                          <a:latin typeface="Courier New" panose="02070309020205020404" pitchFamily="49" charset="0"/>
                          <a:cs typeface="Courier New" panose="02070309020205020404" pitchFamily="49" charset="0"/>
                        </a:rPr>
                        <a:t> 2] No such file or directory: 'a.txt'</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7394576" y="1652059"/>
            <a:ext cx="3149600"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4244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1367284084"/>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Syntax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[1,2,3]</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for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 in a</a:t>
                      </a:r>
                    </a:p>
                    <a:p>
                      <a:r>
                        <a:rPr lang="en-GB" sz="2800" dirty="0">
                          <a:latin typeface="Courier New" panose="02070309020205020404" pitchFamily="49" charset="0"/>
                          <a:cs typeface="Courier New" panose="02070309020205020404" pitchFamily="49" charset="0"/>
                        </a:rPr>
                        <a:t>    print(</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a:t>
                      </a:r>
                    </a:p>
                  </a:txBody>
                  <a:tcPr/>
                </a:tc>
                <a:tc>
                  <a:txBody>
                    <a:bodyPr/>
                    <a:lstStyle/>
                    <a:p>
                      <a:r>
                        <a:rPr lang="en-GB" sz="2800" dirty="0">
                          <a:latin typeface="Courier New" panose="02070309020205020404" pitchFamily="49" charset="0"/>
                          <a:cs typeface="Courier New" panose="02070309020205020404" pitchFamily="49" charset="0"/>
                        </a:rPr>
                        <a:t>a = [1,2,3]</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for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 in a:</a:t>
                      </a:r>
                    </a:p>
                    <a:p>
                      <a:r>
                        <a:rPr lang="en-GB" sz="2800" dirty="0">
                          <a:latin typeface="Courier New" panose="02070309020205020404" pitchFamily="49" charset="0"/>
                          <a:cs typeface="Courier New" panose="02070309020205020404" pitchFamily="49" charset="0"/>
                        </a:rPr>
                        <a:t>    print(</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3</a:t>
                      </a:r>
                    </a:p>
                    <a:p>
                      <a:pPr algn="l"/>
                      <a:r>
                        <a:rPr lang="en-GB" sz="2400" dirty="0">
                          <a:latin typeface="Courier New" panose="02070309020205020404" pitchFamily="49" charset="0"/>
                          <a:cs typeface="Courier New" panose="02070309020205020404" pitchFamily="49" charset="0"/>
                        </a:rPr>
                        <a:t>    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a</a:t>
                      </a:r>
                    </a:p>
                    <a:p>
                      <a:pPr algn="l"/>
                      <a:r>
                        <a:rPr lang="en-GB" sz="2400" dirty="0">
                          <a:latin typeface="Courier New" panose="02070309020205020404" pitchFamily="49" charset="0"/>
                          <a:cs typeface="Courier New" panose="02070309020205020404" pitchFamily="49" charset="0"/>
                        </a:rPr>
                        <a:t>             ^</a:t>
                      </a:r>
                    </a:p>
                    <a:p>
                      <a:pPr algn="l"/>
                      <a:r>
                        <a:rPr lang="en-GB" sz="2400" dirty="0" err="1">
                          <a:latin typeface="Courier New" panose="02070309020205020404" pitchFamily="49" charset="0"/>
                          <a:cs typeface="Courier New" panose="02070309020205020404" pitchFamily="49" charset="0"/>
                        </a:rPr>
                        <a:t>SyntaxError</a:t>
                      </a:r>
                      <a:r>
                        <a:rPr lang="en-GB" sz="2400" dirty="0">
                          <a:latin typeface="Courier New" panose="02070309020205020404" pitchFamily="49" charset="0"/>
                          <a:cs typeface="Courier New" panose="02070309020205020404" pitchFamily="49" charset="0"/>
                        </a:rPr>
                        <a:t>: invalid syntax</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6172200" y="1612900"/>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2499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92871209"/>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Syntax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from = “a”</a:t>
                      </a:r>
                    </a:p>
                    <a:p>
                      <a:r>
                        <a:rPr lang="en-GB" sz="2800" dirty="0">
                          <a:latin typeface="Courier New" panose="02070309020205020404" pitchFamily="49" charset="0"/>
                          <a:cs typeface="Courier New" panose="02070309020205020404" pitchFamily="49" charset="0"/>
                        </a:rPr>
                        <a:t>to = “b”</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print(from, to)</a:t>
                      </a:r>
                    </a:p>
                  </a:txBody>
                  <a:tcPr/>
                </a:tc>
                <a:tc>
                  <a:txBody>
                    <a:bodyPr/>
                    <a:lstStyle/>
                    <a:p>
                      <a:r>
                        <a:rPr lang="en-GB" sz="2800" dirty="0">
                          <a:latin typeface="Courier New" panose="02070309020205020404" pitchFamily="49" charset="0"/>
                          <a:cs typeface="Courier New" panose="02070309020205020404" pitchFamily="49" charset="0"/>
                        </a:rPr>
                        <a:t>start = “a”</a:t>
                      </a:r>
                    </a:p>
                    <a:p>
                      <a:r>
                        <a:rPr lang="en-GB" sz="2800" dirty="0">
                          <a:latin typeface="Courier New" panose="02070309020205020404" pitchFamily="49" charset="0"/>
                          <a:cs typeface="Courier New" panose="02070309020205020404" pitchFamily="49" charset="0"/>
                        </a:rPr>
                        <a:t>stop = “b”</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print(start, stop)</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1</a:t>
                      </a:r>
                    </a:p>
                    <a:p>
                      <a:pPr algn="l"/>
                      <a:r>
                        <a:rPr lang="en-GB" sz="2400" dirty="0">
                          <a:latin typeface="Courier New" panose="02070309020205020404" pitchFamily="49" charset="0"/>
                          <a:cs typeface="Courier New" panose="02070309020205020404" pitchFamily="49" charset="0"/>
                        </a:rPr>
                        <a:t>    from = "a"</a:t>
                      </a:r>
                    </a:p>
                    <a:p>
                      <a:pPr algn="l"/>
                      <a:r>
                        <a:rPr lang="en-GB" sz="2400" dirty="0">
                          <a:latin typeface="Courier New" panose="02070309020205020404" pitchFamily="49" charset="0"/>
                          <a:cs typeface="Courier New" panose="02070309020205020404" pitchFamily="49" charset="0"/>
                        </a:rPr>
                        <a:t>         ^</a:t>
                      </a:r>
                    </a:p>
                    <a:p>
                      <a:pPr algn="l"/>
                      <a:r>
                        <a:rPr lang="en-GB" sz="2400" dirty="0" err="1">
                          <a:latin typeface="Courier New" panose="02070309020205020404" pitchFamily="49" charset="0"/>
                          <a:cs typeface="Courier New" panose="02070309020205020404" pitchFamily="49" charset="0"/>
                        </a:rPr>
                        <a:t>SyntaxError</a:t>
                      </a:r>
                      <a:r>
                        <a:rPr lang="en-GB" sz="2400" dirty="0">
                          <a:latin typeface="Courier New" panose="02070309020205020404" pitchFamily="49" charset="0"/>
                          <a:cs typeface="Courier New" panose="02070309020205020404" pitchFamily="49" charset="0"/>
                        </a:rPr>
                        <a:t>: invalid syntax</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5944658" y="1625933"/>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8658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2517867913"/>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Syntax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 = 4</a:t>
                      </a:r>
                    </a:p>
                    <a:p>
                      <a:r>
                        <a:rPr lang="en-GB" sz="2800" dirty="0">
                          <a:latin typeface="Courier New" panose="02070309020205020404" pitchFamily="49" charset="0"/>
                          <a:cs typeface="Courier New" panose="02070309020205020404" pitchFamily="49" charset="0"/>
                        </a:rPr>
                        <a:t>if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    print(“ok”)</a:t>
                      </a:r>
                    </a:p>
                  </a:txBody>
                  <a:tcPr/>
                </a:tc>
                <a:tc>
                  <a:txBody>
                    <a:bodyPr/>
                    <a:lstStyle/>
                    <a:p>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 = 4</a:t>
                      </a:r>
                    </a:p>
                    <a:p>
                      <a:r>
                        <a:rPr lang="en-GB" sz="2800" dirty="0">
                          <a:latin typeface="Courier New" panose="02070309020205020404" pitchFamily="49" charset="0"/>
                          <a:cs typeface="Courier New" panose="02070309020205020404" pitchFamily="49" charset="0"/>
                        </a:rPr>
                        <a:t>if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    print(“ok”)</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2</a:t>
                      </a:r>
                    </a:p>
                    <a:p>
                      <a:pPr algn="l"/>
                      <a:r>
                        <a:rPr lang="en-GB" sz="2400" dirty="0">
                          <a:latin typeface="Courier New" panose="02070309020205020404" pitchFamily="49" charset="0"/>
                          <a:cs typeface="Courier New" panose="02070309020205020404" pitchFamily="49" charset="0"/>
                        </a:rPr>
                        <a:t>    if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=4:</a:t>
                      </a:r>
                    </a:p>
                    <a:p>
                      <a:pPr algn="l"/>
                      <a:r>
                        <a:rPr lang="en-GB" sz="2400" dirty="0">
                          <a:latin typeface="Courier New" panose="02070309020205020404" pitchFamily="49" charset="0"/>
                          <a:cs typeface="Courier New" panose="02070309020205020404" pitchFamily="49" charset="0"/>
                        </a:rPr>
                        <a:t>        ^</a:t>
                      </a:r>
                    </a:p>
                    <a:p>
                      <a:pPr algn="l"/>
                      <a:r>
                        <a:rPr lang="en-GB" sz="2400" dirty="0" err="1">
                          <a:latin typeface="Courier New" panose="02070309020205020404" pitchFamily="49" charset="0"/>
                          <a:cs typeface="Courier New" panose="02070309020205020404" pitchFamily="49" charset="0"/>
                        </a:rPr>
                        <a:t>SyntaxError</a:t>
                      </a:r>
                      <a:r>
                        <a:rPr lang="en-GB" sz="2400" dirty="0">
                          <a:latin typeface="Courier New" panose="02070309020205020404" pitchFamily="49" charset="0"/>
                          <a:cs typeface="Courier New" panose="02070309020205020404" pitchFamily="49" charset="0"/>
                        </a:rPr>
                        <a:t>: invalid syntax</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5858933" y="1669325"/>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328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28734134"/>
              </p:ext>
            </p:extLst>
          </p:nvPr>
        </p:nvGraphicFramePr>
        <p:xfrm>
          <a:off x="2717800" y="1549399"/>
          <a:ext cx="6743700" cy="4305296"/>
        </p:xfrm>
        <a:graphic>
          <a:graphicData uri="http://schemas.openxmlformats.org/drawingml/2006/table">
            <a:tbl>
              <a:tblPr>
                <a:tableStyleId>{5C22544A-7EE6-4342-B048-85BDC9FD1C3A}</a:tableStyleId>
              </a:tblPr>
              <a:tblGrid>
                <a:gridCol w="1685925">
                  <a:extLst>
                    <a:ext uri="{9D8B030D-6E8A-4147-A177-3AD203B41FA5}">
                      <a16:colId xmlns:a16="http://schemas.microsoft.com/office/drawing/2014/main" val="20000"/>
                    </a:ext>
                  </a:extLst>
                </a:gridCol>
                <a:gridCol w="1685925">
                  <a:extLst>
                    <a:ext uri="{9D8B030D-6E8A-4147-A177-3AD203B41FA5}">
                      <a16:colId xmlns:a16="http://schemas.microsoft.com/office/drawing/2014/main" val="20001"/>
                    </a:ext>
                  </a:extLst>
                </a:gridCol>
                <a:gridCol w="1685925">
                  <a:extLst>
                    <a:ext uri="{9D8B030D-6E8A-4147-A177-3AD203B41FA5}">
                      <a16:colId xmlns:a16="http://schemas.microsoft.com/office/drawing/2014/main" val="20002"/>
                    </a:ext>
                  </a:extLst>
                </a:gridCol>
                <a:gridCol w="1685925">
                  <a:extLst>
                    <a:ext uri="{9D8B030D-6E8A-4147-A177-3AD203B41FA5}">
                      <a16:colId xmlns:a16="http://schemas.microsoft.com/office/drawing/2014/main" val="20003"/>
                    </a:ext>
                  </a:extLst>
                </a:gridCol>
              </a:tblGrid>
              <a:tr h="538162">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and</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as</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assert</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break</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val="10000"/>
                  </a:ext>
                </a:extLst>
              </a:tr>
              <a:tr h="538162">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class</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continue</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err="1">
                          <a:effectLst/>
                          <a:latin typeface="Segoe UI Light" panose="020B0502040204020203" pitchFamily="34" charset="0"/>
                          <a:cs typeface="Segoe UI Light" panose="020B0502040204020203" pitchFamily="34" charset="0"/>
                        </a:rPr>
                        <a:t>def</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del</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val="10001"/>
                  </a:ext>
                </a:extLst>
              </a:tr>
              <a:tr h="538162">
                <a:tc>
                  <a:txBody>
                    <a:bodyPr/>
                    <a:lstStyle/>
                    <a:p>
                      <a:pPr algn="ctr" fontAlgn="b"/>
                      <a:r>
                        <a:rPr lang="en-GB" sz="2800" u="none" strike="noStrike" dirty="0" err="1">
                          <a:effectLst/>
                          <a:latin typeface="Segoe UI Light" panose="020B0502040204020203" pitchFamily="34" charset="0"/>
                          <a:cs typeface="Segoe UI Light" panose="020B0502040204020203" pitchFamily="34" charset="0"/>
                        </a:rPr>
                        <a:t>elif</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else</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except</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exec</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val="10002"/>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finally</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for</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from</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global</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val="10003"/>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if</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import</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in</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is</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val="10004"/>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lambda</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not</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or</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pass</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val="10005"/>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print</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raise</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return</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try</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val="10006"/>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while</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with</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yield</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val="10007"/>
                  </a:ext>
                </a:extLst>
              </a:tr>
            </a:tbl>
          </a:graphicData>
        </a:graphic>
      </p:graphicFrame>
      <p:sp>
        <p:nvSpPr>
          <p:cNvPr id="4" name="Rectangle 3">
            <a:extLst>
              <a:ext uri="{FF2B5EF4-FFF2-40B4-BE49-F238E27FC236}">
                <a16:creationId xmlns:a16="http://schemas.microsoft.com/office/drawing/2014/main" id="{50508FA2-206A-4811-9431-75B695E3B428}"/>
              </a:ext>
            </a:extLst>
          </p:cNvPr>
          <p:cNvSpPr/>
          <p:nvPr/>
        </p:nvSpPr>
        <p:spPr>
          <a:xfrm>
            <a:off x="2305050" y="526252"/>
            <a:ext cx="7569200" cy="954107"/>
          </a:xfrm>
          <a:prstGeom prst="rect">
            <a:avLst/>
          </a:prstGeom>
        </p:spPr>
        <p:txBody>
          <a:bodyPr wrap="square">
            <a:spAutoFit/>
          </a:bodyPr>
          <a:lstStyle/>
          <a:p>
            <a:r>
              <a:rPr lang="en-GB" sz="2800" dirty="0">
                <a:latin typeface="Segoe UI Light" panose="020B0502040204020203" pitchFamily="34" charset="0"/>
                <a:cs typeface="Segoe UI Light" panose="020B0502040204020203" pitchFamily="34" charset="0"/>
              </a:rPr>
              <a:t>Some things already have definitions and you can’t change them. These are keywords:</a:t>
            </a:r>
          </a:p>
        </p:txBody>
      </p:sp>
    </p:spTree>
    <p:extLst>
      <p:ext uri="{BB962C8B-B14F-4D97-AF65-F5344CB8AC3E}">
        <p14:creationId xmlns:p14="http://schemas.microsoft.com/office/powerpoint/2010/main" val="266923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CC3D9C-7FE2-4900-B5E3-BA44390AFD09}"/>
              </a:ext>
            </a:extLst>
          </p:cNvPr>
          <p:cNvSpPr/>
          <p:nvPr/>
        </p:nvSpPr>
        <p:spPr>
          <a:xfrm>
            <a:off x="2235201" y="1337441"/>
            <a:ext cx="8365067" cy="2862322"/>
          </a:xfrm>
          <a:prstGeom prst="rect">
            <a:avLst/>
          </a:prstGeom>
        </p:spPr>
        <p:txBody>
          <a:bodyPr wrap="square">
            <a:spAutoFit/>
          </a:bodyPr>
          <a:lstStyle/>
          <a:p>
            <a:r>
              <a:rPr lang="en-GB" sz="2000" dirty="0">
                <a:latin typeface="Courier New" panose="02070309020205020404" pitchFamily="49" charset="0"/>
                <a:cs typeface="Courier New" panose="02070309020205020404" pitchFamily="49" charset="0"/>
              </a:rPr>
              <a:t>Traceback (most recent call last):</a:t>
            </a:r>
          </a:p>
          <a:p>
            <a:r>
              <a:rPr lang="en-GB" sz="2000" dirty="0">
                <a:latin typeface="Courier New" panose="02070309020205020404" pitchFamily="49" charset="0"/>
                <a:cs typeface="Courier New" panose="02070309020205020404" pitchFamily="49" charset="0"/>
              </a:rPr>
              <a:t>  File "C:/Users/Matthew/Documents/Python Scripts/colourmaps.py", line 50, in &lt;module&gt;</a:t>
            </a:r>
          </a:p>
          <a:p>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plot_colour_gradients</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cmap_category</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cmap_list</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File "C:/Users/Matthew/Documents/Python Scripts/colourmaps.py", line 34, in </a:t>
            </a:r>
            <a:r>
              <a:rPr lang="en-GB" sz="2000" dirty="0" err="1">
                <a:latin typeface="Courier New" panose="02070309020205020404" pitchFamily="49" charset="0"/>
                <a:cs typeface="Courier New" panose="02070309020205020404" pitchFamily="49" charset="0"/>
              </a:rPr>
              <a:t>plot_colour_gradients</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fig, axes = </a:t>
            </a:r>
            <a:r>
              <a:rPr lang="en-GB" sz="2000" dirty="0" err="1">
                <a:latin typeface="Courier New" panose="02070309020205020404" pitchFamily="49" charset="0"/>
                <a:cs typeface="Courier New" panose="02070309020205020404" pitchFamily="49" charset="0"/>
              </a:rPr>
              <a:t>plt.subplots</a:t>
            </a:r>
            <a:r>
              <a:rPr lang="en-GB" sz="2000" dirty="0">
                <a:latin typeface="Courier New" panose="02070309020205020404" pitchFamily="49" charset="0"/>
                <a:cs typeface="Courier New" panose="02070309020205020404" pitchFamily="49" charset="0"/>
              </a:rPr>
              <a:t>(a, </a:t>
            </a:r>
            <a:r>
              <a:rPr lang="en-GB" sz="2000" dirty="0" err="1">
                <a:latin typeface="Courier New" panose="02070309020205020404" pitchFamily="49" charset="0"/>
                <a:cs typeface="Courier New" panose="02070309020205020404" pitchFamily="49" charset="0"/>
              </a:rPr>
              <a:t>nrows</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nrows</a:t>
            </a:r>
            <a:r>
              <a:rPr lang="en-GB" sz="2000" dirty="0">
                <a:latin typeface="Courier New" panose="02070309020205020404" pitchFamily="49" charset="0"/>
                <a:cs typeface="Courier New" panose="02070309020205020404" pitchFamily="49" charset="0"/>
              </a:rPr>
              <a:t>)</a:t>
            </a:r>
          </a:p>
          <a:p>
            <a:r>
              <a:rPr lang="en-GB" sz="2000" dirty="0" err="1">
                <a:latin typeface="Courier New" panose="02070309020205020404" pitchFamily="49" charset="0"/>
                <a:cs typeface="Courier New" panose="02070309020205020404" pitchFamily="49" charset="0"/>
              </a:rPr>
              <a:t>NameError</a:t>
            </a:r>
            <a:r>
              <a:rPr lang="en-GB" sz="2000" dirty="0">
                <a:latin typeface="Courier New" panose="02070309020205020404" pitchFamily="49" charset="0"/>
                <a:cs typeface="Courier New" panose="02070309020205020404" pitchFamily="49" charset="0"/>
              </a:rPr>
              <a:t>: global name 'a' is not defined</a:t>
            </a:r>
          </a:p>
        </p:txBody>
      </p:sp>
      <p:sp>
        <p:nvSpPr>
          <p:cNvPr id="3" name="Rectangle 2">
            <a:extLst>
              <a:ext uri="{FF2B5EF4-FFF2-40B4-BE49-F238E27FC236}">
                <a16:creationId xmlns:a16="http://schemas.microsoft.com/office/drawing/2014/main" id="{C217E487-8B39-46F3-81E3-5B580473C300}"/>
              </a:ext>
            </a:extLst>
          </p:cNvPr>
          <p:cNvSpPr/>
          <p:nvPr/>
        </p:nvSpPr>
        <p:spPr>
          <a:xfrm>
            <a:off x="1811868" y="345168"/>
            <a:ext cx="8178800" cy="954107"/>
          </a:xfrm>
          <a:prstGeom prst="rect">
            <a:avLst/>
          </a:prstGeom>
        </p:spPr>
        <p:txBody>
          <a:bodyPr wrap="square">
            <a:spAutoFit/>
          </a:bodyPr>
          <a:lstStyle/>
          <a:p>
            <a:r>
              <a:rPr lang="en-GB" sz="2800" dirty="0">
                <a:latin typeface="Segoe UI Light" panose="020B0502040204020203" pitchFamily="34" charset="0"/>
                <a:cs typeface="Segoe UI Light" panose="020B0502040204020203" pitchFamily="34" charset="0"/>
              </a:rPr>
              <a:t>When your code contains functions it may appear to break in more than one place….</a:t>
            </a:r>
          </a:p>
        </p:txBody>
      </p:sp>
      <p:sp>
        <p:nvSpPr>
          <p:cNvPr id="4" name="Rectangle 3">
            <a:extLst>
              <a:ext uri="{FF2B5EF4-FFF2-40B4-BE49-F238E27FC236}">
                <a16:creationId xmlns:a16="http://schemas.microsoft.com/office/drawing/2014/main" id="{FF4FAEE6-CFF8-45EE-904D-161C1AB53830}"/>
              </a:ext>
            </a:extLst>
          </p:cNvPr>
          <p:cNvSpPr/>
          <p:nvPr/>
        </p:nvSpPr>
        <p:spPr>
          <a:xfrm>
            <a:off x="1811868" y="4232635"/>
            <a:ext cx="8568265" cy="2092881"/>
          </a:xfrm>
          <a:prstGeom prst="rect">
            <a:avLst/>
          </a:prstGeom>
        </p:spPr>
        <p:txBody>
          <a:bodyPr wrap="square">
            <a:spAutoFit/>
          </a:bodyPr>
          <a:lstStyle/>
          <a:p>
            <a:r>
              <a:rPr lang="en-GB" sz="2800" dirty="0">
                <a:latin typeface="Segoe UI Light" panose="020B0502040204020203" pitchFamily="34" charset="0"/>
                <a:cs typeface="Segoe UI Light" panose="020B0502040204020203" pitchFamily="34" charset="0"/>
              </a:rPr>
              <a:t>Here the function </a:t>
            </a:r>
            <a:r>
              <a:rPr lang="en-GB" sz="2400" dirty="0" err="1">
                <a:latin typeface="Courier New" panose="02070309020205020404" pitchFamily="49" charset="0"/>
                <a:cs typeface="Courier New" panose="02070309020205020404" pitchFamily="49" charset="0"/>
              </a:rPr>
              <a:t>plot_colour_gradients</a:t>
            </a:r>
            <a:r>
              <a:rPr lang="en-GB" sz="2800" dirty="0">
                <a:latin typeface="Segoe UI Light" panose="020B0502040204020203" pitchFamily="34" charset="0"/>
                <a:cs typeface="Segoe UI Light" panose="020B0502040204020203" pitchFamily="34" charset="0"/>
              </a:rPr>
              <a:t> is called on line 50 but the actual issue is on line 34 where a Name Error occurs. Read the traceback from bottom to top. Most of the useful information is at the bottom.</a:t>
            </a:r>
          </a:p>
          <a:p>
            <a:endParaRPr lang="en-GB" dirty="0"/>
          </a:p>
        </p:txBody>
      </p:sp>
    </p:spTree>
    <p:extLst>
      <p:ext uri="{BB962C8B-B14F-4D97-AF65-F5344CB8AC3E}">
        <p14:creationId xmlns:p14="http://schemas.microsoft.com/office/powerpoint/2010/main" val="154004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3542F-E642-41B0-8908-9A8D1529C951}"/>
              </a:ext>
            </a:extLst>
          </p:cNvPr>
          <p:cNvSpPr txBox="1"/>
          <p:nvPr/>
        </p:nvSpPr>
        <p:spPr>
          <a:xfrm>
            <a:off x="3659211" y="3105835"/>
            <a:ext cx="5118774" cy="646331"/>
          </a:xfrm>
          <a:prstGeom prst="rect">
            <a:avLst/>
          </a:prstGeom>
          <a:noFill/>
        </p:spPr>
        <p:txBody>
          <a:bodyPr wrap="none" rtlCol="0">
            <a:spAutoFit/>
          </a:bodyPr>
          <a:lstStyle/>
          <a:p>
            <a:r>
              <a:rPr lang="en-GB" sz="3600" dirty="0">
                <a:latin typeface="Segoe UI Light" panose="020B0502040204020203" pitchFamily="34" charset="0"/>
                <a:cs typeface="Segoe UI Light" panose="020B0502040204020203" pitchFamily="34" charset="0"/>
              </a:rPr>
              <a:t>Semantic/Logical errors…</a:t>
            </a:r>
          </a:p>
        </p:txBody>
      </p:sp>
    </p:spTree>
    <p:extLst>
      <p:ext uri="{BB962C8B-B14F-4D97-AF65-F5344CB8AC3E}">
        <p14:creationId xmlns:p14="http://schemas.microsoft.com/office/powerpoint/2010/main" val="143808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1878941878"/>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Semantic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5</a:t>
                      </a:r>
                    </a:p>
                    <a:p>
                      <a:r>
                        <a:rPr lang="en-GB" sz="2800" dirty="0">
                          <a:latin typeface="Courier New" panose="02070309020205020404" pitchFamily="49" charset="0"/>
                          <a:cs typeface="Courier New" panose="02070309020205020404" pitchFamily="49" charset="0"/>
                        </a:rPr>
                        <a:t>b = 2</a:t>
                      </a:r>
                    </a:p>
                    <a:p>
                      <a:r>
                        <a:rPr lang="en-GB" sz="2800" dirty="0">
                          <a:latin typeface="Courier New" panose="02070309020205020404" pitchFamily="49" charset="0"/>
                          <a:cs typeface="Courier New" panose="02070309020205020404" pitchFamily="49" charset="0"/>
                        </a:rPr>
                        <a:t>mean = </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print(mean)</a:t>
                      </a:r>
                    </a:p>
                  </a:txBody>
                  <a:tcPr/>
                </a:tc>
                <a:tc>
                  <a:txBody>
                    <a:bodyPr/>
                    <a:lstStyle/>
                    <a:p>
                      <a:r>
                        <a:rPr lang="en-GB" sz="2800" dirty="0">
                          <a:latin typeface="Courier New" panose="02070309020205020404" pitchFamily="49" charset="0"/>
                          <a:cs typeface="Courier New" panose="02070309020205020404" pitchFamily="49" charset="0"/>
                        </a:rPr>
                        <a:t>a = 5.0</a:t>
                      </a:r>
                    </a:p>
                    <a:p>
                      <a:r>
                        <a:rPr lang="en-GB" sz="2800" dirty="0">
                          <a:latin typeface="Courier New" panose="02070309020205020404" pitchFamily="49" charset="0"/>
                          <a:cs typeface="Courier New" panose="02070309020205020404" pitchFamily="49" charset="0"/>
                        </a:rPr>
                        <a:t>b = 2.0</a:t>
                      </a:r>
                    </a:p>
                    <a:p>
                      <a:r>
                        <a:rPr lang="en-GB" sz="2800" dirty="0">
                          <a:latin typeface="Courier New" panose="02070309020205020404" pitchFamily="49" charset="0"/>
                          <a:cs typeface="Courier New" panose="02070309020205020404" pitchFamily="49" charset="0"/>
                        </a:rPr>
                        <a:t>mean = (</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)/2.0</a:t>
                      </a:r>
                    </a:p>
                    <a:p>
                      <a:r>
                        <a:rPr lang="en-GB" sz="2800" dirty="0">
                          <a:latin typeface="Courier New" panose="02070309020205020404" pitchFamily="49" charset="0"/>
                          <a:cs typeface="Courier New" panose="02070309020205020404" pitchFamily="49" charset="0"/>
                        </a:rPr>
                        <a:t>print(mean)</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endParaRPr lang="en-GB" sz="2400" dirty="0">
                        <a:latin typeface="Courier New" panose="02070309020205020404" pitchFamily="49" charset="0"/>
                        <a:cs typeface="Courier New" panose="02070309020205020404" pitchFamily="49" charset="0"/>
                      </a:endParaRPr>
                    </a:p>
                    <a:p>
                      <a:pPr algn="l"/>
                      <a:r>
                        <a:rPr lang="en-GB" sz="2400" dirty="0">
                          <a:latin typeface="Courier New" panose="02070309020205020404" pitchFamily="49" charset="0"/>
                          <a:cs typeface="Courier New" panose="02070309020205020404" pitchFamily="49" charset="0"/>
                        </a:rPr>
                        <a:t>&gt;&gt; 6</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6011333" y="1638046"/>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70579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3167" y="487025"/>
            <a:ext cx="8293100" cy="5509200"/>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You will encounter different kinds of errors:</a:t>
            </a:r>
          </a:p>
          <a:p>
            <a:endParaRPr lang="en-GB" sz="1200" dirty="0">
              <a:latin typeface="Segoe UI Light" panose="020B0502040204020203" pitchFamily="34" charset="0"/>
              <a:cs typeface="Segoe UI Light" panose="020B0502040204020203" pitchFamily="34" charset="0"/>
            </a:endParaRPr>
          </a:p>
          <a:p>
            <a:r>
              <a:rPr lang="en-GB" sz="2400" b="1" dirty="0">
                <a:latin typeface="Segoe UI Light" panose="020B0502040204020203" pitchFamily="34" charset="0"/>
                <a:cs typeface="Segoe UI Light" panose="020B0502040204020203" pitchFamily="34" charset="0"/>
              </a:rPr>
              <a:t>Syntax errors</a:t>
            </a:r>
            <a:r>
              <a:rPr lang="en-GB" sz="2400" dirty="0">
                <a:latin typeface="Segoe UI Light" panose="020B0502040204020203" pitchFamily="34" charset="0"/>
                <a:cs typeface="Segoe UI Light" panose="020B0502040204020203" pitchFamily="34" charset="0"/>
              </a:rPr>
              <a:t>: These occur when converting the source code into byte code. Something is wrong with the syntax – Missing semicolon or unclosed brackets etc… These will appear straight away when you run your code</a:t>
            </a:r>
          </a:p>
          <a:p>
            <a:endParaRPr lang="en-GB" sz="1200" dirty="0">
              <a:latin typeface="Segoe UI Light" panose="020B0502040204020203" pitchFamily="34" charset="0"/>
              <a:cs typeface="Segoe UI Light" panose="020B0502040204020203" pitchFamily="34" charset="0"/>
            </a:endParaRPr>
          </a:p>
          <a:p>
            <a:r>
              <a:rPr lang="en-GB" sz="2400" b="1" dirty="0">
                <a:latin typeface="Segoe UI Light" panose="020B0502040204020203" pitchFamily="34" charset="0"/>
                <a:cs typeface="Segoe UI Light" panose="020B0502040204020203" pitchFamily="34" charset="0"/>
              </a:rPr>
              <a:t>Runtime errors</a:t>
            </a:r>
            <a:r>
              <a:rPr lang="en-GB" sz="2400" dirty="0">
                <a:latin typeface="Segoe UI Light" panose="020B0502040204020203" pitchFamily="34" charset="0"/>
                <a:cs typeface="Segoe UI Light" panose="020B0502040204020203" pitchFamily="34" charset="0"/>
              </a:rPr>
              <a:t>: These go wrong when the code is being run. Some of the code may work before it suddenly breaks…</a:t>
            </a:r>
          </a:p>
          <a:p>
            <a:r>
              <a:rPr lang="en-GB" sz="2400" dirty="0">
                <a:latin typeface="Segoe UI Light" panose="020B0502040204020203" pitchFamily="34" charset="0"/>
                <a:cs typeface="Segoe UI Light" panose="020B0502040204020203" pitchFamily="34" charset="0"/>
              </a:rPr>
              <a:t>Python will print an exception which can be useful in debugging.</a:t>
            </a:r>
          </a:p>
          <a:p>
            <a:endParaRPr lang="en-GB" sz="1200" dirty="0">
              <a:latin typeface="Segoe UI Light" panose="020B0502040204020203" pitchFamily="34" charset="0"/>
              <a:cs typeface="Segoe UI Light" panose="020B0502040204020203" pitchFamily="34" charset="0"/>
            </a:endParaRPr>
          </a:p>
          <a:p>
            <a:r>
              <a:rPr lang="en-GB" sz="2400" b="1" dirty="0">
                <a:latin typeface="Segoe UI Light" panose="020B0502040204020203" pitchFamily="34" charset="0"/>
                <a:cs typeface="Segoe UI Light" panose="020B0502040204020203" pitchFamily="34" charset="0"/>
              </a:rPr>
              <a:t>Semantic/Logical errors</a:t>
            </a:r>
            <a:r>
              <a:rPr lang="en-GB" sz="2400" dirty="0">
                <a:latin typeface="Segoe UI Light" panose="020B0502040204020203" pitchFamily="34" charset="0"/>
                <a:cs typeface="Segoe UI Light" panose="020B0502040204020203" pitchFamily="34" charset="0"/>
              </a:rPr>
              <a:t>: The code doesn’t do what you think it’s doing. These are harder to spot because the code doesn’t crash. It may appear to run fine it just might not give you the answer you expect. It does what you told it to do.</a:t>
            </a:r>
          </a:p>
        </p:txBody>
      </p:sp>
    </p:spTree>
    <p:extLst>
      <p:ext uri="{BB962C8B-B14F-4D97-AF65-F5344CB8AC3E}">
        <p14:creationId xmlns:p14="http://schemas.microsoft.com/office/powerpoint/2010/main" val="409813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1628135623"/>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Semantic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[1,2,3,4,5]</a:t>
                      </a:r>
                    </a:p>
                    <a:p>
                      <a:r>
                        <a:rPr lang="en-GB" sz="2800" dirty="0">
                          <a:latin typeface="Courier New" panose="02070309020205020404" pitchFamily="49" charset="0"/>
                          <a:cs typeface="Courier New" panose="02070309020205020404" pitchFamily="49" charset="0"/>
                        </a:rPr>
                        <a:t>a = </a:t>
                      </a:r>
                      <a:r>
                        <a:rPr lang="en-GB" sz="2800" dirty="0" err="1">
                          <a:latin typeface="Courier New" panose="02070309020205020404" pitchFamily="49" charset="0"/>
                          <a:cs typeface="Courier New" panose="02070309020205020404" pitchFamily="49" charset="0"/>
                        </a:rPr>
                        <a:t>a.reverse</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print(a)</a:t>
                      </a:r>
                    </a:p>
                  </a:txBody>
                  <a:tcPr/>
                </a:tc>
                <a:tc>
                  <a:txBody>
                    <a:bodyPr/>
                    <a:lstStyle/>
                    <a:p>
                      <a:r>
                        <a:rPr lang="en-GB" sz="2800" dirty="0">
                          <a:latin typeface="Courier New" panose="02070309020205020404" pitchFamily="49" charset="0"/>
                          <a:cs typeface="Courier New" panose="02070309020205020404" pitchFamily="49" charset="0"/>
                        </a:rPr>
                        <a:t>a = [1,2,3,4,5]</a:t>
                      </a:r>
                    </a:p>
                    <a:p>
                      <a:r>
                        <a:rPr lang="en-GB" sz="2800" dirty="0" err="1">
                          <a:latin typeface="Courier New" panose="02070309020205020404" pitchFamily="49" charset="0"/>
                          <a:cs typeface="Courier New" panose="02070309020205020404" pitchFamily="49" charset="0"/>
                        </a:rPr>
                        <a:t>a.reverse</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print(a)</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endParaRPr lang="en-GB" sz="2400" dirty="0">
                        <a:latin typeface="Courier New" panose="02070309020205020404" pitchFamily="49" charset="0"/>
                        <a:cs typeface="Courier New" panose="02070309020205020404" pitchFamily="49" charset="0"/>
                      </a:endParaRPr>
                    </a:p>
                    <a:p>
                      <a:pPr algn="l"/>
                      <a:r>
                        <a:rPr lang="en-GB" sz="2400" dirty="0">
                          <a:latin typeface="Courier New" panose="02070309020205020404" pitchFamily="49" charset="0"/>
                          <a:cs typeface="Courier New" panose="02070309020205020404" pitchFamily="49" charset="0"/>
                        </a:rPr>
                        <a:t>&gt;&gt; None </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5639859" y="1693080"/>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7976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1046645990"/>
              </p:ext>
            </p:extLst>
          </p:nvPr>
        </p:nvGraphicFramePr>
        <p:xfrm>
          <a:off x="1828801" y="338667"/>
          <a:ext cx="8805333"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4199467">
                  <a:extLst>
                    <a:ext uri="{9D8B030D-6E8A-4147-A177-3AD203B41FA5}">
                      <a16:colId xmlns:a16="http://schemas.microsoft.com/office/drawing/2014/main" val="1432503674"/>
                    </a:ext>
                  </a:extLst>
                </a:gridCol>
                <a:gridCol w="4199466">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Semantic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 print 1 to 10</a:t>
                      </a:r>
                    </a:p>
                    <a:p>
                      <a:r>
                        <a:rPr lang="en-GB" sz="2400" dirty="0">
                          <a:latin typeface="Courier New" panose="02070309020205020404" pitchFamily="49" charset="0"/>
                          <a:cs typeface="Courier New" panose="02070309020205020404" pitchFamily="49" charset="0"/>
                        </a:rPr>
                        <a:t>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range(1,10):</a:t>
                      </a:r>
                    </a:p>
                    <a:p>
                      <a:r>
                        <a:rPr lang="en-GB" sz="2800" dirty="0">
                          <a:latin typeface="Courier New" panose="02070309020205020404" pitchFamily="49" charset="0"/>
                          <a:cs typeface="Courier New" panose="02070309020205020404" pitchFamily="49" charset="0"/>
                        </a:rPr>
                        <a:t>    print(</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txBody>
                  <a:tcPr/>
                </a:tc>
                <a:tc>
                  <a:txBody>
                    <a:bodyPr/>
                    <a:lstStyle/>
                    <a:p>
                      <a:r>
                        <a:rPr lang="en-GB" sz="2800" dirty="0">
                          <a:latin typeface="Courier New" panose="02070309020205020404" pitchFamily="49" charset="0"/>
                          <a:cs typeface="Courier New" panose="02070309020205020404" pitchFamily="49" charset="0"/>
                        </a:rPr>
                        <a:t># print 1 to 10</a:t>
                      </a:r>
                    </a:p>
                    <a:p>
                      <a:r>
                        <a:rPr lang="en-GB" sz="2400" dirty="0">
                          <a:latin typeface="Courier New" panose="02070309020205020404" pitchFamily="49" charset="0"/>
                          <a:cs typeface="Courier New" panose="02070309020205020404" pitchFamily="49" charset="0"/>
                        </a:rPr>
                        <a:t>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range(1,11):</a:t>
                      </a:r>
                    </a:p>
                    <a:p>
                      <a:r>
                        <a:rPr lang="en-GB" sz="2800" dirty="0">
                          <a:latin typeface="Courier New" panose="02070309020205020404" pitchFamily="49" charset="0"/>
                          <a:cs typeface="Courier New" panose="02070309020205020404" pitchFamily="49" charset="0"/>
                        </a:rPr>
                        <a:t>    print(</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endParaRPr lang="en-GB" sz="2400" dirty="0">
                        <a:latin typeface="Courier New" panose="02070309020205020404" pitchFamily="49" charset="0"/>
                        <a:cs typeface="Courier New" panose="02070309020205020404" pitchFamily="49" charset="0"/>
                      </a:endParaRPr>
                    </a:p>
                    <a:p>
                      <a:pPr algn="l"/>
                      <a:r>
                        <a:rPr lang="en-GB" sz="2400" dirty="0">
                          <a:latin typeface="Courier New" panose="02070309020205020404" pitchFamily="49" charset="0"/>
                          <a:cs typeface="Courier New" panose="02070309020205020404" pitchFamily="49" charset="0"/>
                        </a:rPr>
                        <a:t>&gt;&gt; 1 2 3 4 5 6 7 8 9</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6231467" y="1732491"/>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0612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1EAAC-E275-47C2-9429-56AF59D181A6}"/>
              </a:ext>
            </a:extLst>
          </p:cNvPr>
          <p:cNvSpPr txBox="1"/>
          <p:nvPr/>
        </p:nvSpPr>
        <p:spPr>
          <a:xfrm>
            <a:off x="1942873" y="335845"/>
            <a:ext cx="7951487" cy="6186309"/>
          </a:xfrm>
          <a:prstGeom prst="rect">
            <a:avLst/>
          </a:prstGeom>
          <a:noFill/>
        </p:spPr>
        <p:txBody>
          <a:bodyPr wrap="square" rtlCol="0">
            <a:spAutoFit/>
          </a:bodyPr>
          <a:lstStyle/>
          <a:p>
            <a:r>
              <a:rPr lang="en-GB" sz="2800" dirty="0">
                <a:latin typeface="Segoe UI Light" panose="020B0502040204020203" pitchFamily="34" charset="0"/>
                <a:cs typeface="Segoe UI Light" panose="020B0502040204020203" pitchFamily="34" charset="0"/>
              </a:rPr>
              <a:t>Use print statements to help to diagnose semantic errors.</a:t>
            </a:r>
          </a:p>
          <a:p>
            <a:r>
              <a:rPr lang="en-GB" sz="2800" dirty="0">
                <a:latin typeface="Segoe UI Light" panose="020B0502040204020203" pitchFamily="34" charset="0"/>
                <a:cs typeface="Segoe UI Light" panose="020B0502040204020203" pitchFamily="34" charset="0"/>
              </a:rPr>
              <a:t>Make your print statements more descriptive so that you know what you’re looking at.</a:t>
            </a:r>
          </a:p>
          <a:p>
            <a:endParaRPr lang="en-GB" sz="2800" dirty="0">
              <a:latin typeface="Segoe UI Light" panose="020B0502040204020203" pitchFamily="34" charset="0"/>
              <a:cs typeface="Segoe UI Light" panose="020B0502040204020203" pitchFamily="34" charset="0"/>
            </a:endParaRPr>
          </a:p>
          <a:p>
            <a:r>
              <a:rPr lang="en-GB" sz="2800" dirty="0">
                <a:latin typeface="Segoe UI Light" panose="020B0502040204020203" pitchFamily="34" charset="0"/>
                <a:cs typeface="Segoe UI Light" panose="020B0502040204020203" pitchFamily="34" charset="0"/>
              </a:rPr>
              <a:t>Instead of:</a:t>
            </a:r>
          </a:p>
          <a:p>
            <a:endParaRPr lang="en-GB" sz="20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	print(a)</a:t>
            </a:r>
          </a:p>
          <a:p>
            <a:endParaRPr lang="en-GB" sz="2000" dirty="0">
              <a:latin typeface="Segoe UI Light" panose="020B0502040204020203" pitchFamily="34" charset="0"/>
              <a:cs typeface="Segoe UI Light" panose="020B0502040204020203" pitchFamily="34" charset="0"/>
            </a:endParaRPr>
          </a:p>
          <a:p>
            <a:r>
              <a:rPr lang="en-GB" sz="2800" dirty="0">
                <a:latin typeface="Segoe UI Light" panose="020B0502040204020203" pitchFamily="34" charset="0"/>
                <a:cs typeface="Segoe UI Light" panose="020B0502040204020203" pitchFamily="34" charset="0"/>
              </a:rPr>
              <a:t>Use:</a:t>
            </a:r>
          </a:p>
          <a:p>
            <a:endParaRPr lang="en-GB" sz="2000" dirty="0">
              <a:latin typeface="Segoe UI Light" panose="020B0502040204020203" pitchFamily="34" charset="0"/>
              <a:cs typeface="Segoe UI Light" panose="020B0502040204020203" pitchFamily="34" charset="0"/>
            </a:endParaRPr>
          </a:p>
          <a:p>
            <a:r>
              <a:rPr lang="en-GB" sz="2800" dirty="0">
                <a:latin typeface="Courier New" panose="02070309020205020404" pitchFamily="49" charset="0"/>
                <a:cs typeface="Courier New" panose="02070309020205020404" pitchFamily="49" charset="0"/>
              </a:rPr>
              <a:t>	print(“a = {}”.format(a))</a:t>
            </a:r>
          </a:p>
          <a:p>
            <a:endParaRPr lang="en-GB" sz="2800" dirty="0">
              <a:latin typeface="Courier New" panose="02070309020205020404" pitchFamily="49" charset="0"/>
              <a:cs typeface="Courier New" panose="02070309020205020404" pitchFamily="49" charset="0"/>
            </a:endParaRPr>
          </a:p>
          <a:p>
            <a:r>
              <a:rPr lang="en-GB" sz="2800" dirty="0">
                <a:latin typeface="Segoe UI Light" panose="020B0502040204020203" pitchFamily="34" charset="0"/>
                <a:cs typeface="Segoe UI Light" panose="020B0502040204020203" pitchFamily="34" charset="0"/>
              </a:rPr>
              <a:t>Or, more recently:</a:t>
            </a:r>
          </a:p>
          <a:p>
            <a:r>
              <a:rPr lang="en-GB" sz="2800" dirty="0">
                <a:latin typeface="Segoe UI Light" panose="020B0502040204020203" pitchFamily="34" charset="0"/>
                <a:cs typeface="Segoe UI Light" panose="020B0502040204020203" pitchFamily="34" charset="0"/>
              </a:rPr>
              <a:t>     </a:t>
            </a:r>
            <a:r>
              <a:rPr lang="en-GB" sz="2800" dirty="0">
                <a:latin typeface="Courier New" panose="02070309020205020404" pitchFamily="49" charset="0"/>
                <a:cs typeface="Courier New" panose="02070309020205020404" pitchFamily="49" charset="0"/>
              </a:rPr>
              <a:t>print(</a:t>
            </a:r>
            <a:r>
              <a:rPr lang="en-GB" sz="2800" dirty="0" err="1">
                <a:latin typeface="Courier New" panose="02070309020205020404" pitchFamily="49" charset="0"/>
                <a:cs typeface="Courier New" panose="02070309020205020404" pitchFamily="49" charset="0"/>
              </a:rPr>
              <a:t>f”a</a:t>
            </a:r>
            <a:r>
              <a:rPr lang="en-GB" sz="2800" dirty="0">
                <a:latin typeface="Courier New" panose="02070309020205020404" pitchFamily="49" charset="0"/>
                <a:cs typeface="Courier New" panose="02070309020205020404" pitchFamily="49" charset="0"/>
              </a:rPr>
              <a:t> = {a}”)</a:t>
            </a:r>
            <a:endParaRPr lang="en-GB"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44642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1EAAC-E275-47C2-9429-56AF59D181A6}"/>
              </a:ext>
            </a:extLst>
          </p:cNvPr>
          <p:cNvSpPr txBox="1"/>
          <p:nvPr/>
        </p:nvSpPr>
        <p:spPr>
          <a:xfrm>
            <a:off x="1971448" y="609600"/>
            <a:ext cx="7951487" cy="3416320"/>
          </a:xfrm>
          <a:prstGeom prst="rect">
            <a:avLst/>
          </a:prstGeom>
          <a:noFill/>
        </p:spPr>
        <p:txBody>
          <a:bodyPr wrap="square" rtlCol="0">
            <a:spAutoFit/>
          </a:bodyPr>
          <a:lstStyle/>
          <a:p>
            <a:r>
              <a:rPr lang="en-GB" sz="2800" dirty="0">
                <a:latin typeface="Segoe UI Light" panose="020B0502040204020203" pitchFamily="34" charset="0"/>
                <a:cs typeface="Segoe UI Light" panose="020B0502040204020203" pitchFamily="34" charset="0"/>
              </a:rPr>
              <a:t>Run your code every time you add a few lines of code to check that they work as expected. This will help to identify where things are going wrong.</a:t>
            </a:r>
          </a:p>
          <a:p>
            <a:endParaRPr lang="en-GB" sz="2800" dirty="0">
              <a:latin typeface="Segoe UI Light" panose="020B0502040204020203" pitchFamily="34" charset="0"/>
              <a:cs typeface="Segoe UI Light" panose="020B0502040204020203" pitchFamily="34" charset="0"/>
            </a:endParaRPr>
          </a:p>
          <a:p>
            <a:r>
              <a:rPr lang="en-GB" sz="2800" dirty="0">
                <a:latin typeface="Segoe UI Light" panose="020B0502040204020203" pitchFamily="34" charset="0"/>
                <a:cs typeface="Segoe UI Light" panose="020B0502040204020203" pitchFamily="34" charset="0"/>
              </a:rPr>
              <a:t>If things aren’t working you can comment them out but please don’t just delete it before asking for help!</a:t>
            </a:r>
          </a:p>
          <a:p>
            <a:endParaRPr lang="en-GB" sz="2400" dirty="0">
              <a:latin typeface="Segoe UI Light" panose="020B0502040204020203" pitchFamily="34" charset="0"/>
              <a:cs typeface="Segoe UI Light" panose="020B0502040204020203" pitchFamily="34" charset="0"/>
            </a:endParaRPr>
          </a:p>
          <a:p>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623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on errors here:</a:t>
            </a:r>
          </a:p>
        </p:txBody>
      </p:sp>
      <p:sp>
        <p:nvSpPr>
          <p:cNvPr id="3" name="Content Placeholder 2"/>
          <p:cNvSpPr>
            <a:spLocks noGrp="1"/>
          </p:cNvSpPr>
          <p:nvPr>
            <p:ph idx="1"/>
          </p:nvPr>
        </p:nvSpPr>
        <p:spPr/>
        <p:txBody>
          <a:bodyPr/>
          <a:lstStyle/>
          <a:p>
            <a:pPr marL="0" indent="0" algn="ctr">
              <a:buNone/>
            </a:pPr>
            <a:r>
              <a:rPr lang="en-GB" sz="2800" dirty="0">
                <a:hlinkClick r:id="rId2"/>
              </a:rPr>
              <a:t>https://docs.python.org/3/library/exceptions.html</a:t>
            </a:r>
            <a:endParaRPr lang="en-GB" sz="2800" dirty="0"/>
          </a:p>
        </p:txBody>
      </p:sp>
    </p:spTree>
    <p:extLst>
      <p:ext uri="{BB962C8B-B14F-4D97-AF65-F5344CB8AC3E}">
        <p14:creationId xmlns:p14="http://schemas.microsoft.com/office/powerpoint/2010/main" val="212608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19645631"/>
              </p:ext>
            </p:extLst>
          </p:nvPr>
        </p:nvGraphicFramePr>
        <p:xfrm>
          <a:off x="1794934" y="274320"/>
          <a:ext cx="8585200" cy="6035040"/>
        </p:xfrm>
        <a:graphic>
          <a:graphicData uri="http://schemas.openxmlformats.org/drawingml/2006/table">
            <a:tbl>
              <a:tblPr firstRow="1" bandRow="1">
                <a:tableStyleId>{69012ECD-51FC-41F1-AA8D-1B2483CD663E}</a:tableStyleId>
              </a:tblPr>
              <a:tblGrid>
                <a:gridCol w="2273279">
                  <a:extLst>
                    <a:ext uri="{9D8B030D-6E8A-4147-A177-3AD203B41FA5}">
                      <a16:colId xmlns:a16="http://schemas.microsoft.com/office/drawing/2014/main" val="20000"/>
                    </a:ext>
                  </a:extLst>
                </a:gridCol>
                <a:gridCol w="6311921">
                  <a:extLst>
                    <a:ext uri="{9D8B030D-6E8A-4147-A177-3AD203B41FA5}">
                      <a16:colId xmlns:a16="http://schemas.microsoft.com/office/drawing/2014/main" val="20001"/>
                    </a:ext>
                  </a:extLst>
                </a:gridCol>
              </a:tblGrid>
              <a:tr h="117128">
                <a:tc>
                  <a:txBody>
                    <a:bodyPr/>
                    <a:lstStyle/>
                    <a:p>
                      <a:r>
                        <a:rPr lang="en-GB" sz="2400" dirty="0">
                          <a:latin typeface="Segoe UI Light" panose="020B0502040204020203" pitchFamily="34" charset="0"/>
                          <a:cs typeface="Segoe UI Light" panose="020B0502040204020203" pitchFamily="34" charset="0"/>
                        </a:rPr>
                        <a:t>Type</a:t>
                      </a:r>
                      <a:r>
                        <a:rPr lang="en-GB" sz="2400" baseline="0" dirty="0">
                          <a:latin typeface="Segoe UI Light" panose="020B0502040204020203" pitchFamily="34" charset="0"/>
                          <a:cs typeface="Segoe UI Light" panose="020B0502040204020203" pitchFamily="34" charset="0"/>
                        </a:rPr>
                        <a:t> of 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What went wrong</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SyntaxError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Typo. Missing quotes,</a:t>
                      </a:r>
                      <a:r>
                        <a:rPr lang="en-GB" sz="2400" baseline="0" dirty="0">
                          <a:latin typeface="Segoe UI Light" panose="020B0502040204020203" pitchFamily="34" charset="0"/>
                          <a:cs typeface="Segoe UI Light" panose="020B0502040204020203" pitchFamily="34" charset="0"/>
                        </a:rPr>
                        <a:t> colons or brackets. Used a keyword as a variable name. Used = instead of == in a conditional.</a:t>
                      </a:r>
                      <a:endParaRPr lang="en-GB"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IndentationError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A mixture of tabs and spaces have been used. Not all lines in a block are indented equally.</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AttributeError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Calling a method that doesn’t exist for a given object</a:t>
                      </a:r>
                    </a:p>
                  </a:txBody>
                  <a:tcPr/>
                </a:tc>
                <a:extLst>
                  <a:ext uri="{0D108BD9-81ED-4DB2-BD59-A6C34878D82A}">
                    <a16:rowId xmlns:a16="http://schemas.microsoft.com/office/drawing/2014/main" val="10003"/>
                  </a:ext>
                </a:extLst>
              </a:tr>
              <a:tr h="370840">
                <a:tc>
                  <a:txBody>
                    <a:bodyPr/>
                    <a:lstStyle/>
                    <a:p>
                      <a:r>
                        <a:rPr lang="en-GB" sz="2400" dirty="0" err="1">
                          <a:latin typeface="Segoe UI Light" panose="020B0502040204020203" pitchFamily="34" charset="0"/>
                          <a:cs typeface="Segoe UI Light" panose="020B0502040204020203" pitchFamily="34" charset="0"/>
                        </a:rPr>
                        <a:t>TypeError</a:t>
                      </a:r>
                      <a:endParaRPr lang="en-GB" sz="2400" dirty="0">
                        <a:latin typeface="Segoe UI Light" panose="020B0502040204020203" pitchFamily="34" charset="0"/>
                        <a:cs typeface="Segoe UI Ligh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latin typeface="Segoe UI Light" panose="020B0502040204020203" pitchFamily="34" charset="0"/>
                          <a:cs typeface="Segoe UI Light" panose="020B0502040204020203" pitchFamily="34" charset="0"/>
                        </a:rPr>
                        <a:t>Wrong number</a:t>
                      </a:r>
                      <a:r>
                        <a:rPr lang="en-GB" sz="2400" baseline="0" dirty="0">
                          <a:latin typeface="Segoe UI Light" panose="020B0502040204020203" pitchFamily="34" charset="0"/>
                          <a:cs typeface="Segoe UI Light" panose="020B0502040204020203" pitchFamily="34" charset="0"/>
                        </a:rPr>
                        <a:t> </a:t>
                      </a:r>
                      <a:r>
                        <a:rPr lang="en-GB" sz="2400" dirty="0">
                          <a:latin typeface="Segoe UI Light" panose="020B0502040204020203" pitchFamily="34" charset="0"/>
                          <a:cs typeface="Segoe UI Light" panose="020B0502040204020203" pitchFamily="34" charset="0"/>
                        </a:rPr>
                        <a:t>of arguments for a function. Tried to use an operator on the wrong type e.g. add an integer to a string. An object is None instead of a value.</a:t>
                      </a:r>
                    </a:p>
                  </a:txBody>
                  <a:tcPr/>
                </a:tc>
                <a:extLst>
                  <a:ext uri="{0D108BD9-81ED-4DB2-BD59-A6C34878D82A}">
                    <a16:rowId xmlns:a16="http://schemas.microsoft.com/office/drawing/2014/main" val="10004"/>
                  </a:ext>
                </a:extLst>
              </a:tr>
              <a:tr h="370840">
                <a:tc>
                  <a:txBody>
                    <a:bodyPr/>
                    <a:lstStyle/>
                    <a:p>
                      <a:r>
                        <a:rPr lang="en-GB" sz="2400" dirty="0" err="1">
                          <a:latin typeface="Segoe UI Light" panose="020B0502040204020203" pitchFamily="34" charset="0"/>
                          <a:cs typeface="Segoe UI Light" panose="020B0502040204020203" pitchFamily="34" charset="0"/>
                        </a:rPr>
                        <a:t>NameError</a:t>
                      </a:r>
                      <a:endParaRPr lang="en-GB" sz="2400" dirty="0">
                        <a:latin typeface="Segoe UI Light" panose="020B0502040204020203" pitchFamily="34" charset="0"/>
                        <a:cs typeface="Segoe UI Ligh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latin typeface="Segoe UI Light" panose="020B0502040204020203" pitchFamily="34" charset="0"/>
                          <a:cs typeface="Segoe UI Light" panose="020B0502040204020203" pitchFamily="34" charset="0"/>
                        </a:rPr>
                        <a:t>Tried to use a variable that doesn’t exist. Local variables cannot be referred to from outside the function in which they are defined.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2580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96914986"/>
              </p:ext>
            </p:extLst>
          </p:nvPr>
        </p:nvGraphicFramePr>
        <p:xfrm>
          <a:off x="1866901" y="274320"/>
          <a:ext cx="8597900" cy="4937760"/>
        </p:xfrm>
        <a:graphic>
          <a:graphicData uri="http://schemas.openxmlformats.org/drawingml/2006/table">
            <a:tbl>
              <a:tblPr firstRow="1" bandRow="1">
                <a:tableStyleId>{69012ECD-51FC-41F1-AA8D-1B2483CD663E}</a:tableStyleId>
              </a:tblPr>
              <a:tblGrid>
                <a:gridCol w="2719685">
                  <a:extLst>
                    <a:ext uri="{9D8B030D-6E8A-4147-A177-3AD203B41FA5}">
                      <a16:colId xmlns:a16="http://schemas.microsoft.com/office/drawing/2014/main" val="20000"/>
                    </a:ext>
                  </a:extLst>
                </a:gridCol>
                <a:gridCol w="5878215">
                  <a:extLst>
                    <a:ext uri="{9D8B030D-6E8A-4147-A177-3AD203B41FA5}">
                      <a16:colId xmlns:a16="http://schemas.microsoft.com/office/drawing/2014/main" val="20001"/>
                    </a:ext>
                  </a:extLst>
                </a:gridCol>
              </a:tblGrid>
              <a:tr h="117128">
                <a:tc>
                  <a:txBody>
                    <a:bodyPr/>
                    <a:lstStyle/>
                    <a:p>
                      <a:r>
                        <a:rPr lang="en-GB" sz="2400" dirty="0">
                          <a:latin typeface="Segoe UI Light" panose="020B0502040204020203" pitchFamily="34" charset="0"/>
                          <a:cs typeface="Segoe UI Light" panose="020B0502040204020203" pitchFamily="34" charset="0"/>
                        </a:rPr>
                        <a:t>Type</a:t>
                      </a:r>
                      <a:r>
                        <a:rPr lang="en-GB" sz="2400" baseline="0" dirty="0">
                          <a:latin typeface="Segoe UI Light" panose="020B0502040204020203" pitchFamily="34" charset="0"/>
                          <a:cs typeface="Segoe UI Light" panose="020B0502040204020203" pitchFamily="34" charset="0"/>
                        </a:rPr>
                        <a:t> of 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What went wrong</a:t>
                      </a:r>
                    </a:p>
                  </a:txBody>
                  <a:tcPr/>
                </a:tc>
                <a:extLst>
                  <a:ext uri="{0D108BD9-81ED-4DB2-BD59-A6C34878D82A}">
                    <a16:rowId xmlns:a16="http://schemas.microsoft.com/office/drawing/2014/main" val="10000"/>
                  </a:ext>
                </a:extLst>
              </a:tr>
              <a:tr h="370840">
                <a:tc>
                  <a:txBody>
                    <a:bodyPr/>
                    <a:lstStyle/>
                    <a:p>
                      <a:r>
                        <a:rPr lang="en-GB" sz="2400" dirty="0" err="1">
                          <a:latin typeface="Segoe UI Light" panose="020B0502040204020203" pitchFamily="34" charset="0"/>
                          <a:cs typeface="Segoe UI Light" panose="020B0502040204020203" pitchFamily="34" charset="0"/>
                        </a:rPr>
                        <a:t>IOError</a:t>
                      </a:r>
                      <a:endParaRPr lang="en-GB" sz="2400" dirty="0">
                        <a:latin typeface="Segoe UI Light" panose="020B0502040204020203" pitchFamily="34" charset="0"/>
                        <a:cs typeface="Segoe UI Ligh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latin typeface="Segoe UI Light" panose="020B0502040204020203" pitchFamily="34" charset="0"/>
                          <a:cs typeface="Segoe UI Light" panose="020B0502040204020203" pitchFamily="34" charset="0"/>
                        </a:rPr>
                        <a:t>Tried to open a file that doesn’t exist.</a:t>
                      </a: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KeyError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Tried to access a dictionary with a key value that doesn’t exist in the dictionary</a:t>
                      </a:r>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IndexError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The index used</a:t>
                      </a:r>
                      <a:r>
                        <a:rPr lang="en-GB" sz="2400" baseline="0" dirty="0">
                          <a:latin typeface="Segoe UI Light" panose="020B0502040204020203" pitchFamily="34" charset="0"/>
                          <a:cs typeface="Segoe UI Light" panose="020B0502040204020203" pitchFamily="34" charset="0"/>
                        </a:rPr>
                        <a:t> </a:t>
                      </a:r>
                      <a:r>
                        <a:rPr lang="en-GB" sz="2400" dirty="0">
                          <a:latin typeface="Segoe UI Light" panose="020B0502040204020203" pitchFamily="34" charset="0"/>
                          <a:cs typeface="Segoe UI Light" panose="020B0502040204020203" pitchFamily="34" charset="0"/>
                        </a:rPr>
                        <a:t>to access a list, string, or tuple is greater than its length minus one.</a:t>
                      </a:r>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UnboundLocalError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Tried to reference a variable before it was assigned.</a:t>
                      </a:r>
                    </a:p>
                  </a:txBody>
                  <a:tcPr/>
                </a:tc>
                <a:extLst>
                  <a:ext uri="{0D108BD9-81ED-4DB2-BD59-A6C34878D82A}">
                    <a16:rowId xmlns:a16="http://schemas.microsoft.com/office/drawing/2014/main" val="405633283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ValueError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Tried to perform an operation on a value that doesn’t exist. Tried to convert a value that is not valid e.g. convert a string to an int.</a:t>
                      </a:r>
                    </a:p>
                  </a:txBody>
                  <a:tcPr/>
                </a:tc>
                <a:extLst>
                  <a:ext uri="{0D108BD9-81ED-4DB2-BD59-A6C34878D82A}">
                    <a16:rowId xmlns:a16="http://schemas.microsoft.com/office/drawing/2014/main" val="1160405973"/>
                  </a:ext>
                </a:extLst>
              </a:tr>
            </a:tbl>
          </a:graphicData>
        </a:graphic>
      </p:graphicFrame>
    </p:spTree>
    <p:extLst>
      <p:ext uri="{BB962C8B-B14F-4D97-AF65-F5344CB8AC3E}">
        <p14:creationId xmlns:p14="http://schemas.microsoft.com/office/powerpoint/2010/main" val="108055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D3F0C-714A-4D7E-BB35-9B92F3A71AE7}"/>
              </a:ext>
            </a:extLst>
          </p:cNvPr>
          <p:cNvSpPr txBox="1"/>
          <p:nvPr/>
        </p:nvSpPr>
        <p:spPr>
          <a:xfrm>
            <a:off x="4336544" y="3105835"/>
            <a:ext cx="3518912" cy="646331"/>
          </a:xfrm>
          <a:prstGeom prst="rect">
            <a:avLst/>
          </a:prstGeom>
          <a:noFill/>
        </p:spPr>
        <p:txBody>
          <a:bodyPr wrap="none" rtlCol="0">
            <a:spAutoFit/>
          </a:bodyPr>
          <a:lstStyle/>
          <a:p>
            <a:r>
              <a:rPr lang="en-GB" sz="3600" dirty="0">
                <a:latin typeface="Segoe UI Light" panose="020B0502040204020203" pitchFamily="34" charset="0"/>
                <a:cs typeface="Segoe UI Light" panose="020B0502040204020203" pitchFamily="34" charset="0"/>
              </a:rPr>
              <a:t>Some examples…</a:t>
            </a:r>
          </a:p>
        </p:txBody>
      </p:sp>
    </p:spTree>
    <p:extLst>
      <p:ext uri="{BB962C8B-B14F-4D97-AF65-F5344CB8AC3E}">
        <p14:creationId xmlns:p14="http://schemas.microsoft.com/office/powerpoint/2010/main" val="200194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737299006"/>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557261">
                  <a:extLst>
                    <a:ext uri="{9D8B030D-6E8A-4147-A177-3AD203B41FA5}">
                      <a16:colId xmlns:a16="http://schemas.microsoft.com/office/drawing/2014/main" val="2618426763"/>
                    </a:ext>
                  </a:extLst>
                </a:gridCol>
                <a:gridCol w="3760739">
                  <a:extLst>
                    <a:ext uri="{9D8B030D-6E8A-4147-A177-3AD203B41FA5}">
                      <a16:colId xmlns:a16="http://schemas.microsoft.com/office/drawing/2014/main" val="1432503674"/>
                    </a:ext>
                  </a:extLst>
                </a:gridCol>
                <a:gridCol w="4064000">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Name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1765058">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a:t>
                      </a:r>
                    </a:p>
                    <a:p>
                      <a:r>
                        <a:rPr lang="en-GB" sz="2800" dirty="0">
                          <a:latin typeface="Courier New" panose="02070309020205020404" pitchFamily="49" charset="0"/>
                          <a:cs typeface="Courier New" panose="02070309020205020404" pitchFamily="49" charset="0"/>
                        </a:rPr>
                        <a:t>b = 2</a:t>
                      </a:r>
                    </a:p>
                    <a:p>
                      <a:r>
                        <a:rPr lang="en-GB" sz="2800" dirty="0">
                          <a:latin typeface="Courier New" panose="02070309020205020404" pitchFamily="49" charset="0"/>
                          <a:cs typeface="Courier New" panose="02070309020205020404" pitchFamily="49" charset="0"/>
                        </a:rPr>
                        <a:t>c = 3</a:t>
                      </a:r>
                    </a:p>
                    <a:p>
                      <a:r>
                        <a:rPr lang="en-GB" sz="2800" dirty="0">
                          <a:latin typeface="Courier New" panose="02070309020205020404" pitchFamily="49" charset="0"/>
                          <a:cs typeface="Courier New" panose="02070309020205020404" pitchFamily="49" charset="0"/>
                        </a:rPr>
                        <a:t>print(d)</a:t>
                      </a:r>
                    </a:p>
                  </a:txBody>
                  <a:tcPr/>
                </a:tc>
                <a:tc>
                  <a:txBody>
                    <a:bodyPr/>
                    <a:lstStyle/>
                    <a:p>
                      <a:r>
                        <a:rPr lang="en-GB" sz="2800" dirty="0">
                          <a:latin typeface="Courier New" panose="02070309020205020404" pitchFamily="49" charset="0"/>
                          <a:cs typeface="Courier New" panose="02070309020205020404" pitchFamily="49" charset="0"/>
                        </a:rPr>
                        <a:t>a = 1</a:t>
                      </a:r>
                    </a:p>
                    <a:p>
                      <a:r>
                        <a:rPr lang="en-GB" sz="2800" dirty="0">
                          <a:latin typeface="Courier New" panose="02070309020205020404" pitchFamily="49" charset="0"/>
                          <a:cs typeface="Courier New" panose="02070309020205020404" pitchFamily="49" charset="0"/>
                        </a:rPr>
                        <a:t>b = 2</a:t>
                      </a:r>
                    </a:p>
                    <a:p>
                      <a:r>
                        <a:rPr lang="en-GB" sz="2800" dirty="0">
                          <a:latin typeface="Courier New" panose="02070309020205020404" pitchFamily="49" charset="0"/>
                          <a:cs typeface="Courier New" panose="02070309020205020404" pitchFamily="49" charset="0"/>
                        </a:rPr>
                        <a:t>c = 3</a:t>
                      </a:r>
                    </a:p>
                    <a:p>
                      <a:r>
                        <a:rPr lang="en-GB" sz="2800" dirty="0">
                          <a:latin typeface="Courier New" panose="02070309020205020404" pitchFamily="49" charset="0"/>
                          <a:cs typeface="Courier New" panose="02070309020205020404" pitchFamily="49" charset="0"/>
                        </a:rPr>
                        <a:t>d = 4</a:t>
                      </a:r>
                    </a:p>
                    <a:p>
                      <a:r>
                        <a:rPr lang="en-GB" sz="2800" dirty="0">
                          <a:latin typeface="Courier New" panose="02070309020205020404" pitchFamily="49" charset="0"/>
                          <a:cs typeface="Courier New" panose="02070309020205020404" pitchFamily="49" charset="0"/>
                        </a:rPr>
                        <a:t>print(d)</a:t>
                      </a:r>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4, in &lt;module&gt;</a:t>
                      </a:r>
                    </a:p>
                    <a:p>
                      <a:pPr algn="l"/>
                      <a:r>
                        <a:rPr lang="en-GB" sz="2400" dirty="0">
                          <a:latin typeface="Courier New" panose="02070309020205020404" pitchFamily="49" charset="0"/>
                          <a:cs typeface="Courier New" panose="02070309020205020404" pitchFamily="49" charset="0"/>
                        </a:rPr>
                        <a:t>    print d</a:t>
                      </a:r>
                    </a:p>
                    <a:p>
                      <a:pPr algn="l"/>
                      <a:r>
                        <a:rPr lang="en-GB" sz="2400" dirty="0" err="1">
                          <a:latin typeface="Courier New" panose="02070309020205020404" pitchFamily="49" charset="0"/>
                          <a:cs typeface="Courier New" panose="02070309020205020404" pitchFamily="49" charset="0"/>
                        </a:rPr>
                        <a:t>NameError</a:t>
                      </a:r>
                      <a:r>
                        <a:rPr lang="en-GB" sz="2400" dirty="0">
                          <a:latin typeface="Courier New" panose="02070309020205020404" pitchFamily="49" charset="0"/>
                          <a:cs typeface="Courier New" panose="02070309020205020404" pitchFamily="49" charset="0"/>
                        </a:rPr>
                        <a:t>: name 'd' is not defined</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6011333" y="1607608"/>
            <a:ext cx="4351867" cy="22521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010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1692718006"/>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557261">
                  <a:extLst>
                    <a:ext uri="{9D8B030D-6E8A-4147-A177-3AD203B41FA5}">
                      <a16:colId xmlns:a16="http://schemas.microsoft.com/office/drawing/2014/main" val="2618426763"/>
                    </a:ext>
                  </a:extLst>
                </a:gridCol>
                <a:gridCol w="3760739">
                  <a:extLst>
                    <a:ext uri="{9D8B030D-6E8A-4147-A177-3AD203B41FA5}">
                      <a16:colId xmlns:a16="http://schemas.microsoft.com/office/drawing/2014/main" val="1432503674"/>
                    </a:ext>
                  </a:extLst>
                </a:gridCol>
                <a:gridCol w="4064000">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Index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[1,2,3]</a:t>
                      </a:r>
                    </a:p>
                    <a:p>
                      <a:r>
                        <a:rPr lang="en-GB" sz="2800" dirty="0">
                          <a:latin typeface="Courier New" panose="02070309020205020404" pitchFamily="49" charset="0"/>
                          <a:cs typeface="Courier New" panose="02070309020205020404" pitchFamily="49" charset="0"/>
                        </a:rPr>
                        <a:t>print(a[3])</a:t>
                      </a:r>
                    </a:p>
                  </a:txBody>
                  <a:tcPr/>
                </a:tc>
                <a:tc>
                  <a:txBody>
                    <a:bodyPr/>
                    <a:lstStyle/>
                    <a:p>
                      <a:r>
                        <a:rPr lang="en-GB" sz="2800" dirty="0">
                          <a:latin typeface="Courier New" panose="02070309020205020404" pitchFamily="49" charset="0"/>
                          <a:cs typeface="Courier New" panose="02070309020205020404" pitchFamily="49" charset="0"/>
                        </a:rPr>
                        <a:t>a = [1,2,3]</a:t>
                      </a:r>
                    </a:p>
                    <a:p>
                      <a:r>
                        <a:rPr lang="en-GB" sz="2800" dirty="0">
                          <a:latin typeface="Courier New" panose="02070309020205020404" pitchFamily="49" charset="0"/>
                          <a:cs typeface="Courier New" panose="02070309020205020404" pitchFamily="49" charset="0"/>
                        </a:rPr>
                        <a:t>print(a[2])</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2, in &lt;module&gt;</a:t>
                      </a:r>
                    </a:p>
                    <a:p>
                      <a:pPr algn="l"/>
                      <a:r>
                        <a:rPr lang="en-GB" sz="2400" dirty="0">
                          <a:latin typeface="Courier New" panose="02070309020205020404" pitchFamily="49" charset="0"/>
                          <a:cs typeface="Courier New" panose="02070309020205020404" pitchFamily="49" charset="0"/>
                        </a:rPr>
                        <a:t>    print a[3]</a:t>
                      </a:r>
                    </a:p>
                    <a:p>
                      <a:pPr algn="l"/>
                      <a:r>
                        <a:rPr lang="en-GB" sz="2400" dirty="0" err="1">
                          <a:latin typeface="Courier New" panose="02070309020205020404" pitchFamily="49" charset="0"/>
                          <a:cs typeface="Courier New" panose="02070309020205020404" pitchFamily="49" charset="0"/>
                        </a:rPr>
                        <a:t>IndexError</a:t>
                      </a:r>
                      <a:r>
                        <a:rPr lang="en-GB" sz="2400" dirty="0">
                          <a:latin typeface="Courier New" panose="02070309020205020404" pitchFamily="49" charset="0"/>
                          <a:cs typeface="Courier New" panose="02070309020205020404" pitchFamily="49" charset="0"/>
                        </a:rPr>
                        <a:t>: list index out of range</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6096000" y="1651000"/>
            <a:ext cx="4351867" cy="2319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8289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3060404789"/>
              </p:ext>
            </p:extLst>
          </p:nvPr>
        </p:nvGraphicFramePr>
        <p:xfrm>
          <a:off x="1828800" y="338667"/>
          <a:ext cx="8382000" cy="587060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Indentation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400" dirty="0">
                          <a:latin typeface="Courier New" panose="02070309020205020404" pitchFamily="49" charset="0"/>
                          <a:cs typeface="Courier New" panose="02070309020205020404" pitchFamily="49" charset="0"/>
                        </a:rPr>
                        <a:t>1</a:t>
                      </a:r>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400" dirty="0">
                          <a:latin typeface="Courier New" panose="02070309020205020404" pitchFamily="49" charset="0"/>
                          <a:cs typeface="Courier New" panose="02070309020205020404" pitchFamily="49" charset="0"/>
                        </a:rPr>
                        <a:t>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range(0,5):</a:t>
                      </a:r>
                    </a:p>
                    <a:p>
                      <a:r>
                        <a:rPr lang="en-GB" sz="2800" dirty="0">
                          <a:latin typeface="Courier New" panose="02070309020205020404" pitchFamily="49" charset="0"/>
                          <a:cs typeface="Courier New" panose="02070309020205020404" pitchFamily="49" charset="0"/>
                        </a:rPr>
                        <a:t>    print(</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a:t>
                      </a:r>
                    </a:p>
                    <a:p>
                      <a:r>
                        <a:rPr lang="en-GB" sz="2800" dirty="0">
                          <a:latin typeface="Courier New" panose="02070309020205020404" pitchFamily="49" charset="0"/>
                          <a:cs typeface="Courier New" panose="02070309020205020404" pitchFamily="49" charset="0"/>
                        </a:rPr>
                        <a:t>     print(i+1)</a:t>
                      </a:r>
                    </a:p>
                  </a:txBody>
                  <a:tcPr/>
                </a:tc>
                <a:tc>
                  <a:txBody>
                    <a:bodyPr/>
                    <a:lstStyle/>
                    <a:p>
                      <a:r>
                        <a:rPr lang="en-GB" sz="2400" dirty="0">
                          <a:latin typeface="Courier New" panose="02070309020205020404" pitchFamily="49" charset="0"/>
                          <a:cs typeface="Courier New" panose="02070309020205020404" pitchFamily="49" charset="0"/>
                        </a:rPr>
                        <a:t>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range(0,5):</a:t>
                      </a:r>
                    </a:p>
                    <a:p>
                      <a:r>
                        <a:rPr lang="en-GB" sz="2800" dirty="0">
                          <a:latin typeface="Courier New" panose="02070309020205020404" pitchFamily="49" charset="0"/>
                          <a:cs typeface="Courier New" panose="02070309020205020404" pitchFamily="49" charset="0"/>
                        </a:rPr>
                        <a:t>    print(</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a:t>
                      </a:r>
                    </a:p>
                    <a:p>
                      <a:r>
                        <a:rPr lang="en-GB" sz="2800" dirty="0">
                          <a:latin typeface="Courier New" panose="02070309020205020404" pitchFamily="49" charset="0"/>
                          <a:cs typeface="Courier New" panose="02070309020205020404" pitchFamily="49" charset="0"/>
                        </a:rPr>
                        <a:t>    print(i+1)</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3</a:t>
                      </a:r>
                    </a:p>
                    <a:p>
                      <a:pPr algn="l"/>
                      <a:r>
                        <a:rPr lang="en-GB" sz="2400" dirty="0">
                          <a:latin typeface="Courier New" panose="02070309020205020404" pitchFamily="49" charset="0"/>
                          <a:cs typeface="Courier New" panose="02070309020205020404" pitchFamily="49" charset="0"/>
                        </a:rPr>
                        <a:t>    print(i+1)</a:t>
                      </a:r>
                    </a:p>
                    <a:p>
                      <a:pPr algn="l"/>
                      <a:r>
                        <a:rPr lang="en-GB" sz="2400" dirty="0">
                          <a:latin typeface="Courier New" panose="02070309020205020404" pitchFamily="49" charset="0"/>
                          <a:cs typeface="Courier New" panose="02070309020205020404" pitchFamily="49" charset="0"/>
                        </a:rPr>
                        <a:t>    ^</a:t>
                      </a:r>
                    </a:p>
                    <a:p>
                      <a:pPr algn="l"/>
                      <a:r>
                        <a:rPr lang="en-GB" sz="2400" dirty="0" err="1">
                          <a:latin typeface="Courier New" panose="02070309020205020404" pitchFamily="49" charset="0"/>
                          <a:cs typeface="Courier New" panose="02070309020205020404" pitchFamily="49" charset="0"/>
                        </a:rPr>
                        <a:t>IndentationError</a:t>
                      </a:r>
                      <a:r>
                        <a:rPr lang="en-GB" sz="2400" dirty="0">
                          <a:latin typeface="Courier New" panose="02070309020205020404" pitchFamily="49" charset="0"/>
                          <a:cs typeface="Courier New" panose="02070309020205020404" pitchFamily="49" charset="0"/>
                        </a:rPr>
                        <a:t>: unexpected indent</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6191251" y="1645708"/>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398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241C54-D4FA-4EBB-A90F-94F26B35E32C}"/>
              </a:ext>
            </a:extLst>
          </p:cNvPr>
          <p:cNvGraphicFramePr>
            <a:graphicFrameLocks noGrp="1"/>
          </p:cNvGraphicFramePr>
          <p:nvPr>
            <p:extLst>
              <p:ext uri="{D42A27DB-BD31-4B8C-83A1-F6EECF244321}">
                <p14:modId xmlns:p14="http://schemas.microsoft.com/office/powerpoint/2010/main" val="803808453"/>
              </p:ext>
            </p:extLst>
          </p:nvPr>
        </p:nvGraphicFramePr>
        <p:xfrm>
          <a:off x="1828800" y="338667"/>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618426763"/>
                    </a:ext>
                  </a:extLst>
                </a:gridCol>
                <a:gridCol w="3945467">
                  <a:extLst>
                    <a:ext uri="{9D8B030D-6E8A-4147-A177-3AD203B41FA5}">
                      <a16:colId xmlns:a16="http://schemas.microsoft.com/office/drawing/2014/main" val="1432503674"/>
                    </a:ext>
                  </a:extLst>
                </a:gridCol>
                <a:gridCol w="4030133">
                  <a:extLst>
                    <a:ext uri="{9D8B030D-6E8A-4147-A177-3AD203B41FA5}">
                      <a16:colId xmlns:a16="http://schemas.microsoft.com/office/drawing/2014/main"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Attribute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[1,2,3,4]</a:t>
                      </a:r>
                    </a:p>
                    <a:p>
                      <a:r>
                        <a:rPr lang="en-GB" sz="2800" dirty="0" err="1">
                          <a:latin typeface="Courier New" panose="02070309020205020404" pitchFamily="49" charset="0"/>
                          <a:cs typeface="Courier New" panose="02070309020205020404" pitchFamily="49" charset="0"/>
                        </a:rPr>
                        <a:t>a.flip</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print(a)</a:t>
                      </a:r>
                      <a:endParaRPr lang="en-GB" sz="3200" dirty="0">
                        <a:latin typeface="Courier New" panose="02070309020205020404" pitchFamily="49" charset="0"/>
                        <a:cs typeface="Courier New" panose="02070309020205020404" pitchFamily="49" charset="0"/>
                      </a:endParaRPr>
                    </a:p>
                  </a:txBody>
                  <a:tcPr/>
                </a:tc>
                <a:tc>
                  <a:txBody>
                    <a:bodyPr/>
                    <a:lstStyle/>
                    <a:p>
                      <a:r>
                        <a:rPr lang="en-GB" sz="2800" dirty="0">
                          <a:latin typeface="Courier New" panose="02070309020205020404" pitchFamily="49" charset="0"/>
                          <a:cs typeface="Courier New" panose="02070309020205020404" pitchFamily="49" charset="0"/>
                        </a:rPr>
                        <a:t>a = [1,2,3,4]</a:t>
                      </a:r>
                    </a:p>
                    <a:p>
                      <a:r>
                        <a:rPr lang="en-GB" sz="2800" dirty="0" err="1">
                          <a:latin typeface="Courier New" panose="02070309020205020404" pitchFamily="49" charset="0"/>
                          <a:cs typeface="Courier New" panose="02070309020205020404" pitchFamily="49" charset="0"/>
                        </a:rPr>
                        <a:t>a.reverse</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print(a)</a:t>
                      </a:r>
                    </a:p>
                    <a:p>
                      <a:endParaRPr lang="en-GB" sz="2400" dirty="0"/>
                    </a:p>
                  </a:txBody>
                  <a:tcPr/>
                </a:tc>
                <a:extLst>
                  <a:ext uri="{0D108BD9-81ED-4DB2-BD59-A6C34878D82A}">
                    <a16:rowId xmlns:a16="http://schemas.microsoft.com/office/drawing/2014/main"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2, in &lt;module&gt;</a:t>
                      </a:r>
                    </a:p>
                    <a:p>
                      <a:pPr algn="l"/>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a.flip</a:t>
                      </a:r>
                      <a:r>
                        <a:rPr lang="en-GB" sz="2400" dirty="0">
                          <a:latin typeface="Courier New" panose="02070309020205020404" pitchFamily="49" charset="0"/>
                          <a:cs typeface="Courier New" panose="02070309020205020404" pitchFamily="49" charset="0"/>
                        </a:rPr>
                        <a:t>()</a:t>
                      </a:r>
                    </a:p>
                    <a:p>
                      <a:pPr algn="l"/>
                      <a:r>
                        <a:rPr lang="en-GB" sz="2400" dirty="0" err="1">
                          <a:latin typeface="Courier New" panose="02070309020205020404" pitchFamily="49" charset="0"/>
                          <a:cs typeface="Courier New" panose="02070309020205020404" pitchFamily="49" charset="0"/>
                        </a:rPr>
                        <a:t>AttributeError</a:t>
                      </a:r>
                      <a:r>
                        <a:rPr lang="en-GB" sz="2400" dirty="0">
                          <a:latin typeface="Courier New" panose="02070309020205020404" pitchFamily="49" charset="0"/>
                          <a:cs typeface="Courier New" panose="02070309020205020404" pitchFamily="49" charset="0"/>
                        </a:rPr>
                        <a:t>: 'list' object has no attribute 'flip'</a:t>
                      </a:r>
                    </a:p>
                  </a:txBody>
                  <a:tcPr/>
                </a:tc>
                <a:tc hMerge="1">
                  <a:txBody>
                    <a:bodyPr/>
                    <a:lstStyle/>
                    <a:p>
                      <a:endParaRPr lang="en-GB" sz="2800" dirty="0"/>
                    </a:p>
                  </a:txBody>
                  <a:tcPr/>
                </a:tc>
                <a:extLst>
                  <a:ext uri="{0D108BD9-81ED-4DB2-BD59-A6C34878D82A}">
                    <a16:rowId xmlns:a16="http://schemas.microsoft.com/office/drawing/2014/main" val="649390688"/>
                  </a:ext>
                </a:extLst>
              </a:tr>
            </a:tbl>
          </a:graphicData>
        </a:graphic>
      </p:graphicFrame>
      <p:sp>
        <p:nvSpPr>
          <p:cNvPr id="3" name="Rectangle 2">
            <a:extLst>
              <a:ext uri="{FF2B5EF4-FFF2-40B4-BE49-F238E27FC236}">
                <a16:creationId xmlns:a16="http://schemas.microsoft.com/office/drawing/2014/main" id="{12D8FEC8-1EC7-412E-9A3C-EA8C28D52434}"/>
              </a:ext>
            </a:extLst>
          </p:cNvPr>
          <p:cNvSpPr/>
          <p:nvPr/>
        </p:nvSpPr>
        <p:spPr>
          <a:xfrm>
            <a:off x="6019800" y="1612900"/>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395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5283</TotalTime>
  <Words>1585</Words>
  <Application>Microsoft Office PowerPoint</Application>
  <PresentationFormat>Widescreen</PresentationFormat>
  <Paragraphs>338</Paragraphs>
  <Slides>24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Courier New</vt:lpstr>
      <vt:lpstr>Segoe UI Light</vt:lpstr>
      <vt:lpstr>1_Office Theme</vt:lpstr>
      <vt:lpstr>Office Theme</vt:lpstr>
      <vt:lpstr>Breaking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on errors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directions for PBT treatment planning</dc:title>
  <dc:creator>Matthew</dc:creator>
  <cp:lastModifiedBy>Andrew Green</cp:lastModifiedBy>
  <cp:revision>167</cp:revision>
  <dcterms:created xsi:type="dcterms:W3CDTF">2016-06-04T12:03:00Z</dcterms:created>
  <dcterms:modified xsi:type="dcterms:W3CDTF">2021-01-12T15:10:54Z</dcterms:modified>
</cp:coreProperties>
</file>