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61" r:id="rId2"/>
    <p:sldId id="281" r:id="rId3"/>
    <p:sldId id="262" r:id="rId4"/>
    <p:sldId id="263" r:id="rId5"/>
    <p:sldId id="264" r:id="rId6"/>
    <p:sldId id="265" r:id="rId7"/>
    <p:sldId id="267" r:id="rId8"/>
    <p:sldId id="268" r:id="rId9"/>
    <p:sldId id="269" r:id="rId10"/>
    <p:sldId id="266" r:id="rId11"/>
    <p:sldId id="273" r:id="rId12"/>
    <p:sldId id="270" r:id="rId13"/>
    <p:sldId id="271" r:id="rId14"/>
    <p:sldId id="272" r:id="rId15"/>
    <p:sldId id="276" r:id="rId16"/>
    <p:sldId id="258" r:id="rId17"/>
    <p:sldId id="260" r:id="rId18"/>
    <p:sldId id="274" r:id="rId19"/>
    <p:sldId id="278" r:id="rId20"/>
    <p:sldId id="277" r:id="rId21"/>
    <p:sldId id="279" r:id="rId22"/>
    <p:sldId id="256" r:id="rId23"/>
    <p:sldId id="283" r:id="rId24"/>
    <p:sldId id="285" r:id="rId25"/>
    <p:sldId id="284" r:id="rId26"/>
    <p:sldId id="286" r:id="rId27"/>
    <p:sldId id="287" r:id="rId28"/>
    <p:sldId id="257" r:id="rId29"/>
    <p:sldId id="291" r:id="rId30"/>
    <p:sldId id="292" r:id="rId31"/>
    <p:sldId id="294" r:id="rId32"/>
    <p:sldId id="280" r:id="rId33"/>
    <p:sldId id="259" r:id="rId34"/>
    <p:sldId id="295" r:id="rId35"/>
    <p:sldId id="289" r:id="rId36"/>
    <p:sldId id="288"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5" d="100"/>
          <a:sy n="105" d="100"/>
        </p:scale>
        <p:origin x="-84" y="-96"/>
      </p:cViewPr>
      <p:guideLst>
        <p:guide orient="horz" pos="2160"/>
        <p:guide pos="2880"/>
      </p:guideLst>
    </p:cSldViewPr>
  </p:slideViewPr>
  <p:notesTextViewPr>
    <p:cViewPr>
      <p:scale>
        <a:sx n="1" d="1"/>
        <a:sy n="1" d="1"/>
      </p:scale>
      <p:origin x="0" y="0"/>
    </p:cViewPr>
  </p:notesTextViewPr>
  <p:notesViewPr>
    <p:cSldViewPr snapToGrid="0">
      <p:cViewPr varScale="1">
        <p:scale>
          <a:sx n="80" d="100"/>
          <a:sy n="80" d="100"/>
        </p:scale>
        <p:origin x="-197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CFB2A3-DAD1-420E-BAE3-9CE9DD70DC79}" type="datetimeFigureOut">
              <a:rPr lang="en-GB" smtClean="0"/>
              <a:t>16/01/2017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17F99-F5F5-424D-9A85-953237D496B1}" type="slidenum">
              <a:rPr lang="en-GB" smtClean="0"/>
              <a:t>‹#›</a:t>
            </a:fld>
            <a:endParaRPr lang="en-GB"/>
          </a:p>
        </p:txBody>
      </p:sp>
    </p:spTree>
    <p:extLst>
      <p:ext uri="{BB962C8B-B14F-4D97-AF65-F5344CB8AC3E}">
        <p14:creationId xmlns:p14="http://schemas.microsoft.com/office/powerpoint/2010/main" val="2319175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D37275-1761-4E64-8D5E-B92EB4EEBF10}" type="datetimeFigureOut">
              <a:rPr lang="en-GB" smtClean="0"/>
              <a:t>16/01/2017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41795005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37275-1761-4E64-8D5E-B92EB4EEBF10}" type="datetimeFigureOut">
              <a:rPr lang="en-GB" smtClean="0"/>
              <a:t>16/01/2017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15306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37275-1761-4E64-8D5E-B92EB4EEBF10}" type="datetimeFigureOut">
              <a:rPr lang="en-GB" smtClean="0"/>
              <a:t>16/01/2017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2052294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37275-1761-4E64-8D5E-B92EB4EEBF10}" type="datetimeFigureOut">
              <a:rPr lang="en-GB" smtClean="0"/>
              <a:t>16/01/2017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8182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D37275-1761-4E64-8D5E-B92EB4EEBF10}" type="datetimeFigureOut">
              <a:rPr lang="en-GB" smtClean="0"/>
              <a:t>16/01/2017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4203985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D37275-1761-4E64-8D5E-B92EB4EEBF10}" type="datetimeFigureOut">
              <a:rPr lang="en-GB" smtClean="0"/>
              <a:t>16/01/2017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400142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D37275-1761-4E64-8D5E-B92EB4EEBF10}" type="datetimeFigureOut">
              <a:rPr lang="en-GB" smtClean="0"/>
              <a:t>16/01/2017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234279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D37275-1761-4E64-8D5E-B92EB4EEBF10}" type="datetimeFigureOut">
              <a:rPr lang="en-GB" smtClean="0"/>
              <a:t>16/01/2017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360896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37275-1761-4E64-8D5E-B92EB4EEBF10}" type="datetimeFigureOut">
              <a:rPr lang="en-GB" smtClean="0"/>
              <a:t>16/01/2017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75192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D37275-1761-4E64-8D5E-B92EB4EEBF10}" type="datetimeFigureOut">
              <a:rPr lang="en-GB" smtClean="0"/>
              <a:t>16/01/2017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131691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D37275-1761-4E64-8D5E-B92EB4EEBF10}" type="datetimeFigureOut">
              <a:rPr lang="en-GB" smtClean="0"/>
              <a:t>16/01/2017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B7E180-4462-4052-9FE1-DF9E66AD2415}" type="slidenum">
              <a:rPr lang="en-GB" smtClean="0"/>
              <a:t>‹#›</a:t>
            </a:fld>
            <a:endParaRPr lang="en-GB"/>
          </a:p>
        </p:txBody>
      </p:sp>
    </p:spTree>
    <p:extLst>
      <p:ext uri="{BB962C8B-B14F-4D97-AF65-F5344CB8AC3E}">
        <p14:creationId xmlns:p14="http://schemas.microsoft.com/office/powerpoint/2010/main" val="167521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37275-1761-4E64-8D5E-B92EB4EEBF10}" type="datetimeFigureOut">
              <a:rPr lang="en-GB" smtClean="0"/>
              <a:t>16/01/2017</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B7E180-4462-4052-9FE1-DF9E66AD2415}" type="slidenum">
              <a:rPr lang="en-GB" smtClean="0"/>
              <a:t>‹#›</a:t>
            </a:fld>
            <a:endParaRPr lang="en-GB"/>
          </a:p>
        </p:txBody>
      </p:sp>
      <p:pic>
        <p:nvPicPr>
          <p:cNvPr id="7" name="Picture 8" descr="Embrace-Christie-NHS Strapline Ldscp COL.jpg"/>
          <p:cNvPicPr>
            <a:picLocks noChangeAspect="1"/>
          </p:cNvPicPr>
          <p:nvPr userDrawn="1"/>
        </p:nvPicPr>
        <p:blipFill rotWithShape="1">
          <a:blip r:embed="rId13" cstate="print">
            <a:extLst>
              <a:ext uri="{28A0092B-C50C-407E-A947-70E740481C1C}">
                <a14:useLocalDpi xmlns:a14="http://schemas.microsoft.com/office/drawing/2010/main" val="0"/>
              </a:ext>
            </a:extLst>
          </a:blip>
          <a:srcRect l="80994"/>
          <a:stretch/>
        </p:blipFill>
        <p:spPr bwMode="auto">
          <a:xfrm>
            <a:off x="7106970" y="6477000"/>
            <a:ext cx="155443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noChangeArrowheads="1"/>
          </p:cNvPicPr>
          <p:nvPr userDrawn="1"/>
        </p:nvPicPr>
        <p:blipFill rotWithShape="1">
          <a:blip r:embed="rId14">
            <a:extLst>
              <a:ext uri="{28A0092B-C50C-407E-A947-70E740481C1C}">
                <a14:useLocalDpi xmlns:a14="http://schemas.microsoft.com/office/drawing/2010/main" val="0"/>
              </a:ext>
            </a:extLst>
          </a:blip>
          <a:srcRect b="30371"/>
          <a:stretch/>
        </p:blipFill>
        <p:spPr bwMode="auto">
          <a:xfrm>
            <a:off x="482601" y="6506050"/>
            <a:ext cx="1210398" cy="35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8459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matplotlib.org/api/pyplot_api.html#matplotlib.pyplot.imsho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Image Processing in Python</a:t>
            </a:r>
          </a:p>
        </p:txBody>
      </p:sp>
      <p:sp>
        <p:nvSpPr>
          <p:cNvPr id="3" name="Subtitle 2"/>
          <p:cNvSpPr>
            <a:spLocks noGrp="1"/>
          </p:cNvSpPr>
          <p:nvPr>
            <p:ph type="subTitle" idx="1"/>
          </p:nvPr>
        </p:nvSpPr>
        <p:spPr/>
        <p:txBody>
          <a:bodyPr/>
          <a:lstStyle/>
          <a:p>
            <a:r>
              <a:rPr lang="en-GB" dirty="0"/>
              <a:t>Matthew Lowe</a:t>
            </a:r>
          </a:p>
          <a:p>
            <a:endParaRPr lang="en-GB" dirty="0"/>
          </a:p>
          <a:p>
            <a:r>
              <a:rPr lang="en-GB" dirty="0"/>
              <a:t>Matthew.Lowe2@christie.nhs.uk</a:t>
            </a:r>
          </a:p>
        </p:txBody>
      </p:sp>
    </p:spTree>
    <p:extLst>
      <p:ext uri="{BB962C8B-B14F-4D97-AF65-F5344CB8AC3E}">
        <p14:creationId xmlns:p14="http://schemas.microsoft.com/office/powerpoint/2010/main" val="1310483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bow made of tartan ribbon.  The center of the bow is round, made of piled loops of ribbon, with two pieces of ribbon attached underneath, one extending at an angle to the upper left corner of the photograph and another extending to the upper right.  The tartan colors are faded, in shades mostly of blue, pink, maroon and white; the bow is set against a background of mottled ol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760" y="633219"/>
            <a:ext cx="6511768" cy="532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054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A large color photograph abutting (to its right) a column of three stacked black-and-white versions of the same picture.  Each of the three smaller black-and-white photos are slightly different, due to the effect of the color filter used.  Each of the four photographs differ only in color and depict a turbaned and bearded man, sitting in the corner an empty room, with an open door to his right and a closed door to his left.  The man is wearing an ornate full-length blue robe trimmed with a checkered red-and-black ribbon.  The blue fabric is festooned with depictions of stems of white, purple, and blue flowers.  He wears an ornate gold belt, and in his left hand he holds a gold sword and scabbard. Under his right shoulder strap is a white aiguillette; attached to his robe across his upper chest are four multi-pointed badges of various shapes, perhaps military or royal deco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58" y="170015"/>
            <a:ext cx="7639052" cy="50549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48358" y="5224919"/>
            <a:ext cx="7639052" cy="923330"/>
          </a:xfrm>
          <a:prstGeom prst="rect">
            <a:avLst/>
          </a:prstGeom>
        </p:spPr>
        <p:txBody>
          <a:bodyPr wrap="square">
            <a:spAutoFit/>
          </a:bodyPr>
          <a:lstStyle/>
          <a:p>
            <a:r>
              <a:rPr lang="en-GB" dirty="0"/>
              <a:t>A photograph of Mohammed </a:t>
            </a:r>
            <a:r>
              <a:rPr lang="en-GB" dirty="0" err="1"/>
              <a:t>Alim</a:t>
            </a:r>
            <a:r>
              <a:rPr lang="en-GB" dirty="0"/>
              <a:t> Khan (1880–1944), Emir of Bukhara, taken in 1911 by Sergei Mikhailovich </a:t>
            </a:r>
            <a:r>
              <a:rPr lang="en-GB" dirty="0" err="1"/>
              <a:t>Prokudin-Gorskii</a:t>
            </a:r>
            <a:r>
              <a:rPr lang="en-GB" dirty="0"/>
              <a:t> using three exposures with blue, green, and red filters.</a:t>
            </a:r>
          </a:p>
        </p:txBody>
      </p:sp>
    </p:spTree>
    <p:extLst>
      <p:ext uri="{BB962C8B-B14F-4D97-AF65-F5344CB8AC3E}">
        <p14:creationId xmlns:p14="http://schemas.microsoft.com/office/powerpoint/2010/main" val="1148372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642" y="3594248"/>
            <a:ext cx="7886700" cy="516047"/>
          </a:xfrm>
          <a:solidFill>
            <a:schemeClr val="accent4">
              <a:lumMod val="40000"/>
              <a:lumOff val="60000"/>
            </a:schemeClr>
          </a:solidFill>
        </p:spPr>
        <p:txBody>
          <a:bodyPr/>
          <a:lstStyle/>
          <a:p>
            <a:pPr marL="0" indent="0">
              <a:buNone/>
            </a:pPr>
            <a:r>
              <a:rPr lang="en-GB" dirty="0" err="1">
                <a:latin typeface="Courier New" panose="02070309020205020404" pitchFamily="49" charset="0"/>
                <a:cs typeface="Courier New" panose="02070309020205020404" pitchFamily="49" charset="0"/>
              </a:rPr>
              <a:t>mean_image</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np.mean</a:t>
            </a:r>
            <a:r>
              <a:rPr lang="en-GB" dirty="0">
                <a:latin typeface="Courier New" panose="02070309020205020404" pitchFamily="49" charset="0"/>
                <a:cs typeface="Courier New" panose="02070309020205020404" pitchFamily="49" charset="0"/>
              </a:rPr>
              <a:t>(image, -1)</a:t>
            </a:r>
          </a:p>
        </p:txBody>
      </p:sp>
      <p:sp>
        <p:nvSpPr>
          <p:cNvPr id="4" name="Rectangle 3"/>
          <p:cNvSpPr/>
          <p:nvPr/>
        </p:nvSpPr>
        <p:spPr>
          <a:xfrm>
            <a:off x="443620" y="425236"/>
            <a:ext cx="8084744" cy="3046988"/>
          </a:xfrm>
          <a:prstGeom prst="rect">
            <a:avLst/>
          </a:prstGeom>
        </p:spPr>
        <p:txBody>
          <a:bodyPr wrap="square">
            <a:spAutoFit/>
          </a:bodyPr>
          <a:lstStyle/>
          <a:p>
            <a:r>
              <a:rPr lang="en-GB" sz="2400" dirty="0"/>
              <a:t>We have 3 colour channels (In some cases we might have 4 channels, in this case the last one is transparency)</a:t>
            </a:r>
          </a:p>
          <a:p>
            <a:r>
              <a:rPr lang="en-GB" sz="2400" dirty="0"/>
              <a:t>Let’s simplify things and just have one value for each pixel. This value should contain the mean  value over the three channels.</a:t>
            </a:r>
          </a:p>
          <a:p>
            <a:r>
              <a:rPr lang="en-GB" sz="2400" dirty="0"/>
              <a:t>We will use the “mean” function from </a:t>
            </a:r>
            <a:r>
              <a:rPr lang="en-GB" sz="2400" dirty="0" err="1"/>
              <a:t>numpy</a:t>
            </a:r>
            <a:r>
              <a:rPr lang="en-GB" sz="2400" dirty="0"/>
              <a:t> (Remember we imported it as “np” earlier)</a:t>
            </a:r>
          </a:p>
          <a:p>
            <a:r>
              <a:rPr lang="en-GB" sz="2400" dirty="0"/>
              <a:t>With </a:t>
            </a:r>
            <a:r>
              <a:rPr lang="en-GB" sz="2400" dirty="0" err="1"/>
              <a:t>numpy</a:t>
            </a:r>
            <a:r>
              <a:rPr lang="en-GB" sz="2400" dirty="0"/>
              <a:t> we can do functions on arrays very efficiently without having to loop through every element</a:t>
            </a:r>
          </a:p>
        </p:txBody>
      </p:sp>
      <p:sp>
        <p:nvSpPr>
          <p:cNvPr id="5" name="Rectangle 4"/>
          <p:cNvSpPr/>
          <p:nvPr/>
        </p:nvSpPr>
        <p:spPr>
          <a:xfrm>
            <a:off x="542642" y="4474231"/>
            <a:ext cx="7985721" cy="1631216"/>
          </a:xfrm>
          <a:prstGeom prst="rect">
            <a:avLst/>
          </a:prstGeom>
        </p:spPr>
        <p:txBody>
          <a:bodyPr wrap="square">
            <a:spAutoFit/>
          </a:bodyPr>
          <a:lstStyle/>
          <a:p>
            <a:r>
              <a:rPr lang="en-GB" sz="2800" b="1" dirty="0"/>
              <a:t>Function arguments</a:t>
            </a:r>
            <a:r>
              <a:rPr lang="en-GB" sz="2800" dirty="0"/>
              <a:t>: </a:t>
            </a:r>
            <a:r>
              <a:rPr lang="en-GB" sz="2400" dirty="0"/>
              <a:t>The first argument here is the array we want to calculate the mean over. The second argument is an axis we are calculating this over. -1 means the last one, we could put a 2 here instead.</a:t>
            </a:r>
          </a:p>
        </p:txBody>
      </p:sp>
      <p:sp>
        <p:nvSpPr>
          <p:cNvPr id="6" name="Right Brace 5"/>
          <p:cNvSpPr/>
          <p:nvPr/>
        </p:nvSpPr>
        <p:spPr>
          <a:xfrm rot="5400000">
            <a:off x="5783433" y="3334535"/>
            <a:ext cx="552096" cy="1787160"/>
          </a:xfrm>
          <a:prstGeom prst="rightBrace">
            <a:avLst>
              <a:gd name="adj1" fmla="val 0"/>
              <a:gd name="adj2" fmla="val 69542"/>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200825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3425248"/>
          </a:xfrm>
          <a:solidFill>
            <a:schemeClr val="accent4">
              <a:lumMod val="40000"/>
              <a:lumOff val="60000"/>
            </a:schemeClr>
          </a:solidFill>
        </p:spPr>
        <p:txBody>
          <a:bodyPr/>
          <a:lstStyle/>
          <a:p>
            <a:pPr marL="0" indent="0">
              <a:buNone/>
            </a:pPr>
            <a:r>
              <a:rPr lang="en-GB" dirty="0">
                <a:latin typeface="Courier New" panose="02070309020205020404" pitchFamily="49" charset="0"/>
                <a:cs typeface="Courier New" panose="02070309020205020404" pitchFamily="49" charset="0"/>
              </a:rPr>
              <a:t>a = </a:t>
            </a:r>
            <a:r>
              <a:rPr lang="en-GB" dirty="0" err="1">
                <a:latin typeface="Courier New" panose="02070309020205020404" pitchFamily="49" charset="0"/>
                <a:cs typeface="Courier New" panose="02070309020205020404" pitchFamily="49" charset="0"/>
              </a:rPr>
              <a:t>np.linspace</a:t>
            </a:r>
            <a:r>
              <a:rPr lang="en-GB" dirty="0">
                <a:latin typeface="Courier New" panose="02070309020205020404" pitchFamily="49" charset="0"/>
                <a:cs typeface="Courier New" panose="02070309020205020404" pitchFamily="49" charset="0"/>
              </a:rPr>
              <a:t>(0,24,25)</a:t>
            </a:r>
            <a:br>
              <a:rPr lang="en-GB" dirty="0">
                <a:latin typeface="Courier New" panose="02070309020205020404" pitchFamily="49" charset="0"/>
                <a:cs typeface="Courier New" panose="02070309020205020404" pitchFamily="49" charset="0"/>
              </a:rPr>
            </a:br>
            <a:r>
              <a:rPr lang="en-GB" dirty="0" err="1">
                <a:latin typeface="Courier New" panose="02070309020205020404" pitchFamily="49" charset="0"/>
                <a:cs typeface="Courier New" panose="02070309020205020404" pitchFamily="49" charset="0"/>
              </a:rPr>
              <a:t>a.shape</a:t>
            </a:r>
            <a:r>
              <a:rPr lang="en-GB" dirty="0">
                <a:latin typeface="Courier New" panose="02070309020205020404" pitchFamily="49" charset="0"/>
                <a:cs typeface="Courier New" panose="02070309020205020404" pitchFamily="49" charset="0"/>
              </a:rPr>
              <a:t>=(5,5)</a:t>
            </a:r>
            <a:r>
              <a:rPr lang="en-GB" dirty="0"/>
              <a:t/>
            </a:r>
            <a:br>
              <a:rPr lang="en-GB" dirty="0"/>
            </a:br>
            <a:endParaRPr lang="en-GB" dirty="0"/>
          </a:p>
          <a:p>
            <a:pPr marL="0" indent="0">
              <a:buNone/>
            </a:pPr>
            <a:r>
              <a:rPr lang="en-GB" dirty="0"/>
              <a:t/>
            </a:r>
            <a:br>
              <a:rPr lang="en-GB" dirty="0"/>
            </a:br>
            <a:r>
              <a:rPr lang="en-GB" dirty="0" err="1">
                <a:latin typeface="Courier New" panose="02070309020205020404" pitchFamily="49" charset="0"/>
                <a:cs typeface="Courier New" panose="02070309020205020404" pitchFamily="49" charset="0"/>
              </a:rPr>
              <a:t>np.mean</a:t>
            </a:r>
            <a:r>
              <a:rPr lang="en-GB" dirty="0">
                <a:latin typeface="Courier New" panose="02070309020205020404" pitchFamily="49" charset="0"/>
                <a:cs typeface="Courier New" panose="02070309020205020404" pitchFamily="49" charset="0"/>
              </a:rPr>
              <a:t>(a)</a:t>
            </a:r>
            <a:br>
              <a:rPr lang="en-GB" dirty="0">
                <a:latin typeface="Courier New" panose="02070309020205020404" pitchFamily="49" charset="0"/>
                <a:cs typeface="Courier New" panose="02070309020205020404" pitchFamily="49" charset="0"/>
              </a:rPr>
            </a:br>
            <a:r>
              <a:rPr lang="en-GB" dirty="0" err="1">
                <a:latin typeface="Courier New" panose="02070309020205020404" pitchFamily="49" charset="0"/>
                <a:cs typeface="Courier New" panose="02070309020205020404" pitchFamily="49" charset="0"/>
              </a:rPr>
              <a:t>np.mean</a:t>
            </a:r>
            <a:r>
              <a:rPr lang="en-GB" dirty="0">
                <a:latin typeface="Courier New" panose="02070309020205020404" pitchFamily="49" charset="0"/>
                <a:cs typeface="Courier New" panose="02070309020205020404" pitchFamily="49" charset="0"/>
              </a:rPr>
              <a:t>(a,0)</a:t>
            </a:r>
            <a:br>
              <a:rPr lang="en-GB" dirty="0">
                <a:latin typeface="Courier New" panose="02070309020205020404" pitchFamily="49" charset="0"/>
                <a:cs typeface="Courier New" panose="02070309020205020404" pitchFamily="49" charset="0"/>
              </a:rPr>
            </a:br>
            <a:r>
              <a:rPr lang="en-GB" dirty="0" err="1">
                <a:latin typeface="Courier New" panose="02070309020205020404" pitchFamily="49" charset="0"/>
                <a:cs typeface="Courier New" panose="02070309020205020404" pitchFamily="49" charset="0"/>
              </a:rPr>
              <a:t>np.mean</a:t>
            </a:r>
            <a:r>
              <a:rPr lang="en-GB" dirty="0">
                <a:latin typeface="Courier New" panose="02070309020205020404" pitchFamily="49" charset="0"/>
                <a:cs typeface="Courier New" panose="02070309020205020404" pitchFamily="49" charset="0"/>
              </a:rPr>
              <a:t>(a,1)</a:t>
            </a:r>
            <a:br>
              <a:rPr lang="en-GB" dirty="0">
                <a:latin typeface="Courier New" panose="02070309020205020404" pitchFamily="49" charset="0"/>
                <a:cs typeface="Courier New" panose="02070309020205020404" pitchFamily="49" charset="0"/>
              </a:rPr>
            </a:br>
            <a:r>
              <a:rPr lang="en-GB" dirty="0" err="1">
                <a:latin typeface="Courier New" panose="02070309020205020404" pitchFamily="49" charset="0"/>
                <a:cs typeface="Courier New" panose="02070309020205020404" pitchFamily="49" charset="0"/>
              </a:rPr>
              <a:t>np.mean</a:t>
            </a:r>
            <a:r>
              <a:rPr lang="en-GB" dirty="0">
                <a:latin typeface="Courier New" panose="02070309020205020404" pitchFamily="49" charset="0"/>
                <a:cs typeface="Courier New" panose="02070309020205020404" pitchFamily="49" charset="0"/>
              </a:rPr>
              <a:t>(a,-1)</a:t>
            </a:r>
          </a:p>
        </p:txBody>
      </p:sp>
      <p:sp>
        <p:nvSpPr>
          <p:cNvPr id="2" name="Rectangle 1"/>
          <p:cNvSpPr/>
          <p:nvPr/>
        </p:nvSpPr>
        <p:spPr>
          <a:xfrm>
            <a:off x="628650" y="2856406"/>
            <a:ext cx="7886700" cy="461665"/>
          </a:xfrm>
          <a:prstGeom prst="rect">
            <a:avLst/>
          </a:prstGeom>
          <a:solidFill>
            <a:schemeClr val="bg1"/>
          </a:solidFill>
        </p:spPr>
        <p:txBody>
          <a:bodyPr wrap="square">
            <a:spAutoFit/>
          </a:bodyPr>
          <a:lstStyle/>
          <a:p>
            <a:r>
              <a:rPr lang="en-GB" sz="2400" dirty="0">
                <a:latin typeface="Segoe UI" panose="020B0502040204020203" pitchFamily="34" charset="0"/>
                <a:cs typeface="Segoe UI" panose="020B0502040204020203" pitchFamily="34" charset="0"/>
              </a:rPr>
              <a:t>What is the output of:</a:t>
            </a:r>
          </a:p>
        </p:txBody>
      </p:sp>
    </p:spTree>
    <p:extLst>
      <p:ext uri="{BB962C8B-B14F-4D97-AF65-F5344CB8AC3E}">
        <p14:creationId xmlns:p14="http://schemas.microsoft.com/office/powerpoint/2010/main" val="110992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a:cs typeface="Segoe UI" panose="020B0502040204020203" pitchFamily="34" charset="0"/>
              </a:rPr>
              <a:t>We’ve now averaged over all three colour channels*.</a:t>
            </a:r>
          </a:p>
          <a:p>
            <a:pPr marL="0" indent="0">
              <a:buNone/>
            </a:pPr>
            <a:r>
              <a:rPr lang="en-GB" dirty="0">
                <a:cs typeface="Segoe UI" panose="020B0502040204020203" pitchFamily="34" charset="0"/>
              </a:rPr>
              <a:t>What happens if we display this array now?</a:t>
            </a:r>
          </a:p>
          <a:p>
            <a:pPr marL="0" indent="0">
              <a:buNone/>
            </a:pPr>
            <a:r>
              <a:rPr lang="en-GB" dirty="0">
                <a:cs typeface="Segoe UI" panose="020B0502040204020203" pitchFamily="34" charset="0"/>
              </a:rPr>
              <a:t>Why does it look like this?</a:t>
            </a:r>
          </a:p>
          <a:p>
            <a:pPr marL="0" indent="0">
              <a:buNone/>
            </a:pPr>
            <a:endParaRPr lang="en-GB" dirty="0">
              <a:cs typeface="Segoe UI" panose="020B0502040204020203" pitchFamily="34" charset="0"/>
            </a:endParaRPr>
          </a:p>
        </p:txBody>
      </p:sp>
      <p:sp>
        <p:nvSpPr>
          <p:cNvPr id="4" name="Content Placeholder 2"/>
          <p:cNvSpPr txBox="1">
            <a:spLocks/>
          </p:cNvSpPr>
          <p:nvPr/>
        </p:nvSpPr>
        <p:spPr>
          <a:xfrm>
            <a:off x="628650" y="4704627"/>
            <a:ext cx="7886700" cy="4830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cs typeface="Segoe UI" panose="020B0502040204020203" pitchFamily="34" charset="0"/>
              </a:rPr>
              <a:t>*There’s an easier way to flatten the image though:</a:t>
            </a:r>
          </a:p>
          <a:p>
            <a:pPr marL="0" indent="0">
              <a:buFont typeface="Arial" panose="020B0604020202020204" pitchFamily="34" charset="0"/>
              <a:buNone/>
            </a:pPr>
            <a:endParaRPr lang="en-GB" dirty="0">
              <a:cs typeface="Segoe UI" panose="020B0502040204020203" pitchFamily="34" charset="0"/>
            </a:endParaRPr>
          </a:p>
          <a:p>
            <a:pPr marL="0" indent="0">
              <a:buFont typeface="Arial" panose="020B0604020202020204" pitchFamily="34" charset="0"/>
              <a:buNone/>
            </a:pPr>
            <a:endParaRPr lang="en-GB" dirty="0">
              <a:cs typeface="Segoe UI" panose="020B0502040204020203" pitchFamily="34" charset="0"/>
            </a:endParaRPr>
          </a:p>
        </p:txBody>
      </p:sp>
      <p:sp>
        <p:nvSpPr>
          <p:cNvPr id="5" name="Rectangle 4"/>
          <p:cNvSpPr/>
          <p:nvPr/>
        </p:nvSpPr>
        <p:spPr>
          <a:xfrm>
            <a:off x="688063" y="5300285"/>
            <a:ext cx="7785981" cy="400110"/>
          </a:xfrm>
          <a:prstGeom prst="rect">
            <a:avLst/>
          </a:prstGeom>
          <a:solidFill>
            <a:schemeClr val="accent4">
              <a:lumMod val="40000"/>
              <a:lumOff val="60000"/>
            </a:schemeClr>
          </a:solidFill>
        </p:spPr>
        <p:txBody>
          <a:bodyPr wrap="square">
            <a:spAutoFit/>
          </a:bodyPr>
          <a:lstStyle/>
          <a:p>
            <a:r>
              <a:rPr lang="en-GB" sz="2000" dirty="0">
                <a:latin typeface="Courier New" panose="02070309020205020404" pitchFamily="49" charset="0"/>
                <a:cs typeface="Courier New" panose="02070309020205020404" pitchFamily="49" charset="0"/>
              </a:rPr>
              <a:t>image = </a:t>
            </a:r>
            <a:r>
              <a:rPr lang="en-GB" sz="2000" dirty="0" err="1">
                <a:latin typeface="Courier New" panose="02070309020205020404" pitchFamily="49" charset="0"/>
                <a:cs typeface="Courier New" panose="02070309020205020404" pitchFamily="49" charset="0"/>
              </a:rPr>
              <a:t>misc.imread</a:t>
            </a:r>
            <a:r>
              <a:rPr lang="en-GB" sz="2000" dirty="0">
                <a:latin typeface="Courier New" panose="02070309020205020404" pitchFamily="49" charset="0"/>
                <a:cs typeface="Courier New" panose="02070309020205020404" pitchFamily="49" charset="0"/>
              </a:rPr>
              <a:t>(</a:t>
            </a:r>
            <a:r>
              <a:rPr lang="en-GB" sz="2000" b="1" dirty="0">
                <a:latin typeface="Courier New" panose="02070309020205020404" pitchFamily="49" charset="0"/>
                <a:cs typeface="Courier New" panose="02070309020205020404" pitchFamily="49" charset="0"/>
              </a:rPr>
              <a:t>"bird.jpg“, </a:t>
            </a:r>
            <a:r>
              <a:rPr lang="en-GB" sz="2000" dirty="0">
                <a:latin typeface="Courier New" panose="02070309020205020404" pitchFamily="49" charset="0"/>
                <a:cs typeface="Courier New" panose="02070309020205020404" pitchFamily="49" charset="0"/>
              </a:rPr>
              <a:t>flatten=True)</a:t>
            </a:r>
          </a:p>
        </p:txBody>
      </p:sp>
    </p:spTree>
    <p:extLst>
      <p:ext uri="{BB962C8B-B14F-4D97-AF65-F5344CB8AC3E}">
        <p14:creationId xmlns:p14="http://schemas.microsoft.com/office/powerpoint/2010/main" val="4031570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60764"/>
            <a:ext cx="7886700" cy="4916199"/>
          </a:xfrm>
        </p:spPr>
        <p:txBody>
          <a:bodyPr/>
          <a:lstStyle/>
          <a:p>
            <a:pPr marL="0" indent="0">
              <a:buNone/>
            </a:pPr>
            <a:r>
              <a:rPr lang="en-GB" dirty="0">
                <a:cs typeface="Segoe UI" panose="020B0502040204020203" pitchFamily="34" charset="0"/>
              </a:rPr>
              <a:t>The image is now using the default </a:t>
            </a:r>
            <a:r>
              <a:rPr lang="en-GB" dirty="0" err="1">
                <a:cs typeface="Segoe UI" panose="020B0502040204020203" pitchFamily="34" charset="0"/>
              </a:rPr>
              <a:t>colourmap</a:t>
            </a:r>
            <a:r>
              <a:rPr lang="en-GB" dirty="0">
                <a:cs typeface="Segoe UI" panose="020B0502040204020203" pitchFamily="34" charset="0"/>
              </a:rPr>
              <a:t>.</a:t>
            </a:r>
          </a:p>
          <a:p>
            <a:pPr marL="0" indent="0">
              <a:buNone/>
            </a:pPr>
            <a:r>
              <a:rPr lang="en-GB" dirty="0">
                <a:cs typeface="Segoe UI" panose="020B0502040204020203" pitchFamily="34" charset="0"/>
              </a:rPr>
              <a:t>A colour map translates numbers into different colours. The default colour map (called “jet”) looks like this:</a:t>
            </a:r>
          </a:p>
          <a:p>
            <a:pPr marL="0" indent="0">
              <a:buNone/>
            </a:pPr>
            <a:endParaRPr lang="en-GB" dirty="0">
              <a:cs typeface="Segoe UI" panose="020B0502040204020203" pitchFamily="34" charset="0"/>
            </a:endParaRPr>
          </a:p>
          <a:p>
            <a:pPr marL="0" indent="0">
              <a:buNone/>
            </a:pPr>
            <a:endParaRPr lang="en-GB" dirty="0">
              <a:cs typeface="Segoe UI" panose="020B0502040204020203" pitchFamily="34" charset="0"/>
            </a:endParaRPr>
          </a:p>
          <a:p>
            <a:pPr marL="0" indent="0">
              <a:buNone/>
            </a:pPr>
            <a:endParaRPr lang="en-GB" dirty="0">
              <a:cs typeface="Segoe UI" panose="020B0502040204020203" pitchFamily="34" charset="0"/>
            </a:endParaRPr>
          </a:p>
          <a:p>
            <a:pPr marL="0" indent="0">
              <a:buNone/>
            </a:pPr>
            <a:endParaRPr lang="en-GB" dirty="0">
              <a:cs typeface="Segoe UI" panose="020B0502040204020203" pitchFamily="34" charset="0"/>
            </a:endParaRPr>
          </a:p>
          <a:p>
            <a:pPr marL="0" indent="0">
              <a:buNone/>
            </a:pPr>
            <a:r>
              <a:rPr lang="en-GB" dirty="0">
                <a:cs typeface="Segoe UI" panose="020B0502040204020203" pitchFamily="34" charset="0"/>
              </a:rPr>
              <a:t>Is this a good </a:t>
            </a:r>
            <a:r>
              <a:rPr lang="en-GB" dirty="0" err="1">
                <a:cs typeface="Segoe UI" panose="020B0502040204020203" pitchFamily="34" charset="0"/>
              </a:rPr>
              <a:t>colourmap</a:t>
            </a:r>
            <a:r>
              <a:rPr lang="en-GB" dirty="0">
                <a:cs typeface="Segoe UI" panose="020B0502040204020203" pitchFamily="34" charset="0"/>
              </a:rPr>
              <a:t>?</a:t>
            </a:r>
          </a:p>
          <a:p>
            <a:pPr marL="0" indent="0">
              <a:buNone/>
            </a:pPr>
            <a:endParaRPr lang="en-GB" dirty="0">
              <a:cs typeface="Segoe UI" panose="020B0502040204020203" pitchFamily="34" charset="0"/>
            </a:endParaRPr>
          </a:p>
          <a:p>
            <a:pPr marL="0" indent="0">
              <a:buNone/>
            </a:pPr>
            <a:endParaRPr lang="en-GB" dirty="0">
              <a:cs typeface="Segoe UI" panose="020B0502040204020203" pitchFamily="34" charset="0"/>
            </a:endParaRPr>
          </a:p>
          <a:p>
            <a:pPr marL="0" indent="0">
              <a:buNone/>
            </a:pPr>
            <a:endParaRPr lang="en-GB" dirty="0">
              <a:cs typeface="Segoe UI" panose="020B0502040204020203" pitchFamily="34" charset="0"/>
            </a:endParaRPr>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189" t="20881" r="1189" b="19875"/>
          <a:stretch/>
        </p:blipFill>
        <p:spPr bwMode="auto">
          <a:xfrm>
            <a:off x="1131796" y="3246785"/>
            <a:ext cx="6690511" cy="82386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28650" y="4136225"/>
            <a:ext cx="1223412" cy="400110"/>
          </a:xfrm>
          <a:prstGeom prst="rect">
            <a:avLst/>
          </a:prstGeom>
        </p:spPr>
        <p:txBody>
          <a:bodyPr wrap="none">
            <a:spAutoFit/>
          </a:bodyPr>
          <a:lstStyle/>
          <a:p>
            <a:r>
              <a:rPr lang="en-GB" sz="2000" dirty="0">
                <a:cs typeface="Segoe UI" panose="020B0502040204020203" pitchFamily="34" charset="0"/>
              </a:rPr>
              <a:t>Low value</a:t>
            </a:r>
          </a:p>
        </p:txBody>
      </p:sp>
      <p:sp>
        <p:nvSpPr>
          <p:cNvPr id="6" name="Rectangle 5"/>
          <p:cNvSpPr/>
          <p:nvPr/>
        </p:nvSpPr>
        <p:spPr>
          <a:xfrm>
            <a:off x="6988092" y="4136225"/>
            <a:ext cx="1274131" cy="400110"/>
          </a:xfrm>
          <a:prstGeom prst="rect">
            <a:avLst/>
          </a:prstGeom>
        </p:spPr>
        <p:txBody>
          <a:bodyPr wrap="none">
            <a:spAutoFit/>
          </a:bodyPr>
          <a:lstStyle/>
          <a:p>
            <a:r>
              <a:rPr lang="en-GB" sz="2000" dirty="0">
                <a:cs typeface="Segoe UI" panose="020B0502040204020203" pitchFamily="34" charset="0"/>
              </a:rPr>
              <a:t>High value</a:t>
            </a:r>
          </a:p>
        </p:txBody>
      </p:sp>
    </p:spTree>
    <p:extLst>
      <p:ext uri="{BB962C8B-B14F-4D97-AF65-F5344CB8AC3E}">
        <p14:creationId xmlns:p14="http://schemas.microsoft.com/office/powerpoint/2010/main" val="250217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i266.photobucket.com/albums/ii266/Smiler_Pics/andy-warhol-marily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236" y="1205346"/>
            <a:ext cx="5381839" cy="5334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78309" y="472911"/>
            <a:ext cx="5844709" cy="523220"/>
          </a:xfrm>
          <a:prstGeom prst="rect">
            <a:avLst/>
          </a:prstGeom>
        </p:spPr>
        <p:txBody>
          <a:bodyPr wrap="square">
            <a:spAutoFit/>
          </a:bodyPr>
          <a:lstStyle/>
          <a:p>
            <a:r>
              <a:rPr lang="en-GB" sz="2800" dirty="0"/>
              <a:t>Let’s explore some other colourmaps</a:t>
            </a:r>
          </a:p>
        </p:txBody>
      </p:sp>
    </p:spTree>
    <p:extLst>
      <p:ext uri="{BB962C8B-B14F-4D97-AF65-F5344CB8AC3E}">
        <p14:creationId xmlns:p14="http://schemas.microsoft.com/office/powerpoint/2010/main" val="320618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885646"/>
            <a:ext cx="9144000" cy="4401205"/>
          </a:xfrm>
          <a:prstGeom prst="rect">
            <a:avLst/>
          </a:prstGeom>
          <a:solidFill>
            <a:schemeClr val="accent4">
              <a:lumMod val="40000"/>
              <a:lumOff val="60000"/>
            </a:schemeClr>
          </a:solidFill>
        </p:spPr>
        <p:txBody>
          <a:bodyPr wrap="square" rtlCol="0">
            <a:spAutoFit/>
          </a:bodyPr>
          <a:lstStyle/>
          <a:p>
            <a:pPr algn="ctr"/>
            <a:r>
              <a:rPr lang="en-US" altLang="en-US" sz="2800" dirty="0" err="1">
                <a:ea typeface="Segoe UI" panose="020B0502040204020203" pitchFamily="34" charset="0"/>
                <a:cs typeface="Segoe UI" panose="020B0502040204020203" pitchFamily="34" charset="0"/>
              </a:rPr>
              <a:t>viridis</a:t>
            </a:r>
            <a:r>
              <a:rPr lang="en-US" altLang="en-US" sz="2800" dirty="0">
                <a:ea typeface="Segoe UI" panose="020B0502040204020203" pitchFamily="34" charset="0"/>
                <a:cs typeface="Segoe UI" panose="020B0502040204020203" pitchFamily="34" charset="0"/>
              </a:rPr>
              <a:t>, inferno, plasma, magma, Blues, </a:t>
            </a:r>
            <a:r>
              <a:rPr lang="en-US" altLang="en-US" sz="2800" dirty="0" err="1">
                <a:ea typeface="Segoe UI" panose="020B0502040204020203" pitchFamily="34" charset="0"/>
                <a:cs typeface="Segoe UI" panose="020B0502040204020203" pitchFamily="34" charset="0"/>
              </a:rPr>
              <a:t>BuGn</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BuPu</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GnBu</a:t>
            </a:r>
            <a:r>
              <a:rPr lang="en-US" altLang="en-US" sz="2800" dirty="0">
                <a:ea typeface="Segoe UI" panose="020B0502040204020203" pitchFamily="34" charset="0"/>
                <a:cs typeface="Segoe UI" panose="020B0502040204020203" pitchFamily="34" charset="0"/>
              </a:rPr>
              <a:t>, Greens, Greys, Oranges, </a:t>
            </a:r>
            <a:r>
              <a:rPr lang="en-US" altLang="en-US" sz="2800" dirty="0" err="1">
                <a:ea typeface="Segoe UI" panose="020B0502040204020203" pitchFamily="34" charset="0"/>
                <a:cs typeface="Segoe UI" panose="020B0502040204020203" pitchFamily="34" charset="0"/>
              </a:rPr>
              <a:t>OrRd</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PuBu</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PuBuGn</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PuRd</a:t>
            </a:r>
            <a:r>
              <a:rPr lang="en-US" altLang="en-US" sz="2800" dirty="0">
                <a:ea typeface="Segoe UI" panose="020B0502040204020203" pitchFamily="34" charset="0"/>
                <a:cs typeface="Segoe UI" panose="020B0502040204020203" pitchFamily="34" charset="0"/>
              </a:rPr>
              <a:t>, Purples, </a:t>
            </a:r>
            <a:r>
              <a:rPr lang="en-US" altLang="en-US" sz="2800" dirty="0" err="1">
                <a:ea typeface="Segoe UI" panose="020B0502040204020203" pitchFamily="34" charset="0"/>
                <a:cs typeface="Segoe UI" panose="020B0502040204020203" pitchFamily="34" charset="0"/>
              </a:rPr>
              <a:t>RdPu</a:t>
            </a:r>
            <a:r>
              <a:rPr lang="en-US" altLang="en-US" sz="2800" dirty="0">
                <a:ea typeface="Segoe UI" panose="020B0502040204020203" pitchFamily="34" charset="0"/>
                <a:cs typeface="Segoe UI" panose="020B0502040204020203" pitchFamily="34" charset="0"/>
              </a:rPr>
              <a:t>, Reds, </a:t>
            </a:r>
            <a:r>
              <a:rPr lang="en-US" altLang="en-US" sz="2800" dirty="0" err="1">
                <a:ea typeface="Segoe UI" panose="020B0502040204020203" pitchFamily="34" charset="0"/>
                <a:cs typeface="Segoe UI" panose="020B0502040204020203" pitchFamily="34" charset="0"/>
              </a:rPr>
              <a:t>YlGn</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YlGnBu</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YlOrBr</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YlOrRd</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afmhot</a:t>
            </a:r>
            <a:r>
              <a:rPr lang="en-US" altLang="en-US" sz="2800" dirty="0">
                <a:ea typeface="Segoe UI" panose="020B0502040204020203" pitchFamily="34" charset="0"/>
                <a:cs typeface="Segoe UI" panose="020B0502040204020203" pitchFamily="34" charset="0"/>
              </a:rPr>
              <a:t>, autumn, bone, cool, copper, </a:t>
            </a:r>
            <a:r>
              <a:rPr lang="en-US" altLang="en-US" sz="2800" dirty="0" err="1">
                <a:ea typeface="Segoe UI" panose="020B0502040204020203" pitchFamily="34" charset="0"/>
                <a:cs typeface="Segoe UI" panose="020B0502040204020203" pitchFamily="34" charset="0"/>
              </a:rPr>
              <a:t>gist_heat</a:t>
            </a:r>
            <a:r>
              <a:rPr lang="en-US" altLang="en-US" sz="2800" dirty="0">
                <a:ea typeface="Segoe UI" panose="020B0502040204020203" pitchFamily="34" charset="0"/>
                <a:cs typeface="Segoe UI" panose="020B0502040204020203" pitchFamily="34" charset="0"/>
              </a:rPr>
              <a:t>, gray, hot, pink, spring, summer, winter, </a:t>
            </a:r>
            <a:r>
              <a:rPr lang="en-US" altLang="en-US" sz="2800" dirty="0" err="1">
                <a:ea typeface="Segoe UI" panose="020B0502040204020203" pitchFamily="34" charset="0"/>
                <a:cs typeface="Segoe UI" panose="020B0502040204020203" pitchFamily="34" charset="0"/>
              </a:rPr>
              <a:t>BrBG</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bwr</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coolwarm</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PiYG</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PRGn</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PuOr</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RdBu</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RdGy</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RdYlBu</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RdYlGn</a:t>
            </a:r>
            <a:r>
              <a:rPr lang="en-US" altLang="en-US" sz="2800" dirty="0">
                <a:ea typeface="Segoe UI" panose="020B0502040204020203" pitchFamily="34" charset="0"/>
                <a:cs typeface="Segoe UI" panose="020B0502040204020203" pitchFamily="34" charset="0"/>
              </a:rPr>
              <a:t>, Spectral, seismic, Accent, Dark2, Paired, Pastel1, Pastel2, Set1, Set2, Set3, </a:t>
            </a:r>
            <a:r>
              <a:rPr lang="en-US" altLang="en-US" sz="2800" dirty="0" err="1">
                <a:ea typeface="Segoe UI" panose="020B0502040204020203" pitchFamily="34" charset="0"/>
                <a:cs typeface="Segoe UI" panose="020B0502040204020203" pitchFamily="34" charset="0"/>
              </a:rPr>
              <a:t>gist_earth</a:t>
            </a:r>
            <a:r>
              <a:rPr lang="en-US" altLang="en-US" sz="2800" dirty="0">
                <a:ea typeface="Segoe UI" panose="020B0502040204020203" pitchFamily="34" charset="0"/>
                <a:cs typeface="Segoe UI" panose="020B0502040204020203" pitchFamily="34" charset="0"/>
              </a:rPr>
              <a:t>, terrain, ocean, </a:t>
            </a:r>
            <a:r>
              <a:rPr lang="en-US" altLang="en-US" sz="2800" dirty="0" err="1">
                <a:ea typeface="Segoe UI" panose="020B0502040204020203" pitchFamily="34" charset="0"/>
                <a:cs typeface="Segoe UI" panose="020B0502040204020203" pitchFamily="34" charset="0"/>
              </a:rPr>
              <a:t>gist_stern</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brg</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CMRmap</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cubehelix</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gnuplot</a:t>
            </a:r>
            <a:r>
              <a:rPr lang="en-US" altLang="en-US" sz="2800" dirty="0">
                <a:ea typeface="Segoe UI" panose="020B0502040204020203" pitchFamily="34" charset="0"/>
                <a:cs typeface="Segoe UI" panose="020B0502040204020203" pitchFamily="34" charset="0"/>
              </a:rPr>
              <a:t>, gnuplot2, </a:t>
            </a:r>
            <a:r>
              <a:rPr lang="en-US" altLang="en-US" sz="2800" dirty="0" err="1">
                <a:ea typeface="Segoe UI" panose="020B0502040204020203" pitchFamily="34" charset="0"/>
                <a:cs typeface="Segoe UI" panose="020B0502040204020203" pitchFamily="34" charset="0"/>
              </a:rPr>
              <a:t>gist_ncar</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nipy_spectral</a:t>
            </a:r>
            <a:r>
              <a:rPr lang="en-US" altLang="en-US" sz="2800" dirty="0">
                <a:ea typeface="Segoe UI" panose="020B0502040204020203" pitchFamily="34" charset="0"/>
                <a:cs typeface="Segoe UI" panose="020B0502040204020203" pitchFamily="34" charset="0"/>
              </a:rPr>
              <a:t>, jet, rainbow, </a:t>
            </a:r>
            <a:r>
              <a:rPr lang="en-US" altLang="en-US" sz="2800" dirty="0" err="1">
                <a:ea typeface="Segoe UI" panose="020B0502040204020203" pitchFamily="34" charset="0"/>
                <a:cs typeface="Segoe UI" panose="020B0502040204020203" pitchFamily="34" charset="0"/>
              </a:rPr>
              <a:t>gist_rainbow</a:t>
            </a:r>
            <a:r>
              <a:rPr lang="en-US" altLang="en-US" sz="2800" dirty="0">
                <a:ea typeface="Segoe UI" panose="020B0502040204020203" pitchFamily="34" charset="0"/>
                <a:cs typeface="Segoe UI" panose="020B0502040204020203" pitchFamily="34" charset="0"/>
              </a:rPr>
              <a:t>, </a:t>
            </a:r>
            <a:r>
              <a:rPr lang="en-US" altLang="en-US" sz="2800" dirty="0" err="1">
                <a:ea typeface="Segoe UI" panose="020B0502040204020203" pitchFamily="34" charset="0"/>
                <a:cs typeface="Segoe UI" panose="020B0502040204020203" pitchFamily="34" charset="0"/>
              </a:rPr>
              <a:t>hsv</a:t>
            </a:r>
            <a:r>
              <a:rPr lang="en-US" altLang="en-US" sz="2800" dirty="0">
                <a:ea typeface="Segoe UI" panose="020B0502040204020203" pitchFamily="34" charset="0"/>
                <a:cs typeface="Segoe UI" panose="020B0502040204020203" pitchFamily="34" charset="0"/>
              </a:rPr>
              <a:t>, flag, prism</a:t>
            </a:r>
          </a:p>
        </p:txBody>
      </p:sp>
      <p:sp>
        <p:nvSpPr>
          <p:cNvPr id="2" name="Rectangle 1"/>
          <p:cNvSpPr/>
          <p:nvPr/>
        </p:nvSpPr>
        <p:spPr>
          <a:xfrm>
            <a:off x="257174" y="251996"/>
            <a:ext cx="8554317" cy="523220"/>
          </a:xfrm>
          <a:prstGeom prst="rect">
            <a:avLst/>
          </a:prstGeom>
        </p:spPr>
        <p:txBody>
          <a:bodyPr wrap="square">
            <a:spAutoFit/>
          </a:bodyPr>
          <a:lstStyle/>
          <a:p>
            <a:pPr algn="ctr"/>
            <a:r>
              <a:rPr lang="en-GB" sz="2800" dirty="0"/>
              <a:t>Try some of these colour maps:</a:t>
            </a:r>
            <a:endParaRPr lang="en-GB" sz="2400" dirty="0"/>
          </a:p>
        </p:txBody>
      </p:sp>
      <p:sp>
        <p:nvSpPr>
          <p:cNvPr id="4" name="Rectangle 3"/>
          <p:cNvSpPr/>
          <p:nvPr/>
        </p:nvSpPr>
        <p:spPr>
          <a:xfrm>
            <a:off x="0" y="5376446"/>
            <a:ext cx="9143999" cy="954107"/>
          </a:xfrm>
          <a:prstGeom prst="rect">
            <a:avLst/>
          </a:prstGeom>
        </p:spPr>
        <p:txBody>
          <a:bodyPr wrap="square">
            <a:spAutoFit/>
          </a:bodyPr>
          <a:lstStyle/>
          <a:p>
            <a:pPr algn="ctr"/>
            <a:r>
              <a:rPr lang="en-GB" sz="2800" dirty="0"/>
              <a:t>What happens if you put “_r” after the name </a:t>
            </a:r>
          </a:p>
          <a:p>
            <a:pPr algn="ctr"/>
            <a:r>
              <a:rPr lang="en-GB" sz="2800" dirty="0"/>
              <a:t>(e.g. “</a:t>
            </a:r>
            <a:r>
              <a:rPr lang="en-GB" sz="2800" dirty="0" err="1"/>
              <a:t>Greys_r</a:t>
            </a:r>
            <a:r>
              <a:rPr lang="en-GB" sz="2800" dirty="0"/>
              <a:t>”)?</a:t>
            </a:r>
            <a:endParaRPr lang="en-GB" sz="2400" dirty="0"/>
          </a:p>
        </p:txBody>
      </p:sp>
    </p:spTree>
    <p:extLst>
      <p:ext uri="{BB962C8B-B14F-4D97-AF65-F5344CB8AC3E}">
        <p14:creationId xmlns:p14="http://schemas.microsoft.com/office/powerpoint/2010/main" val="2203300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818" y="451620"/>
            <a:ext cx="8202440" cy="2677656"/>
          </a:xfrm>
          <a:prstGeom prst="rect">
            <a:avLst/>
          </a:prstGeom>
        </p:spPr>
        <p:txBody>
          <a:bodyPr wrap="square">
            <a:spAutoFit/>
          </a:bodyPr>
          <a:lstStyle/>
          <a:p>
            <a:r>
              <a:rPr lang="en-GB" sz="2400" b="1" dirty="0"/>
              <a:t>Sequential</a:t>
            </a:r>
            <a:r>
              <a:rPr lang="en-GB" sz="2400" dirty="0"/>
              <a:t>: These colourmaps are approximately monochromatic colourmaps varying smoothly between two colour tones-usually from low saturation (e.g. white) to high saturation (e.g. a bright blue). Sequential colourmaps are ideal for representing most scientific data since they show a clear progression from low-to-high values.</a:t>
            </a:r>
          </a:p>
          <a:p>
            <a:r>
              <a:rPr lang="en-GB" sz="2400" dirty="0"/>
              <a:t> </a:t>
            </a:r>
          </a:p>
        </p:txBody>
      </p:sp>
      <p:pic>
        <p:nvPicPr>
          <p:cNvPr id="1026" name="Picture 2" descr="../../_images/colormaps_reference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172" y="2937165"/>
            <a:ext cx="3877732" cy="317269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258321" y="6306188"/>
            <a:ext cx="4301434" cy="369332"/>
          </a:xfrm>
          <a:prstGeom prst="rect">
            <a:avLst/>
          </a:prstGeom>
        </p:spPr>
        <p:txBody>
          <a:bodyPr wrap="none">
            <a:spAutoFit/>
          </a:bodyPr>
          <a:lstStyle/>
          <a:p>
            <a:r>
              <a:rPr lang="en-GB" dirty="0"/>
              <a:t>http://matplotlib.org/users/colormaps.html</a:t>
            </a:r>
          </a:p>
        </p:txBody>
      </p:sp>
    </p:spTree>
    <p:extLst>
      <p:ext uri="{BB962C8B-B14F-4D97-AF65-F5344CB8AC3E}">
        <p14:creationId xmlns:p14="http://schemas.microsoft.com/office/powerpoint/2010/main" val="3640180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818" y="451620"/>
            <a:ext cx="8202440" cy="2308324"/>
          </a:xfrm>
          <a:prstGeom prst="rect">
            <a:avLst/>
          </a:prstGeom>
        </p:spPr>
        <p:txBody>
          <a:bodyPr wrap="square">
            <a:spAutoFit/>
          </a:bodyPr>
          <a:lstStyle/>
          <a:p>
            <a:r>
              <a:rPr lang="en-GB" sz="2400" b="1" dirty="0"/>
              <a:t>Diverging</a:t>
            </a:r>
            <a:r>
              <a:rPr lang="en-GB" sz="2400" dirty="0"/>
              <a:t>: These colourmaps have a median value (usually light in colour) and vary smoothly to two different colour tones at high and low values. Diverging colourmaps are ideal when your data has a median value that is significant (e.g. 0, such that positive and negative values are represented by different colours of the colourmap).</a:t>
            </a:r>
          </a:p>
        </p:txBody>
      </p:sp>
      <p:pic>
        <p:nvPicPr>
          <p:cNvPr id="2050" name="Picture 2" descr="../../_images/colormaps_reference_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538" y="2859903"/>
            <a:ext cx="4191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58321" y="6306188"/>
            <a:ext cx="4301434" cy="369332"/>
          </a:xfrm>
          <a:prstGeom prst="rect">
            <a:avLst/>
          </a:prstGeom>
        </p:spPr>
        <p:txBody>
          <a:bodyPr wrap="none">
            <a:spAutoFit/>
          </a:bodyPr>
          <a:lstStyle/>
          <a:p>
            <a:r>
              <a:rPr lang="en-GB" dirty="0"/>
              <a:t>http://matplotlib.org/users/colormaps.html</a:t>
            </a:r>
          </a:p>
        </p:txBody>
      </p:sp>
    </p:spTree>
    <p:extLst>
      <p:ext uri="{BB962C8B-B14F-4D97-AF65-F5344CB8AC3E}">
        <p14:creationId xmlns:p14="http://schemas.microsoft.com/office/powerpoint/2010/main" val="1322686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941" y="1326862"/>
            <a:ext cx="7886700" cy="2677102"/>
          </a:xfrm>
        </p:spPr>
        <p:txBody>
          <a:bodyPr numCol="2">
            <a:normAutofit fontScale="70000" lnSpcReduction="20000"/>
          </a:bodyPr>
          <a:lstStyle/>
          <a:p>
            <a:pPr>
              <a:buFont typeface="Wingdings" panose="05000000000000000000" pitchFamily="2" charset="2"/>
              <a:buChar char="§"/>
            </a:pPr>
            <a:r>
              <a:rPr lang="en-GB" sz="3600" dirty="0">
                <a:cs typeface="Segoe UI" panose="020B0502040204020203" pitchFamily="34" charset="0"/>
              </a:rPr>
              <a:t>Loading images</a:t>
            </a:r>
          </a:p>
          <a:p>
            <a:pPr>
              <a:buFont typeface="Wingdings" panose="05000000000000000000" pitchFamily="2" charset="2"/>
              <a:buChar char="§"/>
            </a:pPr>
            <a:r>
              <a:rPr lang="en-GB" sz="3600" dirty="0">
                <a:cs typeface="Segoe UI" panose="020B0502040204020203" pitchFamily="34" charset="0"/>
              </a:rPr>
              <a:t>Using colourmaps</a:t>
            </a:r>
          </a:p>
          <a:p>
            <a:pPr>
              <a:buFont typeface="Wingdings" panose="05000000000000000000" pitchFamily="2" charset="2"/>
              <a:buChar char="§"/>
            </a:pPr>
            <a:r>
              <a:rPr lang="en-GB" sz="3600" dirty="0">
                <a:cs typeface="Segoe UI" panose="020B0502040204020203" pitchFamily="34" charset="0"/>
              </a:rPr>
              <a:t>Zooming/cropping</a:t>
            </a:r>
          </a:p>
          <a:p>
            <a:pPr>
              <a:buFont typeface="Wingdings" panose="05000000000000000000" pitchFamily="2" charset="2"/>
              <a:buChar char="§"/>
            </a:pPr>
            <a:r>
              <a:rPr lang="en-GB" sz="3600" dirty="0">
                <a:cs typeface="Segoe UI" panose="020B0502040204020203" pitchFamily="34" charset="0"/>
              </a:rPr>
              <a:t>Shifting images</a:t>
            </a:r>
          </a:p>
          <a:p>
            <a:pPr>
              <a:buFont typeface="Wingdings" panose="05000000000000000000" pitchFamily="2" charset="2"/>
              <a:buChar char="§"/>
            </a:pPr>
            <a:r>
              <a:rPr lang="en-GB" sz="3600" dirty="0">
                <a:cs typeface="Segoe UI" panose="020B0502040204020203" pitchFamily="34" charset="0"/>
              </a:rPr>
              <a:t>Applying masks</a:t>
            </a:r>
          </a:p>
          <a:p>
            <a:pPr>
              <a:buFont typeface="Wingdings" panose="05000000000000000000" pitchFamily="2" charset="2"/>
              <a:buChar char="§"/>
            </a:pPr>
            <a:r>
              <a:rPr lang="en-GB" sz="3600" dirty="0">
                <a:cs typeface="Segoe UI" panose="020B0502040204020203" pitchFamily="34" charset="0"/>
              </a:rPr>
              <a:t>Flipping images</a:t>
            </a:r>
          </a:p>
          <a:p>
            <a:pPr>
              <a:buFont typeface="Wingdings" panose="05000000000000000000" pitchFamily="2" charset="2"/>
              <a:buChar char="§"/>
            </a:pPr>
            <a:r>
              <a:rPr lang="en-GB" sz="3600" dirty="0">
                <a:cs typeface="Segoe UI" panose="020B0502040204020203" pitchFamily="34" charset="0"/>
              </a:rPr>
              <a:t>Rotating images</a:t>
            </a:r>
          </a:p>
          <a:p>
            <a:pPr>
              <a:buFont typeface="Wingdings" panose="05000000000000000000" pitchFamily="2" charset="2"/>
              <a:buChar char="§"/>
            </a:pPr>
            <a:r>
              <a:rPr lang="en-GB" sz="3600" dirty="0">
                <a:cs typeface="Segoe UI" panose="020B0502040204020203" pitchFamily="34" charset="0"/>
              </a:rPr>
              <a:t>Blurring images</a:t>
            </a:r>
          </a:p>
          <a:p>
            <a:pPr>
              <a:buFont typeface="Wingdings" panose="05000000000000000000" pitchFamily="2" charset="2"/>
              <a:buChar char="§"/>
            </a:pPr>
            <a:r>
              <a:rPr lang="en-GB" sz="3600" dirty="0">
                <a:cs typeface="Segoe UI" panose="020B0502040204020203" pitchFamily="34" charset="0"/>
              </a:rPr>
              <a:t>Overlaying images</a:t>
            </a:r>
          </a:p>
          <a:p>
            <a:pPr>
              <a:buFont typeface="Wingdings" panose="05000000000000000000" pitchFamily="2" charset="2"/>
              <a:buChar char="§"/>
            </a:pPr>
            <a:r>
              <a:rPr lang="en-GB" sz="3600" dirty="0">
                <a:cs typeface="Segoe UI" panose="020B0502040204020203" pitchFamily="34" charset="0"/>
              </a:rPr>
              <a:t>Using transparency</a:t>
            </a:r>
          </a:p>
          <a:p>
            <a:pPr>
              <a:buFont typeface="Wingdings" panose="05000000000000000000" pitchFamily="2" charset="2"/>
              <a:buChar char="§"/>
            </a:pPr>
            <a:r>
              <a:rPr lang="en-GB" sz="3600" dirty="0">
                <a:cs typeface="Segoe UI" panose="020B0502040204020203" pitchFamily="34" charset="0"/>
              </a:rPr>
              <a:t>Resizing images</a:t>
            </a:r>
          </a:p>
          <a:p>
            <a:pPr>
              <a:buFont typeface="Wingdings" panose="05000000000000000000" pitchFamily="2" charset="2"/>
              <a:buChar char="§"/>
            </a:pPr>
            <a:r>
              <a:rPr lang="en-GB" sz="3600" dirty="0">
                <a:cs typeface="Segoe UI" panose="020B0502040204020203" pitchFamily="34" charset="0"/>
              </a:rPr>
              <a:t>Setting different window levels</a:t>
            </a:r>
          </a:p>
        </p:txBody>
      </p:sp>
      <p:sp>
        <p:nvSpPr>
          <p:cNvPr id="4" name="Rectangle 3"/>
          <p:cNvSpPr/>
          <p:nvPr/>
        </p:nvSpPr>
        <p:spPr>
          <a:xfrm>
            <a:off x="600941" y="624501"/>
            <a:ext cx="7886700" cy="461665"/>
          </a:xfrm>
          <a:prstGeom prst="rect">
            <a:avLst/>
          </a:prstGeom>
        </p:spPr>
        <p:txBody>
          <a:bodyPr wrap="square">
            <a:spAutoFit/>
          </a:bodyPr>
          <a:lstStyle/>
          <a:p>
            <a:r>
              <a:rPr lang="en-GB" sz="2400" dirty="0">
                <a:cs typeface="Segoe UI" panose="020B0502040204020203" pitchFamily="34" charset="0"/>
              </a:rPr>
              <a:t>In this session we will learn about:</a:t>
            </a:r>
          </a:p>
        </p:txBody>
      </p:sp>
      <p:sp>
        <p:nvSpPr>
          <p:cNvPr id="5" name="Rectangle 4"/>
          <p:cNvSpPr/>
          <p:nvPr/>
        </p:nvSpPr>
        <p:spPr>
          <a:xfrm>
            <a:off x="600941" y="4171265"/>
            <a:ext cx="7886700" cy="1938992"/>
          </a:xfrm>
          <a:prstGeom prst="rect">
            <a:avLst/>
          </a:prstGeom>
        </p:spPr>
        <p:txBody>
          <a:bodyPr wrap="square">
            <a:spAutoFit/>
          </a:bodyPr>
          <a:lstStyle/>
          <a:p>
            <a:r>
              <a:rPr lang="en-GB" sz="2400" dirty="0">
                <a:cs typeface="Segoe UI" panose="020B0502040204020203" pitchFamily="34" charset="0"/>
              </a:rPr>
              <a:t>You will be able to try these out during this session using the workbook.</a:t>
            </a:r>
          </a:p>
          <a:p>
            <a:endParaRPr lang="en-GB" sz="2400" dirty="0">
              <a:cs typeface="Segoe UI" panose="020B0502040204020203" pitchFamily="34" charset="0"/>
            </a:endParaRPr>
          </a:p>
          <a:p>
            <a:r>
              <a:rPr lang="en-GB" sz="2400" dirty="0">
                <a:cs typeface="Segoe UI" panose="020B0502040204020203" pitchFamily="34" charset="0"/>
              </a:rPr>
              <a:t>Feel free to experiment to help you understand what is being done.</a:t>
            </a:r>
          </a:p>
        </p:txBody>
      </p:sp>
    </p:spTree>
    <p:extLst>
      <p:ext uri="{BB962C8B-B14F-4D97-AF65-F5344CB8AC3E}">
        <p14:creationId xmlns:p14="http://schemas.microsoft.com/office/powerpoint/2010/main" val="33737590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818" y="451620"/>
            <a:ext cx="8202440" cy="1200329"/>
          </a:xfrm>
          <a:prstGeom prst="rect">
            <a:avLst/>
          </a:prstGeom>
        </p:spPr>
        <p:txBody>
          <a:bodyPr wrap="square">
            <a:spAutoFit/>
          </a:bodyPr>
          <a:lstStyle/>
          <a:p>
            <a:r>
              <a:rPr lang="en-GB" sz="2400" b="1" dirty="0"/>
              <a:t>Qualitative</a:t>
            </a:r>
            <a:r>
              <a:rPr lang="en-GB" sz="2400" dirty="0"/>
              <a:t>: often are miscellaneous colours; should be used to represent information which does not have ordering or relationships.</a:t>
            </a:r>
          </a:p>
        </p:txBody>
      </p:sp>
      <p:pic>
        <p:nvPicPr>
          <p:cNvPr id="3074" name="Picture 2" descr="../../_images/colormaps_reference_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538" y="1797626"/>
            <a:ext cx="4191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58321" y="6306188"/>
            <a:ext cx="4301434" cy="369332"/>
          </a:xfrm>
          <a:prstGeom prst="rect">
            <a:avLst/>
          </a:prstGeom>
        </p:spPr>
        <p:txBody>
          <a:bodyPr wrap="none">
            <a:spAutoFit/>
          </a:bodyPr>
          <a:lstStyle/>
          <a:p>
            <a:r>
              <a:rPr lang="en-GB" dirty="0"/>
              <a:t>http://matplotlib.org/users/colormaps.html</a:t>
            </a:r>
          </a:p>
        </p:txBody>
      </p:sp>
    </p:spTree>
    <p:extLst>
      <p:ext uri="{BB962C8B-B14F-4D97-AF65-F5344CB8AC3E}">
        <p14:creationId xmlns:p14="http://schemas.microsoft.com/office/powerpoint/2010/main" val="4168556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_images/grayscale_01_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14155"/>
            <a:ext cx="4191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_images/grayscale_01_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535" y="2414155"/>
            <a:ext cx="4191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12619" y="612340"/>
            <a:ext cx="8246916" cy="1631216"/>
          </a:xfrm>
          <a:prstGeom prst="rect">
            <a:avLst/>
          </a:prstGeom>
        </p:spPr>
        <p:txBody>
          <a:bodyPr wrap="square">
            <a:spAutoFit/>
          </a:bodyPr>
          <a:lstStyle/>
          <a:p>
            <a:r>
              <a:rPr lang="en-GB" sz="2000" dirty="0">
                <a:solidFill>
                  <a:srgbClr val="333333"/>
                </a:solidFill>
                <a:latin typeface="Helvetica Neue"/>
              </a:rPr>
              <a:t>What is intuitive?</a:t>
            </a:r>
          </a:p>
          <a:p>
            <a:r>
              <a:rPr lang="en-GB" sz="2000" b="0" i="0" dirty="0">
                <a:solidFill>
                  <a:srgbClr val="333333"/>
                </a:solidFill>
                <a:effectLst/>
                <a:latin typeface="Helvetica Neue"/>
              </a:rPr>
              <a:t>What is standard?</a:t>
            </a:r>
          </a:p>
          <a:p>
            <a:r>
              <a:rPr lang="en-GB" sz="2000" dirty="0">
                <a:solidFill>
                  <a:srgbClr val="333333"/>
                </a:solidFill>
                <a:latin typeface="Helvetica Neue"/>
              </a:rPr>
              <a:t>How would it look in black and white?</a:t>
            </a:r>
          </a:p>
          <a:p>
            <a:r>
              <a:rPr lang="en-GB" sz="2000" b="0" i="0" dirty="0">
                <a:solidFill>
                  <a:srgbClr val="333333"/>
                </a:solidFill>
                <a:effectLst/>
                <a:latin typeface="Helvetica Neue"/>
              </a:rPr>
              <a:t>How would it be perceived by readers with colour-blindness</a:t>
            </a:r>
            <a:r>
              <a:rPr lang="en-GB" sz="2000" dirty="0">
                <a:solidFill>
                  <a:srgbClr val="333333"/>
                </a:solidFill>
                <a:latin typeface="Helvetica Neue"/>
              </a:rPr>
              <a:t>? (4.5% of people)</a:t>
            </a:r>
            <a:endParaRPr lang="en-GB" sz="2000" b="0" i="0" dirty="0">
              <a:solidFill>
                <a:srgbClr val="333333"/>
              </a:solidFill>
              <a:effectLst/>
              <a:latin typeface="Helvetica Neue"/>
            </a:endParaRPr>
          </a:p>
        </p:txBody>
      </p:sp>
    </p:spTree>
    <p:extLst>
      <p:ext uri="{BB962C8B-B14F-4D97-AF65-F5344CB8AC3E}">
        <p14:creationId xmlns:p14="http://schemas.microsoft.com/office/powerpoint/2010/main" val="864492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963" t="7018" r="8851" b="8205"/>
          <a:stretch/>
        </p:blipFill>
        <p:spPr>
          <a:xfrm>
            <a:off x="2861294" y="1854406"/>
            <a:ext cx="3193143" cy="3730171"/>
          </a:xfrm>
          <a:prstGeom prst="rect">
            <a:avLst/>
          </a:prstGeom>
        </p:spPr>
      </p:pic>
      <p:sp>
        <p:nvSpPr>
          <p:cNvPr id="2" name="Rectangle 1"/>
          <p:cNvSpPr/>
          <p:nvPr/>
        </p:nvSpPr>
        <p:spPr>
          <a:xfrm>
            <a:off x="3768437" y="1331186"/>
            <a:ext cx="4572000" cy="369332"/>
          </a:xfrm>
          <a:prstGeom prst="rect">
            <a:avLst/>
          </a:prstGeom>
        </p:spPr>
        <p:txBody>
          <a:bodyPr>
            <a:spAutoFit/>
          </a:bodyPr>
          <a:lstStyle/>
          <a:p>
            <a:endParaRPr lang="en-GB" dirty="0">
              <a:solidFill>
                <a:srgbClr val="333333"/>
              </a:solidFill>
              <a:latin typeface="Helvetica Neue"/>
            </a:endParaRPr>
          </a:p>
        </p:txBody>
      </p:sp>
      <p:sp>
        <p:nvSpPr>
          <p:cNvPr id="5" name="Rectangle 4"/>
          <p:cNvSpPr/>
          <p:nvPr/>
        </p:nvSpPr>
        <p:spPr>
          <a:xfrm>
            <a:off x="1719872" y="970139"/>
            <a:ext cx="5844709" cy="523220"/>
          </a:xfrm>
          <a:prstGeom prst="rect">
            <a:avLst/>
          </a:prstGeom>
        </p:spPr>
        <p:txBody>
          <a:bodyPr wrap="square">
            <a:spAutoFit/>
          </a:bodyPr>
          <a:lstStyle/>
          <a:p>
            <a:pPr algn="ctr"/>
            <a:r>
              <a:rPr lang="en-GB" sz="2800" dirty="0"/>
              <a:t>Let’s make a stamp</a:t>
            </a:r>
          </a:p>
        </p:txBody>
      </p:sp>
    </p:spTree>
    <p:extLst>
      <p:ext uri="{BB962C8B-B14F-4D97-AF65-F5344CB8AC3E}">
        <p14:creationId xmlns:p14="http://schemas.microsoft.com/office/powerpoint/2010/main" val="3617513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67471"/>
            <a:ext cx="7886700" cy="486929"/>
          </a:xfrm>
          <a:solidFill>
            <a:schemeClr val="accent4">
              <a:lumMod val="40000"/>
              <a:lumOff val="60000"/>
            </a:schemeClr>
          </a:solidFill>
        </p:spPr>
        <p:txBody>
          <a:bodyPr/>
          <a:lstStyle/>
          <a:p>
            <a:pPr marL="0" indent="0">
              <a:buNone/>
            </a:pPr>
            <a:r>
              <a:rPr lang="en-GB" dirty="0" err="1">
                <a:latin typeface="Courier New" panose="02070309020205020404" pitchFamily="49" charset="0"/>
                <a:cs typeface="Courier New" panose="02070309020205020404" pitchFamily="49" charset="0"/>
              </a:rPr>
              <a:t>im</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misc.imread</a:t>
            </a:r>
            <a:r>
              <a:rPr lang="en-GB" dirty="0">
                <a:latin typeface="Courier New" panose="02070309020205020404" pitchFamily="49" charset="0"/>
                <a:cs typeface="Courier New" panose="02070309020205020404" pitchFamily="49" charset="0"/>
              </a:rPr>
              <a:t>("thequeen.jpg")</a:t>
            </a:r>
          </a:p>
        </p:txBody>
      </p:sp>
    </p:spTree>
    <p:extLst>
      <p:ext uri="{BB962C8B-B14F-4D97-AF65-F5344CB8AC3E}">
        <p14:creationId xmlns:p14="http://schemas.microsoft.com/office/powerpoint/2010/main" val="9674264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321" r="28182"/>
          <a:stretch/>
        </p:blipFill>
        <p:spPr>
          <a:xfrm>
            <a:off x="1774479" y="0"/>
            <a:ext cx="5975349" cy="6858000"/>
          </a:xfrm>
          <a:prstGeom prst="rect">
            <a:avLst/>
          </a:prstGeom>
        </p:spPr>
      </p:pic>
      <p:sp>
        <p:nvSpPr>
          <p:cNvPr id="5" name="Rectangle 4"/>
          <p:cNvSpPr/>
          <p:nvPr/>
        </p:nvSpPr>
        <p:spPr>
          <a:xfrm>
            <a:off x="2514600" y="1676400"/>
            <a:ext cx="1854200" cy="2362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508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0" y="2992866"/>
            <a:ext cx="8534400" cy="550434"/>
          </a:xfrm>
          <a:solidFill>
            <a:schemeClr val="accent4">
              <a:lumMod val="40000"/>
              <a:lumOff val="60000"/>
            </a:schemeClr>
          </a:solidFill>
        </p:spPr>
        <p:txBody>
          <a:bodyPr>
            <a:normAutofit fontScale="92500"/>
          </a:bodyPr>
          <a:lstStyle/>
          <a:p>
            <a:pPr marL="0" indent="0">
              <a:buNone/>
            </a:pPr>
            <a:r>
              <a:rPr lang="en-GB" dirty="0">
                <a:latin typeface="Courier New" panose="02070309020205020404" pitchFamily="49" charset="0"/>
                <a:cs typeface="Courier New" panose="02070309020205020404" pitchFamily="49" charset="0"/>
              </a:rPr>
              <a:t>cropped = </a:t>
            </a:r>
            <a:r>
              <a:rPr lang="en-GB" dirty="0" err="1">
                <a:latin typeface="Courier New" panose="02070309020205020404" pitchFamily="49" charset="0"/>
                <a:cs typeface="Courier New" panose="02070309020205020404" pitchFamily="49" charset="0"/>
              </a:rPr>
              <a:t>im</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row</a:t>
            </a:r>
            <a:r>
              <a:rPr lang="en-GB" baseline="-25000" dirty="0" err="1">
                <a:latin typeface="Courier New" panose="02070309020205020404" pitchFamily="49" charset="0"/>
                <a:cs typeface="Courier New" panose="02070309020205020404" pitchFamily="49" charset="0"/>
              </a:rPr>
              <a:t>start</a:t>
            </a:r>
            <a:r>
              <a:rPr lang="en-GB" dirty="0" err="1">
                <a:latin typeface="Courier New" panose="02070309020205020404" pitchFamily="49" charset="0"/>
                <a:cs typeface="Courier New" panose="02070309020205020404" pitchFamily="49" charset="0"/>
              </a:rPr>
              <a:t>:row</a:t>
            </a:r>
            <a:r>
              <a:rPr lang="en-GB" baseline="-25000" dirty="0" err="1">
                <a:latin typeface="Courier New" panose="02070309020205020404" pitchFamily="49" charset="0"/>
                <a:cs typeface="Courier New" panose="02070309020205020404" pitchFamily="49" charset="0"/>
              </a:rPr>
              <a:t>stop</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col</a:t>
            </a:r>
            <a:r>
              <a:rPr lang="en-GB" baseline="-25000" dirty="0" err="1">
                <a:latin typeface="Courier New" panose="02070309020205020404" pitchFamily="49" charset="0"/>
                <a:cs typeface="Courier New" panose="02070309020205020404" pitchFamily="49" charset="0"/>
              </a:rPr>
              <a:t>start</a:t>
            </a:r>
            <a:r>
              <a:rPr lang="en-GB" dirty="0" err="1">
                <a:latin typeface="Courier New" panose="02070309020205020404" pitchFamily="49" charset="0"/>
                <a:cs typeface="Courier New" panose="02070309020205020404" pitchFamily="49" charset="0"/>
              </a:rPr>
              <a:t>:col</a:t>
            </a:r>
            <a:r>
              <a:rPr lang="en-GB" baseline="-25000" dirty="0" err="1">
                <a:latin typeface="Courier New" panose="02070309020205020404" pitchFamily="49" charset="0"/>
                <a:cs typeface="Courier New" panose="02070309020205020404" pitchFamily="49" charset="0"/>
              </a:rPr>
              <a:t>stop</a:t>
            </a:r>
            <a:r>
              <a:rPr lang="en-GB" dirty="0">
                <a:latin typeface="Courier New" panose="02070309020205020404" pitchFamily="49" charset="0"/>
                <a:cs typeface="Courier New" panose="02070309020205020404" pitchFamily="49" charset="0"/>
              </a:rPr>
              <a:t>]</a:t>
            </a:r>
          </a:p>
        </p:txBody>
      </p:sp>
      <p:sp>
        <p:nvSpPr>
          <p:cNvPr id="4" name="Right Brace 3"/>
          <p:cNvSpPr/>
          <p:nvPr/>
        </p:nvSpPr>
        <p:spPr>
          <a:xfrm rot="16200000">
            <a:off x="5418720" y="-97419"/>
            <a:ext cx="567166" cy="5613404"/>
          </a:xfrm>
          <a:prstGeom prst="rightBrace">
            <a:avLst>
              <a:gd name="adj1" fmla="val 0"/>
              <a:gd name="adj2" fmla="val 51461"/>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TextBox 5"/>
          <p:cNvSpPr txBox="1"/>
          <p:nvPr/>
        </p:nvSpPr>
        <p:spPr>
          <a:xfrm>
            <a:off x="2895601" y="1462787"/>
            <a:ext cx="6007099" cy="830997"/>
          </a:xfrm>
          <a:prstGeom prst="rect">
            <a:avLst/>
          </a:prstGeom>
          <a:noFill/>
        </p:spPr>
        <p:txBody>
          <a:bodyPr wrap="square" rtlCol="0">
            <a:spAutoFit/>
          </a:bodyPr>
          <a:lstStyle/>
          <a:p>
            <a:r>
              <a:rPr lang="en-GB" sz="2400" dirty="0"/>
              <a:t>We can slice an array just like we can slice a list, each dimension is separated by a comma</a:t>
            </a:r>
          </a:p>
        </p:txBody>
      </p:sp>
    </p:spTree>
    <p:extLst>
      <p:ext uri="{BB962C8B-B14F-4D97-AF65-F5344CB8AC3E}">
        <p14:creationId xmlns:p14="http://schemas.microsoft.com/office/powerpoint/2010/main" val="23854547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6376" r="27714"/>
          <a:stretch/>
        </p:blipFill>
        <p:spPr>
          <a:xfrm>
            <a:off x="443344" y="1251474"/>
            <a:ext cx="4197929" cy="4355051"/>
          </a:xfrm>
          <a:prstGeom prst="rect">
            <a:avLst/>
          </a:prstGeom>
        </p:spPr>
      </p:pic>
      <p:pic>
        <p:nvPicPr>
          <p:cNvPr id="5" name="Picture 4"/>
          <p:cNvPicPr>
            <a:picLocks noChangeAspect="1"/>
          </p:cNvPicPr>
          <p:nvPr/>
        </p:nvPicPr>
        <p:blipFill rotWithShape="1">
          <a:blip r:embed="rId3"/>
          <a:srcRect l="7963" t="7018" r="8851" b="8205"/>
          <a:stretch/>
        </p:blipFill>
        <p:spPr>
          <a:xfrm>
            <a:off x="4994894" y="1663906"/>
            <a:ext cx="3193143" cy="3730171"/>
          </a:xfrm>
          <a:prstGeom prst="rect">
            <a:avLst/>
          </a:prstGeom>
        </p:spPr>
      </p:pic>
    </p:spTree>
    <p:extLst>
      <p:ext uri="{BB962C8B-B14F-4D97-AF65-F5344CB8AC3E}">
        <p14:creationId xmlns:p14="http://schemas.microsoft.com/office/powerpoint/2010/main" val="14202947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2449846"/>
            <a:ext cx="8534400" cy="448834"/>
          </a:xfrm>
          <a:solidFill>
            <a:schemeClr val="accent4">
              <a:lumMod val="40000"/>
              <a:lumOff val="60000"/>
            </a:schemeClr>
          </a:solidFill>
        </p:spPr>
        <p:txBody>
          <a:bodyPr>
            <a:normAutofit lnSpcReduction="10000"/>
          </a:bodyPr>
          <a:lstStyle/>
          <a:p>
            <a:pPr marL="0" indent="0">
              <a:buNone/>
            </a:pPr>
            <a:r>
              <a:rPr lang="en-GB" dirty="0">
                <a:latin typeface="Courier New" panose="02070309020205020404" pitchFamily="49" charset="0"/>
                <a:cs typeface="Courier New" panose="02070309020205020404" pitchFamily="49" charset="0"/>
              </a:rPr>
              <a:t>flipped = </a:t>
            </a:r>
            <a:r>
              <a:rPr lang="en-GB" dirty="0" err="1">
                <a:latin typeface="Courier New" panose="02070309020205020404" pitchFamily="49" charset="0"/>
                <a:cs typeface="Courier New" panose="02070309020205020404" pitchFamily="49" charset="0"/>
              </a:rPr>
              <a:t>np.fliplr</a:t>
            </a:r>
            <a:r>
              <a:rPr lang="en-GB" dirty="0">
                <a:latin typeface="Courier New" panose="02070309020205020404" pitchFamily="49" charset="0"/>
                <a:cs typeface="Courier New" panose="02070309020205020404" pitchFamily="49" charset="0"/>
              </a:rPr>
              <a:t>(cropped)</a:t>
            </a:r>
          </a:p>
        </p:txBody>
      </p:sp>
      <p:sp>
        <p:nvSpPr>
          <p:cNvPr id="4" name="Content Placeholder 2"/>
          <p:cNvSpPr txBox="1">
            <a:spLocks/>
          </p:cNvSpPr>
          <p:nvPr/>
        </p:nvSpPr>
        <p:spPr>
          <a:xfrm>
            <a:off x="279400" y="3627866"/>
            <a:ext cx="8534400" cy="461534"/>
          </a:xfrm>
          <a:prstGeom prst="rect">
            <a:avLst/>
          </a:prstGeom>
          <a:solidFill>
            <a:schemeClr val="accent4">
              <a:lumMod val="40000"/>
              <a:lumOff val="6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latin typeface="Courier New" panose="02070309020205020404" pitchFamily="49" charset="0"/>
                <a:cs typeface="Courier New" panose="02070309020205020404" pitchFamily="49" charset="0"/>
              </a:rPr>
              <a:t>flipped = cropped[:,::-1]</a:t>
            </a:r>
          </a:p>
        </p:txBody>
      </p:sp>
      <p:sp>
        <p:nvSpPr>
          <p:cNvPr id="2" name="Rectangle 1"/>
          <p:cNvSpPr/>
          <p:nvPr/>
        </p:nvSpPr>
        <p:spPr>
          <a:xfrm>
            <a:off x="2286000" y="2967335"/>
            <a:ext cx="4572000" cy="523220"/>
          </a:xfrm>
          <a:prstGeom prst="rect">
            <a:avLst/>
          </a:prstGeom>
        </p:spPr>
        <p:txBody>
          <a:bodyPr>
            <a:spAutoFit/>
          </a:bodyPr>
          <a:lstStyle/>
          <a:p>
            <a:pPr algn="ctr"/>
            <a:r>
              <a:rPr lang="en-GB" sz="2800" dirty="0"/>
              <a:t>or</a:t>
            </a:r>
          </a:p>
        </p:txBody>
      </p:sp>
    </p:spTree>
    <p:extLst>
      <p:ext uri="{BB962C8B-B14F-4D97-AF65-F5344CB8AC3E}">
        <p14:creationId xmlns:p14="http://schemas.microsoft.com/office/powerpoint/2010/main" val="6976019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33.media.tumblr.com/edcef1cfe9486269222500b88bcb6126/tumblr_micajylNnE1r2kq9ro3_500.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 y="1671638"/>
            <a:ext cx="9177133" cy="32487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13856" y="1657783"/>
            <a:ext cx="9144000" cy="3261895"/>
          </a:xfrm>
          <a:prstGeom prst="rect">
            <a:avLst/>
          </a:prstGeom>
        </p:spPr>
      </p:pic>
    </p:spTree>
    <p:extLst>
      <p:ext uri="{BB962C8B-B14F-4D97-AF65-F5344CB8AC3E}">
        <p14:creationId xmlns:p14="http://schemas.microsoft.com/office/powerpoint/2010/main" val="281782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127" y="1984119"/>
            <a:ext cx="8712200" cy="869918"/>
          </a:xfrm>
          <a:solidFill>
            <a:schemeClr val="accent4">
              <a:lumMod val="40000"/>
              <a:lumOff val="60000"/>
            </a:schemeClr>
          </a:solidFill>
        </p:spPr>
        <p:txBody>
          <a:bodyPr>
            <a:normAutofit lnSpcReduction="10000"/>
          </a:bodyPr>
          <a:lstStyle/>
          <a:p>
            <a:pPr marL="0" indent="0">
              <a:buNone/>
            </a:pPr>
            <a:r>
              <a:rPr lang="en-GB" sz="2000" dirty="0" err="1">
                <a:latin typeface="Courier New" panose="02070309020205020404" pitchFamily="49" charset="0"/>
                <a:cs typeface="Courier New" panose="02070309020205020404" pitchFamily="49" charset="0"/>
              </a:rPr>
              <a:t>shifted_image</a:t>
            </a:r>
            <a:r>
              <a:rPr lang="en-GB" sz="2000"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interpolation.shift</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im</a:t>
            </a:r>
            <a:r>
              <a:rPr lang="en-GB" sz="2000" dirty="0">
                <a:latin typeface="Courier New" panose="02070309020205020404" pitchFamily="49" charset="0"/>
                <a:cs typeface="Courier New" panose="02070309020205020404" pitchFamily="49" charset="0"/>
              </a:rPr>
              <a:t>, (60, -20), mode="nearest")</a:t>
            </a:r>
            <a:endParaRPr lang="en-GB" dirty="0">
              <a:latin typeface="Courier New" panose="02070309020205020404" pitchFamily="49" charset="0"/>
              <a:cs typeface="Courier New" panose="02070309020205020404" pitchFamily="49" charset="0"/>
            </a:endParaRPr>
          </a:p>
        </p:txBody>
      </p:sp>
      <p:sp>
        <p:nvSpPr>
          <p:cNvPr id="2" name="Rectangle 1"/>
          <p:cNvSpPr/>
          <p:nvPr/>
        </p:nvSpPr>
        <p:spPr>
          <a:xfrm>
            <a:off x="1651000" y="3392616"/>
            <a:ext cx="2643909" cy="954107"/>
          </a:xfrm>
          <a:prstGeom prst="rect">
            <a:avLst/>
          </a:prstGeom>
        </p:spPr>
        <p:txBody>
          <a:bodyPr wrap="square">
            <a:spAutoFit/>
          </a:bodyPr>
          <a:lstStyle/>
          <a:p>
            <a:pPr algn="ctr"/>
            <a:r>
              <a:rPr lang="en-GB" sz="2800" dirty="0"/>
              <a:t>The array we want to shift</a:t>
            </a:r>
          </a:p>
        </p:txBody>
      </p:sp>
      <p:sp>
        <p:nvSpPr>
          <p:cNvPr id="5" name="Right Brace 4"/>
          <p:cNvSpPr/>
          <p:nvPr/>
        </p:nvSpPr>
        <p:spPr>
          <a:xfrm rot="5400000">
            <a:off x="3472760" y="2819514"/>
            <a:ext cx="552098" cy="371763"/>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Right Brace 5"/>
          <p:cNvSpPr/>
          <p:nvPr/>
        </p:nvSpPr>
        <p:spPr>
          <a:xfrm rot="5400000">
            <a:off x="6587146" y="2013065"/>
            <a:ext cx="552098" cy="1984663"/>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ectangle 6"/>
          <p:cNvSpPr/>
          <p:nvPr/>
        </p:nvSpPr>
        <p:spPr>
          <a:xfrm>
            <a:off x="5056910" y="3392615"/>
            <a:ext cx="3128240" cy="2677656"/>
          </a:xfrm>
          <a:prstGeom prst="rect">
            <a:avLst/>
          </a:prstGeom>
        </p:spPr>
        <p:txBody>
          <a:bodyPr wrap="square">
            <a:spAutoFit/>
          </a:bodyPr>
          <a:lstStyle/>
          <a:p>
            <a:pPr algn="ctr"/>
            <a:r>
              <a:rPr lang="en-GB" sz="2800" dirty="0"/>
              <a:t>How points outside the array should be filled. Nearest means that they take the value of the nearest point</a:t>
            </a:r>
          </a:p>
        </p:txBody>
      </p:sp>
      <p:sp>
        <p:nvSpPr>
          <p:cNvPr id="8" name="Right Brace 7"/>
          <p:cNvSpPr/>
          <p:nvPr/>
        </p:nvSpPr>
        <p:spPr>
          <a:xfrm rot="16200000">
            <a:off x="4594980" y="1643492"/>
            <a:ext cx="552098" cy="981366"/>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Rectangle 9"/>
          <p:cNvSpPr/>
          <p:nvPr/>
        </p:nvSpPr>
        <p:spPr>
          <a:xfrm>
            <a:off x="3327402" y="760722"/>
            <a:ext cx="3087253" cy="954107"/>
          </a:xfrm>
          <a:prstGeom prst="rect">
            <a:avLst/>
          </a:prstGeom>
        </p:spPr>
        <p:txBody>
          <a:bodyPr wrap="square">
            <a:spAutoFit/>
          </a:bodyPr>
          <a:lstStyle/>
          <a:p>
            <a:pPr algn="ctr"/>
            <a:r>
              <a:rPr lang="en-GB" sz="2800" dirty="0"/>
              <a:t>The shift along the axes as a tuple</a:t>
            </a:r>
          </a:p>
        </p:txBody>
      </p:sp>
      <p:sp>
        <p:nvSpPr>
          <p:cNvPr id="11" name="Right Brace 10"/>
          <p:cNvSpPr/>
          <p:nvPr/>
        </p:nvSpPr>
        <p:spPr>
          <a:xfrm rot="16200000">
            <a:off x="1026858" y="753833"/>
            <a:ext cx="552098" cy="1984661"/>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Rectangle 11"/>
          <p:cNvSpPr/>
          <p:nvPr/>
        </p:nvSpPr>
        <p:spPr>
          <a:xfrm>
            <a:off x="-114299" y="812249"/>
            <a:ext cx="3087253" cy="523220"/>
          </a:xfrm>
          <a:prstGeom prst="rect">
            <a:avLst/>
          </a:prstGeom>
        </p:spPr>
        <p:txBody>
          <a:bodyPr wrap="square">
            <a:spAutoFit/>
          </a:bodyPr>
          <a:lstStyle/>
          <a:p>
            <a:pPr algn="ctr"/>
            <a:r>
              <a:rPr lang="en-GB" sz="2800" dirty="0"/>
              <a:t>A new variable</a:t>
            </a:r>
          </a:p>
        </p:txBody>
      </p:sp>
    </p:spTree>
    <p:extLst>
      <p:ext uri="{BB962C8B-B14F-4D97-AF65-F5344CB8AC3E}">
        <p14:creationId xmlns:p14="http://schemas.microsoft.com/office/powerpoint/2010/main" val="1490568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942567" y="5124319"/>
            <a:ext cx="4655128" cy="36928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1919908" y="3309588"/>
            <a:ext cx="4655128" cy="36928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628650" y="497941"/>
            <a:ext cx="7886700" cy="5679022"/>
          </a:xfrm>
        </p:spPr>
        <p:txBody>
          <a:bodyPr/>
          <a:lstStyle/>
          <a:p>
            <a:pPr marL="0" indent="0">
              <a:buNone/>
            </a:pPr>
            <a:r>
              <a:rPr lang="en-GB" dirty="0"/>
              <a:t>First let’s import some useful libraries</a:t>
            </a:r>
          </a:p>
          <a:p>
            <a:pPr marL="0" indent="0">
              <a:buNone/>
            </a:pPr>
            <a:r>
              <a:rPr lang="en-GB" b="1" dirty="0">
                <a:latin typeface="Courier New" panose="02070309020205020404" pitchFamily="49" charset="0"/>
                <a:cs typeface="Courier New" panose="02070309020205020404" pitchFamily="49" charset="0"/>
              </a:rPr>
              <a:t>import </a:t>
            </a:r>
            <a:r>
              <a:rPr lang="en-GB" dirty="0" err="1">
                <a:latin typeface="Courier New" panose="02070309020205020404" pitchFamily="49" charset="0"/>
                <a:cs typeface="Courier New" panose="02070309020205020404" pitchFamily="49" charset="0"/>
              </a:rPr>
              <a:t>matplotlib.pyplot</a:t>
            </a: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as </a:t>
            </a:r>
            <a:r>
              <a:rPr lang="en-GB" dirty="0" err="1">
                <a:latin typeface="Courier New" panose="02070309020205020404" pitchFamily="49" charset="0"/>
                <a:cs typeface="Courier New" panose="02070309020205020404" pitchFamily="49" charset="0"/>
              </a:rPr>
              <a:t>plt</a:t>
            </a:r>
            <a:r>
              <a:rPr lang="en-GB" dirty="0">
                <a:latin typeface="Courier New" panose="02070309020205020404" pitchFamily="49" charset="0"/>
                <a:cs typeface="Courier New" panose="02070309020205020404" pitchFamily="49" charset="0"/>
              </a:rPr>
              <a:t/>
            </a:r>
            <a:br>
              <a:rPr lang="en-GB" dirty="0">
                <a:latin typeface="Courier New" panose="02070309020205020404" pitchFamily="49" charset="0"/>
                <a:cs typeface="Courier New" panose="02070309020205020404" pitchFamily="49" charset="0"/>
              </a:rPr>
            </a:br>
            <a:r>
              <a:rPr lang="en-GB" b="1" dirty="0">
                <a:latin typeface="Courier New" panose="02070309020205020404" pitchFamily="49" charset="0"/>
                <a:cs typeface="Courier New" panose="02070309020205020404" pitchFamily="49" charset="0"/>
              </a:rPr>
              <a:t>import </a:t>
            </a:r>
            <a:r>
              <a:rPr lang="en-GB" dirty="0" err="1">
                <a:latin typeface="Courier New" panose="02070309020205020404" pitchFamily="49" charset="0"/>
                <a:cs typeface="Courier New" panose="02070309020205020404" pitchFamily="49" charset="0"/>
              </a:rPr>
              <a:t>numpy</a:t>
            </a: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as </a:t>
            </a:r>
            <a:r>
              <a:rPr lang="en-GB" dirty="0">
                <a:latin typeface="Courier New" panose="02070309020205020404" pitchFamily="49" charset="0"/>
                <a:cs typeface="Courier New" panose="02070309020205020404" pitchFamily="49" charset="0"/>
              </a:rPr>
              <a:t>np</a:t>
            </a:r>
          </a:p>
          <a:p>
            <a:pPr marL="0" indent="0">
              <a:buNone/>
            </a:pPr>
            <a:r>
              <a:rPr lang="en-GB" b="1" dirty="0">
                <a:latin typeface="Courier New" panose="02070309020205020404" pitchFamily="49" charset="0"/>
                <a:cs typeface="Courier New" panose="02070309020205020404" pitchFamily="49" charset="0"/>
              </a:rPr>
              <a:t>from </a:t>
            </a:r>
            <a:r>
              <a:rPr lang="en-GB" dirty="0" err="1">
                <a:latin typeface="Courier New" panose="02070309020205020404" pitchFamily="49" charset="0"/>
                <a:cs typeface="Courier New" panose="02070309020205020404" pitchFamily="49" charset="0"/>
              </a:rPr>
              <a:t>scipy</a:t>
            </a: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import </a:t>
            </a:r>
            <a:r>
              <a:rPr lang="en-GB" dirty="0" err="1">
                <a:latin typeface="Courier New" panose="02070309020205020404" pitchFamily="49" charset="0"/>
                <a:cs typeface="Courier New" panose="02070309020205020404" pitchFamily="49" charset="0"/>
              </a:rPr>
              <a:t>misc</a:t>
            </a:r>
            <a:r>
              <a:rPr lang="en-GB" dirty="0"/>
              <a:t/>
            </a:r>
            <a:br>
              <a:rPr lang="en-GB" dirty="0"/>
            </a:br>
            <a:endParaRPr lang="en-GB" dirty="0"/>
          </a:p>
        </p:txBody>
      </p:sp>
      <p:pic>
        <p:nvPicPr>
          <p:cNvPr id="1026" name="Picture 2" descr="Image result for open toolb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930" y="2959199"/>
            <a:ext cx="1799974" cy="12565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open toolb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930" y="4841033"/>
            <a:ext cx="1799974" cy="12565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14668" y="4105551"/>
            <a:ext cx="1162498" cy="461665"/>
          </a:xfrm>
          <a:prstGeom prst="rect">
            <a:avLst/>
          </a:prstGeom>
        </p:spPr>
        <p:txBody>
          <a:bodyPr wrap="none">
            <a:spAutoFit/>
          </a:bodyPr>
          <a:lstStyle/>
          <a:p>
            <a:r>
              <a:rPr lang="en-GB" sz="2400" dirty="0" err="1">
                <a:cs typeface="Courier New" panose="02070309020205020404" pitchFamily="49" charset="0"/>
              </a:rPr>
              <a:t>libraryA</a:t>
            </a:r>
            <a:endParaRPr lang="en-GB" sz="2400" dirty="0"/>
          </a:p>
        </p:txBody>
      </p:sp>
      <p:sp>
        <p:nvSpPr>
          <p:cNvPr id="7" name="Rectangle 6"/>
          <p:cNvSpPr/>
          <p:nvPr/>
        </p:nvSpPr>
        <p:spPr>
          <a:xfrm>
            <a:off x="1220278" y="6027921"/>
            <a:ext cx="1151277" cy="461665"/>
          </a:xfrm>
          <a:prstGeom prst="rect">
            <a:avLst/>
          </a:prstGeom>
        </p:spPr>
        <p:txBody>
          <a:bodyPr wrap="none">
            <a:spAutoFit/>
          </a:bodyPr>
          <a:lstStyle/>
          <a:p>
            <a:r>
              <a:rPr lang="en-GB" sz="2400" dirty="0" err="1">
                <a:cs typeface="Courier New" panose="02070309020205020404" pitchFamily="49" charset="0"/>
              </a:rPr>
              <a:t>libraryB</a:t>
            </a:r>
            <a:endParaRPr lang="en-GB" sz="2400" dirty="0"/>
          </a:p>
        </p:txBody>
      </p:sp>
      <p:pic>
        <p:nvPicPr>
          <p:cNvPr id="1030" name="Picture 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71636" y="3026032"/>
            <a:ext cx="804863"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403" y="3038681"/>
            <a:ext cx="799728" cy="77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3661" y="4833654"/>
            <a:ext cx="876300" cy="91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a:xfrm>
            <a:off x="3609708" y="3934836"/>
            <a:ext cx="867545" cy="461665"/>
          </a:xfrm>
          <a:prstGeom prst="rect">
            <a:avLst/>
          </a:prstGeom>
        </p:spPr>
        <p:txBody>
          <a:bodyPr wrap="none">
            <a:spAutoFit/>
          </a:bodyPr>
          <a:lstStyle/>
          <a:p>
            <a:r>
              <a:rPr lang="en-GB" sz="2400" dirty="0">
                <a:cs typeface="Courier New" panose="02070309020205020404" pitchFamily="49" charset="0"/>
              </a:rPr>
              <a:t>plot()</a:t>
            </a:r>
            <a:endParaRPr lang="en-GB" sz="2400" dirty="0"/>
          </a:p>
        </p:txBody>
      </p:sp>
      <p:sp>
        <p:nvSpPr>
          <p:cNvPr id="19" name="Rectangle 18"/>
          <p:cNvSpPr/>
          <p:nvPr/>
        </p:nvSpPr>
        <p:spPr>
          <a:xfrm>
            <a:off x="3553424" y="5852138"/>
            <a:ext cx="1096775" cy="461665"/>
          </a:xfrm>
          <a:prstGeom prst="rect">
            <a:avLst/>
          </a:prstGeom>
        </p:spPr>
        <p:txBody>
          <a:bodyPr wrap="none">
            <a:spAutoFit/>
          </a:bodyPr>
          <a:lstStyle/>
          <a:p>
            <a:r>
              <a:rPr lang="en-GB" sz="2400" dirty="0">
                <a:cs typeface="Courier New" panose="02070309020205020404" pitchFamily="49" charset="0"/>
              </a:rPr>
              <a:t>mean()</a:t>
            </a:r>
            <a:endParaRPr lang="en-GB" sz="2400" dirty="0"/>
          </a:p>
        </p:txBody>
      </p:sp>
      <p:sp>
        <p:nvSpPr>
          <p:cNvPr id="20" name="Rectangle 19"/>
          <p:cNvSpPr/>
          <p:nvPr/>
        </p:nvSpPr>
        <p:spPr>
          <a:xfrm>
            <a:off x="5231934" y="3952693"/>
            <a:ext cx="937244" cy="461665"/>
          </a:xfrm>
          <a:prstGeom prst="rect">
            <a:avLst/>
          </a:prstGeom>
        </p:spPr>
        <p:txBody>
          <a:bodyPr wrap="none">
            <a:spAutoFit/>
          </a:bodyPr>
          <a:lstStyle/>
          <a:p>
            <a:r>
              <a:rPr lang="en-GB" sz="2400" dirty="0">
                <a:cs typeface="Courier New" panose="02070309020205020404" pitchFamily="49" charset="0"/>
              </a:rPr>
              <a:t>read()</a:t>
            </a:r>
            <a:endParaRPr lang="en-GB" sz="2400" dirty="0"/>
          </a:p>
        </p:txBody>
      </p:sp>
      <p:sp>
        <p:nvSpPr>
          <p:cNvPr id="21" name="Rectangle 20"/>
          <p:cNvSpPr/>
          <p:nvPr/>
        </p:nvSpPr>
        <p:spPr>
          <a:xfrm>
            <a:off x="5249339" y="5852138"/>
            <a:ext cx="937244" cy="461665"/>
          </a:xfrm>
          <a:prstGeom prst="rect">
            <a:avLst/>
          </a:prstGeom>
        </p:spPr>
        <p:txBody>
          <a:bodyPr wrap="none">
            <a:spAutoFit/>
          </a:bodyPr>
          <a:lstStyle/>
          <a:p>
            <a:r>
              <a:rPr lang="en-GB" sz="2400" dirty="0">
                <a:cs typeface="Courier New" panose="02070309020205020404" pitchFamily="49" charset="0"/>
              </a:rPr>
              <a:t>read()</a:t>
            </a:r>
            <a:endParaRPr lang="en-GB" sz="2400" dirty="0"/>
          </a:p>
        </p:txBody>
      </p:sp>
      <p:pic>
        <p:nvPicPr>
          <p:cNvPr id="17" name="Picture 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2640" y="4950137"/>
            <a:ext cx="804863"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43498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0780" y="2509267"/>
            <a:ext cx="8365402" cy="369332"/>
          </a:xfrm>
          <a:prstGeom prst="rect">
            <a:avLst/>
          </a:prstGeom>
          <a:solidFill>
            <a:schemeClr val="accent4">
              <a:lumMod val="40000"/>
              <a:lumOff val="60000"/>
            </a:schemeClr>
          </a:solidFill>
        </p:spPr>
        <p:txBody>
          <a:bodyPr wrap="square">
            <a:spAutoFit/>
          </a:bodyPr>
          <a:lstStyle/>
          <a:p>
            <a:r>
              <a:rPr lang="en-GB" dirty="0">
                <a:latin typeface="Courier New" panose="02070309020205020404" pitchFamily="49" charset="0"/>
                <a:cs typeface="Courier New" panose="02070309020205020404" pitchFamily="49" charset="0"/>
              </a:rPr>
              <a:t>lx, </a:t>
            </a:r>
            <a:r>
              <a:rPr lang="en-GB" dirty="0" err="1">
                <a:latin typeface="Courier New" panose="02070309020205020404" pitchFamily="49" charset="0"/>
                <a:cs typeface="Courier New" panose="02070309020205020404" pitchFamily="49" charset="0"/>
              </a:rPr>
              <a:t>ly</a:t>
            </a:r>
            <a:r>
              <a:rPr lang="en-GB" dirty="0">
                <a:latin typeface="Courier New" panose="02070309020205020404" pitchFamily="49" charset="0"/>
                <a:cs typeface="Courier New" panose="02070309020205020404" pitchFamily="49" charset="0"/>
              </a:rPr>
              <a:t> = </a:t>
            </a:r>
            <a:r>
              <a:rPr lang="en-GB" dirty="0" err="1" smtClean="0">
                <a:latin typeface="Courier New" panose="02070309020205020404" pitchFamily="49" charset="0"/>
                <a:cs typeface="Courier New" panose="02070309020205020404" pitchFamily="49" charset="0"/>
              </a:rPr>
              <a:t>shifted_image.shape</a:t>
            </a:r>
            <a:endParaRPr lang="en-GB" dirty="0" smtClean="0">
              <a:latin typeface="Courier New" panose="02070309020205020404" pitchFamily="49" charset="0"/>
              <a:cs typeface="Courier New" panose="02070309020205020404" pitchFamily="49" charset="0"/>
            </a:endParaRPr>
          </a:p>
        </p:txBody>
      </p:sp>
      <p:sp>
        <p:nvSpPr>
          <p:cNvPr id="5" name="Rectangle 4"/>
          <p:cNvSpPr/>
          <p:nvPr/>
        </p:nvSpPr>
        <p:spPr>
          <a:xfrm>
            <a:off x="660902" y="1222111"/>
            <a:ext cx="8175280" cy="1200329"/>
          </a:xfrm>
          <a:prstGeom prst="rect">
            <a:avLst/>
          </a:prstGeom>
        </p:spPr>
        <p:txBody>
          <a:bodyPr wrap="square">
            <a:spAutoFit/>
          </a:bodyPr>
          <a:lstStyle/>
          <a:p>
            <a:r>
              <a:rPr lang="en-GB" sz="2400" dirty="0" smtClean="0"/>
              <a:t>Remember, this gave us the array dimensions as a tuple.</a:t>
            </a:r>
          </a:p>
          <a:p>
            <a:r>
              <a:rPr lang="en-GB" sz="2400" dirty="0" smtClean="0"/>
              <a:t>We are now assigning these dimensions to the variables lx and </a:t>
            </a:r>
            <a:r>
              <a:rPr lang="en-GB" sz="2400" dirty="0" err="1" smtClean="0"/>
              <a:t>ly</a:t>
            </a:r>
            <a:endParaRPr lang="en-GB" sz="2400" dirty="0" smtClean="0"/>
          </a:p>
          <a:p>
            <a:endParaRPr lang="en-GB" sz="2400" dirty="0"/>
          </a:p>
        </p:txBody>
      </p:sp>
      <p:sp>
        <p:nvSpPr>
          <p:cNvPr id="6" name="Right Brace 5"/>
          <p:cNvSpPr/>
          <p:nvPr/>
        </p:nvSpPr>
        <p:spPr>
          <a:xfrm rot="16200000">
            <a:off x="2805892" y="1125249"/>
            <a:ext cx="552098" cy="2418807"/>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ectangle 6"/>
          <p:cNvSpPr/>
          <p:nvPr/>
        </p:nvSpPr>
        <p:spPr>
          <a:xfrm>
            <a:off x="470780" y="3924306"/>
            <a:ext cx="8365402" cy="646331"/>
          </a:xfrm>
          <a:prstGeom prst="rect">
            <a:avLst/>
          </a:prstGeom>
          <a:solidFill>
            <a:schemeClr val="accent4">
              <a:lumMod val="40000"/>
              <a:lumOff val="60000"/>
            </a:schemeClr>
          </a:solidFill>
        </p:spPr>
        <p:txBody>
          <a:bodyPr wrap="square">
            <a:spAutoFit/>
          </a:bodyPr>
          <a:lstStyle/>
          <a:p>
            <a:r>
              <a:rPr lang="en-GB" dirty="0" smtClean="0">
                <a:latin typeface="Courier New" panose="02070309020205020404" pitchFamily="49" charset="0"/>
                <a:cs typeface="Courier New" panose="02070309020205020404" pitchFamily="49" charset="0"/>
              </a:rPr>
              <a:t>X</a:t>
            </a:r>
            <a:r>
              <a:rPr lang="en-GB" dirty="0">
                <a:latin typeface="Courier New" panose="02070309020205020404" pitchFamily="49" charset="0"/>
                <a:cs typeface="Courier New" panose="02070309020205020404" pitchFamily="49" charset="0"/>
              </a:rPr>
              <a:t>, Y = </a:t>
            </a:r>
            <a:r>
              <a:rPr lang="en-GB" dirty="0" err="1">
                <a:latin typeface="Courier New" panose="02070309020205020404" pitchFamily="49" charset="0"/>
                <a:cs typeface="Courier New" panose="02070309020205020404" pitchFamily="49" charset="0"/>
              </a:rPr>
              <a:t>np.ogrid</a:t>
            </a:r>
            <a:r>
              <a:rPr lang="en-GB" dirty="0">
                <a:latin typeface="Courier New" panose="02070309020205020404" pitchFamily="49" charset="0"/>
                <a:cs typeface="Courier New" panose="02070309020205020404" pitchFamily="49" charset="0"/>
              </a:rPr>
              <a:t>[0:lx, 0:ly]</a:t>
            </a:r>
          </a:p>
          <a:p>
            <a:r>
              <a:rPr lang="en-GB" dirty="0">
                <a:latin typeface="Courier New" panose="02070309020205020404" pitchFamily="49" charset="0"/>
                <a:cs typeface="Courier New" panose="02070309020205020404" pitchFamily="49" charset="0"/>
              </a:rPr>
              <a:t>mask = (X - lx / 2) ** 2 + (Y - </a:t>
            </a:r>
            <a:r>
              <a:rPr lang="en-GB" dirty="0" err="1">
                <a:latin typeface="Courier New" panose="02070309020205020404" pitchFamily="49" charset="0"/>
                <a:cs typeface="Courier New" panose="02070309020205020404" pitchFamily="49" charset="0"/>
              </a:rPr>
              <a:t>ly</a:t>
            </a:r>
            <a:r>
              <a:rPr lang="en-GB" dirty="0">
                <a:latin typeface="Courier New" panose="02070309020205020404" pitchFamily="49" charset="0"/>
                <a:cs typeface="Courier New" panose="02070309020205020404" pitchFamily="49" charset="0"/>
              </a:rPr>
              <a:t> / 2) ** 2 &gt; lx * </a:t>
            </a:r>
            <a:r>
              <a:rPr lang="en-GB" dirty="0" err="1">
                <a:latin typeface="Courier New" panose="02070309020205020404" pitchFamily="49" charset="0"/>
                <a:cs typeface="Courier New" panose="02070309020205020404" pitchFamily="49" charset="0"/>
              </a:rPr>
              <a:t>ly</a:t>
            </a:r>
            <a:r>
              <a:rPr lang="en-GB" dirty="0">
                <a:latin typeface="Courier New" panose="02070309020205020404" pitchFamily="49" charset="0"/>
                <a:cs typeface="Courier New" panose="02070309020205020404" pitchFamily="49" charset="0"/>
              </a:rPr>
              <a:t> / 3</a:t>
            </a:r>
            <a:endParaRPr lang="en-GB" dirty="0">
              <a:latin typeface="Courier New" panose="02070309020205020404" pitchFamily="49" charset="0"/>
              <a:cs typeface="Courier New" panose="02070309020205020404" pitchFamily="49" charset="0"/>
            </a:endParaRPr>
          </a:p>
        </p:txBody>
      </p:sp>
      <p:sp>
        <p:nvSpPr>
          <p:cNvPr id="8" name="Right Brace 7"/>
          <p:cNvSpPr/>
          <p:nvPr/>
        </p:nvSpPr>
        <p:spPr>
          <a:xfrm rot="16200000">
            <a:off x="2577399" y="2563441"/>
            <a:ext cx="447774" cy="2418809"/>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ectangle 8"/>
          <p:cNvSpPr/>
          <p:nvPr/>
        </p:nvSpPr>
        <p:spPr>
          <a:xfrm>
            <a:off x="470780" y="3126698"/>
            <a:ext cx="8549648" cy="461665"/>
          </a:xfrm>
          <a:prstGeom prst="rect">
            <a:avLst/>
          </a:prstGeom>
        </p:spPr>
        <p:txBody>
          <a:bodyPr wrap="none">
            <a:spAutoFit/>
          </a:bodyPr>
          <a:lstStyle/>
          <a:p>
            <a:r>
              <a:rPr lang="en-GB" sz="2400" dirty="0" smtClean="0"/>
              <a:t>This gives us a grid with one horizontal array and one vertical array </a:t>
            </a:r>
            <a:endParaRPr lang="en-GB" sz="2400" dirty="0"/>
          </a:p>
        </p:txBody>
      </p:sp>
      <p:sp>
        <p:nvSpPr>
          <p:cNvPr id="10" name="Rectangle 9"/>
          <p:cNvSpPr/>
          <p:nvPr/>
        </p:nvSpPr>
        <p:spPr>
          <a:xfrm>
            <a:off x="378657" y="5090692"/>
            <a:ext cx="8457525" cy="830997"/>
          </a:xfrm>
          <a:prstGeom prst="rect">
            <a:avLst/>
          </a:prstGeom>
        </p:spPr>
        <p:txBody>
          <a:bodyPr wrap="square">
            <a:spAutoFit/>
          </a:bodyPr>
          <a:lstStyle/>
          <a:p>
            <a:r>
              <a:rPr lang="en-GB" sz="2400" dirty="0" smtClean="0"/>
              <a:t>The mask is an inequality… It is also an array so it will be made out of Trues and </a:t>
            </a:r>
            <a:r>
              <a:rPr lang="en-GB" sz="2400" dirty="0" err="1" smtClean="0"/>
              <a:t>Falses</a:t>
            </a:r>
            <a:endParaRPr lang="en-GB" sz="2400" dirty="0" smtClean="0"/>
          </a:p>
        </p:txBody>
      </p:sp>
      <p:sp>
        <p:nvSpPr>
          <p:cNvPr id="11" name="Right Brace 10"/>
          <p:cNvSpPr/>
          <p:nvPr/>
        </p:nvSpPr>
        <p:spPr>
          <a:xfrm rot="5400000">
            <a:off x="6574514" y="4749860"/>
            <a:ext cx="447774" cy="233889"/>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402289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127" y="3581947"/>
            <a:ext cx="8712200" cy="389626"/>
          </a:xfrm>
          <a:solidFill>
            <a:schemeClr val="accent4">
              <a:lumMod val="40000"/>
              <a:lumOff val="60000"/>
            </a:schemeClr>
          </a:solidFill>
        </p:spPr>
        <p:txBody>
          <a:bodyPr>
            <a:normAutofit/>
          </a:bodyPr>
          <a:lstStyle/>
          <a:p>
            <a:pPr marL="0" indent="0">
              <a:buNone/>
            </a:pPr>
            <a:r>
              <a:rPr lang="en-GB" sz="2000" dirty="0" err="1">
                <a:latin typeface="Courier New" panose="02070309020205020404" pitchFamily="49" charset="0"/>
                <a:cs typeface="Courier New" panose="02070309020205020404" pitchFamily="49" charset="0"/>
              </a:rPr>
              <a:t>shifted_image</a:t>
            </a:r>
            <a:r>
              <a:rPr lang="en-GB" sz="2000" dirty="0">
                <a:latin typeface="Courier New" panose="02070309020205020404" pitchFamily="49" charset="0"/>
                <a:cs typeface="Courier New" panose="02070309020205020404" pitchFamily="49" charset="0"/>
              </a:rPr>
              <a:t>[mask] = </a:t>
            </a:r>
            <a:r>
              <a:rPr lang="en-GB" sz="2000" dirty="0" smtClean="0">
                <a:latin typeface="Courier New" panose="02070309020205020404" pitchFamily="49" charset="0"/>
                <a:cs typeface="Courier New" panose="02070309020205020404" pitchFamily="49" charset="0"/>
              </a:rPr>
              <a:t>0</a:t>
            </a:r>
            <a:endParaRPr lang="en-GB" dirty="0">
              <a:latin typeface="Courier New" panose="02070309020205020404" pitchFamily="49" charset="0"/>
              <a:cs typeface="Courier New" panose="02070309020205020404" pitchFamily="49" charset="0"/>
            </a:endParaRPr>
          </a:p>
        </p:txBody>
      </p:sp>
      <p:sp>
        <p:nvSpPr>
          <p:cNvPr id="11" name="Right Brace 10"/>
          <p:cNvSpPr/>
          <p:nvPr/>
        </p:nvSpPr>
        <p:spPr>
          <a:xfrm rot="16200000">
            <a:off x="2460226" y="2950621"/>
            <a:ext cx="552099" cy="761999"/>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Rectangle 11"/>
          <p:cNvSpPr/>
          <p:nvPr/>
        </p:nvSpPr>
        <p:spPr>
          <a:xfrm>
            <a:off x="218211" y="2197641"/>
            <a:ext cx="8685644" cy="954107"/>
          </a:xfrm>
          <a:prstGeom prst="rect">
            <a:avLst/>
          </a:prstGeom>
        </p:spPr>
        <p:txBody>
          <a:bodyPr wrap="square">
            <a:spAutoFit/>
          </a:bodyPr>
          <a:lstStyle/>
          <a:p>
            <a:r>
              <a:rPr lang="en-GB" sz="2800" dirty="0" smtClean="0"/>
              <a:t>With this reference, we are only picking out the array elements that are True</a:t>
            </a:r>
            <a:endParaRPr lang="en-GB" sz="2800" dirty="0"/>
          </a:p>
        </p:txBody>
      </p:sp>
    </p:spTree>
    <p:extLst>
      <p:ext uri="{BB962C8B-B14F-4D97-AF65-F5344CB8AC3E}">
        <p14:creationId xmlns:p14="http://schemas.microsoft.com/office/powerpoint/2010/main" val="19716225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e/e7/Reported_Bigfoot_sightings_%28updated%29.svg/800px-Reported_Bigfoot_sightings_%28updated%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1" y="207817"/>
            <a:ext cx="8735783" cy="5569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4143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bigfo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1845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127" y="2857707"/>
            <a:ext cx="8712200" cy="389626"/>
          </a:xfrm>
          <a:solidFill>
            <a:schemeClr val="accent4">
              <a:lumMod val="40000"/>
              <a:lumOff val="60000"/>
            </a:schemeClr>
          </a:solidFill>
        </p:spPr>
        <p:txBody>
          <a:bodyPr>
            <a:normAutofit/>
          </a:bodyPr>
          <a:lstStyle/>
          <a:p>
            <a:pPr marL="0" indent="0">
              <a:buNone/>
            </a:pPr>
            <a:r>
              <a:rPr lang="en-GB" sz="2000" dirty="0">
                <a:latin typeface="Courier New" panose="02070309020205020404" pitchFamily="49" charset="0"/>
                <a:cs typeface="Courier New" panose="02070309020205020404" pitchFamily="49" charset="0"/>
              </a:rPr>
              <a:t>blur = </a:t>
            </a:r>
            <a:r>
              <a:rPr lang="en-GB" sz="2000" dirty="0" err="1">
                <a:latin typeface="Courier New" panose="02070309020205020404" pitchFamily="49" charset="0"/>
                <a:cs typeface="Courier New" panose="02070309020205020404" pitchFamily="49" charset="0"/>
              </a:rPr>
              <a:t>ndimage.gaussian_filter</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im</a:t>
            </a:r>
            <a:r>
              <a:rPr lang="en-GB" sz="2000" dirty="0">
                <a:latin typeface="Courier New" panose="02070309020205020404" pitchFamily="49" charset="0"/>
                <a:cs typeface="Courier New" panose="02070309020205020404" pitchFamily="49" charset="0"/>
              </a:rPr>
              <a:t>, sigma=20)</a:t>
            </a:r>
            <a:endParaRPr lang="en-GB" dirty="0">
              <a:latin typeface="Courier New" panose="02070309020205020404" pitchFamily="49" charset="0"/>
              <a:cs typeface="Courier New" panose="02070309020205020404" pitchFamily="49" charset="0"/>
            </a:endParaRPr>
          </a:p>
        </p:txBody>
      </p:sp>
      <p:sp>
        <p:nvSpPr>
          <p:cNvPr id="11" name="Right Brace 10"/>
          <p:cNvSpPr/>
          <p:nvPr/>
        </p:nvSpPr>
        <p:spPr>
          <a:xfrm rot="16200000">
            <a:off x="5981336" y="2017462"/>
            <a:ext cx="552100" cy="1179833"/>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Rectangle 11"/>
          <p:cNvSpPr/>
          <p:nvPr/>
        </p:nvSpPr>
        <p:spPr>
          <a:xfrm>
            <a:off x="3123909" y="1796703"/>
            <a:ext cx="5811397" cy="523220"/>
          </a:xfrm>
          <a:prstGeom prst="rect">
            <a:avLst/>
          </a:prstGeom>
        </p:spPr>
        <p:txBody>
          <a:bodyPr wrap="square">
            <a:spAutoFit/>
          </a:bodyPr>
          <a:lstStyle/>
          <a:p>
            <a:r>
              <a:rPr lang="en-GB" sz="2800" dirty="0" smtClean="0"/>
              <a:t>The standard deviation of the </a:t>
            </a:r>
            <a:r>
              <a:rPr lang="en-GB" sz="2800" dirty="0" err="1" smtClean="0"/>
              <a:t>gaussian</a:t>
            </a:r>
            <a:endParaRPr lang="en-GB" sz="2800" dirty="0"/>
          </a:p>
        </p:txBody>
      </p:sp>
      <p:sp>
        <p:nvSpPr>
          <p:cNvPr id="5" name="Rectangle 4"/>
          <p:cNvSpPr/>
          <p:nvPr/>
        </p:nvSpPr>
        <p:spPr>
          <a:xfrm>
            <a:off x="1911465" y="3707295"/>
            <a:ext cx="5811397" cy="523220"/>
          </a:xfrm>
          <a:prstGeom prst="rect">
            <a:avLst/>
          </a:prstGeom>
        </p:spPr>
        <p:txBody>
          <a:bodyPr wrap="square">
            <a:spAutoFit/>
          </a:bodyPr>
          <a:lstStyle/>
          <a:p>
            <a:r>
              <a:rPr lang="en-GB" sz="2800" dirty="0" smtClean="0"/>
              <a:t>The image we want to blur</a:t>
            </a:r>
            <a:endParaRPr lang="en-GB" sz="2800" dirty="0"/>
          </a:p>
        </p:txBody>
      </p:sp>
      <p:sp>
        <p:nvSpPr>
          <p:cNvPr id="6" name="Right Brace 5"/>
          <p:cNvSpPr/>
          <p:nvPr/>
        </p:nvSpPr>
        <p:spPr>
          <a:xfrm rot="5400000">
            <a:off x="4903252" y="3258508"/>
            <a:ext cx="552100" cy="345474"/>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ectangle 6"/>
          <p:cNvSpPr/>
          <p:nvPr/>
        </p:nvSpPr>
        <p:spPr>
          <a:xfrm>
            <a:off x="327108" y="4662300"/>
            <a:ext cx="8536235" cy="954107"/>
          </a:xfrm>
          <a:prstGeom prst="rect">
            <a:avLst/>
          </a:prstGeom>
        </p:spPr>
        <p:txBody>
          <a:bodyPr wrap="square">
            <a:spAutoFit/>
          </a:bodyPr>
          <a:lstStyle/>
          <a:p>
            <a:r>
              <a:rPr lang="en-GB" sz="2800" dirty="0" smtClean="0"/>
              <a:t>We could achieve something similar by convolving with a Gaussian</a:t>
            </a:r>
            <a:r>
              <a:rPr lang="en-GB" sz="2800" dirty="0" smtClean="0"/>
              <a:t> similar to how you used convolution yesterday.</a:t>
            </a:r>
            <a:endParaRPr lang="en-GB" sz="2800" dirty="0"/>
          </a:p>
        </p:txBody>
      </p:sp>
    </p:spTree>
    <p:extLst>
      <p:ext uri="{BB962C8B-B14F-4D97-AF65-F5344CB8AC3E}">
        <p14:creationId xmlns:p14="http://schemas.microsoft.com/office/powerpoint/2010/main" val="41261287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7923" y="647988"/>
            <a:ext cx="7886700" cy="876011"/>
          </a:xfrm>
        </p:spPr>
        <p:txBody>
          <a:bodyPr/>
          <a:lstStyle/>
          <a:p>
            <a:pPr marL="0" indent="0">
              <a:buNone/>
            </a:pPr>
            <a:r>
              <a:rPr lang="en-GB" dirty="0"/>
              <a:t>You can save your workbook to a pdf or html so that you have a copy of what you’ve done.</a:t>
            </a:r>
          </a:p>
        </p:txBody>
      </p:sp>
      <p:pic>
        <p:nvPicPr>
          <p:cNvPr id="4" name="Picture 3"/>
          <p:cNvPicPr>
            <a:picLocks noChangeAspect="1"/>
          </p:cNvPicPr>
          <p:nvPr/>
        </p:nvPicPr>
        <p:blipFill>
          <a:blip r:embed="rId2"/>
          <a:stretch>
            <a:fillRect/>
          </a:stretch>
        </p:blipFill>
        <p:spPr>
          <a:xfrm>
            <a:off x="1450398" y="1634836"/>
            <a:ext cx="6381750" cy="4591050"/>
          </a:xfrm>
          <a:prstGeom prst="rect">
            <a:avLst/>
          </a:prstGeom>
        </p:spPr>
      </p:pic>
    </p:spTree>
    <p:extLst>
      <p:ext uri="{BB962C8B-B14F-4D97-AF65-F5344CB8AC3E}">
        <p14:creationId xmlns:p14="http://schemas.microsoft.com/office/powerpoint/2010/main" val="20162740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r>
              <a:rPr lang="en-GB" dirty="0"/>
              <a:t>We wouldn’t normally write code in a notebook like we did this morning.</a:t>
            </a:r>
          </a:p>
          <a:p>
            <a:pPr marL="0" indent="0">
              <a:buNone/>
            </a:pPr>
            <a:endParaRPr lang="en-GB" dirty="0"/>
          </a:p>
          <a:p>
            <a:pPr marL="0" indent="0">
              <a:buNone/>
            </a:pPr>
            <a:r>
              <a:rPr lang="en-GB" dirty="0"/>
              <a:t>This afternoon, we are going to start writing code in a file which we can run.</a:t>
            </a:r>
          </a:p>
        </p:txBody>
      </p:sp>
    </p:spTree>
    <p:extLst>
      <p:ext uri="{BB962C8B-B14F-4D97-AF65-F5344CB8AC3E}">
        <p14:creationId xmlns:p14="http://schemas.microsoft.com/office/powerpoint/2010/main" val="924283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8306" y="1943319"/>
            <a:ext cx="6843540" cy="523220"/>
          </a:xfrm>
          <a:prstGeom prst="rect">
            <a:avLst/>
          </a:prstGeom>
          <a:solidFill>
            <a:schemeClr val="accent4">
              <a:lumMod val="40000"/>
              <a:lumOff val="60000"/>
            </a:schemeClr>
          </a:solidFill>
        </p:spPr>
        <p:txBody>
          <a:bodyPr wrap="none">
            <a:spAutoFit/>
          </a:bodyPr>
          <a:lstStyle/>
          <a:p>
            <a:r>
              <a:rPr lang="en-GB" sz="2800" dirty="0">
                <a:latin typeface="Courier New" panose="02070309020205020404" pitchFamily="49" charset="0"/>
                <a:cs typeface="Courier New" panose="02070309020205020404" pitchFamily="49" charset="0"/>
              </a:rPr>
              <a:t>image = </a:t>
            </a:r>
            <a:r>
              <a:rPr lang="en-GB" sz="2800" dirty="0" err="1">
                <a:latin typeface="Courier New" panose="02070309020205020404" pitchFamily="49" charset="0"/>
                <a:cs typeface="Courier New" panose="02070309020205020404" pitchFamily="49" charset="0"/>
              </a:rPr>
              <a:t>misc.imread</a:t>
            </a:r>
            <a:r>
              <a:rPr lang="en-GB" sz="2800" dirty="0">
                <a:latin typeface="Courier New" panose="02070309020205020404" pitchFamily="49" charset="0"/>
                <a:cs typeface="Courier New" panose="02070309020205020404" pitchFamily="49" charset="0"/>
              </a:rPr>
              <a:t>(</a:t>
            </a:r>
            <a:r>
              <a:rPr lang="en-GB" sz="2800" b="1" dirty="0">
                <a:latin typeface="Courier New" panose="02070309020205020404" pitchFamily="49" charset="0"/>
                <a:cs typeface="Courier New" panose="02070309020205020404" pitchFamily="49" charset="0"/>
              </a:rPr>
              <a:t>"bird.jpg"</a:t>
            </a:r>
            <a:r>
              <a:rPr lang="en-GB" sz="2800" dirty="0">
                <a:latin typeface="Courier New" panose="02070309020205020404" pitchFamily="49" charset="0"/>
                <a:cs typeface="Courier New" panose="02070309020205020404" pitchFamily="49" charset="0"/>
              </a:rPr>
              <a:t>)</a:t>
            </a:r>
          </a:p>
        </p:txBody>
      </p:sp>
      <p:sp>
        <p:nvSpPr>
          <p:cNvPr id="6" name="Rectangle 5"/>
          <p:cNvSpPr/>
          <p:nvPr/>
        </p:nvSpPr>
        <p:spPr>
          <a:xfrm>
            <a:off x="371475" y="2890894"/>
            <a:ext cx="3770315" cy="3108543"/>
          </a:xfrm>
          <a:prstGeom prst="rect">
            <a:avLst/>
          </a:prstGeom>
        </p:spPr>
        <p:txBody>
          <a:bodyPr wrap="square">
            <a:spAutoFit/>
          </a:bodyPr>
          <a:lstStyle/>
          <a:p>
            <a:r>
              <a:rPr lang="en-GB" sz="2800" b="1" dirty="0"/>
              <a:t>Variable name</a:t>
            </a:r>
            <a:r>
              <a:rPr lang="en-GB" sz="2800" dirty="0"/>
              <a:t>: </a:t>
            </a:r>
          </a:p>
          <a:p>
            <a:r>
              <a:rPr lang="en-GB" sz="2400" dirty="0"/>
              <a:t>Could be anything. Try to pick something meaningful. Ideally, function names should be lowercase, with words separated by underscores as necessary to improve readability.</a:t>
            </a:r>
          </a:p>
        </p:txBody>
      </p:sp>
      <p:sp>
        <p:nvSpPr>
          <p:cNvPr id="7" name="Rectangle 6"/>
          <p:cNvSpPr/>
          <p:nvPr/>
        </p:nvSpPr>
        <p:spPr>
          <a:xfrm>
            <a:off x="1959022" y="680338"/>
            <a:ext cx="4365537" cy="892552"/>
          </a:xfrm>
          <a:prstGeom prst="rect">
            <a:avLst/>
          </a:prstGeom>
        </p:spPr>
        <p:txBody>
          <a:bodyPr wrap="square">
            <a:spAutoFit/>
          </a:bodyPr>
          <a:lstStyle/>
          <a:p>
            <a:r>
              <a:rPr lang="en-GB" sz="2800" b="1" dirty="0"/>
              <a:t>Function</a:t>
            </a:r>
            <a:r>
              <a:rPr lang="en-GB" sz="2800" dirty="0"/>
              <a:t>: </a:t>
            </a:r>
            <a:r>
              <a:rPr lang="en-GB" sz="2400" dirty="0" err="1"/>
              <a:t>imread</a:t>
            </a:r>
            <a:r>
              <a:rPr lang="en-GB" sz="2400" dirty="0"/>
              <a:t> belongs to the ‘</a:t>
            </a:r>
            <a:r>
              <a:rPr lang="en-GB" sz="2400" dirty="0" err="1"/>
              <a:t>misc</a:t>
            </a:r>
            <a:r>
              <a:rPr lang="en-GB" sz="2400" dirty="0"/>
              <a:t>’ namespace</a:t>
            </a:r>
          </a:p>
        </p:txBody>
      </p:sp>
      <p:sp>
        <p:nvSpPr>
          <p:cNvPr id="8" name="Rectangle 7"/>
          <p:cNvSpPr/>
          <p:nvPr/>
        </p:nvSpPr>
        <p:spPr>
          <a:xfrm>
            <a:off x="4410076" y="2962280"/>
            <a:ext cx="4019549" cy="2739211"/>
          </a:xfrm>
          <a:prstGeom prst="rect">
            <a:avLst/>
          </a:prstGeom>
        </p:spPr>
        <p:txBody>
          <a:bodyPr wrap="square">
            <a:spAutoFit/>
          </a:bodyPr>
          <a:lstStyle/>
          <a:p>
            <a:r>
              <a:rPr lang="en-GB" sz="2800" b="1" dirty="0"/>
              <a:t>Function arguments</a:t>
            </a:r>
            <a:r>
              <a:rPr lang="en-GB" sz="2800" dirty="0"/>
              <a:t>:</a:t>
            </a:r>
          </a:p>
          <a:p>
            <a:r>
              <a:rPr lang="en-GB" sz="2400" dirty="0"/>
              <a:t>In this case it is the file that we want to open.</a:t>
            </a:r>
          </a:p>
          <a:p>
            <a:r>
              <a:rPr lang="en-GB" sz="2400" dirty="0"/>
              <a:t>Because it is in the same folder we can just write the name of the file. Otherwise we would write the path to the image.</a:t>
            </a:r>
          </a:p>
        </p:txBody>
      </p:sp>
      <p:sp>
        <p:nvSpPr>
          <p:cNvPr id="9" name="Right Brace 8"/>
          <p:cNvSpPr/>
          <p:nvPr/>
        </p:nvSpPr>
        <p:spPr>
          <a:xfrm rot="5400000">
            <a:off x="1350551" y="2231206"/>
            <a:ext cx="552098" cy="910050"/>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Right Brace 9"/>
          <p:cNvSpPr/>
          <p:nvPr/>
        </p:nvSpPr>
        <p:spPr>
          <a:xfrm rot="16200000">
            <a:off x="3668892" y="751977"/>
            <a:ext cx="501300" cy="2143126"/>
          </a:xfrm>
          <a:prstGeom prst="rightBrace">
            <a:avLst>
              <a:gd name="adj1" fmla="val 0"/>
              <a:gd name="adj2" fmla="val 46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Right Brace 10"/>
          <p:cNvSpPr/>
          <p:nvPr/>
        </p:nvSpPr>
        <p:spPr>
          <a:xfrm rot="5400000">
            <a:off x="6048511" y="1819417"/>
            <a:ext cx="552097" cy="1733628"/>
          </a:xfrm>
          <a:prstGeom prst="rightBrace">
            <a:avLst>
              <a:gd name="adj1" fmla="val 0"/>
              <a:gd name="adj2" fmla="val 91207"/>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4826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8306" y="2209177"/>
            <a:ext cx="3836307" cy="523220"/>
          </a:xfrm>
          <a:prstGeom prst="rect">
            <a:avLst/>
          </a:prstGeom>
          <a:solidFill>
            <a:schemeClr val="accent4">
              <a:lumMod val="40000"/>
              <a:lumOff val="60000"/>
            </a:schemeClr>
          </a:solidFill>
        </p:spPr>
        <p:txBody>
          <a:bodyPr wrap="none">
            <a:spAutoFit/>
          </a:bodyPr>
          <a:lstStyle/>
          <a:p>
            <a:r>
              <a:rPr lang="en-GB" sz="2800" dirty="0" err="1">
                <a:latin typeface="Courier New" panose="02070309020205020404" pitchFamily="49" charset="0"/>
                <a:cs typeface="Courier New" panose="02070309020205020404" pitchFamily="49" charset="0"/>
              </a:rPr>
              <a:t>plt.imshow</a:t>
            </a:r>
            <a:r>
              <a:rPr lang="en-GB" sz="2800" dirty="0">
                <a:latin typeface="Courier New" panose="02070309020205020404" pitchFamily="49" charset="0"/>
                <a:cs typeface="Courier New" panose="02070309020205020404" pitchFamily="49" charset="0"/>
              </a:rPr>
              <a:t>(image)</a:t>
            </a:r>
          </a:p>
        </p:txBody>
      </p:sp>
      <p:sp>
        <p:nvSpPr>
          <p:cNvPr id="7" name="Rectangle 6"/>
          <p:cNvSpPr/>
          <p:nvPr/>
        </p:nvSpPr>
        <p:spPr>
          <a:xfrm>
            <a:off x="1320848" y="546869"/>
            <a:ext cx="5060903" cy="1261884"/>
          </a:xfrm>
          <a:prstGeom prst="rect">
            <a:avLst/>
          </a:prstGeom>
        </p:spPr>
        <p:txBody>
          <a:bodyPr wrap="square">
            <a:spAutoFit/>
          </a:bodyPr>
          <a:lstStyle/>
          <a:p>
            <a:r>
              <a:rPr lang="en-GB" sz="2800" b="1" dirty="0"/>
              <a:t>Function</a:t>
            </a:r>
            <a:r>
              <a:rPr lang="en-GB" sz="2800" dirty="0"/>
              <a:t>: </a:t>
            </a:r>
            <a:r>
              <a:rPr lang="en-GB" sz="2400" dirty="0" err="1"/>
              <a:t>imshow</a:t>
            </a:r>
            <a:r>
              <a:rPr lang="en-GB" sz="2400" dirty="0"/>
              <a:t> belongs to the ‘</a:t>
            </a:r>
            <a:r>
              <a:rPr lang="en-GB" sz="2400" dirty="0" err="1"/>
              <a:t>plt</a:t>
            </a:r>
            <a:r>
              <a:rPr lang="en-GB" sz="2400" dirty="0"/>
              <a:t>’ namespace. It displays an image on some axes</a:t>
            </a:r>
          </a:p>
        </p:txBody>
      </p:sp>
      <p:sp>
        <p:nvSpPr>
          <p:cNvPr id="8" name="Rectangle 7"/>
          <p:cNvSpPr/>
          <p:nvPr/>
        </p:nvSpPr>
        <p:spPr>
          <a:xfrm>
            <a:off x="3795914" y="3185316"/>
            <a:ext cx="4938511" cy="2739211"/>
          </a:xfrm>
          <a:prstGeom prst="rect">
            <a:avLst/>
          </a:prstGeom>
        </p:spPr>
        <p:txBody>
          <a:bodyPr wrap="square">
            <a:spAutoFit/>
          </a:bodyPr>
          <a:lstStyle/>
          <a:p>
            <a:r>
              <a:rPr lang="en-GB" sz="2800" b="1" dirty="0"/>
              <a:t>Function arguments</a:t>
            </a:r>
            <a:r>
              <a:rPr lang="en-GB" sz="2800" dirty="0"/>
              <a:t>:</a:t>
            </a:r>
          </a:p>
          <a:p>
            <a:r>
              <a:rPr lang="en-GB" sz="2400" dirty="0"/>
              <a:t>In this case it is the variable holding the image data.</a:t>
            </a:r>
          </a:p>
          <a:p>
            <a:r>
              <a:rPr lang="en-GB" sz="2400" dirty="0"/>
              <a:t>Lots of other arguments are available. We’ll see some later.</a:t>
            </a:r>
          </a:p>
          <a:p>
            <a:r>
              <a:rPr lang="en-GB" sz="2400" dirty="0">
                <a:hlinkClick r:id="rId2"/>
              </a:rPr>
              <a:t>http://matplotlib.org/api/pyplot_api.html#matplotlib.pyplot.imshow</a:t>
            </a:r>
            <a:endParaRPr lang="en-GB" sz="2400" dirty="0"/>
          </a:p>
        </p:txBody>
      </p:sp>
      <p:sp>
        <p:nvSpPr>
          <p:cNvPr id="10" name="Right Brace 9"/>
          <p:cNvSpPr/>
          <p:nvPr/>
        </p:nvSpPr>
        <p:spPr>
          <a:xfrm rot="16200000">
            <a:off x="1852086" y="987840"/>
            <a:ext cx="501300" cy="2143126"/>
          </a:xfrm>
          <a:prstGeom prst="rightBrace">
            <a:avLst>
              <a:gd name="adj1" fmla="val 0"/>
              <a:gd name="adj2" fmla="val 46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Right Brace 10"/>
          <p:cNvSpPr/>
          <p:nvPr/>
        </p:nvSpPr>
        <p:spPr>
          <a:xfrm rot="5400000">
            <a:off x="3700598" y="2353949"/>
            <a:ext cx="552099" cy="1095454"/>
          </a:xfrm>
          <a:prstGeom prst="rightBrace">
            <a:avLst>
              <a:gd name="adj1" fmla="val 0"/>
              <a:gd name="adj2" fmla="val 1593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Rectangle 11"/>
          <p:cNvSpPr/>
          <p:nvPr/>
        </p:nvSpPr>
        <p:spPr>
          <a:xfrm>
            <a:off x="988306" y="3685552"/>
            <a:ext cx="2332690" cy="523220"/>
          </a:xfrm>
          <a:prstGeom prst="rect">
            <a:avLst/>
          </a:prstGeom>
          <a:solidFill>
            <a:schemeClr val="accent4">
              <a:lumMod val="40000"/>
              <a:lumOff val="60000"/>
            </a:schemeClr>
          </a:solidFill>
        </p:spPr>
        <p:txBody>
          <a:bodyPr wrap="none">
            <a:spAutoFit/>
          </a:bodyPr>
          <a:lstStyle/>
          <a:p>
            <a:r>
              <a:rPr lang="en-GB" sz="2800" dirty="0" err="1">
                <a:latin typeface="Courier New" panose="02070309020205020404" pitchFamily="49" charset="0"/>
                <a:cs typeface="Courier New" panose="02070309020205020404" pitchFamily="49" charset="0"/>
              </a:rPr>
              <a:t>plt.show</a:t>
            </a:r>
            <a:r>
              <a:rPr lang="en-GB" sz="2800" dirty="0">
                <a:latin typeface="Courier New" panose="02070309020205020404" pitchFamily="49" charset="0"/>
                <a:cs typeface="Courier New" panose="02070309020205020404" pitchFamily="49" charset="0"/>
              </a:rPr>
              <a:t>()</a:t>
            </a:r>
          </a:p>
        </p:txBody>
      </p:sp>
      <p:sp>
        <p:nvSpPr>
          <p:cNvPr id="13" name="Right Brace 12"/>
          <p:cNvSpPr/>
          <p:nvPr/>
        </p:nvSpPr>
        <p:spPr>
          <a:xfrm rot="5400000">
            <a:off x="1916408" y="3426383"/>
            <a:ext cx="552098" cy="2257077"/>
          </a:xfrm>
          <a:prstGeom prst="rightBrace">
            <a:avLst>
              <a:gd name="adj1" fmla="val 0"/>
              <a:gd name="adj2" fmla="val 5180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Rectangle 13"/>
          <p:cNvSpPr/>
          <p:nvPr/>
        </p:nvSpPr>
        <p:spPr>
          <a:xfrm>
            <a:off x="920023" y="4830971"/>
            <a:ext cx="2469255" cy="461665"/>
          </a:xfrm>
          <a:prstGeom prst="rect">
            <a:avLst/>
          </a:prstGeom>
        </p:spPr>
        <p:txBody>
          <a:bodyPr wrap="square">
            <a:spAutoFit/>
          </a:bodyPr>
          <a:lstStyle/>
          <a:p>
            <a:r>
              <a:rPr lang="en-GB" sz="2400" dirty="0"/>
              <a:t>Displays the figure</a:t>
            </a:r>
          </a:p>
        </p:txBody>
      </p:sp>
    </p:spTree>
    <p:extLst>
      <p:ext uri="{BB962C8B-B14F-4D97-AF65-F5344CB8AC3E}">
        <p14:creationId xmlns:p14="http://schemas.microsoft.com/office/powerpoint/2010/main" val="483055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3389" y="1033423"/>
            <a:ext cx="4051109" cy="954107"/>
          </a:xfrm>
          <a:prstGeom prst="rect">
            <a:avLst/>
          </a:prstGeom>
          <a:solidFill>
            <a:schemeClr val="accent4">
              <a:lumMod val="40000"/>
              <a:lumOff val="60000"/>
            </a:schemeClr>
          </a:solidFill>
        </p:spPr>
        <p:txBody>
          <a:bodyPr wrap="none">
            <a:spAutoFit/>
          </a:bodyPr>
          <a:lstStyle/>
          <a:p>
            <a:r>
              <a:rPr lang="en-GB" sz="2800" dirty="0">
                <a:latin typeface="Courier New" panose="02070309020205020404" pitchFamily="49" charset="0"/>
                <a:cs typeface="Courier New" panose="02070309020205020404" pitchFamily="49" charset="0"/>
              </a:rPr>
              <a:t>print image</a:t>
            </a:r>
          </a:p>
          <a:p>
            <a:r>
              <a:rPr lang="en-GB" sz="2800" dirty="0">
                <a:latin typeface="Courier New" panose="02070309020205020404" pitchFamily="49" charset="0"/>
                <a:cs typeface="Courier New" panose="02070309020205020404" pitchFamily="49" charset="0"/>
              </a:rPr>
              <a:t>print </a:t>
            </a:r>
            <a:r>
              <a:rPr lang="en-GB" sz="2800" dirty="0" err="1">
                <a:latin typeface="Courier New" panose="02070309020205020404" pitchFamily="49" charset="0"/>
                <a:cs typeface="Courier New" panose="02070309020205020404" pitchFamily="49" charset="0"/>
              </a:rPr>
              <a:t>image.shape</a:t>
            </a:r>
            <a:r>
              <a:rPr lang="en-GB" sz="2800" dirty="0">
                <a:latin typeface="Courier New" panose="02070309020205020404" pitchFamily="49" charset="0"/>
                <a:cs typeface="Courier New" panose="02070309020205020404" pitchFamily="49" charset="0"/>
              </a:rPr>
              <a:t> </a:t>
            </a:r>
          </a:p>
        </p:txBody>
      </p:sp>
      <p:sp>
        <p:nvSpPr>
          <p:cNvPr id="13" name="Right Brace 12"/>
          <p:cNvSpPr/>
          <p:nvPr/>
        </p:nvSpPr>
        <p:spPr>
          <a:xfrm rot="5400000">
            <a:off x="2864993" y="1031430"/>
            <a:ext cx="552098" cy="2257077"/>
          </a:xfrm>
          <a:prstGeom prst="rightBrace">
            <a:avLst>
              <a:gd name="adj1" fmla="val 0"/>
              <a:gd name="adj2" fmla="val 5180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Rectangle 13"/>
          <p:cNvSpPr/>
          <p:nvPr/>
        </p:nvSpPr>
        <p:spPr>
          <a:xfrm>
            <a:off x="2012503" y="2455397"/>
            <a:ext cx="2469255" cy="461665"/>
          </a:xfrm>
          <a:prstGeom prst="rect">
            <a:avLst/>
          </a:prstGeom>
        </p:spPr>
        <p:txBody>
          <a:bodyPr wrap="square">
            <a:spAutoFit/>
          </a:bodyPr>
          <a:lstStyle/>
          <a:p>
            <a:r>
              <a:rPr lang="en-GB" sz="2400" dirty="0"/>
              <a:t>Array dimensions</a:t>
            </a:r>
          </a:p>
        </p:txBody>
      </p:sp>
      <p:sp>
        <p:nvSpPr>
          <p:cNvPr id="2" name="Rectangle 1"/>
          <p:cNvSpPr/>
          <p:nvPr/>
        </p:nvSpPr>
        <p:spPr>
          <a:xfrm>
            <a:off x="447674" y="3593098"/>
            <a:ext cx="7572375" cy="1815882"/>
          </a:xfrm>
          <a:prstGeom prst="rect">
            <a:avLst/>
          </a:prstGeom>
        </p:spPr>
        <p:txBody>
          <a:bodyPr wrap="square">
            <a:spAutoFit/>
          </a:bodyPr>
          <a:lstStyle/>
          <a:p>
            <a:r>
              <a:rPr lang="en-GB" sz="2800" dirty="0"/>
              <a:t>An image is just an array of numbers.</a:t>
            </a:r>
          </a:p>
          <a:p>
            <a:endParaRPr lang="en-GB" sz="2800" dirty="0"/>
          </a:p>
          <a:p>
            <a:r>
              <a:rPr lang="en-GB" sz="2800" dirty="0"/>
              <a:t>What is the shape of the array?</a:t>
            </a:r>
          </a:p>
          <a:p>
            <a:r>
              <a:rPr lang="en-GB" sz="2800" dirty="0"/>
              <a:t>Why does it have this shape?</a:t>
            </a:r>
          </a:p>
        </p:txBody>
      </p:sp>
    </p:spTree>
    <p:extLst>
      <p:ext uri="{BB962C8B-B14F-4D97-AF65-F5344CB8AC3E}">
        <p14:creationId xmlns:p14="http://schemas.microsoft.com/office/powerpoint/2010/main" val="1839196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8" y="966787"/>
            <a:ext cx="6065488" cy="4414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278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550" y="2197100"/>
            <a:ext cx="7886700" cy="1393825"/>
          </a:xfrm>
          <a:solidFill>
            <a:schemeClr val="accent4">
              <a:lumMod val="40000"/>
              <a:lumOff val="60000"/>
            </a:schemeClr>
          </a:solidFill>
        </p:spPr>
        <p:txBody>
          <a:bodyPr>
            <a:normAutofit/>
          </a:bodyPr>
          <a:lstStyle/>
          <a:p>
            <a:pPr marL="0" indent="0">
              <a:buNone/>
            </a:pPr>
            <a:r>
              <a:rPr lang="en-GB" dirty="0">
                <a:latin typeface="Courier New" panose="02070309020205020404" pitchFamily="49" charset="0"/>
                <a:cs typeface="Courier New" panose="02070309020205020404" pitchFamily="49" charset="0"/>
              </a:rPr>
              <a:t>blue_image = image.copy()</a:t>
            </a:r>
          </a:p>
          <a:p>
            <a:pPr marL="0" indent="0">
              <a:buNone/>
            </a:pPr>
            <a:r>
              <a:rPr lang="en-GB" dirty="0">
                <a:latin typeface="Courier New" panose="02070309020205020404" pitchFamily="49" charset="0"/>
                <a:cs typeface="Courier New" panose="02070309020205020404" pitchFamily="49" charset="0"/>
              </a:rPr>
              <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blue_image[:, :, 0] = 0</a:t>
            </a:r>
          </a:p>
        </p:txBody>
      </p:sp>
      <p:sp>
        <p:nvSpPr>
          <p:cNvPr id="4" name="Right Brace 3"/>
          <p:cNvSpPr/>
          <p:nvPr/>
        </p:nvSpPr>
        <p:spPr>
          <a:xfrm rot="16200000">
            <a:off x="1473157" y="982433"/>
            <a:ext cx="552098" cy="1987999"/>
          </a:xfrm>
          <a:prstGeom prst="rightBrace">
            <a:avLst>
              <a:gd name="adj1" fmla="val 0"/>
              <a:gd name="adj2" fmla="val 42224"/>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Rectangle 4"/>
          <p:cNvSpPr/>
          <p:nvPr/>
        </p:nvSpPr>
        <p:spPr>
          <a:xfrm>
            <a:off x="1334808" y="4006495"/>
            <a:ext cx="7704417" cy="2677656"/>
          </a:xfrm>
          <a:prstGeom prst="rect">
            <a:avLst/>
          </a:prstGeom>
        </p:spPr>
        <p:txBody>
          <a:bodyPr wrap="none">
            <a:spAutoFit/>
          </a:bodyPr>
          <a:lstStyle/>
          <a:p>
            <a:r>
              <a:rPr lang="en-GB" sz="2400" dirty="0" err="1">
                <a:cs typeface="Courier New" panose="02070309020205020404" pitchFamily="49" charset="0"/>
              </a:rPr>
              <a:t>blue_image</a:t>
            </a:r>
            <a:r>
              <a:rPr lang="en-GB" sz="2400" dirty="0">
                <a:cs typeface="Courier New" panose="02070309020205020404" pitchFamily="49" charset="0"/>
              </a:rPr>
              <a:t>[row, column, channel] = 0</a:t>
            </a:r>
          </a:p>
          <a:p>
            <a:r>
              <a:rPr lang="en-GB" sz="2400" dirty="0">
                <a:cs typeface="Courier New" panose="02070309020205020404" pitchFamily="49" charset="0"/>
              </a:rPr>
              <a:t>This sets the first channel in every pixel to be zero</a:t>
            </a:r>
          </a:p>
          <a:p>
            <a:pPr lvl="1"/>
            <a:r>
              <a:rPr lang="en-GB" sz="2400" dirty="0"/>
              <a:t>Remember:</a:t>
            </a:r>
          </a:p>
          <a:p>
            <a:pPr lvl="1"/>
            <a:r>
              <a:rPr lang="en-GB" sz="2400" dirty="0"/>
              <a:t>[1:5] is equivalent to “from 1 to 5” (5 not included) </a:t>
            </a:r>
          </a:p>
          <a:p>
            <a:pPr lvl="1"/>
            <a:r>
              <a:rPr lang="en-GB" sz="2400" dirty="0"/>
              <a:t>[1:] is equivalent to “1 to the end”</a:t>
            </a:r>
          </a:p>
          <a:p>
            <a:pPr lvl="1"/>
            <a:r>
              <a:rPr lang="en-GB" sz="2400" dirty="0">
                <a:cs typeface="Courier New" panose="02070309020205020404" pitchFamily="49" charset="0"/>
              </a:rPr>
              <a:t>[:5] is equivalent to </a:t>
            </a:r>
            <a:r>
              <a:rPr lang="en-GB" sz="2400" dirty="0"/>
              <a:t>“</a:t>
            </a:r>
            <a:r>
              <a:rPr lang="en-GB" sz="2400" dirty="0">
                <a:cs typeface="Courier New" panose="02070309020205020404" pitchFamily="49" charset="0"/>
              </a:rPr>
              <a:t>from the start to 5</a:t>
            </a:r>
            <a:r>
              <a:rPr lang="en-GB" sz="2400" dirty="0"/>
              <a:t>” (5 not included)</a:t>
            </a:r>
          </a:p>
          <a:p>
            <a:pPr lvl="1"/>
            <a:r>
              <a:rPr lang="en-GB" sz="2400" dirty="0">
                <a:cs typeface="Courier New" panose="02070309020205020404" pitchFamily="49" charset="0"/>
              </a:rPr>
              <a:t>So, [:] means from the start to the end</a:t>
            </a:r>
          </a:p>
        </p:txBody>
      </p:sp>
      <p:sp>
        <p:nvSpPr>
          <p:cNvPr id="6" name="Right Brace 5"/>
          <p:cNvSpPr/>
          <p:nvPr/>
        </p:nvSpPr>
        <p:spPr>
          <a:xfrm rot="5400000">
            <a:off x="2363741" y="1820978"/>
            <a:ext cx="552097" cy="3769167"/>
          </a:xfrm>
          <a:prstGeom prst="rightBrace">
            <a:avLst>
              <a:gd name="adj1" fmla="val 0"/>
              <a:gd name="adj2" fmla="val 51806"/>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ectangle 6"/>
          <p:cNvSpPr/>
          <p:nvPr/>
        </p:nvSpPr>
        <p:spPr>
          <a:xfrm>
            <a:off x="755206" y="1271668"/>
            <a:ext cx="1865062" cy="461665"/>
          </a:xfrm>
          <a:prstGeom prst="rect">
            <a:avLst/>
          </a:prstGeom>
        </p:spPr>
        <p:txBody>
          <a:bodyPr wrap="none">
            <a:spAutoFit/>
          </a:bodyPr>
          <a:lstStyle/>
          <a:p>
            <a:r>
              <a:rPr lang="en-GB" sz="2400" b="1" dirty="0"/>
              <a:t>New variable</a:t>
            </a:r>
            <a:endParaRPr lang="en-GB" sz="2400" dirty="0"/>
          </a:p>
        </p:txBody>
      </p:sp>
      <p:sp>
        <p:nvSpPr>
          <p:cNvPr id="8" name="Rectangle 7"/>
          <p:cNvSpPr/>
          <p:nvPr/>
        </p:nvSpPr>
        <p:spPr>
          <a:xfrm>
            <a:off x="3546032" y="958242"/>
            <a:ext cx="4902644" cy="830997"/>
          </a:xfrm>
          <a:prstGeom prst="rect">
            <a:avLst/>
          </a:prstGeom>
        </p:spPr>
        <p:txBody>
          <a:bodyPr wrap="square">
            <a:spAutoFit/>
          </a:bodyPr>
          <a:lstStyle/>
          <a:p>
            <a:r>
              <a:rPr lang="en-GB" sz="2400" dirty="0"/>
              <a:t>We want to copy the array that is stored in the variable “image”</a:t>
            </a:r>
          </a:p>
        </p:txBody>
      </p:sp>
      <p:sp>
        <p:nvSpPr>
          <p:cNvPr id="9" name="Right Brace 8"/>
          <p:cNvSpPr/>
          <p:nvPr/>
        </p:nvSpPr>
        <p:spPr>
          <a:xfrm rot="16200000">
            <a:off x="4263984" y="982433"/>
            <a:ext cx="552098" cy="1987999"/>
          </a:xfrm>
          <a:prstGeom prst="rightBrace">
            <a:avLst>
              <a:gd name="adj1" fmla="val 0"/>
              <a:gd name="adj2" fmla="val 86303"/>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628093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425" y="942717"/>
            <a:ext cx="5638800" cy="5213350"/>
          </a:xfrm>
          <a:solidFill>
            <a:schemeClr val="accent4">
              <a:lumMod val="40000"/>
              <a:lumOff val="60000"/>
            </a:schemeClr>
          </a:solidFill>
        </p:spPr>
        <p:txBody>
          <a:bodyPr>
            <a:normAutofit fontScale="92500"/>
          </a:bodyPr>
          <a:lstStyle/>
          <a:p>
            <a:pPr marL="0" indent="0">
              <a:buNone/>
            </a:pPr>
            <a:r>
              <a:rPr lang="en-GB" dirty="0">
                <a:latin typeface="Courier New" panose="02070309020205020404" pitchFamily="49" charset="0"/>
                <a:cs typeface="Courier New" panose="02070309020205020404" pitchFamily="49" charset="0"/>
              </a:rPr>
              <a:t>fig = </a:t>
            </a:r>
            <a:r>
              <a:rPr lang="en-GB" dirty="0" err="1">
                <a:latin typeface="Courier New" panose="02070309020205020404" pitchFamily="49" charset="0"/>
                <a:cs typeface="Courier New" panose="02070309020205020404" pitchFamily="49" charset="0"/>
              </a:rPr>
              <a:t>plt.figure</a:t>
            </a:r>
            <a:r>
              <a:rPr lang="en-GB" dirty="0">
                <a:latin typeface="Courier New" panose="02070309020205020404" pitchFamily="49" charset="0"/>
                <a:cs typeface="Courier New" panose="02070309020205020404" pitchFamily="49" charset="0"/>
              </a:rPr>
              <a:t>()</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
            </a:r>
            <a:br>
              <a:rPr lang="en-GB" dirty="0">
                <a:latin typeface="Courier New" panose="02070309020205020404" pitchFamily="49" charset="0"/>
                <a:cs typeface="Courier New" panose="02070309020205020404" pitchFamily="49" charset="0"/>
              </a:rPr>
            </a:br>
            <a:r>
              <a:rPr lang="en-GB" dirty="0" err="1">
                <a:latin typeface="Courier New" panose="02070309020205020404" pitchFamily="49" charset="0"/>
                <a:cs typeface="Courier New" panose="02070309020205020404" pitchFamily="49" charset="0"/>
              </a:rPr>
              <a:t>ax</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fig.add_subplot</a:t>
            </a:r>
            <a:r>
              <a:rPr lang="en-GB" dirty="0">
                <a:latin typeface="Courier New" panose="02070309020205020404" pitchFamily="49" charset="0"/>
                <a:cs typeface="Courier New" panose="02070309020205020404" pitchFamily="49" charset="0"/>
              </a:rPr>
              <a:t>(221)</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ax2 = </a:t>
            </a:r>
            <a:r>
              <a:rPr lang="en-GB" dirty="0" err="1">
                <a:latin typeface="Courier New" panose="02070309020205020404" pitchFamily="49" charset="0"/>
                <a:cs typeface="Courier New" panose="02070309020205020404" pitchFamily="49" charset="0"/>
              </a:rPr>
              <a:t>fig.add_subplot</a:t>
            </a:r>
            <a:r>
              <a:rPr lang="en-GB" dirty="0">
                <a:latin typeface="Courier New" panose="02070309020205020404" pitchFamily="49" charset="0"/>
                <a:cs typeface="Courier New" panose="02070309020205020404" pitchFamily="49" charset="0"/>
              </a:rPr>
              <a:t>(222)</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ax3 = </a:t>
            </a:r>
            <a:r>
              <a:rPr lang="en-GB" dirty="0" err="1">
                <a:latin typeface="Courier New" panose="02070309020205020404" pitchFamily="49" charset="0"/>
                <a:cs typeface="Courier New" panose="02070309020205020404" pitchFamily="49" charset="0"/>
              </a:rPr>
              <a:t>fig.add_subplot</a:t>
            </a:r>
            <a:r>
              <a:rPr lang="en-GB" dirty="0">
                <a:latin typeface="Courier New" panose="02070309020205020404" pitchFamily="49" charset="0"/>
                <a:cs typeface="Courier New" panose="02070309020205020404" pitchFamily="49" charset="0"/>
              </a:rPr>
              <a:t>(223)</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ax4 = </a:t>
            </a:r>
            <a:r>
              <a:rPr lang="en-GB" dirty="0" err="1">
                <a:latin typeface="Courier New" panose="02070309020205020404" pitchFamily="49" charset="0"/>
                <a:cs typeface="Courier New" panose="02070309020205020404" pitchFamily="49" charset="0"/>
              </a:rPr>
              <a:t>fig.add_subplot</a:t>
            </a:r>
            <a:r>
              <a:rPr lang="en-GB" dirty="0">
                <a:latin typeface="Courier New" panose="02070309020205020404" pitchFamily="49" charset="0"/>
                <a:cs typeface="Courier New" panose="02070309020205020404" pitchFamily="49" charset="0"/>
              </a:rPr>
              <a:t>(224)</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
            </a:r>
            <a:br>
              <a:rPr lang="en-GB" dirty="0">
                <a:latin typeface="Courier New" panose="02070309020205020404" pitchFamily="49" charset="0"/>
                <a:cs typeface="Courier New" panose="02070309020205020404" pitchFamily="49" charset="0"/>
              </a:rPr>
            </a:br>
            <a:r>
              <a:rPr lang="en-GB" dirty="0" err="1">
                <a:latin typeface="Courier New" panose="02070309020205020404" pitchFamily="49" charset="0"/>
                <a:cs typeface="Courier New" panose="02070309020205020404" pitchFamily="49" charset="0"/>
              </a:rPr>
              <a:t>ax.imshow</a:t>
            </a:r>
            <a:r>
              <a:rPr lang="en-GB" dirty="0">
                <a:latin typeface="Courier New" panose="02070309020205020404" pitchFamily="49" charset="0"/>
                <a:cs typeface="Courier New" panose="02070309020205020404" pitchFamily="49" charset="0"/>
              </a:rPr>
              <a:t>(image)</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ax2.imshow(</a:t>
            </a:r>
            <a:r>
              <a:rPr lang="en-GB" dirty="0" err="1">
                <a:latin typeface="Courier New" panose="02070309020205020404" pitchFamily="49" charset="0"/>
                <a:cs typeface="Courier New" panose="02070309020205020404" pitchFamily="49" charset="0"/>
              </a:rPr>
              <a:t>red_image</a:t>
            </a:r>
            <a:r>
              <a:rPr lang="en-GB" dirty="0">
                <a:latin typeface="Courier New" panose="02070309020205020404" pitchFamily="49" charset="0"/>
                <a:cs typeface="Courier New" panose="02070309020205020404" pitchFamily="49" charset="0"/>
              </a:rPr>
              <a:t>)</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ax3.imshow(blue_image)</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ax4.imshow(</a:t>
            </a:r>
            <a:r>
              <a:rPr lang="en-GB" dirty="0" err="1">
                <a:latin typeface="Courier New" panose="02070309020205020404" pitchFamily="49" charset="0"/>
                <a:cs typeface="Courier New" panose="02070309020205020404" pitchFamily="49" charset="0"/>
              </a:rPr>
              <a:t>green_image</a:t>
            </a:r>
            <a:r>
              <a:rPr lang="en-GB" dirty="0">
                <a:latin typeface="Courier New" panose="02070309020205020404" pitchFamily="49" charset="0"/>
                <a:cs typeface="Courier New" panose="02070309020205020404" pitchFamily="49" charset="0"/>
              </a:rPr>
              <a:t>)</a:t>
            </a:r>
            <a:br>
              <a:rPr lang="en-GB" dirty="0">
                <a:latin typeface="Courier New" panose="02070309020205020404" pitchFamily="49" charset="0"/>
                <a:cs typeface="Courier New" panose="02070309020205020404" pitchFamily="49" charset="0"/>
              </a:rPr>
            </a:br>
            <a:endParaRPr lang="en-GB" dirty="0">
              <a:latin typeface="Courier New" panose="02070309020205020404" pitchFamily="49" charset="0"/>
              <a:cs typeface="Courier New" panose="02070309020205020404" pitchFamily="49" charset="0"/>
            </a:endParaRPr>
          </a:p>
          <a:p>
            <a:pPr marL="0" indent="0">
              <a:buNone/>
            </a:pPr>
            <a:r>
              <a:rPr lang="en-GB" dirty="0" err="1">
                <a:latin typeface="Courier New" panose="02070309020205020404" pitchFamily="49" charset="0"/>
                <a:cs typeface="Courier New" panose="02070309020205020404" pitchFamily="49" charset="0"/>
              </a:rPr>
              <a:t>plt.show</a:t>
            </a:r>
            <a:r>
              <a:rPr lang="en-GB" dirty="0">
                <a:latin typeface="Courier New" panose="02070309020205020404" pitchFamily="49" charset="0"/>
                <a:cs typeface="Courier New" panose="02070309020205020404" pitchFamily="49" charset="0"/>
              </a:rPr>
              <a:t>()</a:t>
            </a:r>
          </a:p>
        </p:txBody>
      </p:sp>
      <p:sp>
        <p:nvSpPr>
          <p:cNvPr id="4" name="Right Brace 3"/>
          <p:cNvSpPr/>
          <p:nvPr/>
        </p:nvSpPr>
        <p:spPr>
          <a:xfrm>
            <a:off x="5680287" y="1783526"/>
            <a:ext cx="538862" cy="1195953"/>
          </a:xfrm>
          <a:prstGeom prst="rightBrace">
            <a:avLst>
              <a:gd name="adj1" fmla="val 0"/>
              <a:gd name="adj2" fmla="val 42224"/>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Right Brace 4"/>
          <p:cNvSpPr/>
          <p:nvPr/>
        </p:nvSpPr>
        <p:spPr>
          <a:xfrm rot="16200000">
            <a:off x="2080040" y="-767068"/>
            <a:ext cx="331730" cy="3149315"/>
          </a:xfrm>
          <a:prstGeom prst="rightBrace">
            <a:avLst>
              <a:gd name="adj1" fmla="val 0"/>
              <a:gd name="adj2" fmla="val 42224"/>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Rectangle 5"/>
          <p:cNvSpPr/>
          <p:nvPr/>
        </p:nvSpPr>
        <p:spPr>
          <a:xfrm>
            <a:off x="965793" y="235112"/>
            <a:ext cx="6811133" cy="461665"/>
          </a:xfrm>
          <a:prstGeom prst="rect">
            <a:avLst/>
          </a:prstGeom>
        </p:spPr>
        <p:txBody>
          <a:bodyPr wrap="square">
            <a:spAutoFit/>
          </a:bodyPr>
          <a:lstStyle/>
          <a:p>
            <a:r>
              <a:rPr lang="en-GB" sz="2400" dirty="0"/>
              <a:t>Creates a new figure as a variable called “fig”</a:t>
            </a:r>
          </a:p>
        </p:txBody>
      </p:sp>
      <p:sp>
        <p:nvSpPr>
          <p:cNvPr id="7" name="Rectangle 6"/>
          <p:cNvSpPr/>
          <p:nvPr/>
        </p:nvSpPr>
        <p:spPr>
          <a:xfrm>
            <a:off x="6219149" y="1411554"/>
            <a:ext cx="2475425" cy="1015663"/>
          </a:xfrm>
          <a:prstGeom prst="rect">
            <a:avLst/>
          </a:prstGeom>
        </p:spPr>
        <p:txBody>
          <a:bodyPr wrap="square">
            <a:spAutoFit/>
          </a:bodyPr>
          <a:lstStyle/>
          <a:p>
            <a:r>
              <a:rPr lang="en-GB" sz="2000" dirty="0"/>
              <a:t>Add some axes</a:t>
            </a:r>
          </a:p>
          <a:p>
            <a:r>
              <a:rPr lang="en-GB" sz="2000" dirty="0"/>
              <a:t>Here, there are 2x2 subplots</a:t>
            </a:r>
          </a:p>
        </p:txBody>
      </p:sp>
      <p:sp>
        <p:nvSpPr>
          <p:cNvPr id="8" name="Rectangle 7"/>
          <p:cNvSpPr/>
          <p:nvPr/>
        </p:nvSpPr>
        <p:spPr>
          <a:xfrm>
            <a:off x="6590922" y="2427217"/>
            <a:ext cx="380246" cy="38024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GB" dirty="0"/>
              <a:t>1</a:t>
            </a:r>
          </a:p>
        </p:txBody>
      </p:sp>
      <p:sp>
        <p:nvSpPr>
          <p:cNvPr id="9" name="Rectangle 8"/>
          <p:cNvSpPr/>
          <p:nvPr/>
        </p:nvSpPr>
        <p:spPr>
          <a:xfrm>
            <a:off x="7099539" y="2427217"/>
            <a:ext cx="380246" cy="38024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GB" dirty="0"/>
              <a:t>2</a:t>
            </a:r>
          </a:p>
        </p:txBody>
      </p:sp>
      <p:sp>
        <p:nvSpPr>
          <p:cNvPr id="10" name="Rectangle 9"/>
          <p:cNvSpPr/>
          <p:nvPr/>
        </p:nvSpPr>
        <p:spPr>
          <a:xfrm>
            <a:off x="6590922" y="2907051"/>
            <a:ext cx="380246" cy="38024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GB" dirty="0"/>
              <a:t>3</a:t>
            </a:r>
          </a:p>
        </p:txBody>
      </p:sp>
      <p:sp>
        <p:nvSpPr>
          <p:cNvPr id="11" name="Rectangle 10"/>
          <p:cNvSpPr/>
          <p:nvPr/>
        </p:nvSpPr>
        <p:spPr>
          <a:xfrm>
            <a:off x="7099539" y="2907051"/>
            <a:ext cx="380246" cy="380246"/>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dirty="0"/>
              <a:t>4</a:t>
            </a:r>
          </a:p>
        </p:txBody>
      </p:sp>
      <p:sp>
        <p:nvSpPr>
          <p:cNvPr id="12" name="Right Brace 11"/>
          <p:cNvSpPr/>
          <p:nvPr/>
        </p:nvSpPr>
        <p:spPr>
          <a:xfrm rot="5400000">
            <a:off x="4996583" y="2976863"/>
            <a:ext cx="304107" cy="597977"/>
          </a:xfrm>
          <a:prstGeom prst="rightBrace">
            <a:avLst>
              <a:gd name="adj1" fmla="val 0"/>
              <a:gd name="adj2" fmla="val 49794"/>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0" name="Straight Connector 19"/>
          <p:cNvCxnSpPr/>
          <p:nvPr/>
        </p:nvCxnSpPr>
        <p:spPr>
          <a:xfrm>
            <a:off x="5148637" y="3521792"/>
            <a:ext cx="2141025"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a:endCxn id="11" idx="2"/>
          </p:cNvCxnSpPr>
          <p:nvPr/>
        </p:nvCxnSpPr>
        <p:spPr>
          <a:xfrm flipV="1">
            <a:off x="7289662" y="3287297"/>
            <a:ext cx="0" cy="234495"/>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2108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1074</TotalTime>
  <Words>1279</Words>
  <Application>Microsoft Office PowerPoint</Application>
  <PresentationFormat>On-screen Show (4:3)</PresentationFormat>
  <Paragraphs>142</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Image Processing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dc:creator>
  <cp:lastModifiedBy> </cp:lastModifiedBy>
  <cp:revision>55</cp:revision>
  <dcterms:created xsi:type="dcterms:W3CDTF">2017-01-11T19:34:52Z</dcterms:created>
  <dcterms:modified xsi:type="dcterms:W3CDTF">2017-01-16T10:29:30Z</dcterms:modified>
</cp:coreProperties>
</file>