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7265" autoAdjust="0"/>
  </p:normalViewPr>
  <p:slideViewPr>
    <p:cSldViewPr snapToGrid="0" snapToObjects="1">
      <p:cViewPr>
        <p:scale>
          <a:sx n="81" d="100"/>
          <a:sy n="81" d="100"/>
        </p:scale>
        <p:origin x="-904" y="-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605A0F-CB49-467D-8BE0-BF91174ACCBA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C0E608E-63ED-49D6-BBAD-B9BF226EF057}">
      <dgm:prSet/>
      <dgm:spPr/>
      <dgm:t>
        <a:bodyPr/>
        <a:lstStyle/>
        <a:p>
          <a:r>
            <a:rPr lang="en-US"/>
            <a:t>Survey polling method:</a:t>
          </a:r>
        </a:p>
      </dgm:t>
    </dgm:pt>
    <dgm:pt modelId="{86CDE705-06D8-441A-AB79-1C7474743D4B}" type="parTrans" cxnId="{760F575E-911D-4039-835F-E5DC5DD6B4C1}">
      <dgm:prSet/>
      <dgm:spPr/>
      <dgm:t>
        <a:bodyPr/>
        <a:lstStyle/>
        <a:p>
          <a:endParaRPr lang="en-US"/>
        </a:p>
      </dgm:t>
    </dgm:pt>
    <dgm:pt modelId="{63EDE0C4-D010-4252-A45E-8B15F011D0DE}" type="sibTrans" cxnId="{760F575E-911D-4039-835F-E5DC5DD6B4C1}">
      <dgm:prSet/>
      <dgm:spPr/>
      <dgm:t>
        <a:bodyPr/>
        <a:lstStyle/>
        <a:p>
          <a:endParaRPr lang="en-US"/>
        </a:p>
      </dgm:t>
    </dgm:pt>
    <dgm:pt modelId="{7910E77D-572A-4532-B925-B082248AB892}">
      <dgm:prSet/>
      <dgm:spPr/>
      <dgm:t>
        <a:bodyPr/>
        <a:lstStyle/>
        <a:p>
          <a:r>
            <a:rPr lang="en-US"/>
            <a:t>Extensively developed </a:t>
          </a:r>
        </a:p>
      </dgm:t>
    </dgm:pt>
    <dgm:pt modelId="{5D382FCA-90B2-4708-9DFE-A3AE13275800}" type="parTrans" cxnId="{41D84AC8-4654-4E4E-8FB4-B91AACFFF3EF}">
      <dgm:prSet/>
      <dgm:spPr/>
      <dgm:t>
        <a:bodyPr/>
        <a:lstStyle/>
        <a:p>
          <a:endParaRPr lang="en-US"/>
        </a:p>
      </dgm:t>
    </dgm:pt>
    <dgm:pt modelId="{63694A09-B23B-401A-8EB0-EFEC9E9396DE}" type="sibTrans" cxnId="{41D84AC8-4654-4E4E-8FB4-B91AACFFF3EF}">
      <dgm:prSet/>
      <dgm:spPr/>
      <dgm:t>
        <a:bodyPr/>
        <a:lstStyle/>
        <a:p>
          <a:endParaRPr lang="en-US"/>
        </a:p>
      </dgm:t>
    </dgm:pt>
    <dgm:pt modelId="{E03BFCED-0E56-41D3-8B43-3808F5D49112}">
      <dgm:prSet/>
      <dgm:spPr/>
      <dgm:t>
        <a:bodyPr/>
        <a:lstStyle/>
        <a:p>
          <a:r>
            <a:rPr lang="en-US"/>
            <a:t>Time/Financially expensive</a:t>
          </a:r>
        </a:p>
      </dgm:t>
    </dgm:pt>
    <dgm:pt modelId="{FDA2D64C-8ADA-485D-8CB8-015BCBEEC633}" type="parTrans" cxnId="{9A549307-F679-4E6F-8F22-DC720356083B}">
      <dgm:prSet/>
      <dgm:spPr/>
      <dgm:t>
        <a:bodyPr/>
        <a:lstStyle/>
        <a:p>
          <a:endParaRPr lang="en-US"/>
        </a:p>
      </dgm:t>
    </dgm:pt>
    <dgm:pt modelId="{2E8752B8-8F8C-46A0-B497-BED4B266C868}" type="sibTrans" cxnId="{9A549307-F679-4E6F-8F22-DC720356083B}">
      <dgm:prSet/>
      <dgm:spPr/>
      <dgm:t>
        <a:bodyPr/>
        <a:lstStyle/>
        <a:p>
          <a:endParaRPr lang="en-US"/>
        </a:p>
      </dgm:t>
    </dgm:pt>
    <dgm:pt modelId="{70EC2541-DDAC-4C93-AF17-CE80B8F291D7}">
      <dgm:prSet/>
      <dgm:spPr/>
      <dgm:t>
        <a:bodyPr/>
        <a:lstStyle/>
        <a:p>
          <a:r>
            <a:rPr lang="en-US"/>
            <a:t>Sample population size small at times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population misrepresentation (sample error) </a:t>
          </a:r>
        </a:p>
      </dgm:t>
    </dgm:pt>
    <dgm:pt modelId="{360972AD-40E2-4F49-A9F0-5A79D3FE1431}" type="parTrans" cxnId="{BBC732FF-4B5B-4859-B47B-1E897B01088F}">
      <dgm:prSet/>
      <dgm:spPr/>
      <dgm:t>
        <a:bodyPr/>
        <a:lstStyle/>
        <a:p>
          <a:endParaRPr lang="en-US"/>
        </a:p>
      </dgm:t>
    </dgm:pt>
    <dgm:pt modelId="{1411372A-50A1-4BC9-AE6B-B329A646A4C9}" type="sibTrans" cxnId="{BBC732FF-4B5B-4859-B47B-1E897B01088F}">
      <dgm:prSet/>
      <dgm:spPr/>
      <dgm:t>
        <a:bodyPr/>
        <a:lstStyle/>
        <a:p>
          <a:endParaRPr lang="en-US"/>
        </a:p>
      </dgm:t>
    </dgm:pt>
    <dgm:pt modelId="{679E623D-329E-4EAD-8AE5-7FA3F0811436}">
      <dgm:prSet/>
      <dgm:spPr/>
      <dgm:t>
        <a:bodyPr/>
        <a:lstStyle/>
        <a:p>
          <a:r>
            <a:rPr lang="en-US"/>
            <a:t>Response bias (pollster/responder sourced)</a:t>
          </a:r>
        </a:p>
      </dgm:t>
    </dgm:pt>
    <dgm:pt modelId="{CFA50D41-8B67-4825-91E1-AB7F2ACAE3FF}" type="parTrans" cxnId="{B5B7BFE2-7479-4F8D-8D65-A731275EAEEF}">
      <dgm:prSet/>
      <dgm:spPr/>
      <dgm:t>
        <a:bodyPr/>
        <a:lstStyle/>
        <a:p>
          <a:endParaRPr lang="en-US"/>
        </a:p>
      </dgm:t>
    </dgm:pt>
    <dgm:pt modelId="{DEC9CA0A-405F-475E-846B-FA5F76C1F2FF}" type="sibTrans" cxnId="{B5B7BFE2-7479-4F8D-8D65-A731275EAEEF}">
      <dgm:prSet/>
      <dgm:spPr/>
      <dgm:t>
        <a:bodyPr/>
        <a:lstStyle/>
        <a:p>
          <a:endParaRPr lang="en-US"/>
        </a:p>
      </dgm:t>
    </dgm:pt>
    <dgm:pt modelId="{6C79751F-0405-4BE6-8AEA-11BD7B12AD90}">
      <dgm:prSet/>
      <dgm:spPr/>
      <dgm:t>
        <a:bodyPr/>
        <a:lstStyle/>
        <a:p>
          <a:r>
            <a:rPr lang="en-US"/>
            <a:t>Social Media</a:t>
          </a:r>
        </a:p>
      </dgm:t>
    </dgm:pt>
    <dgm:pt modelId="{A81558C0-4550-48DA-84FB-A6E8BEED658F}" type="parTrans" cxnId="{59518AC8-C80C-464E-837B-DF2790B52B23}">
      <dgm:prSet/>
      <dgm:spPr/>
      <dgm:t>
        <a:bodyPr/>
        <a:lstStyle/>
        <a:p>
          <a:endParaRPr lang="en-US"/>
        </a:p>
      </dgm:t>
    </dgm:pt>
    <dgm:pt modelId="{91B73A58-BEB9-4AEB-8255-7C66270FA628}" type="sibTrans" cxnId="{59518AC8-C80C-464E-837B-DF2790B52B23}">
      <dgm:prSet/>
      <dgm:spPr/>
      <dgm:t>
        <a:bodyPr/>
        <a:lstStyle/>
        <a:p>
          <a:endParaRPr lang="en-US"/>
        </a:p>
      </dgm:t>
    </dgm:pt>
    <dgm:pt modelId="{FCB2FA7E-B69C-4BBD-9247-B1B65C7E080A}">
      <dgm:prSet/>
      <dgm:spPr/>
      <dgm:t>
        <a:bodyPr/>
        <a:lstStyle/>
        <a:p>
          <a:r>
            <a:rPr lang="en-US" b="1" u="sng"/>
            <a:t>Easy to retrieve </a:t>
          </a:r>
          <a:endParaRPr lang="en-US"/>
        </a:p>
      </dgm:t>
    </dgm:pt>
    <dgm:pt modelId="{D7A267F1-A58E-4EE9-806C-965DF61DB061}" type="parTrans" cxnId="{E253E089-D4B5-4249-93E3-0BA3598B7D1F}">
      <dgm:prSet/>
      <dgm:spPr/>
      <dgm:t>
        <a:bodyPr/>
        <a:lstStyle/>
        <a:p>
          <a:endParaRPr lang="en-US"/>
        </a:p>
      </dgm:t>
    </dgm:pt>
    <dgm:pt modelId="{28D769AD-443F-4EB7-B0D9-A5F6A9DDA852}" type="sibTrans" cxnId="{E253E089-D4B5-4249-93E3-0BA3598B7D1F}">
      <dgm:prSet/>
      <dgm:spPr/>
      <dgm:t>
        <a:bodyPr/>
        <a:lstStyle/>
        <a:p>
          <a:endParaRPr lang="en-US"/>
        </a:p>
      </dgm:t>
    </dgm:pt>
    <dgm:pt modelId="{94E5F0DE-11C9-4176-853D-7EF4092B4958}">
      <dgm:prSet/>
      <dgm:spPr/>
      <dgm:t>
        <a:bodyPr/>
        <a:lstStyle/>
        <a:p>
          <a:r>
            <a:rPr lang="en-US" b="1" u="sng"/>
            <a:t>Cheap </a:t>
          </a:r>
          <a:endParaRPr lang="en-US"/>
        </a:p>
      </dgm:t>
    </dgm:pt>
    <dgm:pt modelId="{D2EDED9E-0D84-4254-B31F-7AD807EFA2F4}" type="parTrans" cxnId="{FF80206E-A6AB-4275-A0D7-47CC4664EFD8}">
      <dgm:prSet/>
      <dgm:spPr/>
      <dgm:t>
        <a:bodyPr/>
        <a:lstStyle/>
        <a:p>
          <a:endParaRPr lang="en-US"/>
        </a:p>
      </dgm:t>
    </dgm:pt>
    <dgm:pt modelId="{5C5AAA85-A5AB-4F60-84B3-48156B07192B}" type="sibTrans" cxnId="{FF80206E-A6AB-4275-A0D7-47CC4664EFD8}">
      <dgm:prSet/>
      <dgm:spPr/>
      <dgm:t>
        <a:bodyPr/>
        <a:lstStyle/>
        <a:p>
          <a:endParaRPr lang="en-US"/>
        </a:p>
      </dgm:t>
    </dgm:pt>
    <dgm:pt modelId="{9FEC4DAF-9E3C-4956-8704-2E41E65F6EEA}">
      <dgm:prSet/>
      <dgm:spPr/>
      <dgm:t>
        <a:bodyPr/>
        <a:lstStyle/>
        <a:p>
          <a:r>
            <a:rPr lang="en-US"/>
            <a:t>Much larger data set </a:t>
          </a:r>
        </a:p>
      </dgm:t>
    </dgm:pt>
    <dgm:pt modelId="{337C6086-6C9B-4ADF-B0FE-886EA0BE91A3}" type="parTrans" cxnId="{AE319DF9-1C61-42AE-A3EB-CE03EB83011B}">
      <dgm:prSet/>
      <dgm:spPr/>
      <dgm:t>
        <a:bodyPr/>
        <a:lstStyle/>
        <a:p>
          <a:endParaRPr lang="en-US"/>
        </a:p>
      </dgm:t>
    </dgm:pt>
    <dgm:pt modelId="{C57C1682-854E-43D6-86AA-680AC3F5415C}" type="sibTrans" cxnId="{AE319DF9-1C61-42AE-A3EB-CE03EB83011B}">
      <dgm:prSet/>
      <dgm:spPr/>
      <dgm:t>
        <a:bodyPr/>
        <a:lstStyle/>
        <a:p>
          <a:endParaRPr lang="en-US"/>
        </a:p>
      </dgm:t>
    </dgm:pt>
    <dgm:pt modelId="{C139430C-2A1E-4DFC-83D4-EA80F2CD45D0}">
      <dgm:prSet/>
      <dgm:spPr/>
      <dgm:t>
        <a:bodyPr/>
        <a:lstStyle/>
        <a:p>
          <a:r>
            <a:rPr lang="en-US"/>
            <a:t>Response not pollster biased</a:t>
          </a:r>
        </a:p>
      </dgm:t>
    </dgm:pt>
    <dgm:pt modelId="{3B4E3E2E-F794-44DE-AC67-1DD3E48B7942}" type="parTrans" cxnId="{7FDB8647-3518-418A-A54D-920044A3435C}">
      <dgm:prSet/>
      <dgm:spPr/>
      <dgm:t>
        <a:bodyPr/>
        <a:lstStyle/>
        <a:p>
          <a:endParaRPr lang="en-US"/>
        </a:p>
      </dgm:t>
    </dgm:pt>
    <dgm:pt modelId="{58AAA1AE-5382-40EA-B8E3-4AFF7681E48C}" type="sibTrans" cxnId="{7FDB8647-3518-418A-A54D-920044A3435C}">
      <dgm:prSet/>
      <dgm:spPr/>
      <dgm:t>
        <a:bodyPr/>
        <a:lstStyle/>
        <a:p>
          <a:endParaRPr lang="en-US"/>
        </a:p>
      </dgm:t>
    </dgm:pt>
    <dgm:pt modelId="{13B6B7AB-5ECA-2E4E-8949-5B29F9A0ABC0}" type="pres">
      <dgm:prSet presAssocID="{91605A0F-CB49-467D-8BE0-BF91174ACCB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BE0D50-1D87-3449-A5F8-C430F65B5179}" type="pres">
      <dgm:prSet presAssocID="{8C0E608E-63ED-49D6-BBAD-B9BF226EF057}" presName="parentLin" presStyleCnt="0"/>
      <dgm:spPr/>
    </dgm:pt>
    <dgm:pt modelId="{05463902-61D3-6C46-88ED-8BAA4ACD9CB1}" type="pres">
      <dgm:prSet presAssocID="{8C0E608E-63ED-49D6-BBAD-B9BF226EF057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F29C0840-EA40-A443-8487-E32525CC3EFB}" type="pres">
      <dgm:prSet presAssocID="{8C0E608E-63ED-49D6-BBAD-B9BF226EF05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4FFFCA-1F98-2A47-AD20-E68E357CF366}" type="pres">
      <dgm:prSet presAssocID="{8C0E608E-63ED-49D6-BBAD-B9BF226EF057}" presName="negativeSpace" presStyleCnt="0"/>
      <dgm:spPr/>
    </dgm:pt>
    <dgm:pt modelId="{8B96D2DC-C791-FF44-BCB5-AD17EEE02005}" type="pres">
      <dgm:prSet presAssocID="{8C0E608E-63ED-49D6-BBAD-B9BF226EF057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9250F5-6AA5-1D45-88C2-8D9454208932}" type="pres">
      <dgm:prSet presAssocID="{63EDE0C4-D010-4252-A45E-8B15F011D0DE}" presName="spaceBetweenRectangles" presStyleCnt="0"/>
      <dgm:spPr/>
    </dgm:pt>
    <dgm:pt modelId="{793F7F98-5666-9A49-8A06-3A11FCBF5159}" type="pres">
      <dgm:prSet presAssocID="{6C79751F-0405-4BE6-8AEA-11BD7B12AD90}" presName="parentLin" presStyleCnt="0"/>
      <dgm:spPr/>
    </dgm:pt>
    <dgm:pt modelId="{84641F91-56A0-4242-8767-46AC383C6722}" type="pres">
      <dgm:prSet presAssocID="{6C79751F-0405-4BE6-8AEA-11BD7B12AD90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27FC4A75-78A9-7C49-AFF4-6BCB32D6B1BA}" type="pres">
      <dgm:prSet presAssocID="{6C79751F-0405-4BE6-8AEA-11BD7B12AD9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016341-4EE4-444E-BB2F-09997EA3FFBB}" type="pres">
      <dgm:prSet presAssocID="{6C79751F-0405-4BE6-8AEA-11BD7B12AD90}" presName="negativeSpace" presStyleCnt="0"/>
      <dgm:spPr/>
    </dgm:pt>
    <dgm:pt modelId="{37CAE341-3CD5-514E-AF20-310F95332172}" type="pres">
      <dgm:prSet presAssocID="{6C79751F-0405-4BE6-8AEA-11BD7B12AD90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438F11-067E-2C4F-B248-30CA4869DB2B}" type="presOf" srcId="{70EC2541-DDAC-4C93-AF17-CE80B8F291D7}" destId="{8B96D2DC-C791-FF44-BCB5-AD17EEE02005}" srcOrd="0" destOrd="2" presId="urn:microsoft.com/office/officeart/2005/8/layout/list1"/>
    <dgm:cxn modelId="{F9224BFA-2956-2E45-B55A-92C3260B5D82}" type="presOf" srcId="{E03BFCED-0E56-41D3-8B43-3808F5D49112}" destId="{8B96D2DC-C791-FF44-BCB5-AD17EEE02005}" srcOrd="0" destOrd="1" presId="urn:microsoft.com/office/officeart/2005/8/layout/list1"/>
    <dgm:cxn modelId="{7FDB8647-3518-418A-A54D-920044A3435C}" srcId="{6C79751F-0405-4BE6-8AEA-11BD7B12AD90}" destId="{C139430C-2A1E-4DFC-83D4-EA80F2CD45D0}" srcOrd="3" destOrd="0" parTransId="{3B4E3E2E-F794-44DE-AC67-1DD3E48B7942}" sibTransId="{58AAA1AE-5382-40EA-B8E3-4AFF7681E48C}"/>
    <dgm:cxn modelId="{41D84AC8-4654-4E4E-8FB4-B91AACFFF3EF}" srcId="{8C0E608E-63ED-49D6-BBAD-B9BF226EF057}" destId="{7910E77D-572A-4532-B925-B082248AB892}" srcOrd="0" destOrd="0" parTransId="{5D382FCA-90B2-4708-9DFE-A3AE13275800}" sibTransId="{63694A09-B23B-401A-8EB0-EFEC9E9396DE}"/>
    <dgm:cxn modelId="{59518AC8-C80C-464E-837B-DF2790B52B23}" srcId="{91605A0F-CB49-467D-8BE0-BF91174ACCBA}" destId="{6C79751F-0405-4BE6-8AEA-11BD7B12AD90}" srcOrd="1" destOrd="0" parTransId="{A81558C0-4550-48DA-84FB-A6E8BEED658F}" sibTransId="{91B73A58-BEB9-4AEB-8255-7C66270FA628}"/>
    <dgm:cxn modelId="{2D48C606-C633-2E40-BDA9-55CF74077E5B}" type="presOf" srcId="{FCB2FA7E-B69C-4BBD-9247-B1B65C7E080A}" destId="{37CAE341-3CD5-514E-AF20-310F95332172}" srcOrd="0" destOrd="0" presId="urn:microsoft.com/office/officeart/2005/8/layout/list1"/>
    <dgm:cxn modelId="{2B8A30F5-894F-3344-BEBB-717FA1E600DD}" type="presOf" srcId="{C139430C-2A1E-4DFC-83D4-EA80F2CD45D0}" destId="{37CAE341-3CD5-514E-AF20-310F95332172}" srcOrd="0" destOrd="3" presId="urn:microsoft.com/office/officeart/2005/8/layout/list1"/>
    <dgm:cxn modelId="{BBC732FF-4B5B-4859-B47B-1E897B01088F}" srcId="{8C0E608E-63ED-49D6-BBAD-B9BF226EF057}" destId="{70EC2541-DDAC-4C93-AF17-CE80B8F291D7}" srcOrd="2" destOrd="0" parTransId="{360972AD-40E2-4F49-A9F0-5A79D3FE1431}" sibTransId="{1411372A-50A1-4BC9-AE6B-B329A646A4C9}"/>
    <dgm:cxn modelId="{20D48BAF-20A1-6343-A814-12014DD4977B}" type="presOf" srcId="{91605A0F-CB49-467D-8BE0-BF91174ACCBA}" destId="{13B6B7AB-5ECA-2E4E-8949-5B29F9A0ABC0}" srcOrd="0" destOrd="0" presId="urn:microsoft.com/office/officeart/2005/8/layout/list1"/>
    <dgm:cxn modelId="{E253E089-D4B5-4249-93E3-0BA3598B7D1F}" srcId="{6C79751F-0405-4BE6-8AEA-11BD7B12AD90}" destId="{FCB2FA7E-B69C-4BBD-9247-B1B65C7E080A}" srcOrd="0" destOrd="0" parTransId="{D7A267F1-A58E-4EE9-806C-965DF61DB061}" sibTransId="{28D769AD-443F-4EB7-B0D9-A5F6A9DDA852}"/>
    <dgm:cxn modelId="{9A549307-F679-4E6F-8F22-DC720356083B}" srcId="{8C0E608E-63ED-49D6-BBAD-B9BF226EF057}" destId="{E03BFCED-0E56-41D3-8B43-3808F5D49112}" srcOrd="1" destOrd="0" parTransId="{FDA2D64C-8ADA-485D-8CB8-015BCBEEC633}" sibTransId="{2E8752B8-8F8C-46A0-B497-BED4B266C868}"/>
    <dgm:cxn modelId="{8B20E1A7-44BF-E542-8206-5219A6CE44DC}" type="presOf" srcId="{8C0E608E-63ED-49D6-BBAD-B9BF226EF057}" destId="{F29C0840-EA40-A443-8487-E32525CC3EFB}" srcOrd="1" destOrd="0" presId="urn:microsoft.com/office/officeart/2005/8/layout/list1"/>
    <dgm:cxn modelId="{FF80206E-A6AB-4275-A0D7-47CC4664EFD8}" srcId="{6C79751F-0405-4BE6-8AEA-11BD7B12AD90}" destId="{94E5F0DE-11C9-4176-853D-7EF4092B4958}" srcOrd="1" destOrd="0" parTransId="{D2EDED9E-0D84-4254-B31F-7AD807EFA2F4}" sibTransId="{5C5AAA85-A5AB-4F60-84B3-48156B07192B}"/>
    <dgm:cxn modelId="{85B579DB-4F35-A64B-AD17-1A66A14A8550}" type="presOf" srcId="{679E623D-329E-4EAD-8AE5-7FA3F0811436}" destId="{8B96D2DC-C791-FF44-BCB5-AD17EEE02005}" srcOrd="0" destOrd="3" presId="urn:microsoft.com/office/officeart/2005/8/layout/list1"/>
    <dgm:cxn modelId="{F4783663-B0C2-2342-9B8B-85009D5FF48F}" type="presOf" srcId="{6C79751F-0405-4BE6-8AEA-11BD7B12AD90}" destId="{27FC4A75-78A9-7C49-AFF4-6BCB32D6B1BA}" srcOrd="1" destOrd="0" presId="urn:microsoft.com/office/officeart/2005/8/layout/list1"/>
    <dgm:cxn modelId="{760F575E-911D-4039-835F-E5DC5DD6B4C1}" srcId="{91605A0F-CB49-467D-8BE0-BF91174ACCBA}" destId="{8C0E608E-63ED-49D6-BBAD-B9BF226EF057}" srcOrd="0" destOrd="0" parTransId="{86CDE705-06D8-441A-AB79-1C7474743D4B}" sibTransId="{63EDE0C4-D010-4252-A45E-8B15F011D0DE}"/>
    <dgm:cxn modelId="{A77E982C-55DD-D248-AF8B-A82DD32888CB}" type="presOf" srcId="{8C0E608E-63ED-49D6-BBAD-B9BF226EF057}" destId="{05463902-61D3-6C46-88ED-8BAA4ACD9CB1}" srcOrd="0" destOrd="0" presId="urn:microsoft.com/office/officeart/2005/8/layout/list1"/>
    <dgm:cxn modelId="{A444A641-5BB7-CE48-B74B-681F1E7C832D}" type="presOf" srcId="{6C79751F-0405-4BE6-8AEA-11BD7B12AD90}" destId="{84641F91-56A0-4242-8767-46AC383C6722}" srcOrd="0" destOrd="0" presId="urn:microsoft.com/office/officeart/2005/8/layout/list1"/>
    <dgm:cxn modelId="{AE319DF9-1C61-42AE-A3EB-CE03EB83011B}" srcId="{6C79751F-0405-4BE6-8AEA-11BD7B12AD90}" destId="{9FEC4DAF-9E3C-4956-8704-2E41E65F6EEA}" srcOrd="2" destOrd="0" parTransId="{337C6086-6C9B-4ADF-B0FE-886EA0BE91A3}" sibTransId="{C57C1682-854E-43D6-86AA-680AC3F5415C}"/>
    <dgm:cxn modelId="{B5B7BFE2-7479-4F8D-8D65-A731275EAEEF}" srcId="{8C0E608E-63ED-49D6-BBAD-B9BF226EF057}" destId="{679E623D-329E-4EAD-8AE5-7FA3F0811436}" srcOrd="3" destOrd="0" parTransId="{CFA50D41-8B67-4825-91E1-AB7F2ACAE3FF}" sibTransId="{DEC9CA0A-405F-475E-846B-FA5F76C1F2FF}"/>
    <dgm:cxn modelId="{420C4050-2FB5-6944-BA31-D69DDBC530C6}" type="presOf" srcId="{94E5F0DE-11C9-4176-853D-7EF4092B4958}" destId="{37CAE341-3CD5-514E-AF20-310F95332172}" srcOrd="0" destOrd="1" presId="urn:microsoft.com/office/officeart/2005/8/layout/list1"/>
    <dgm:cxn modelId="{6714450C-4D99-A24F-A6F5-75D7159A9172}" type="presOf" srcId="{9FEC4DAF-9E3C-4956-8704-2E41E65F6EEA}" destId="{37CAE341-3CD5-514E-AF20-310F95332172}" srcOrd="0" destOrd="2" presId="urn:microsoft.com/office/officeart/2005/8/layout/list1"/>
    <dgm:cxn modelId="{79B7B7CE-30A2-7540-8823-631F9578F593}" type="presOf" srcId="{7910E77D-572A-4532-B925-B082248AB892}" destId="{8B96D2DC-C791-FF44-BCB5-AD17EEE02005}" srcOrd="0" destOrd="0" presId="urn:microsoft.com/office/officeart/2005/8/layout/list1"/>
    <dgm:cxn modelId="{0FA5A5CD-50E2-BC45-BBC1-737F2AD556EC}" type="presParOf" srcId="{13B6B7AB-5ECA-2E4E-8949-5B29F9A0ABC0}" destId="{A0BE0D50-1D87-3449-A5F8-C430F65B5179}" srcOrd="0" destOrd="0" presId="urn:microsoft.com/office/officeart/2005/8/layout/list1"/>
    <dgm:cxn modelId="{FFA41D19-55C8-5346-BAA6-417FE94EE361}" type="presParOf" srcId="{A0BE0D50-1D87-3449-A5F8-C430F65B5179}" destId="{05463902-61D3-6C46-88ED-8BAA4ACD9CB1}" srcOrd="0" destOrd="0" presId="urn:microsoft.com/office/officeart/2005/8/layout/list1"/>
    <dgm:cxn modelId="{8E68584A-343F-D24F-8723-161C7E1ABEFB}" type="presParOf" srcId="{A0BE0D50-1D87-3449-A5F8-C430F65B5179}" destId="{F29C0840-EA40-A443-8487-E32525CC3EFB}" srcOrd="1" destOrd="0" presId="urn:microsoft.com/office/officeart/2005/8/layout/list1"/>
    <dgm:cxn modelId="{E66B1997-A2A3-C947-8175-C2702CD47D40}" type="presParOf" srcId="{13B6B7AB-5ECA-2E4E-8949-5B29F9A0ABC0}" destId="{474FFFCA-1F98-2A47-AD20-E68E357CF366}" srcOrd="1" destOrd="0" presId="urn:microsoft.com/office/officeart/2005/8/layout/list1"/>
    <dgm:cxn modelId="{A3DD8F3C-0D77-F44C-B556-472D1B964F9D}" type="presParOf" srcId="{13B6B7AB-5ECA-2E4E-8949-5B29F9A0ABC0}" destId="{8B96D2DC-C791-FF44-BCB5-AD17EEE02005}" srcOrd="2" destOrd="0" presId="urn:microsoft.com/office/officeart/2005/8/layout/list1"/>
    <dgm:cxn modelId="{348A8105-23E3-6F42-B38C-F1F1C5626098}" type="presParOf" srcId="{13B6B7AB-5ECA-2E4E-8949-5B29F9A0ABC0}" destId="{C29250F5-6AA5-1D45-88C2-8D9454208932}" srcOrd="3" destOrd="0" presId="urn:microsoft.com/office/officeart/2005/8/layout/list1"/>
    <dgm:cxn modelId="{2AD02EE3-DC9A-5A48-8E55-D1BDC26529D0}" type="presParOf" srcId="{13B6B7AB-5ECA-2E4E-8949-5B29F9A0ABC0}" destId="{793F7F98-5666-9A49-8A06-3A11FCBF5159}" srcOrd="4" destOrd="0" presId="urn:microsoft.com/office/officeart/2005/8/layout/list1"/>
    <dgm:cxn modelId="{9F27F1AA-2325-D34D-AA4C-6E2B2AE8C4F5}" type="presParOf" srcId="{793F7F98-5666-9A49-8A06-3A11FCBF5159}" destId="{84641F91-56A0-4242-8767-46AC383C6722}" srcOrd="0" destOrd="0" presId="urn:microsoft.com/office/officeart/2005/8/layout/list1"/>
    <dgm:cxn modelId="{C50C8103-0A3A-E249-882F-963F0FC93EA8}" type="presParOf" srcId="{793F7F98-5666-9A49-8A06-3A11FCBF5159}" destId="{27FC4A75-78A9-7C49-AFF4-6BCB32D6B1BA}" srcOrd="1" destOrd="0" presId="urn:microsoft.com/office/officeart/2005/8/layout/list1"/>
    <dgm:cxn modelId="{CB591E00-10DB-FF4B-9091-E50A38C659C9}" type="presParOf" srcId="{13B6B7AB-5ECA-2E4E-8949-5B29F9A0ABC0}" destId="{49016341-4EE4-444E-BB2F-09997EA3FFBB}" srcOrd="5" destOrd="0" presId="urn:microsoft.com/office/officeart/2005/8/layout/list1"/>
    <dgm:cxn modelId="{795AB63A-2BFF-7F45-83D9-1165AAA3B864}" type="presParOf" srcId="{13B6B7AB-5ECA-2E4E-8949-5B29F9A0ABC0}" destId="{37CAE341-3CD5-514E-AF20-310F9533217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96D2DC-C791-FF44-BCB5-AD17EEE02005}">
      <dsp:nvSpPr>
        <dsp:cNvPr id="0" name=""/>
        <dsp:cNvSpPr/>
      </dsp:nvSpPr>
      <dsp:spPr>
        <a:xfrm>
          <a:off x="0" y="581219"/>
          <a:ext cx="6506304" cy="2286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961" tIns="458216" rIns="504961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/>
            <a:t>Extensively developed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/>
            <a:t>Time/Financially expensive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/>
            <a:t>Sample population size small at times </a:t>
          </a:r>
          <a:r>
            <a:rPr lang="en-US" sz="2200" kern="1200">
              <a:sym typeface="Wingdings" panose="05000000000000000000" pitchFamily="2" charset="2"/>
            </a:rPr>
            <a:t></a:t>
          </a:r>
          <a:r>
            <a:rPr lang="en-US" sz="2200" kern="1200"/>
            <a:t> population misrepresentation (sample error)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/>
            <a:t>Response bias (pollster/responder sourced)</a:t>
          </a:r>
        </a:p>
      </dsp:txBody>
      <dsp:txXfrm>
        <a:off x="0" y="581219"/>
        <a:ext cx="6506304" cy="2286900"/>
      </dsp:txXfrm>
    </dsp:sp>
    <dsp:sp modelId="{F29C0840-EA40-A443-8487-E32525CC3EFB}">
      <dsp:nvSpPr>
        <dsp:cNvPr id="0" name=""/>
        <dsp:cNvSpPr/>
      </dsp:nvSpPr>
      <dsp:spPr>
        <a:xfrm>
          <a:off x="325315" y="256499"/>
          <a:ext cx="4554412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46" tIns="0" rIns="172146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Survey polling method:</a:t>
          </a:r>
        </a:p>
      </dsp:txBody>
      <dsp:txXfrm>
        <a:off x="357018" y="288202"/>
        <a:ext cx="4491006" cy="586034"/>
      </dsp:txXfrm>
    </dsp:sp>
    <dsp:sp modelId="{37CAE341-3CD5-514E-AF20-310F95332172}">
      <dsp:nvSpPr>
        <dsp:cNvPr id="0" name=""/>
        <dsp:cNvSpPr/>
      </dsp:nvSpPr>
      <dsp:spPr>
        <a:xfrm>
          <a:off x="0" y="3311640"/>
          <a:ext cx="6506304" cy="2009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-165654"/>
              <a:satOff val="-54335"/>
              <a:lumOff val="-198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961" tIns="458216" rIns="504961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1" u="sng" kern="1200"/>
            <a:t>Easy to retrieve 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1" u="sng" kern="1200"/>
            <a:t>Cheap 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/>
            <a:t>Much larger data set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/>
            <a:t>Response not pollster biased</a:t>
          </a:r>
        </a:p>
      </dsp:txBody>
      <dsp:txXfrm>
        <a:off x="0" y="3311640"/>
        <a:ext cx="6506304" cy="2009700"/>
      </dsp:txXfrm>
    </dsp:sp>
    <dsp:sp modelId="{27FC4A75-78A9-7C49-AFF4-6BCB32D6B1BA}">
      <dsp:nvSpPr>
        <dsp:cNvPr id="0" name=""/>
        <dsp:cNvSpPr/>
      </dsp:nvSpPr>
      <dsp:spPr>
        <a:xfrm>
          <a:off x="325315" y="2986919"/>
          <a:ext cx="4554412" cy="649440"/>
        </a:xfrm>
        <a:prstGeom prst="roundRect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46" tIns="0" rIns="172146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Social Media</a:t>
          </a:r>
        </a:p>
      </dsp:txBody>
      <dsp:txXfrm>
        <a:off x="357018" y="3018622"/>
        <a:ext cx="4491006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95CCC-EA00-7146-BAED-63CA420C150F}" type="datetimeFigureOut">
              <a:rPr lang="en-US" smtClean="0"/>
              <a:t>8/14/20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E085D-2545-0349-88AD-97FF31F0A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54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E085D-2545-0349-88AD-97FF31F0AC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75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E085D-2545-0349-88AD-97FF31F0AC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33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E085D-2545-0349-88AD-97FF31F0AC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53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E085D-2545-0349-88AD-97FF31F0AC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E085D-2545-0349-88AD-97FF31F0AC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59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89BE386-3DDA-D24E-8C66-9C673E9AE8AF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969E4BD-1D52-4D46-9204-B6B3A30F94D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22430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BE386-3DDA-D24E-8C66-9C673E9AE8AF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E4BD-1D52-4D46-9204-B6B3A30F9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83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BE386-3DDA-D24E-8C66-9C673E9AE8AF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E4BD-1D52-4D46-9204-B6B3A30F9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0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BE386-3DDA-D24E-8C66-9C673E9AE8AF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E4BD-1D52-4D46-9204-B6B3A30F9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84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9BE386-3DDA-D24E-8C66-9C673E9AE8AF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69E4BD-1D52-4D46-9204-B6B3A30F94D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35912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BE386-3DDA-D24E-8C66-9C673E9AE8AF}" type="datetimeFigureOut">
              <a:rPr lang="en-US" smtClean="0"/>
              <a:t>8/14/20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E4BD-1D52-4D46-9204-B6B3A30F9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56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BE386-3DDA-D24E-8C66-9C673E9AE8AF}" type="datetimeFigureOut">
              <a:rPr lang="en-US" smtClean="0"/>
              <a:t>8/14/20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E4BD-1D52-4D46-9204-B6B3A30F9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9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BE386-3DDA-D24E-8C66-9C673E9AE8AF}" type="datetimeFigureOut">
              <a:rPr lang="en-US" smtClean="0"/>
              <a:t>8/14/20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E4BD-1D52-4D46-9204-B6B3A30F9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9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BE386-3DDA-D24E-8C66-9C673E9AE8AF}" type="datetimeFigureOut">
              <a:rPr lang="en-US" smtClean="0"/>
              <a:t>8/14/20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E4BD-1D52-4D46-9204-B6B3A30F9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0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9BE386-3DDA-D24E-8C66-9C673E9AE8AF}" type="datetimeFigureOut">
              <a:rPr lang="en-US" smtClean="0"/>
              <a:t>8/14/20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69E4BD-1D52-4D46-9204-B6B3A30F94D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938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9BE386-3DDA-D24E-8C66-9C673E9AE8AF}" type="datetimeFigureOut">
              <a:rPr lang="en-US" smtClean="0"/>
              <a:t>8/14/20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69E4BD-1D52-4D46-9204-B6B3A30F94D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657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89BE386-3DDA-D24E-8C66-9C673E9AE8AF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969E4BD-1D52-4D46-9204-B6B3A30F94D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110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microsoft.com/office/2007/relationships/hdphoto" Target="../media/hdphoto3.wdp"/><Relationship Id="rId13" Type="http://schemas.openxmlformats.org/officeDocument/2006/relationships/image" Target="../media/image9.png"/><Relationship Id="rId14" Type="http://schemas.openxmlformats.org/officeDocument/2006/relationships/image" Target="../media/image10.jpeg"/><Relationship Id="rId15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jpg"/><Relationship Id="rId9" Type="http://schemas.openxmlformats.org/officeDocument/2006/relationships/image" Target="../media/image7.png"/><Relationship Id="rId10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903679"/>
            <a:ext cx="7772400" cy="3050643"/>
          </a:xfrm>
        </p:spPr>
        <p:txBody>
          <a:bodyPr>
            <a:spAutoFit/>
          </a:bodyPr>
          <a:lstStyle/>
          <a:p>
            <a:r>
              <a:rPr lang="en-US" dirty="0"/>
              <a:t>Current Public Opinion on Sustainability</a:t>
            </a:r>
            <a:endParaRPr lang="en-US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5833090"/>
            <a:ext cx="6400800" cy="876300"/>
          </a:xfrm>
        </p:spPr>
        <p:txBody>
          <a:bodyPr>
            <a:spAutoFit/>
          </a:bodyPr>
          <a:lstStyle/>
          <a:p>
            <a:r>
              <a:rPr lang="en-US" dirty="0"/>
              <a:t>Spiced Academy Final project </a:t>
            </a:r>
          </a:p>
          <a:p>
            <a:r>
              <a:rPr lang="en-US" dirty="0"/>
              <a:t>Tuesday, August 11, 2020</a:t>
            </a:r>
          </a:p>
        </p:txBody>
      </p:sp>
    </p:spTree>
    <p:extLst>
      <p:ext uri="{BB962C8B-B14F-4D97-AF65-F5344CB8AC3E}">
        <p14:creationId xmlns:p14="http://schemas.microsoft.com/office/powerpoint/2010/main" val="779189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ewplot (6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49" y="1807874"/>
            <a:ext cx="5485217" cy="3526211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41649" y="592526"/>
            <a:ext cx="11200935" cy="897825"/>
          </a:xfrm>
        </p:spPr>
        <p:txBody>
          <a:bodyPr>
            <a:noAutofit/>
          </a:bodyPr>
          <a:lstStyle/>
          <a:p>
            <a:r>
              <a:rPr lang="en-US" sz="4000" dirty="0"/>
              <a:t>Exploratory Data Analysis: Detecting bot activity </a:t>
            </a:r>
            <a:r>
              <a:rPr lang="en-US" sz="4000" dirty="0" smtClean="0"/>
              <a:t>II</a:t>
            </a:r>
            <a:endParaRPr lang="en-US" sz="4000" dirty="0"/>
          </a:p>
        </p:txBody>
      </p:sp>
      <p:pic>
        <p:nvPicPr>
          <p:cNvPr id="3" name="Picture 2" descr="newplot (7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365" y="1807874"/>
            <a:ext cx="5485219" cy="352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46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121" y="774871"/>
            <a:ext cx="11486467" cy="1485900"/>
          </a:xfrm>
        </p:spPr>
        <p:txBody>
          <a:bodyPr>
            <a:normAutofit/>
          </a:bodyPr>
          <a:lstStyle/>
          <a:p>
            <a:r>
              <a:rPr lang="en-US" sz="4000" dirty="0"/>
              <a:t>Exploratory Data Analysis: Detecting bot activity </a:t>
            </a:r>
            <a:r>
              <a:rPr lang="en-US" sz="4000" dirty="0" smtClean="0"/>
              <a:t>III</a:t>
            </a:r>
            <a:endParaRPr lang="en-US" sz="4000" dirty="0"/>
          </a:p>
        </p:txBody>
      </p:sp>
      <p:pic>
        <p:nvPicPr>
          <p:cNvPr id="4" name="Picture 3" descr="newplot (8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812" y="1952994"/>
            <a:ext cx="5476012" cy="3520293"/>
          </a:xfrm>
          <a:prstGeom prst="rect">
            <a:avLst/>
          </a:prstGeom>
        </p:spPr>
      </p:pic>
      <p:pic>
        <p:nvPicPr>
          <p:cNvPr id="5" name="Picture 4" descr="newplot (5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44" y="1953037"/>
            <a:ext cx="5475539" cy="351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45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362DFFC-4DCC-48EE-B781-94D04B95F1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94" y="373222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>
                <a:solidFill>
                  <a:schemeClr val="bg2"/>
                </a:solidFill>
              </a:rPr>
              <a:t>Closing Remarks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8B8B265-E68C-4B64-9238-781F0102C5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719" y="1129320"/>
            <a:ext cx="5567045" cy="5262390"/>
          </a:xfrm>
        </p:spPr>
        <p:txBody>
          <a:bodyPr anchor="ctr">
            <a:normAutofit/>
          </a:bodyPr>
          <a:lstStyle/>
          <a:p>
            <a:r>
              <a:rPr lang="en-US" sz="1500" dirty="0"/>
              <a:t>To keep in mind</a:t>
            </a:r>
          </a:p>
          <a:p>
            <a:pPr lvl="1"/>
            <a:r>
              <a:rPr lang="en-US" sz="1500" dirty="0"/>
              <a:t>Twitter metadata </a:t>
            </a:r>
            <a:r>
              <a:rPr lang="en-US" sz="1500" dirty="0" err="1" smtClean="0"/>
              <a:t>dicaprate</a:t>
            </a:r>
            <a:r>
              <a:rPr lang="en-US" sz="1500" dirty="0" smtClean="0"/>
              <a:t> </a:t>
            </a:r>
            <a:r>
              <a:rPr lang="en-US" sz="1500" dirty="0"/>
              <a:t>changes </a:t>
            </a:r>
            <a:r>
              <a:rPr lang="en-US" sz="1500" dirty="0" smtClean="0"/>
              <a:t>periodically</a:t>
            </a:r>
          </a:p>
          <a:p>
            <a:pPr lvl="1"/>
            <a:r>
              <a:rPr lang="en-US" sz="1500" dirty="0" smtClean="0"/>
              <a:t>Twitter audience dependent on technology accessibility</a:t>
            </a:r>
            <a:endParaRPr lang="en-US" sz="1500" dirty="0"/>
          </a:p>
          <a:p>
            <a:pPr lvl="1"/>
            <a:r>
              <a:rPr lang="en-US" sz="1500" dirty="0"/>
              <a:t>Twitter users demographic info availability not consistent (user names, profile </a:t>
            </a:r>
            <a:r>
              <a:rPr lang="en-US" sz="1500" dirty="0" err="1"/>
              <a:t>pics</a:t>
            </a:r>
            <a:r>
              <a:rPr lang="en-US" sz="1500" dirty="0"/>
              <a:t>, location)</a:t>
            </a:r>
          </a:p>
          <a:p>
            <a:pPr lvl="1"/>
            <a:r>
              <a:rPr lang="en-US" sz="1500" dirty="0"/>
              <a:t>User opinion in social media reflect more radical (+/-) views than ‘normal’ ranged ones</a:t>
            </a:r>
          </a:p>
          <a:p>
            <a:pPr lvl="1"/>
            <a:r>
              <a:rPr lang="en-US" sz="1500" dirty="0"/>
              <a:t>Filter out/keep an </a:t>
            </a:r>
            <a:r>
              <a:rPr lang="en-US" sz="1500" dirty="0" smtClean="0"/>
              <a:t>eye out </a:t>
            </a:r>
            <a:r>
              <a:rPr lang="en-US" sz="1500" dirty="0"/>
              <a:t>for spammers/bots</a:t>
            </a:r>
          </a:p>
          <a:p>
            <a:pPr lvl="1"/>
            <a:r>
              <a:rPr lang="en-US" sz="1800" b="1" u="sng" dirty="0"/>
              <a:t>Practice ethically responsible data collection and interpretation</a:t>
            </a:r>
          </a:p>
          <a:p>
            <a:pPr lvl="1"/>
            <a:endParaRPr lang="en-US" sz="1500" dirty="0"/>
          </a:p>
          <a:p>
            <a:r>
              <a:rPr lang="en-US" sz="1500" dirty="0"/>
              <a:t>Improvements</a:t>
            </a:r>
          </a:p>
          <a:p>
            <a:pPr lvl="1"/>
            <a:r>
              <a:rPr lang="en-US" sz="1500" dirty="0"/>
              <a:t>Transition E&amp;T to </a:t>
            </a:r>
            <a:r>
              <a:rPr lang="en-US" sz="1500" dirty="0" smtClean="0"/>
              <a:t>AWS</a:t>
            </a:r>
          </a:p>
          <a:p>
            <a:pPr lvl="1"/>
            <a:r>
              <a:rPr lang="en-US" sz="1500" dirty="0" smtClean="0"/>
              <a:t>Incorporate bot filtering </a:t>
            </a:r>
            <a:endParaRPr lang="en-US" sz="1500" dirty="0"/>
          </a:p>
          <a:p>
            <a:pPr lvl="1"/>
            <a:r>
              <a:rPr lang="en-US" sz="1500" dirty="0" smtClean="0"/>
              <a:t>Minor structural tweaks for pipeline optimization</a:t>
            </a:r>
            <a:endParaRPr lang="en-US" sz="1500" dirty="0"/>
          </a:p>
          <a:p>
            <a:pPr lvl="1"/>
            <a:endParaRPr lang="en-US" sz="1500" dirty="0"/>
          </a:p>
          <a:p>
            <a:pPr lvl="1"/>
            <a:endParaRPr lang="en-US" sz="1500" dirty="0"/>
          </a:p>
          <a:p>
            <a:pPr lvl="1"/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878268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1D868099-6145-4BC0-A5EA-74BEF1776B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hank-you-word-clou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1565897"/>
            <a:ext cx="6900380" cy="37262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71423" y="2136590"/>
            <a:ext cx="3053039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indent="-384048" algn="ctr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2400" dirty="0" err="1">
                <a:solidFill>
                  <a:schemeClr val="tx2"/>
                </a:solidFill>
              </a:rPr>
              <a:t>Kristian</a:t>
            </a:r>
            <a:r>
              <a:rPr lang="en-US" sz="2400" dirty="0">
                <a:solidFill>
                  <a:schemeClr val="tx2"/>
                </a:solidFill>
              </a:rPr>
              <a:t>, Paul, Stefan and Tom</a:t>
            </a:r>
          </a:p>
          <a:p>
            <a:pPr marL="384048" indent="-384048" algn="ctr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2400" dirty="0" smtClean="0">
                <a:solidFill>
                  <a:schemeClr val="tx2"/>
                </a:solidFill>
              </a:rPr>
              <a:t>&amp;</a:t>
            </a:r>
          </a:p>
          <a:p>
            <a:pPr marL="384048" indent="-384048" algn="ctr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2400" dirty="0" smtClean="0">
                <a:solidFill>
                  <a:schemeClr val="tx2"/>
                </a:solidFill>
              </a:rPr>
              <a:t>Classmates </a:t>
            </a:r>
          </a:p>
          <a:p>
            <a:pPr marL="384048" indent="-384048" algn="ctr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2400" dirty="0" smtClean="0">
                <a:solidFill>
                  <a:schemeClr val="tx2"/>
                </a:solidFill>
              </a:rPr>
              <a:t>&amp; </a:t>
            </a:r>
            <a:endParaRPr lang="en-US" sz="2400" dirty="0">
              <a:solidFill>
                <a:schemeClr val="tx2"/>
              </a:solidFill>
            </a:endParaRPr>
          </a:p>
          <a:p>
            <a:pPr marL="384048" indent="-384048" algn="ctr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2400" dirty="0">
                <a:solidFill>
                  <a:schemeClr val="tx2"/>
                </a:solidFill>
              </a:rPr>
              <a:t>Spiced Team 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xmlns="" id="{CC1026F7-DECB-49B4-A565-518BBA4454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56140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30BC9609-A8AF-411F-A9E0-C3B93C8945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Opinion Polling </a:t>
            </a:r>
            <a:r>
              <a:rPr lang="en-US" dirty="0" smtClean="0"/>
              <a:t>versus </a:t>
            </a:r>
            <a:r>
              <a:rPr lang="en-US" dirty="0"/>
              <a:t>Social Media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BE661BF0-C2B0-444B-8E9A-F28A633CB0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6632461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85573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512" y="265566"/>
            <a:ext cx="7498080" cy="1143000"/>
          </a:xfrm>
        </p:spPr>
        <p:txBody>
          <a:bodyPr/>
          <a:lstStyle/>
          <a:p>
            <a:r>
              <a:rPr lang="en-US" dirty="0"/>
              <a:t>Pipeline Overview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557663" y="1350993"/>
            <a:ext cx="9201908" cy="1609877"/>
            <a:chOff x="1557663" y="1350993"/>
            <a:chExt cx="9201908" cy="1609877"/>
          </a:xfrm>
        </p:grpSpPr>
        <p:pic>
          <p:nvPicPr>
            <p:cNvPr id="19" name="Picture 18" descr="docdb_logo.jpg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2162" y1="17164" x2="42162" y2="17164"/>
                          <a14:backgroundMark x1="45405" y1="66418" x2="45405" y2="66418"/>
                          <a14:backgroundMark x1="49189" y1="64925" x2="49189" y2="649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3027" y="1540133"/>
              <a:ext cx="1905513" cy="1380209"/>
            </a:xfrm>
            <a:prstGeom prst="rect">
              <a:avLst/>
            </a:prstGeom>
          </p:spPr>
        </p:pic>
        <p:pic>
          <p:nvPicPr>
            <p:cNvPr id="6" name="Picture 5" descr="iconfinder_twitter_173834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7663" y="1454394"/>
              <a:ext cx="1309180" cy="1309180"/>
            </a:xfrm>
            <a:prstGeom prst="rect">
              <a:avLst/>
            </a:prstGeom>
          </p:spPr>
        </p:pic>
        <p:pic>
          <p:nvPicPr>
            <p:cNvPr id="8" name="Picture 7" descr="ec2instance.png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57" r="19435"/>
            <a:stretch/>
          </p:blipFill>
          <p:spPr>
            <a:xfrm>
              <a:off x="5840077" y="1350993"/>
              <a:ext cx="1141291" cy="1589360"/>
            </a:xfrm>
            <a:prstGeom prst="rect">
              <a:avLst/>
            </a:prstGeom>
          </p:spPr>
        </p:pic>
        <p:pic>
          <p:nvPicPr>
            <p:cNvPr id="9" name="Picture 8" descr="rdsAmazon.png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2602" y="1688559"/>
              <a:ext cx="1986969" cy="1272311"/>
            </a:xfrm>
            <a:prstGeom prst="rect">
              <a:avLst/>
            </a:prstGeom>
          </p:spPr>
        </p:pic>
        <p:pic>
          <p:nvPicPr>
            <p:cNvPr id="10" name="Picture 9" descr="json-logo.png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8593" y="1703702"/>
              <a:ext cx="678165" cy="324340"/>
            </a:xfrm>
            <a:prstGeom prst="rect">
              <a:avLst/>
            </a:prstGeom>
          </p:spPr>
        </p:pic>
        <p:pic>
          <p:nvPicPr>
            <p:cNvPr id="11" name="Picture 10" descr="sqlalchemy.jpg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9169" y="1821819"/>
              <a:ext cx="1538959" cy="324140"/>
            </a:xfrm>
            <a:prstGeom prst="rect">
              <a:avLst/>
            </a:prstGeom>
          </p:spPr>
        </p:pic>
        <p:pic>
          <p:nvPicPr>
            <p:cNvPr id="15" name="Picture 14" descr="downloads_71234605-45de-46e9-888a-9dc598a4a65b_ETL-removebg-preview.png"/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3158" b="85526" l="32268" r="68037">
                          <a14:foregroundMark x1="46880" y1="15789" x2="46880" y2="15789"/>
                          <a14:foregroundMark x1="49772" y1="13158" x2="49772" y2="13158"/>
                          <a14:foregroundMark x1="51903" y1="25526" x2="51903" y2="25526"/>
                          <a14:foregroundMark x1="59513" y1="18421" x2="59513" y2="18421"/>
                          <a14:foregroundMark x1="53425" y1="85526" x2="53425" y2="85526"/>
                          <a14:foregroundMark x1="56925" y1="20000" x2="56925" y2="20000"/>
                          <a14:backgroundMark x1="52055" y1="86053" x2="52055" y2="86053"/>
                          <a14:backgroundMark x1="52207" y1="86579" x2="51750" y2="86316"/>
                          <a14:backgroundMark x1="53729" y1="87105" x2="51294" y2="86579"/>
                          <a14:backgroundMark x1="53577" y1="87105" x2="52207" y2="8684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35" t="5907" r="27433" b="6604"/>
            <a:stretch/>
          </p:blipFill>
          <p:spPr>
            <a:xfrm rot="16200000">
              <a:off x="4806816" y="1591065"/>
              <a:ext cx="1006480" cy="1141108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/>
          </p:nvCxnSpPr>
          <p:spPr>
            <a:xfrm>
              <a:off x="7069169" y="2185829"/>
              <a:ext cx="1662289" cy="0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2696296" y="2048772"/>
              <a:ext cx="828236" cy="0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2" name="Picture 41" descr="maclogo3.png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444" b="100000" l="9778" r="89778">
                        <a14:foregroundMark x1="58667" y1="14222" x2="58667" y2="14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969" y="4220806"/>
            <a:ext cx="1447029" cy="14470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traight Arrow Connector 42"/>
          <p:cNvCxnSpPr/>
          <p:nvPr/>
        </p:nvCxnSpPr>
        <p:spPr>
          <a:xfrm>
            <a:off x="9338235" y="3068134"/>
            <a:ext cx="0" cy="1009976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5181797" y="4328239"/>
            <a:ext cx="3242695" cy="1606791"/>
            <a:chOff x="5181797" y="4328239"/>
            <a:chExt cx="3242695" cy="1606791"/>
          </a:xfrm>
        </p:grpSpPr>
        <p:pic>
          <p:nvPicPr>
            <p:cNvPr id="13" name="Picture 12" descr="pythonLogo.png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7775" y="4377997"/>
              <a:ext cx="457383" cy="456664"/>
            </a:xfrm>
            <a:prstGeom prst="rect">
              <a:avLst/>
            </a:prstGeom>
          </p:spPr>
        </p:pic>
        <p:pic>
          <p:nvPicPr>
            <p:cNvPr id="23" name="Picture 22" descr="pythonLogo.png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4818" y="4328239"/>
              <a:ext cx="457383" cy="456664"/>
            </a:xfrm>
            <a:prstGeom prst="rect">
              <a:avLst/>
            </a:prstGeom>
          </p:spPr>
        </p:pic>
        <p:pic>
          <p:nvPicPr>
            <p:cNvPr id="24" name="Picture 23" descr="pythonLogo.png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1053" y="5116450"/>
              <a:ext cx="457383" cy="456664"/>
            </a:xfrm>
            <a:prstGeom prst="rect">
              <a:avLst/>
            </a:prstGeom>
          </p:spPr>
        </p:pic>
        <p:pic>
          <p:nvPicPr>
            <p:cNvPr id="26" name="Picture 25" descr="pythonLogo.png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8096" y="5066692"/>
              <a:ext cx="457383" cy="456664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5181797" y="4766753"/>
              <a:ext cx="32426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Extraction and Transformation (E&amp;T)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93346" y="5596476"/>
              <a:ext cx="23775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Exploratory Data Analysis</a:t>
              </a:r>
            </a:p>
          </p:txBody>
        </p:sp>
        <p:pic>
          <p:nvPicPr>
            <p:cNvPr id="30" name="Picture 29" descr="pythonLogo.png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2843" y="5105307"/>
              <a:ext cx="457383" cy="456664"/>
            </a:xfrm>
            <a:prstGeom prst="rect">
              <a:avLst/>
            </a:prstGeom>
          </p:spPr>
        </p:pic>
        <p:pic>
          <p:nvPicPr>
            <p:cNvPr id="46" name="Picture 45" descr="etl2.png"/>
            <p:cNvPicPr>
              <a:picLocks noChangeAspect="1"/>
            </p:cNvPicPr>
            <p:nvPr/>
          </p:nvPicPr>
          <p:blipFill>
            <a:blip r:embed="rId14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colorTemperature colorTemp="7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357055" y="4264319"/>
              <a:ext cx="506422" cy="6342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3387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7828" y="153932"/>
            <a:ext cx="8229600" cy="1143000"/>
          </a:xfrm>
        </p:spPr>
        <p:txBody>
          <a:bodyPr/>
          <a:lstStyle/>
          <a:p>
            <a:r>
              <a:rPr lang="en-US" dirty="0"/>
              <a:t>E &amp; T: </a:t>
            </a:r>
            <a:r>
              <a:rPr lang="en-US" dirty="0" err="1"/>
              <a:t>Retweet</a:t>
            </a:r>
            <a:r>
              <a:rPr lang="en-US" dirty="0"/>
              <a:t> Network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96520" y="1051091"/>
            <a:ext cx="1918642" cy="369332"/>
          </a:xfrm>
          <a:prstGeom prst="rect">
            <a:avLst/>
          </a:prstGeom>
          <a:noFill/>
          <a:ln w="57150" cmpd="sng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df</a:t>
            </a:r>
            <a:r>
              <a:rPr lang="en-US" dirty="0"/>
              <a:t>=7573 user ids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78892" y="3349555"/>
            <a:ext cx="754083" cy="369332"/>
          </a:xfrm>
          <a:prstGeom prst="rect">
            <a:avLst/>
          </a:prstGeom>
          <a:noFill/>
          <a:ln w="57150" cmpd="sng">
            <a:solidFill>
              <a:srgbClr val="C0504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nodes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172582" y="2201303"/>
            <a:ext cx="3583293" cy="4384919"/>
            <a:chOff x="590937" y="2935993"/>
            <a:chExt cx="3583293" cy="4384919"/>
          </a:xfrm>
        </p:grpSpPr>
        <p:pic>
          <p:nvPicPr>
            <p:cNvPr id="8" name="Picture 7" descr="network_exampl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937" y="2935993"/>
              <a:ext cx="3479857" cy="3479857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590937" y="6120583"/>
              <a:ext cx="358329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most_influential</a:t>
              </a:r>
              <a:r>
                <a:rPr lang="en-US" dirty="0"/>
                <a:t>=</a:t>
              </a:r>
              <a:r>
                <a:rPr lang="en-US" dirty="0" err="1"/>
                <a:t>nx.degree</a:t>
              </a:r>
              <a:r>
                <a:rPr lang="en-US" dirty="0"/>
                <a:t>(G)&gt;1</a:t>
              </a:r>
            </a:p>
            <a:p>
              <a:pPr algn="ctr"/>
              <a:r>
                <a:rPr lang="en-US" dirty="0"/>
                <a:t>(2606 user ids)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(Library: </a:t>
              </a:r>
              <a:r>
                <a:rPr lang="en-US" dirty="0" err="1"/>
                <a:t>Networkx</a:t>
              </a:r>
              <a:r>
                <a:rPr lang="en-US" dirty="0"/>
                <a:t>)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719884" y="5974016"/>
            <a:ext cx="3517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df</a:t>
            </a:r>
            <a:r>
              <a:rPr lang="en-US" dirty="0"/>
              <a:t>[</a:t>
            </a:r>
            <a:r>
              <a:rPr lang="en-US" dirty="0" err="1"/>
              <a:t>df.user_id.isin</a:t>
            </a:r>
            <a:r>
              <a:rPr lang="en-US" dirty="0"/>
              <a:t>(</a:t>
            </a:r>
            <a:r>
              <a:rPr lang="en-US" dirty="0" err="1"/>
              <a:t>most_influential</a:t>
            </a:r>
            <a:r>
              <a:rPr lang="en-US" dirty="0"/>
              <a:t>)]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701851" y="5604684"/>
            <a:ext cx="1545428" cy="369332"/>
          </a:xfrm>
          <a:prstGeom prst="rect">
            <a:avLst/>
          </a:prstGeom>
          <a:noFill/>
          <a:ln w="57150" cmpd="sng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3301 </a:t>
            </a:r>
            <a:r>
              <a:rPr lang="en-US" dirty="0" smtClean="0"/>
              <a:t>user ids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315162" y="2201303"/>
            <a:ext cx="1138899" cy="9286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482086" y="3727148"/>
            <a:ext cx="2573660" cy="30074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482086" y="4791866"/>
            <a:ext cx="3061143" cy="9286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010745"/>
              </p:ext>
            </p:extLst>
          </p:nvPr>
        </p:nvGraphicFramePr>
        <p:xfrm>
          <a:off x="2413811" y="1624955"/>
          <a:ext cx="7543800" cy="391160"/>
        </p:xfrm>
        <a:graphic>
          <a:graphicData uri="http://schemas.openxmlformats.org/drawingml/2006/table">
            <a:tbl>
              <a:tblPr/>
              <a:tblGrid>
                <a:gridCol w="2095500"/>
                <a:gridCol w="3441700"/>
                <a:gridCol w="2006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auth_id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user_mentioned_id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reply_to_user_id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1267155630055440000.00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[1236337340085198848, 948468159073234944]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1236337340085190000.00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094657"/>
              </p:ext>
            </p:extLst>
          </p:nvPr>
        </p:nvGraphicFramePr>
        <p:xfrm>
          <a:off x="7465160" y="3808208"/>
          <a:ext cx="4051300" cy="782320"/>
        </p:xfrm>
        <a:graphic>
          <a:graphicData uri="http://schemas.openxmlformats.org/drawingml/2006/table">
            <a:tbl>
              <a:tblPr/>
              <a:tblGrid>
                <a:gridCol w="2006600"/>
                <a:gridCol w="20447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auth_id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target_user_id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1267155630055440000.00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1236337340085190000.00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1267155630055440000.00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948468159073234000.00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1267155630055440000.00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1236337340085190000.00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288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474" y="265709"/>
            <a:ext cx="7498080" cy="1143000"/>
          </a:xfrm>
        </p:spPr>
        <p:txBody>
          <a:bodyPr/>
          <a:lstStyle/>
          <a:p>
            <a:r>
              <a:rPr lang="en-US" dirty="0"/>
              <a:t>E &amp; T: Gender and 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56397" y="1097085"/>
            <a:ext cx="3903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Stage 1: face detection 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dlib</a:t>
            </a:r>
            <a:r>
              <a:rPr lang="en-US" dirty="0"/>
              <a:t> face </a:t>
            </a:r>
            <a:r>
              <a:rPr lang="en-US" dirty="0" smtClean="0"/>
              <a:t>frontal detector-HOG &amp; SVM)</a:t>
            </a:r>
            <a:endParaRPr lang="en-US" dirty="0"/>
          </a:p>
        </p:txBody>
      </p:sp>
      <p:pic>
        <p:nvPicPr>
          <p:cNvPr id="5" name="Picture 4" descr="Screen Shot 2020-08-09 at 2.12.22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84"/>
          <a:stretch/>
        </p:blipFill>
        <p:spPr>
          <a:xfrm>
            <a:off x="1912232" y="1763046"/>
            <a:ext cx="2036600" cy="1812361"/>
          </a:xfrm>
          <a:prstGeom prst="rect">
            <a:avLst/>
          </a:prstGeom>
        </p:spPr>
      </p:pic>
      <p:pic>
        <p:nvPicPr>
          <p:cNvPr id="6" name="Picture 5" descr="Screen Shot 2020-08-09 at 2.12.06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4"/>
          <a:stretch/>
        </p:blipFill>
        <p:spPr>
          <a:xfrm>
            <a:off x="1938370" y="3838060"/>
            <a:ext cx="2022792" cy="1866644"/>
          </a:xfrm>
          <a:prstGeom prst="rect">
            <a:avLst/>
          </a:prstGeom>
        </p:spPr>
      </p:pic>
      <p:pic>
        <p:nvPicPr>
          <p:cNvPr id="7" name="Picture 6" descr="Screen Shot 2020-08-09 at 2.08.4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778" y="1623221"/>
            <a:ext cx="2131404" cy="2123952"/>
          </a:xfrm>
          <a:prstGeom prst="rect">
            <a:avLst/>
          </a:prstGeom>
        </p:spPr>
      </p:pic>
      <p:pic>
        <p:nvPicPr>
          <p:cNvPr id="8" name="Picture 7" descr="Screen Shot 2020-08-09 at 2.09.44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426" y="1636121"/>
            <a:ext cx="2232030" cy="2116081"/>
          </a:xfrm>
          <a:prstGeom prst="rect">
            <a:avLst/>
          </a:prstGeom>
        </p:spPr>
      </p:pic>
      <p:pic>
        <p:nvPicPr>
          <p:cNvPr id="9" name="Picture 8" descr="Screen Shot 2020-08-09 at 2.11.18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131" y="4071152"/>
            <a:ext cx="2170985" cy="2119817"/>
          </a:xfrm>
          <a:prstGeom prst="rect">
            <a:avLst/>
          </a:prstGeom>
        </p:spPr>
      </p:pic>
      <p:pic>
        <p:nvPicPr>
          <p:cNvPr id="10" name="Picture 9" descr="Screen Shot 2020-08-09 at 2.10.46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136" y="4071152"/>
            <a:ext cx="2109047" cy="21314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3107" y="5746372"/>
            <a:ext cx="54468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 Levi &amp;  </a:t>
            </a:r>
            <a:r>
              <a:rPr lang="en-US" sz="1100" dirty="0" err="1"/>
              <a:t>Hassner</a:t>
            </a:r>
            <a:r>
              <a:rPr lang="en-US" sz="1100" dirty="0"/>
              <a:t>, </a:t>
            </a:r>
            <a:r>
              <a:rPr lang="en-US" sz="1100" i="1" dirty="0"/>
              <a:t>Age and Gender Classification Using Convolutional Neural </a:t>
            </a:r>
            <a:r>
              <a:rPr lang="en-US" sz="1100" i="1" dirty="0" err="1" smtClean="0"/>
              <a:t>Netwrk</a:t>
            </a:r>
            <a:r>
              <a:rPr lang="en-US" sz="1100" dirty="0"/>
              <a:t>, IEEE Conf. on Computer Vision and Pattern Recognition (CVPR) workshops, 2015. </a:t>
            </a:r>
          </a:p>
          <a:p>
            <a:r>
              <a:rPr lang="en-US" sz="1100" dirty="0"/>
              <a:t>(</a:t>
            </a:r>
            <a:r>
              <a:rPr lang="en-US" sz="1100" dirty="0" err="1"/>
              <a:t>talhassner.github.io</a:t>
            </a:r>
            <a:r>
              <a:rPr lang="en-US" sz="1100" dirty="0"/>
              <a:t>/home/publications/2015_CVPR</a:t>
            </a:r>
            <a:r>
              <a:rPr lang="en-US" sz="1100" dirty="0" smtClean="0"/>
              <a:t>)</a:t>
            </a:r>
          </a:p>
          <a:p>
            <a:r>
              <a:rPr lang="en-US" sz="1100" dirty="0" err="1" smtClean="0"/>
              <a:t>Jia</a:t>
            </a:r>
            <a:r>
              <a:rPr lang="en-US" sz="1100" dirty="0" smtClean="0"/>
              <a:t> et al., </a:t>
            </a:r>
            <a:r>
              <a:rPr lang="en-US" sz="1100" dirty="0" err="1" smtClean="0"/>
              <a:t>Caffe</a:t>
            </a:r>
            <a:r>
              <a:rPr lang="en-US" sz="1100" dirty="0" smtClean="0"/>
              <a:t>: Convolutional Architecture for Fast Feature Embedding, </a:t>
            </a:r>
            <a:r>
              <a:rPr lang="en-US" sz="1100" dirty="0" err="1" smtClean="0"/>
              <a:t>arXiv</a:t>
            </a:r>
            <a:r>
              <a:rPr lang="en-US" sz="1100" dirty="0" smtClean="0"/>
              <a:t> preprint </a:t>
            </a:r>
            <a:r>
              <a:rPr lang="en-US" sz="1100" dirty="0" err="1" smtClean="0"/>
              <a:t>arVix</a:t>
            </a:r>
            <a:r>
              <a:rPr lang="en-US" sz="1100" dirty="0" smtClean="0"/>
              <a:t>: 1408.5093, 2014</a:t>
            </a:r>
          </a:p>
          <a:p>
            <a:r>
              <a:rPr lang="en-US" sz="1100" dirty="0" smtClean="0"/>
              <a:t>(</a:t>
            </a:r>
            <a:r>
              <a:rPr lang="en-US" sz="1100" dirty="0" err="1" smtClean="0"/>
              <a:t>caffe.berkeleyvision.org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6907706" y="908141"/>
            <a:ext cx="3551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Stage 2: Gender and Age Estimation</a:t>
            </a:r>
          </a:p>
          <a:p>
            <a:pPr algn="ctr"/>
            <a:r>
              <a:rPr lang="en-US" dirty="0"/>
              <a:t>(CNN/</a:t>
            </a:r>
            <a:r>
              <a:rPr lang="en-US" dirty="0" err="1"/>
              <a:t>Caffe</a:t>
            </a:r>
            <a:r>
              <a:rPr lang="en-US" dirty="0"/>
              <a:t> model*) </a:t>
            </a:r>
          </a:p>
        </p:txBody>
      </p:sp>
    </p:spTree>
    <p:extLst>
      <p:ext uri="{BB962C8B-B14F-4D97-AF65-F5344CB8AC3E}">
        <p14:creationId xmlns:p14="http://schemas.microsoft.com/office/powerpoint/2010/main" val="2525374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2812C54-7AEF-4ABB-826E-221F51CB0F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US" dirty="0"/>
              <a:t>E &amp; T: Other demographic tools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91F40E4-8A76-44CF-91EC-9073673526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2171013-D973-4187-9CF2-EE098EEF81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3864" y="2722152"/>
            <a:ext cx="7705164" cy="3581400"/>
          </a:xfrm>
        </p:spPr>
        <p:txBody>
          <a:bodyPr>
            <a:normAutofit/>
          </a:bodyPr>
          <a:lstStyle/>
          <a:p>
            <a:r>
              <a:rPr lang="en-US" dirty="0"/>
              <a:t>User name cleaning: </a:t>
            </a:r>
            <a:r>
              <a:rPr lang="en-US" dirty="0" err="1"/>
              <a:t>wordsegment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Ethnicity</a:t>
            </a:r>
            <a:r>
              <a:rPr lang="en-US" dirty="0"/>
              <a:t>: </a:t>
            </a:r>
            <a:r>
              <a:rPr lang="en-US" dirty="0" err="1"/>
              <a:t>ethnicolr</a:t>
            </a:r>
            <a:endParaRPr lang="en-US" dirty="0"/>
          </a:p>
          <a:p>
            <a:r>
              <a:rPr lang="en-US" dirty="0"/>
              <a:t>Label (person </a:t>
            </a:r>
            <a:r>
              <a:rPr lang="en-US" dirty="0" err="1"/>
              <a:t>vs</a:t>
            </a:r>
            <a:r>
              <a:rPr lang="en-US" dirty="0"/>
              <a:t> organization): Spacy NER</a:t>
            </a:r>
          </a:p>
          <a:p>
            <a:r>
              <a:rPr lang="en-US" dirty="0"/>
              <a:t>Location coordinates: </a:t>
            </a:r>
            <a:r>
              <a:rPr lang="en-US" dirty="0" err="1"/>
              <a:t>geopy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55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750" y="241631"/>
            <a:ext cx="10884933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 &amp; T/Exploratory Data Analysis: </a:t>
            </a:r>
            <a:r>
              <a:rPr lang="en-US" dirty="0"/>
              <a:t>Topic Modeling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54550" y="882333"/>
            <a:ext cx="2969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600" dirty="0" smtClean="0"/>
              <a:t>Text </a:t>
            </a:r>
            <a:r>
              <a:rPr lang="en-US" sz="1600" dirty="0"/>
              <a:t>Preprocessing:</a:t>
            </a:r>
          </a:p>
          <a:p>
            <a:r>
              <a:rPr lang="en-US" sz="1600" dirty="0" smtClean="0"/>
              <a:t>Preprocessor</a:t>
            </a:r>
            <a:r>
              <a:rPr lang="en-US" sz="1600" dirty="0"/>
              <a:t>, </a:t>
            </a:r>
            <a:r>
              <a:rPr lang="en-US" sz="1600" dirty="0" err="1"/>
              <a:t>nltk</a:t>
            </a:r>
            <a:r>
              <a:rPr lang="en-US" sz="1600" dirty="0"/>
              <a:t>, </a:t>
            </a:r>
            <a:r>
              <a:rPr lang="en-US" sz="1600" dirty="0" err="1" smtClean="0"/>
              <a:t>Ekphrasis</a:t>
            </a:r>
            <a:r>
              <a:rPr lang="en-US" sz="1600" dirty="0" smtClean="0"/>
              <a:t>, </a:t>
            </a:r>
            <a:r>
              <a:rPr lang="en-US" sz="1600" dirty="0" err="1" smtClean="0"/>
              <a:t>vaderSentiment</a:t>
            </a:r>
            <a:endParaRPr lang="en-US" sz="1600" dirty="0"/>
          </a:p>
        </p:txBody>
      </p:sp>
      <p:pic>
        <p:nvPicPr>
          <p:cNvPr id="6" name="Picture 5" descr="lda_wordclou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520" y="773965"/>
            <a:ext cx="6230734" cy="519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09206" y="1764105"/>
            <a:ext cx="1285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2) Brief EDA: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7025" y="4623028"/>
            <a:ext cx="24959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3) LDA </a:t>
            </a:r>
            <a:r>
              <a:rPr lang="en-US" sz="1600" dirty="0" err="1"/>
              <a:t>modelling</a:t>
            </a:r>
            <a:r>
              <a:rPr lang="en-US" sz="1600" dirty="0"/>
              <a:t> (</a:t>
            </a:r>
            <a:r>
              <a:rPr lang="en-US" sz="1600" dirty="0" err="1"/>
              <a:t>Gensim</a:t>
            </a:r>
            <a:r>
              <a:rPr lang="en-US" sz="1600" dirty="0"/>
              <a:t>):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Word </a:t>
            </a:r>
            <a:r>
              <a:rPr lang="en-US" sz="1600" dirty="0" err="1"/>
              <a:t>freq</a:t>
            </a:r>
            <a:r>
              <a:rPr lang="en-US" sz="1600" dirty="0"/>
              <a:t> dictionary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‘Bag of Words’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Number of topics</a:t>
            </a:r>
          </a:p>
        </p:txBody>
      </p:sp>
      <p:pic>
        <p:nvPicPr>
          <p:cNvPr id="3" name="Picture 2" descr="Screen Shot 2020-08-10 at 8.39.19 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32" b="73149"/>
          <a:stretch/>
        </p:blipFill>
        <p:spPr>
          <a:xfrm>
            <a:off x="2053889" y="6292427"/>
            <a:ext cx="8498211" cy="3127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67409" y="5823333"/>
            <a:ext cx="2865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4) Topic word array (1 example):</a:t>
            </a:r>
          </a:p>
        </p:txBody>
      </p:sp>
    </p:spTree>
    <p:extLst>
      <p:ext uri="{BB962C8B-B14F-4D97-AF65-F5344CB8AC3E}">
        <p14:creationId xmlns:p14="http://schemas.microsoft.com/office/powerpoint/2010/main" val="1102344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834" y="473783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Exploratory Data Analysis I </a:t>
            </a:r>
          </a:p>
        </p:txBody>
      </p:sp>
      <p:pic>
        <p:nvPicPr>
          <p:cNvPr id="5" name="Picture 4" descr="sentiment_timecourse_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55" y="1659793"/>
            <a:ext cx="5470483" cy="3907488"/>
          </a:xfrm>
          <a:prstGeom prst="rect">
            <a:avLst/>
          </a:prstGeom>
        </p:spPr>
      </p:pic>
      <p:pic>
        <p:nvPicPr>
          <p:cNvPr id="6" name="Picture 5" descr="sentiment_histog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429" y="1659793"/>
            <a:ext cx="5470482" cy="39074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26823" y="5664757"/>
            <a:ext cx="96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=1117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704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230" y="206317"/>
            <a:ext cx="11295530" cy="897825"/>
          </a:xfrm>
        </p:spPr>
        <p:txBody>
          <a:bodyPr>
            <a:noAutofit/>
          </a:bodyPr>
          <a:lstStyle/>
          <a:p>
            <a:r>
              <a:rPr lang="en-US" sz="4000" dirty="0"/>
              <a:t>Exploratory Data Analysis: Detecting bot activity 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48419" y="2013590"/>
            <a:ext cx="31144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Topics tweeted by bot:</a:t>
            </a:r>
          </a:p>
          <a:p>
            <a:pPr algn="ctr"/>
            <a:r>
              <a:rPr lang="en-US" sz="1400" dirty="0"/>
              <a:t> 7, 9 2, 3, 0, 8, 4, 6, 10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Topics tweeted by bot audience :</a:t>
            </a:r>
          </a:p>
          <a:p>
            <a:pPr algn="ctr"/>
            <a:r>
              <a:rPr lang="en-US" sz="1400" dirty="0"/>
              <a:t> 8, 6, 2, 3, 1 0, 10, 7, 9, 5, 4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381023"/>
              </p:ext>
            </p:extLst>
          </p:nvPr>
        </p:nvGraphicFramePr>
        <p:xfrm>
          <a:off x="2382111" y="863190"/>
          <a:ext cx="8001000" cy="1069340"/>
        </p:xfrm>
        <a:graphic>
          <a:graphicData uri="http://schemas.openxmlformats.org/drawingml/2006/table">
            <a:tbl>
              <a:tblPr/>
              <a:tblGrid>
                <a:gridCol w="2451100"/>
                <a:gridCol w="1219200"/>
                <a:gridCol w="1079500"/>
                <a:gridCol w="1816100"/>
                <a:gridCol w="1435100"/>
              </a:tblGrid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retweet_count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favor_count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retweeter_follower_count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sentiment_score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arik ring energyengineering expert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86349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0.46575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 berry lee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86349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0.4389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 pratt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-0.5574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 future bot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2765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3713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538144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0.217596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108530"/>
              </p:ext>
            </p:extLst>
          </p:nvPr>
        </p:nvGraphicFramePr>
        <p:xfrm>
          <a:off x="7444583" y="2126703"/>
          <a:ext cx="3670300" cy="873760"/>
        </p:xfrm>
        <a:graphic>
          <a:graphicData uri="http://schemas.openxmlformats.org/drawingml/2006/table">
            <a:tbl>
              <a:tblPr/>
              <a:tblGrid>
                <a:gridCol w="2451100"/>
                <a:gridCol w="1219200"/>
              </a:tblGrid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tweeted_amount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arik ring energyengineering expert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 berry lee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 future bot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3" name="Picture 12" descr="newplot (10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287" y="3203682"/>
            <a:ext cx="5569733" cy="3580542"/>
          </a:xfrm>
          <a:prstGeom prst="rect">
            <a:avLst/>
          </a:prstGeom>
        </p:spPr>
      </p:pic>
      <p:pic>
        <p:nvPicPr>
          <p:cNvPr id="14" name="Picture 13" descr="newplot (9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71" y="3203682"/>
            <a:ext cx="5569733" cy="35805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95371" y="6488668"/>
            <a:ext cx="8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n=698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54120" y="6440547"/>
            <a:ext cx="89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n-=419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945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usschnitt">
  <a:themeElements>
    <a:clrScheme name="Ausschnitt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Ausschnitt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usschnit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556</Words>
  <Application>Microsoft Macintosh PowerPoint</Application>
  <PresentationFormat>Custom</PresentationFormat>
  <Paragraphs>132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Ausschnitt</vt:lpstr>
      <vt:lpstr>Current Public Opinion on Sustainability</vt:lpstr>
      <vt:lpstr>Opinion Polling versus Social Media Analysis</vt:lpstr>
      <vt:lpstr>Pipeline Overview</vt:lpstr>
      <vt:lpstr>E &amp; T: Retweet Network</vt:lpstr>
      <vt:lpstr>E &amp; T: Gender and Age</vt:lpstr>
      <vt:lpstr>E &amp; T: Other demographic tools</vt:lpstr>
      <vt:lpstr>E &amp; T/Exploratory Data Analysis: Topic Modeling</vt:lpstr>
      <vt:lpstr>Exploratory Data Analysis I </vt:lpstr>
      <vt:lpstr>Exploratory Data Analysis: Detecting bot activity I</vt:lpstr>
      <vt:lpstr>Exploratory Data Analysis: Detecting bot activity II</vt:lpstr>
      <vt:lpstr>Exploratory Data Analysis: Detecting bot activity III</vt:lpstr>
      <vt:lpstr>Closing Remarks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Public Opinion on Sustainability</dc:title>
  <dc:creator>Caroline Gleim</dc:creator>
  <cp:lastModifiedBy>Gloria Quiceno</cp:lastModifiedBy>
  <cp:revision>29</cp:revision>
  <dcterms:created xsi:type="dcterms:W3CDTF">2020-08-10T12:58:45Z</dcterms:created>
  <dcterms:modified xsi:type="dcterms:W3CDTF">2020-08-14T14:28:17Z</dcterms:modified>
</cp:coreProperties>
</file>