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57" r:id="rId3"/>
    <p:sldId id="262" r:id="rId4"/>
    <p:sldId id="261" r:id="rId5"/>
    <p:sldId id="259" r:id="rId6"/>
    <p:sldId id="264" r:id="rId7"/>
    <p:sldId id="275" r:id="rId8"/>
    <p:sldId id="267" r:id="rId9"/>
    <p:sldId id="278" r:id="rId10"/>
    <p:sldId id="276" r:id="rId11"/>
    <p:sldId id="277" r:id="rId12"/>
    <p:sldId id="279" r:id="rId13"/>
    <p:sldId id="280" r:id="rId14"/>
    <p:sldId id="281" r:id="rId15"/>
    <p:sldId id="260" r:id="rId16"/>
    <p:sldId id="282" r:id="rId17"/>
    <p:sldId id="269" r:id="rId18"/>
    <p:sldId id="270" r:id="rId19"/>
    <p:sldId id="283" r:id="rId20"/>
    <p:sldId id="288" r:id="rId21"/>
    <p:sldId id="266" r:id="rId22"/>
    <p:sldId id="284" r:id="rId23"/>
    <p:sldId id="285" r:id="rId24"/>
    <p:sldId id="286" r:id="rId25"/>
    <p:sldId id="287" r:id="rId26"/>
    <p:sldId id="273" r:id="rId2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55" userDrawn="1">
          <p15:clr>
            <a:srgbClr val="A4A3A4"/>
          </p15:clr>
        </p15:guide>
        <p15:guide id="2" pos="1202" userDrawn="1">
          <p15:clr>
            <a:srgbClr val="A4A3A4"/>
          </p15:clr>
        </p15:guide>
        <p15:guide id="3" pos="5602" userDrawn="1">
          <p15:clr>
            <a:srgbClr val="A4A3A4"/>
          </p15:clr>
        </p15:guide>
        <p15:guide id="5" orient="horz" pos="316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222B34"/>
    <a:srgbClr val="FFD53B"/>
    <a:srgbClr val="F6F4F7"/>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p:scale>
          <a:sx n="100" d="100"/>
          <a:sy n="100" d="100"/>
        </p:scale>
        <p:origin x="-540" y="78"/>
      </p:cViewPr>
      <p:guideLst>
        <p:guide orient="horz" pos="55"/>
        <p:guide orient="horz" pos="3162"/>
        <p:guide pos="1202"/>
        <p:guide pos="5602"/>
      </p:guideLst>
    </p:cSldViewPr>
  </p:slideViewPr>
  <p:notesTextViewPr>
    <p:cViewPr>
      <p:scale>
        <a:sx n="1" d="1"/>
        <a:sy n="1" d="1"/>
      </p:scale>
      <p:origin x="0" y="0"/>
    </p:cViewPr>
  </p:notesTextViewPr>
  <p:sorterViewPr>
    <p:cViewPr>
      <p:scale>
        <a:sx n="186" d="100"/>
        <a:sy n="18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159322-6C85-4127-9E81-7F8BF0D70E1A}" type="datetimeFigureOut">
              <a:rPr lang="zh-CN" altLang="en-US" smtClean="0"/>
              <a:pPr/>
              <a:t>2018/12/18 Tuesday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EA76D6-C0AA-410F-9DDC-526F0CB07C6D}" type="slidenum">
              <a:rPr lang="zh-CN" altLang="en-US" smtClean="0"/>
              <a:pPr/>
              <a:t>‹#›</a:t>
            </a:fld>
            <a:endParaRPr lang="zh-CN" altLang="en-US"/>
          </a:p>
        </p:txBody>
      </p:sp>
    </p:spTree>
    <p:extLst>
      <p:ext uri="{BB962C8B-B14F-4D97-AF65-F5344CB8AC3E}">
        <p14:creationId xmlns:p14="http://schemas.microsoft.com/office/powerpoint/2010/main" xmlns="" val="14521849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xmlns="" id="{682FCF50-3C2B-439D-ACA3-2FD3367F5851}"/>
              </a:ext>
            </a:extLst>
          </p:cNvPr>
          <p:cNvSpPr/>
          <p:nvPr userDrawn="1"/>
        </p:nvSpPr>
        <p:spPr>
          <a:xfrm>
            <a:off x="0" y="0"/>
            <a:ext cx="4572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3123247244"/>
      </p:ext>
    </p:extLst>
  </p:cSld>
  <p:clrMapOvr>
    <a:masterClrMapping/>
  </p:clrMapOvr>
  <p:extLst>
    <p:ext uri="{DCECCB84-F9BA-43D5-87BE-67443E8EF086}">
      <p15:sldGuideLst xmlns="" xmlns:p15="http://schemas.microsoft.com/office/powerpoint/2012/main">
        <p15:guide id="1"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F71449F7-5D90-411E-B63D-8723CE855B03}" type="datetimeFigureOut">
              <a:rPr lang="zh-CN" altLang="en-US" smtClean="0"/>
              <a:pPr/>
              <a:t>2018/12/18 Tuesday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78D03BD-8273-4B2F-9BD5-C1C4F37ADDE7}" type="slidenum">
              <a:rPr lang="zh-CN" altLang="en-US" smtClean="0"/>
              <a:pPr/>
              <a:t>‹#›</a:t>
            </a:fld>
            <a:endParaRPr lang="zh-CN" altLang="en-US"/>
          </a:p>
        </p:txBody>
      </p:sp>
      <p:sp>
        <p:nvSpPr>
          <p:cNvPr id="9" name="矩形 8"/>
          <p:cNvSpPr/>
          <p:nvPr userDrawn="1"/>
        </p:nvSpPr>
        <p:spPr>
          <a:xfrm>
            <a:off x="6874380" y="4533745"/>
            <a:ext cx="775136" cy="246221"/>
          </a:xfrm>
          <a:prstGeom prst="rect">
            <a:avLst/>
          </a:prstGeom>
        </p:spPr>
        <p:txBody>
          <a:bodyPr wrap="square">
            <a:spAutoFit/>
          </a:bodyPr>
          <a:lstStyle/>
          <a:p>
            <a:pPr defTabSz="914400"/>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pPr defTabSz="914400"/>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pPr defTabSz="914400"/>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pPr defTabSz="914400"/>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pPr defTabSz="914400"/>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pPr defTabSz="914400"/>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pPr defTabSz="914400"/>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pPr defTabSz="914400"/>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r>
              <a:rPr lang="en-US" altLang="zh-CN" sz="100" dirty="0" smtClean="0">
                <a:solidFill>
                  <a:prstClr val="white"/>
                </a:solidFill>
                <a:latin typeface="Calibri"/>
                <a:ea typeface="宋体"/>
              </a:rPr>
              <a:t>      </a:t>
            </a:r>
            <a:endParaRPr lang="en-US" altLang="zh-CN" sz="100" dirty="0">
              <a:solidFill>
                <a:prstClr val="white"/>
              </a:solidFill>
              <a:latin typeface="Calibri"/>
              <a:ea typeface="宋体"/>
            </a:endParaRPr>
          </a:p>
          <a:p>
            <a:pPr defTabSz="914400"/>
            <a:r>
              <a:rPr lang="zh-CN" altLang="en-US" sz="100" dirty="0" smtClean="0">
                <a:solidFill>
                  <a:prstClr val="white"/>
                </a:solidFill>
                <a:latin typeface="Calibri"/>
                <a:ea typeface="宋体"/>
              </a:rPr>
              <a:t>字体下载：</a:t>
            </a:r>
            <a:r>
              <a:rPr lang="en-US" altLang="zh-CN" sz="100" dirty="0" smtClean="0">
                <a:solidFill>
                  <a:prstClr val="white"/>
                </a:solidFill>
                <a:latin typeface="Calibri"/>
                <a:ea typeface="宋体"/>
              </a:rPr>
              <a:t>www.1ppt.com/ziti/</a:t>
            </a:r>
            <a:endParaRPr lang="en-US" altLang="zh-CN" sz="100" dirty="0">
              <a:solidFill>
                <a:prstClr val="white"/>
              </a:solidFill>
              <a:latin typeface="Calibri"/>
              <a:ea typeface="宋体"/>
            </a:endParaRPr>
          </a:p>
          <a:p>
            <a:pPr defTabSz="914400"/>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p14="http://schemas.microsoft.com/office/powerpoint/2010/main" xmlns="" val="2029456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F71449F7-5D90-411E-B63D-8723CE855B03}" type="datetimeFigureOut">
              <a:rPr lang="zh-CN" altLang="en-US" smtClean="0"/>
              <a:pPr/>
              <a:t>2018/12/18 Tuesday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78D03BD-8273-4B2F-9BD5-C1C4F37ADDE7}" type="slidenum">
              <a:rPr lang="zh-CN" altLang="en-US" smtClean="0"/>
              <a:pPr/>
              <a:t>‹#›</a:t>
            </a:fld>
            <a:endParaRPr lang="zh-CN" altLang="en-US"/>
          </a:p>
        </p:txBody>
      </p:sp>
    </p:spTree>
    <p:extLst>
      <p:ext uri="{BB962C8B-B14F-4D97-AF65-F5344CB8AC3E}">
        <p14:creationId xmlns:p14="http://schemas.microsoft.com/office/powerpoint/2010/main" xmlns="" val="30437393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71449F7-5D90-411E-B63D-8723CE855B03}" type="datetimeFigureOut">
              <a:rPr lang="zh-CN" altLang="en-US" smtClean="0"/>
              <a:pPr/>
              <a:t>2018/12/18 Tuesday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78D03BD-8273-4B2F-9BD5-C1C4F37ADDE7}" type="slidenum">
              <a:rPr lang="zh-CN" altLang="en-US" smtClean="0"/>
              <a:pPr/>
              <a:t>‹#›</a:t>
            </a:fld>
            <a:endParaRPr lang="zh-CN" altLang="en-US"/>
          </a:p>
        </p:txBody>
      </p:sp>
    </p:spTree>
    <p:extLst>
      <p:ext uri="{BB962C8B-B14F-4D97-AF65-F5344CB8AC3E}">
        <p14:creationId xmlns:p14="http://schemas.microsoft.com/office/powerpoint/2010/main" xmlns="" val="42777290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71449F7-5D90-411E-B63D-8723CE855B03}" type="datetimeFigureOut">
              <a:rPr lang="zh-CN" altLang="en-US" smtClean="0"/>
              <a:pPr/>
              <a:t>2018/12/18 Tuesday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78D03BD-8273-4B2F-9BD5-C1C4F37ADDE7}" type="slidenum">
              <a:rPr lang="zh-CN" altLang="en-US" smtClean="0"/>
              <a:pPr/>
              <a:t>‹#›</a:t>
            </a:fld>
            <a:endParaRPr lang="zh-CN" altLang="en-US"/>
          </a:p>
        </p:txBody>
      </p:sp>
    </p:spTree>
    <p:extLst>
      <p:ext uri="{BB962C8B-B14F-4D97-AF65-F5344CB8AC3E}">
        <p14:creationId xmlns:p14="http://schemas.microsoft.com/office/powerpoint/2010/main" xmlns="" val="156948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xmlns="" id="{682FCF50-3C2B-439D-ACA3-2FD3367F5851}"/>
              </a:ext>
            </a:extLst>
          </p:cNvPr>
          <p:cNvSpPr/>
          <p:nvPr userDrawn="1"/>
        </p:nvSpPr>
        <p:spPr>
          <a:xfrm>
            <a:off x="0" y="0"/>
            <a:ext cx="4572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xmlns="" id="{8CEFF940-8976-4FD3-B6C0-C5119E122C3C}"/>
              </a:ext>
            </a:extLst>
          </p:cNvPr>
          <p:cNvSpPr/>
          <p:nvPr userDrawn="1"/>
        </p:nvSpPr>
        <p:spPr>
          <a:xfrm>
            <a:off x="178308" y="249174"/>
            <a:ext cx="8787384" cy="4645152"/>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a:extLst>
              <a:ext uri="{FF2B5EF4-FFF2-40B4-BE49-F238E27FC236}">
                <a16:creationId xmlns:a16="http://schemas.microsoft.com/office/drawing/2014/main" xmlns="" id="{A7808C2C-12D8-49E5-A767-E2D2FD52F0C8}"/>
              </a:ext>
            </a:extLst>
          </p:cNvPr>
          <p:cNvCxnSpPr>
            <a:cxnSpLocks/>
          </p:cNvCxnSpPr>
          <p:nvPr userDrawn="1"/>
        </p:nvCxnSpPr>
        <p:spPr>
          <a:xfrm>
            <a:off x="388823" y="407418"/>
            <a:ext cx="0" cy="549536"/>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6" name="组合 5">
            <a:extLst>
              <a:ext uri="{FF2B5EF4-FFF2-40B4-BE49-F238E27FC236}">
                <a16:creationId xmlns:a16="http://schemas.microsoft.com/office/drawing/2014/main" xmlns="" id="{2A1F05D5-6AF2-485F-90D3-0D200AD3D2C8}"/>
              </a:ext>
            </a:extLst>
          </p:cNvPr>
          <p:cNvGrpSpPr/>
          <p:nvPr userDrawn="1"/>
        </p:nvGrpSpPr>
        <p:grpSpPr>
          <a:xfrm>
            <a:off x="7904665" y="61196"/>
            <a:ext cx="692443" cy="692443"/>
            <a:chOff x="3963053" y="796069"/>
            <a:chExt cx="1445741" cy="1445741"/>
          </a:xfrm>
        </p:grpSpPr>
        <p:sp>
          <p:nvSpPr>
            <p:cNvPr id="8" name="椭圆 7">
              <a:extLst>
                <a:ext uri="{FF2B5EF4-FFF2-40B4-BE49-F238E27FC236}">
                  <a16:creationId xmlns:a16="http://schemas.microsoft.com/office/drawing/2014/main" xmlns="" id="{667B22CB-8808-414D-A143-BD5ED12B2D12}"/>
                </a:ext>
              </a:extLst>
            </p:cNvPr>
            <p:cNvSpPr/>
            <p:nvPr/>
          </p:nvSpPr>
          <p:spPr>
            <a:xfrm>
              <a:off x="3963053" y="796069"/>
              <a:ext cx="1445741" cy="144574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Light"/>
                <a:ea typeface="微软雅黑"/>
                <a:cs typeface="+mn-cs"/>
              </a:endParaRPr>
            </a:p>
          </p:txBody>
        </p:sp>
        <p:grpSp>
          <p:nvGrpSpPr>
            <p:cNvPr id="9" name="组合 8">
              <a:extLst>
                <a:ext uri="{FF2B5EF4-FFF2-40B4-BE49-F238E27FC236}">
                  <a16:creationId xmlns:a16="http://schemas.microsoft.com/office/drawing/2014/main" xmlns="" id="{6A7779CB-C061-4F57-9C73-4B712E01C6D3}"/>
                </a:ext>
              </a:extLst>
            </p:cNvPr>
            <p:cNvGrpSpPr/>
            <p:nvPr/>
          </p:nvGrpSpPr>
          <p:grpSpPr>
            <a:xfrm>
              <a:off x="4188168" y="1149945"/>
              <a:ext cx="995510" cy="868332"/>
              <a:chOff x="4675188" y="2882900"/>
              <a:chExt cx="360362" cy="314325"/>
            </a:xfrm>
            <a:solidFill>
              <a:schemeClr val="bg1"/>
            </a:solidFill>
          </p:grpSpPr>
          <p:sp>
            <p:nvSpPr>
              <p:cNvPr id="10" name="AutoShape 43">
                <a:extLst>
                  <a:ext uri="{FF2B5EF4-FFF2-40B4-BE49-F238E27FC236}">
                    <a16:creationId xmlns:a16="http://schemas.microsoft.com/office/drawing/2014/main" xmlns="" id="{A4EBCCF3-1011-4C4E-AC09-1FD9508596E3}"/>
                  </a:ext>
                </a:extLst>
              </p:cNvPr>
              <p:cNvSpPr>
                <a:spLocks/>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a:ex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a:cs typeface="+mn-cs"/>
                  <a:sym typeface="Gill Sans" charset="0"/>
                </a:endParaRPr>
              </a:p>
            </p:txBody>
          </p:sp>
          <p:sp>
            <p:nvSpPr>
              <p:cNvPr id="11" name="AutoShape 44">
                <a:extLst>
                  <a:ext uri="{FF2B5EF4-FFF2-40B4-BE49-F238E27FC236}">
                    <a16:creationId xmlns:a16="http://schemas.microsoft.com/office/drawing/2014/main" xmlns="" id="{5DEEC6ED-5F8A-497E-87B3-5EC42B6EF485}"/>
                  </a:ext>
                </a:extLst>
              </p:cNvPr>
              <p:cNvSpPr>
                <a:spLocks/>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a:ex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a:cs typeface="+mn-cs"/>
                  <a:sym typeface="Gill Sans" charset="0"/>
                </a:endParaRPr>
              </a:p>
            </p:txBody>
          </p:sp>
          <p:sp>
            <p:nvSpPr>
              <p:cNvPr id="12" name="AutoShape 45">
                <a:extLst>
                  <a:ext uri="{FF2B5EF4-FFF2-40B4-BE49-F238E27FC236}">
                    <a16:creationId xmlns:a16="http://schemas.microsoft.com/office/drawing/2014/main" xmlns="" id="{EBCBDC78-519F-4DCF-9701-737C2E29980C}"/>
                  </a:ext>
                </a:extLst>
              </p:cNvPr>
              <p:cNvSpPr>
                <a:spLocks/>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a:ex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a:cs typeface="+mn-cs"/>
                  <a:sym typeface="Gill Sans" charset="0"/>
                </a:endParaRPr>
              </a:p>
            </p:txBody>
          </p:sp>
        </p:grpSp>
      </p:grpSp>
    </p:spTree>
    <p:extLst>
      <p:ext uri="{BB962C8B-B14F-4D97-AF65-F5344CB8AC3E}">
        <p14:creationId xmlns:p14="http://schemas.microsoft.com/office/powerpoint/2010/main" xmlns="" val="2652234666"/>
      </p:ext>
    </p:extLst>
  </p:cSld>
  <p:clrMapOvr>
    <a:masterClrMapping/>
  </p:clrMapOvr>
  <p:extLst mod="1">
    <p:ext uri="{DCECCB84-F9BA-43D5-87BE-67443E8EF086}">
      <p15:sldGuideLst xmlns="" xmlns:p15="http://schemas.microsoft.com/office/powerpoint/2012/main">
        <p15:guide id="1"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xmlns="" id="{682FCF50-3C2B-439D-ACA3-2FD3367F5851}"/>
              </a:ext>
            </a:extLst>
          </p:cNvPr>
          <p:cNvSpPr/>
          <p:nvPr userDrawn="1"/>
        </p:nvSpPr>
        <p:spPr>
          <a:xfrm>
            <a:off x="0" y="0"/>
            <a:ext cx="4572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xmlns="" id="{8CEFF940-8976-4FD3-B6C0-C5119E122C3C}"/>
              </a:ext>
            </a:extLst>
          </p:cNvPr>
          <p:cNvSpPr/>
          <p:nvPr userDrawn="1"/>
        </p:nvSpPr>
        <p:spPr>
          <a:xfrm>
            <a:off x="178308" y="249174"/>
            <a:ext cx="8787384" cy="4645152"/>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575676643"/>
      </p:ext>
    </p:extLst>
  </p:cSld>
  <p:clrMapOvr>
    <a:masterClrMapping/>
  </p:clrMapOvr>
  <p:extLst>
    <p:ext uri="{DCECCB84-F9BA-43D5-87BE-67443E8EF086}">
      <p15:sldGuideLst xmlns="" xmlns:p15="http://schemas.microsoft.com/office/powerpoint/2012/main">
        <p15:guide id="1"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705906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F71449F7-5D90-411E-B63D-8723CE855B03}" type="datetimeFigureOut">
              <a:rPr lang="zh-CN" altLang="en-US" smtClean="0"/>
              <a:pPr/>
              <a:t>2018/12/18 Tuesday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78D03BD-8273-4B2F-9BD5-C1C4F37ADDE7}" type="slidenum">
              <a:rPr lang="zh-CN" altLang="en-US" smtClean="0"/>
              <a:pPr/>
              <a:t>‹#›</a:t>
            </a:fld>
            <a:endParaRPr lang="zh-CN" altLang="en-US"/>
          </a:p>
        </p:txBody>
      </p:sp>
    </p:spTree>
    <p:extLst>
      <p:ext uri="{BB962C8B-B14F-4D97-AF65-F5344CB8AC3E}">
        <p14:creationId xmlns:p14="http://schemas.microsoft.com/office/powerpoint/2010/main" xmlns="" val="2141465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F71449F7-5D90-411E-B63D-8723CE855B03}" type="datetimeFigureOut">
              <a:rPr lang="zh-CN" altLang="en-US" smtClean="0"/>
              <a:pPr/>
              <a:t>2018/12/18 Tuesday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78D03BD-8273-4B2F-9BD5-C1C4F37ADDE7}" type="slidenum">
              <a:rPr lang="zh-CN" altLang="en-US" smtClean="0"/>
              <a:pPr/>
              <a:t>‹#›</a:t>
            </a:fld>
            <a:endParaRPr lang="zh-CN" altLang="en-US"/>
          </a:p>
        </p:txBody>
      </p:sp>
    </p:spTree>
    <p:extLst>
      <p:ext uri="{BB962C8B-B14F-4D97-AF65-F5344CB8AC3E}">
        <p14:creationId xmlns:p14="http://schemas.microsoft.com/office/powerpoint/2010/main" xmlns="" val="2765400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F71449F7-5D90-411E-B63D-8723CE855B03}" type="datetimeFigureOut">
              <a:rPr lang="zh-CN" altLang="en-US" smtClean="0"/>
              <a:pPr/>
              <a:t>2018/12/18 Tuesday</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78D03BD-8273-4B2F-9BD5-C1C4F37ADDE7}" type="slidenum">
              <a:rPr lang="zh-CN" altLang="en-US" smtClean="0"/>
              <a:pPr/>
              <a:t>‹#›</a:t>
            </a:fld>
            <a:endParaRPr lang="zh-CN" altLang="en-US"/>
          </a:p>
        </p:txBody>
      </p:sp>
    </p:spTree>
    <p:extLst>
      <p:ext uri="{BB962C8B-B14F-4D97-AF65-F5344CB8AC3E}">
        <p14:creationId xmlns:p14="http://schemas.microsoft.com/office/powerpoint/2010/main" xmlns="" val="1597228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71449F7-5D90-411E-B63D-8723CE855B03}" type="datetimeFigureOut">
              <a:rPr lang="zh-CN" altLang="en-US" smtClean="0"/>
              <a:pPr/>
              <a:t>2018/12/18 Tuesday</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78D03BD-8273-4B2F-9BD5-C1C4F37ADDE7}" type="slidenum">
              <a:rPr lang="zh-CN" altLang="en-US" smtClean="0"/>
              <a:pPr/>
              <a:t>‹#›</a:t>
            </a:fld>
            <a:endParaRPr lang="zh-CN" altLang="en-US"/>
          </a:p>
        </p:txBody>
      </p:sp>
    </p:spTree>
    <p:extLst>
      <p:ext uri="{BB962C8B-B14F-4D97-AF65-F5344CB8AC3E}">
        <p14:creationId xmlns:p14="http://schemas.microsoft.com/office/powerpoint/2010/main" xmlns="" val="813326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1449F7-5D90-411E-B63D-8723CE855B03}" type="datetimeFigureOut">
              <a:rPr lang="zh-CN" altLang="en-US" smtClean="0"/>
              <a:pPr/>
              <a:t>2018/12/18 Tuesday</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78D03BD-8273-4B2F-9BD5-C1C4F37ADDE7}" type="slidenum">
              <a:rPr lang="zh-CN" altLang="en-US" smtClean="0"/>
              <a:pPr/>
              <a:t>‹#›</a:t>
            </a:fld>
            <a:endParaRPr lang="zh-CN" altLang="en-US"/>
          </a:p>
        </p:txBody>
      </p:sp>
    </p:spTree>
    <p:extLst>
      <p:ext uri="{BB962C8B-B14F-4D97-AF65-F5344CB8AC3E}">
        <p14:creationId xmlns:p14="http://schemas.microsoft.com/office/powerpoint/2010/main" xmlns="" val="2774200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F71449F7-5D90-411E-B63D-8723CE855B03}" type="datetimeFigureOut">
              <a:rPr lang="zh-CN" altLang="en-US" smtClean="0"/>
              <a:pPr/>
              <a:t>2018/12/18 Tuesday</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78D03BD-8273-4B2F-9BD5-C1C4F37ADDE7}" type="slidenum">
              <a:rPr lang="zh-CN" altLang="en-US" smtClean="0"/>
              <a:pPr/>
              <a:t>‹#›</a:t>
            </a:fld>
            <a:endParaRPr lang="zh-CN" altLang="en-US"/>
          </a:p>
        </p:txBody>
      </p:sp>
    </p:spTree>
    <p:extLst>
      <p:ext uri="{BB962C8B-B14F-4D97-AF65-F5344CB8AC3E}">
        <p14:creationId xmlns:p14="http://schemas.microsoft.com/office/powerpoint/2010/main" xmlns="" val="872337004"/>
      </p:ext>
    </p:extLst>
  </p:cSld>
  <p:clrMap bg1="lt1" tx1="dk1" bg2="lt2" tx2="dk2" accent1="accent1" accent2="accent2" accent3="accent3" accent4="accent4" accent5="accent5" accent6="accent6" hlink="hlink" folHlink="folHlink"/>
  <p:sldLayoutIdLst>
    <p:sldLayoutId id="2147483661" r:id="rId1"/>
    <p:sldLayoutId id="2147483673" r:id="rId2"/>
    <p:sldLayoutId id="2147483672"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xmlns="" id="{27845620-1BD2-4CB4-A849-1D6F71C83D3D}"/>
              </a:ext>
            </a:extLst>
          </p:cNvPr>
          <p:cNvSpPr/>
          <p:nvPr/>
        </p:nvSpPr>
        <p:spPr>
          <a:xfrm>
            <a:off x="548640" y="546354"/>
            <a:ext cx="8046720" cy="4098798"/>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xmlns="" id="{F308687F-5083-4900-B884-1ED108CE6C82}"/>
              </a:ext>
            </a:extLst>
          </p:cNvPr>
          <p:cNvSpPr txBox="1"/>
          <p:nvPr/>
        </p:nvSpPr>
        <p:spPr>
          <a:xfrm>
            <a:off x="1901672" y="2439683"/>
            <a:ext cx="5314275" cy="707886"/>
          </a:xfrm>
          <a:prstGeom prst="rect">
            <a:avLst/>
          </a:prstGeom>
          <a:noFill/>
        </p:spPr>
        <p:txBody>
          <a:bodyPr wrap="none" rtlCol="0">
            <a:spAutoFit/>
          </a:bodyPr>
          <a:lstStyle/>
          <a:p>
            <a:r>
              <a:rPr lang="zh-CN" altLang="en-US" sz="4000" dirty="0" smtClean="0">
                <a:solidFill>
                  <a:schemeClr val="accent1"/>
                </a:solidFill>
              </a:rPr>
              <a:t>天下纵横软件项目报告</a:t>
            </a:r>
            <a:endParaRPr lang="zh-CN" altLang="en-US" sz="4000" dirty="0">
              <a:solidFill>
                <a:schemeClr val="accent1"/>
              </a:solidFill>
            </a:endParaRPr>
          </a:p>
        </p:txBody>
      </p:sp>
      <p:cxnSp>
        <p:nvCxnSpPr>
          <p:cNvPr id="14" name="直接连接符 13">
            <a:extLst>
              <a:ext uri="{FF2B5EF4-FFF2-40B4-BE49-F238E27FC236}">
                <a16:creationId xmlns:a16="http://schemas.microsoft.com/office/drawing/2014/main" xmlns="" id="{CF3A8B31-6E44-4C33-990E-9C86ACE33E11}"/>
              </a:ext>
            </a:extLst>
          </p:cNvPr>
          <p:cNvCxnSpPr/>
          <p:nvPr/>
        </p:nvCxnSpPr>
        <p:spPr>
          <a:xfrm>
            <a:off x="4441372" y="3536738"/>
            <a:ext cx="26125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7" name="组合 26">
            <a:extLst>
              <a:ext uri="{FF2B5EF4-FFF2-40B4-BE49-F238E27FC236}">
                <a16:creationId xmlns:a16="http://schemas.microsoft.com/office/drawing/2014/main" xmlns="" id="{83952E80-526F-44CB-8C16-C6E50D239736}"/>
              </a:ext>
            </a:extLst>
          </p:cNvPr>
          <p:cNvGrpSpPr/>
          <p:nvPr/>
        </p:nvGrpSpPr>
        <p:grpSpPr>
          <a:xfrm>
            <a:off x="3835940" y="848674"/>
            <a:ext cx="1445741" cy="1445741"/>
            <a:chOff x="3963053" y="796069"/>
            <a:chExt cx="1445741" cy="1445741"/>
          </a:xfrm>
        </p:grpSpPr>
        <p:sp>
          <p:nvSpPr>
            <p:cNvPr id="15" name="椭圆 14">
              <a:extLst>
                <a:ext uri="{FF2B5EF4-FFF2-40B4-BE49-F238E27FC236}">
                  <a16:creationId xmlns:a16="http://schemas.microsoft.com/office/drawing/2014/main" xmlns="" id="{84E5A175-3149-405F-9145-7535715A381B}"/>
                </a:ext>
              </a:extLst>
            </p:cNvPr>
            <p:cNvSpPr/>
            <p:nvPr/>
          </p:nvSpPr>
          <p:spPr>
            <a:xfrm>
              <a:off x="3963053" y="796069"/>
              <a:ext cx="1445741" cy="144574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16" name="组合 15">
              <a:extLst>
                <a:ext uri="{FF2B5EF4-FFF2-40B4-BE49-F238E27FC236}">
                  <a16:creationId xmlns:a16="http://schemas.microsoft.com/office/drawing/2014/main" xmlns="" id="{9E5B9E45-F93C-4A06-BA66-41DF7365FA50}"/>
                </a:ext>
              </a:extLst>
            </p:cNvPr>
            <p:cNvGrpSpPr/>
            <p:nvPr/>
          </p:nvGrpSpPr>
          <p:grpSpPr>
            <a:xfrm>
              <a:off x="4188168" y="1149945"/>
              <a:ext cx="995510" cy="868332"/>
              <a:chOff x="4675188" y="2882900"/>
              <a:chExt cx="360362" cy="314325"/>
            </a:xfrm>
            <a:solidFill>
              <a:schemeClr val="bg1"/>
            </a:solidFill>
          </p:grpSpPr>
          <p:sp>
            <p:nvSpPr>
              <p:cNvPr id="17" name="AutoShape 43">
                <a:extLst>
                  <a:ext uri="{FF2B5EF4-FFF2-40B4-BE49-F238E27FC236}">
                    <a16:creationId xmlns:a16="http://schemas.microsoft.com/office/drawing/2014/main" xmlns="" id="{96F486C0-B983-41F9-81CB-6C1B1A8DC566}"/>
                  </a:ext>
                </a:extLst>
              </p:cNvPr>
              <p:cNvSpPr>
                <a:spLocks/>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dirty="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8" name="AutoShape 44">
                <a:extLst>
                  <a:ext uri="{FF2B5EF4-FFF2-40B4-BE49-F238E27FC236}">
                    <a16:creationId xmlns:a16="http://schemas.microsoft.com/office/drawing/2014/main" xmlns="" id="{BF50BDB9-1337-4389-911A-562AACE0FBF2}"/>
                  </a:ext>
                </a:extLst>
              </p:cNvPr>
              <p:cNvSpPr>
                <a:spLocks/>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dirty="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9" name="AutoShape 45">
                <a:extLst>
                  <a:ext uri="{FF2B5EF4-FFF2-40B4-BE49-F238E27FC236}">
                    <a16:creationId xmlns:a16="http://schemas.microsoft.com/office/drawing/2014/main" xmlns="" id="{1A5323F7-E69F-4BEF-A706-7DF4426CACEB}"/>
                  </a:ext>
                </a:extLst>
              </p:cNvPr>
              <p:cNvSpPr>
                <a:spLocks/>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dirty="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sp>
        <p:nvSpPr>
          <p:cNvPr id="20" name="文本框 19">
            <a:extLst>
              <a:ext uri="{FF2B5EF4-FFF2-40B4-BE49-F238E27FC236}">
                <a16:creationId xmlns:a16="http://schemas.microsoft.com/office/drawing/2014/main" xmlns="" id="{81315CB3-1490-479A-880F-0D1C623254E2}"/>
              </a:ext>
            </a:extLst>
          </p:cNvPr>
          <p:cNvSpPr txBox="1"/>
          <p:nvPr/>
        </p:nvSpPr>
        <p:spPr>
          <a:xfrm>
            <a:off x="3141609" y="3999047"/>
            <a:ext cx="3666388" cy="307777"/>
          </a:xfrm>
          <a:prstGeom prst="rect">
            <a:avLst/>
          </a:prstGeom>
          <a:noFill/>
        </p:spPr>
        <p:txBody>
          <a:bodyPr wrap="none" rtlCol="0">
            <a:spAutoFit/>
          </a:bodyPr>
          <a:lstStyle/>
          <a:p>
            <a:r>
              <a:rPr lang="zh-CN" altLang="en-US" sz="1400" dirty="0" smtClean="0">
                <a:solidFill>
                  <a:srgbClr val="222B34"/>
                </a:solidFill>
              </a:rPr>
              <a:t>汇报小组：第九组</a:t>
            </a:r>
            <a:r>
              <a:rPr lang="zh-CN" altLang="en-US" sz="1400" dirty="0" smtClean="0">
                <a:solidFill>
                  <a:schemeClr val="accent1"/>
                </a:solidFill>
              </a:rPr>
              <a:t>     汇</a:t>
            </a:r>
            <a:r>
              <a:rPr lang="zh-CN" altLang="en-US" sz="1400" dirty="0">
                <a:solidFill>
                  <a:schemeClr val="accent1"/>
                </a:solidFill>
              </a:rPr>
              <a:t>报时间</a:t>
            </a:r>
            <a:r>
              <a:rPr lang="zh-CN" altLang="en-US" sz="1400" dirty="0" smtClean="0">
                <a:solidFill>
                  <a:schemeClr val="accent1"/>
                </a:solidFill>
              </a:rPr>
              <a:t>：</a:t>
            </a:r>
            <a:r>
              <a:rPr lang="en-US" altLang="zh-CN" sz="1400" dirty="0" smtClean="0">
                <a:solidFill>
                  <a:schemeClr val="accent1"/>
                </a:solidFill>
              </a:rPr>
              <a:t>2018</a:t>
            </a:r>
            <a:r>
              <a:rPr lang="zh-CN" altLang="en-US" sz="1400" dirty="0" smtClean="0">
                <a:solidFill>
                  <a:schemeClr val="accent1"/>
                </a:solidFill>
              </a:rPr>
              <a:t>年</a:t>
            </a:r>
            <a:r>
              <a:rPr lang="en-US" altLang="zh-CN" sz="1400" dirty="0" smtClean="0">
                <a:solidFill>
                  <a:schemeClr val="accent1"/>
                </a:solidFill>
              </a:rPr>
              <a:t>12</a:t>
            </a:r>
            <a:r>
              <a:rPr lang="zh-CN" altLang="en-US" sz="1400" dirty="0" smtClean="0">
                <a:solidFill>
                  <a:schemeClr val="accent1"/>
                </a:solidFill>
              </a:rPr>
              <a:t>月</a:t>
            </a:r>
            <a:endParaRPr lang="zh-CN" altLang="en-US" sz="1400" dirty="0">
              <a:solidFill>
                <a:schemeClr val="accent1"/>
              </a:solidFill>
            </a:endParaRPr>
          </a:p>
        </p:txBody>
      </p:sp>
      <p:sp>
        <p:nvSpPr>
          <p:cNvPr id="22" name="文本框 21">
            <a:extLst>
              <a:ext uri="{FF2B5EF4-FFF2-40B4-BE49-F238E27FC236}">
                <a16:creationId xmlns:a16="http://schemas.microsoft.com/office/drawing/2014/main" xmlns="" id="{695E45D2-4F7B-4220-B1CA-9BBB51D684F4}"/>
              </a:ext>
            </a:extLst>
          </p:cNvPr>
          <p:cNvSpPr txBox="1"/>
          <p:nvPr/>
        </p:nvSpPr>
        <p:spPr>
          <a:xfrm>
            <a:off x="3569147" y="3676043"/>
            <a:ext cx="2141933" cy="307777"/>
          </a:xfrm>
          <a:prstGeom prst="rect">
            <a:avLst/>
          </a:prstGeom>
          <a:noFill/>
        </p:spPr>
        <p:txBody>
          <a:bodyPr wrap="none" rtlCol="0">
            <a:spAutoFit/>
          </a:bodyPr>
          <a:lstStyle/>
          <a:p>
            <a:pPr algn="ctr"/>
            <a:r>
              <a:rPr lang="zh-CN" altLang="en-US" sz="1400" dirty="0" smtClean="0">
                <a:solidFill>
                  <a:schemeClr val="accent1"/>
                </a:solidFill>
              </a:rPr>
              <a:t>信息</a:t>
            </a:r>
            <a:r>
              <a:rPr lang="zh-CN" altLang="en-US" sz="1400" dirty="0">
                <a:solidFill>
                  <a:schemeClr val="accent1"/>
                </a:solidFill>
              </a:rPr>
              <a:t>技术</a:t>
            </a:r>
            <a:r>
              <a:rPr lang="zh-CN" altLang="en-US" sz="1400" dirty="0" smtClean="0">
                <a:solidFill>
                  <a:schemeClr val="accent1"/>
                </a:solidFill>
              </a:rPr>
              <a:t>学院</a:t>
            </a:r>
            <a:r>
              <a:rPr lang="en-US" altLang="zh-CN" sz="1400" dirty="0" smtClean="0">
                <a:solidFill>
                  <a:schemeClr val="accent1"/>
                </a:solidFill>
              </a:rPr>
              <a:t>—</a:t>
            </a:r>
            <a:r>
              <a:rPr lang="zh-CN" altLang="en-US" sz="1400" dirty="0" smtClean="0">
                <a:solidFill>
                  <a:schemeClr val="accent1"/>
                </a:solidFill>
              </a:rPr>
              <a:t>软件技术</a:t>
            </a:r>
            <a:endParaRPr lang="zh-CN" altLang="en-US" sz="1400" dirty="0">
              <a:solidFill>
                <a:schemeClr val="accent1"/>
              </a:solidFill>
            </a:endParaRPr>
          </a:p>
        </p:txBody>
      </p:sp>
      <p:sp>
        <p:nvSpPr>
          <p:cNvPr id="26" name="文本框 25">
            <a:extLst>
              <a:ext uri="{FF2B5EF4-FFF2-40B4-BE49-F238E27FC236}">
                <a16:creationId xmlns:a16="http://schemas.microsoft.com/office/drawing/2014/main" xmlns="" id="{E44EA276-324F-46D1-84EF-132808518A55}"/>
              </a:ext>
            </a:extLst>
          </p:cNvPr>
          <p:cNvSpPr txBox="1"/>
          <p:nvPr/>
        </p:nvSpPr>
        <p:spPr>
          <a:xfrm>
            <a:off x="2057773" y="3041891"/>
            <a:ext cx="5002074" cy="400110"/>
          </a:xfrm>
          <a:prstGeom prst="rect">
            <a:avLst/>
          </a:prstGeom>
          <a:noFill/>
        </p:spPr>
        <p:txBody>
          <a:bodyPr wrap="none" rtlCol="0">
            <a:spAutoFit/>
          </a:bodyPr>
          <a:lstStyle/>
          <a:p>
            <a:pPr algn="ctr"/>
            <a:r>
              <a:rPr lang="en-US" altLang="zh-CN" sz="2000" dirty="0" smtClean="0">
                <a:solidFill>
                  <a:schemeClr val="accent1"/>
                </a:solidFill>
                <a:latin typeface="+mj-lt"/>
              </a:rPr>
              <a:t>All Over The World Software project </a:t>
            </a:r>
            <a:r>
              <a:rPr lang="en-US" altLang="zh-CN" sz="2000" dirty="0">
                <a:solidFill>
                  <a:schemeClr val="accent1"/>
                </a:solidFill>
                <a:latin typeface="+mj-lt"/>
              </a:rPr>
              <a:t>report</a:t>
            </a:r>
            <a:endParaRPr lang="zh-CN" altLang="en-US" sz="2000" dirty="0">
              <a:solidFill>
                <a:schemeClr val="accent1"/>
              </a:solidFill>
              <a:latin typeface="+mj-lt"/>
            </a:endParaRPr>
          </a:p>
        </p:txBody>
      </p:sp>
    </p:spTree>
    <p:extLst>
      <p:ext uri="{BB962C8B-B14F-4D97-AF65-F5344CB8AC3E}">
        <p14:creationId xmlns:p14="http://schemas.microsoft.com/office/powerpoint/2010/main" xmlns="" val="17063475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xmlns="" id="{B1EF227F-F971-46C4-8C83-D820A502B67B}"/>
              </a:ext>
            </a:extLst>
          </p:cNvPr>
          <p:cNvSpPr/>
          <p:nvPr/>
        </p:nvSpPr>
        <p:spPr>
          <a:xfrm>
            <a:off x="388823" y="375240"/>
            <a:ext cx="1210588" cy="400110"/>
          </a:xfrm>
          <a:prstGeom prst="rect">
            <a:avLst/>
          </a:prstGeom>
        </p:spPr>
        <p:txBody>
          <a:bodyPr wrap="none">
            <a:spAutoFit/>
          </a:bodyPr>
          <a:lstStyle/>
          <a:p>
            <a:pPr>
              <a:spcAft>
                <a:spcPts val="0"/>
              </a:spcAft>
            </a:pPr>
            <a:r>
              <a:rPr lang="zh-CN" altLang="en-US" sz="2000" b="1" kern="100" dirty="0" smtClean="0">
                <a:solidFill>
                  <a:schemeClr val="accent1"/>
                </a:solidFill>
                <a:latin typeface="+mn-ea"/>
                <a:cs typeface="Times New Roman" panose="02020603050405020304" pitchFamily="18" charset="0"/>
              </a:rPr>
              <a:t>技术选型</a:t>
            </a:r>
            <a:endParaRPr lang="zh-CN" altLang="en-US" sz="2000" b="1" kern="100" dirty="0">
              <a:solidFill>
                <a:schemeClr val="accent1"/>
              </a:solidFill>
              <a:latin typeface="+mn-ea"/>
              <a:cs typeface="Times New Roman" panose="02020603050405020304" pitchFamily="18" charset="0"/>
            </a:endParaRPr>
          </a:p>
        </p:txBody>
      </p:sp>
      <p:sp>
        <p:nvSpPr>
          <p:cNvPr id="4" name="矩形 3">
            <a:extLst>
              <a:ext uri="{FF2B5EF4-FFF2-40B4-BE49-F238E27FC236}">
                <a16:creationId xmlns:a16="http://schemas.microsoft.com/office/drawing/2014/main" xmlns="" id="{9E909954-10C8-4280-953E-B54B27A00653}"/>
              </a:ext>
            </a:extLst>
          </p:cNvPr>
          <p:cNvSpPr/>
          <p:nvPr/>
        </p:nvSpPr>
        <p:spPr>
          <a:xfrm>
            <a:off x="388823" y="742818"/>
            <a:ext cx="1523815" cy="276999"/>
          </a:xfrm>
          <a:prstGeom prst="rect">
            <a:avLst/>
          </a:prstGeom>
        </p:spPr>
        <p:txBody>
          <a:bodyPr wrap="none">
            <a:spAutoFit/>
          </a:bodyPr>
          <a:lstStyle/>
          <a:p>
            <a:pPr>
              <a:spcAft>
                <a:spcPts val="0"/>
              </a:spcAft>
            </a:pPr>
            <a:r>
              <a:rPr lang="en-US" altLang="zh-CN" sz="1200" kern="100" dirty="0" err="1" smtClean="0">
                <a:solidFill>
                  <a:schemeClr val="accent1"/>
                </a:solidFill>
                <a:cs typeface="Times New Roman" panose="02020603050405020304" pitchFamily="18" charset="0"/>
              </a:rPr>
              <a:t>Lectotype</a:t>
            </a:r>
            <a:r>
              <a:rPr lang="en-US" altLang="zh-CN" sz="1200" kern="100" dirty="0" smtClean="0">
                <a:solidFill>
                  <a:schemeClr val="accent1"/>
                </a:solidFill>
                <a:cs typeface="Times New Roman" panose="02020603050405020304" pitchFamily="18" charset="0"/>
              </a:rPr>
              <a:t> Technology</a:t>
            </a:r>
            <a:endParaRPr lang="en-US" altLang="zh-CN" sz="1200" kern="100" dirty="0">
              <a:solidFill>
                <a:schemeClr val="accent1"/>
              </a:solidFill>
              <a:cs typeface="Times New Roman" panose="02020603050405020304" pitchFamily="18" charset="0"/>
            </a:endParaRPr>
          </a:p>
        </p:txBody>
      </p:sp>
      <p:sp>
        <p:nvSpPr>
          <p:cNvPr id="70" name="TextBox 69"/>
          <p:cNvSpPr txBox="1"/>
          <p:nvPr/>
        </p:nvSpPr>
        <p:spPr>
          <a:xfrm>
            <a:off x="1800225" y="2619375"/>
            <a:ext cx="655949" cy="369332"/>
          </a:xfrm>
          <a:prstGeom prst="rect">
            <a:avLst/>
          </a:prstGeom>
          <a:noFill/>
        </p:spPr>
        <p:txBody>
          <a:bodyPr wrap="none" rtlCol="0">
            <a:spAutoFit/>
          </a:bodyPr>
          <a:lstStyle/>
          <a:p>
            <a:r>
              <a:rPr lang="en-US" altLang="zh-CN" dirty="0" smtClean="0"/>
              <a:t>PC</a:t>
            </a:r>
            <a:r>
              <a:rPr lang="zh-CN" altLang="en-US" dirty="0" smtClean="0"/>
              <a:t>端</a:t>
            </a:r>
            <a:endParaRPr lang="en-US" altLang="zh-CN" dirty="0" smtClean="0"/>
          </a:p>
        </p:txBody>
      </p:sp>
      <p:sp>
        <p:nvSpPr>
          <p:cNvPr id="76" name="TextBox 75"/>
          <p:cNvSpPr txBox="1"/>
          <p:nvPr/>
        </p:nvSpPr>
        <p:spPr>
          <a:xfrm>
            <a:off x="4210049" y="1247775"/>
            <a:ext cx="1152525" cy="369332"/>
          </a:xfrm>
          <a:prstGeom prst="rect">
            <a:avLst/>
          </a:prstGeom>
          <a:noFill/>
        </p:spPr>
        <p:txBody>
          <a:bodyPr wrap="square" rtlCol="0">
            <a:spAutoFit/>
          </a:bodyPr>
          <a:lstStyle/>
          <a:p>
            <a:r>
              <a:rPr lang="en-US" altLang="zh-CN" dirty="0" err="1" smtClean="0"/>
              <a:t>jquery</a:t>
            </a:r>
            <a:endParaRPr lang="zh-CN" altLang="en-US" dirty="0"/>
          </a:p>
        </p:txBody>
      </p:sp>
      <p:sp>
        <p:nvSpPr>
          <p:cNvPr id="77" name="TextBox 76"/>
          <p:cNvSpPr txBox="1"/>
          <p:nvPr/>
        </p:nvSpPr>
        <p:spPr>
          <a:xfrm>
            <a:off x="4152900" y="3305175"/>
            <a:ext cx="814582" cy="369332"/>
          </a:xfrm>
          <a:prstGeom prst="rect">
            <a:avLst/>
          </a:prstGeom>
          <a:noFill/>
        </p:spPr>
        <p:txBody>
          <a:bodyPr wrap="square" rtlCol="0">
            <a:spAutoFit/>
          </a:bodyPr>
          <a:lstStyle/>
          <a:p>
            <a:r>
              <a:rPr lang="en-US" altLang="zh-CN" dirty="0" err="1" smtClean="0"/>
              <a:t>Swiper</a:t>
            </a:r>
            <a:endParaRPr lang="zh-CN" altLang="en-US" dirty="0"/>
          </a:p>
        </p:txBody>
      </p:sp>
      <p:sp>
        <p:nvSpPr>
          <p:cNvPr id="79" name="TextBox 78"/>
          <p:cNvSpPr txBox="1"/>
          <p:nvPr/>
        </p:nvSpPr>
        <p:spPr>
          <a:xfrm>
            <a:off x="4191000" y="2295525"/>
            <a:ext cx="1493679" cy="369332"/>
          </a:xfrm>
          <a:prstGeom prst="rect">
            <a:avLst/>
          </a:prstGeom>
          <a:noFill/>
        </p:spPr>
        <p:txBody>
          <a:bodyPr wrap="none" rtlCol="0">
            <a:spAutoFit/>
          </a:bodyPr>
          <a:lstStyle/>
          <a:p>
            <a:r>
              <a:rPr lang="en-US" altLang="zh-CN" dirty="0" smtClean="0"/>
              <a:t>Ajax</a:t>
            </a:r>
            <a:r>
              <a:rPr lang="zh-CN" altLang="en-US" dirty="0" smtClean="0"/>
              <a:t>异步请求</a:t>
            </a:r>
            <a:endParaRPr lang="zh-CN" altLang="en-US" dirty="0"/>
          </a:p>
        </p:txBody>
      </p:sp>
      <p:sp>
        <p:nvSpPr>
          <p:cNvPr id="80" name="TextBox 79"/>
          <p:cNvSpPr txBox="1"/>
          <p:nvPr/>
        </p:nvSpPr>
        <p:spPr>
          <a:xfrm>
            <a:off x="4190998" y="1809749"/>
            <a:ext cx="2038352" cy="369332"/>
          </a:xfrm>
          <a:prstGeom prst="rect">
            <a:avLst/>
          </a:prstGeom>
          <a:noFill/>
        </p:spPr>
        <p:txBody>
          <a:bodyPr wrap="square" rtlCol="0">
            <a:spAutoFit/>
          </a:bodyPr>
          <a:lstStyle/>
          <a:p>
            <a:r>
              <a:rPr lang="en-US" altLang="zh-CN" dirty="0" err="1" smtClean="0"/>
              <a:t>jquery</a:t>
            </a:r>
            <a:r>
              <a:rPr lang="en-US" altLang="zh-CN" dirty="0" smtClean="0"/>
              <a:t> form </a:t>
            </a:r>
            <a:r>
              <a:rPr lang="zh-CN" altLang="en-US" dirty="0" smtClean="0"/>
              <a:t>插件</a:t>
            </a:r>
            <a:endParaRPr lang="zh-CN" altLang="en-US" dirty="0"/>
          </a:p>
        </p:txBody>
      </p:sp>
      <p:sp>
        <p:nvSpPr>
          <p:cNvPr id="84" name="TextBox 83"/>
          <p:cNvSpPr txBox="1"/>
          <p:nvPr/>
        </p:nvSpPr>
        <p:spPr>
          <a:xfrm>
            <a:off x="4152900" y="3800475"/>
            <a:ext cx="992579" cy="369332"/>
          </a:xfrm>
          <a:prstGeom prst="rect">
            <a:avLst/>
          </a:prstGeom>
          <a:noFill/>
        </p:spPr>
        <p:txBody>
          <a:bodyPr wrap="none" rtlCol="0">
            <a:spAutoFit/>
          </a:bodyPr>
          <a:lstStyle/>
          <a:p>
            <a:r>
              <a:rPr lang="en-US" altLang="zh-CN" dirty="0" smtClean="0"/>
              <a:t>JSP </a:t>
            </a:r>
            <a:r>
              <a:rPr lang="zh-CN" altLang="en-US" dirty="0" smtClean="0"/>
              <a:t>技术</a:t>
            </a:r>
            <a:endParaRPr lang="zh-CN" altLang="en-US" dirty="0"/>
          </a:p>
        </p:txBody>
      </p:sp>
      <p:cxnSp>
        <p:nvCxnSpPr>
          <p:cNvPr id="89" name="直接箭头连接符 88"/>
          <p:cNvCxnSpPr>
            <a:endCxn id="76" idx="1"/>
          </p:cNvCxnSpPr>
          <p:nvPr/>
        </p:nvCxnSpPr>
        <p:spPr>
          <a:xfrm flipV="1">
            <a:off x="2771775" y="1432441"/>
            <a:ext cx="1438274" cy="10821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a:endCxn id="80" idx="1"/>
          </p:cNvCxnSpPr>
          <p:nvPr/>
        </p:nvCxnSpPr>
        <p:spPr>
          <a:xfrm flipV="1">
            <a:off x="2819400" y="1994415"/>
            <a:ext cx="1371598" cy="6440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7" name="直接箭头连接符 96"/>
          <p:cNvCxnSpPr>
            <a:endCxn id="79" idx="1"/>
          </p:cNvCxnSpPr>
          <p:nvPr/>
        </p:nvCxnSpPr>
        <p:spPr>
          <a:xfrm flipV="1">
            <a:off x="2847975" y="2480191"/>
            <a:ext cx="1343025" cy="2630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9" name="直接箭头连接符 98"/>
          <p:cNvCxnSpPr>
            <a:endCxn id="77" idx="1"/>
          </p:cNvCxnSpPr>
          <p:nvPr/>
        </p:nvCxnSpPr>
        <p:spPr>
          <a:xfrm>
            <a:off x="2857500" y="3095625"/>
            <a:ext cx="1295400" cy="3942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a:endCxn id="84" idx="1"/>
          </p:cNvCxnSpPr>
          <p:nvPr/>
        </p:nvCxnSpPr>
        <p:spPr>
          <a:xfrm>
            <a:off x="2828925" y="3238500"/>
            <a:ext cx="1323975" cy="7466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4171950" y="2838450"/>
            <a:ext cx="1410964" cy="369332"/>
          </a:xfrm>
          <a:prstGeom prst="rect">
            <a:avLst/>
          </a:prstGeom>
          <a:noFill/>
        </p:spPr>
        <p:txBody>
          <a:bodyPr wrap="none" rtlCol="0">
            <a:spAutoFit/>
          </a:bodyPr>
          <a:lstStyle/>
          <a:p>
            <a:r>
              <a:rPr lang="zh-CN" altLang="en-US" dirty="0" smtClean="0"/>
              <a:t>高德地图</a:t>
            </a:r>
            <a:r>
              <a:rPr lang="en-US" altLang="zh-CN" dirty="0" smtClean="0"/>
              <a:t>API</a:t>
            </a:r>
            <a:endParaRPr lang="zh-CN" altLang="en-US" dirty="0"/>
          </a:p>
        </p:txBody>
      </p:sp>
      <p:cxnSp>
        <p:nvCxnSpPr>
          <p:cNvPr id="45" name="直接箭头连接符 44"/>
          <p:cNvCxnSpPr>
            <a:endCxn id="44" idx="1"/>
          </p:cNvCxnSpPr>
          <p:nvPr/>
        </p:nvCxnSpPr>
        <p:spPr>
          <a:xfrm>
            <a:off x="2876550" y="2924175"/>
            <a:ext cx="1295400" cy="989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205612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89"/>
                                        </p:tgtEl>
                                        <p:attrNameLst>
                                          <p:attrName>style.visibility</p:attrName>
                                        </p:attrNameLst>
                                      </p:cBhvr>
                                      <p:to>
                                        <p:strVal val="visible"/>
                                      </p:to>
                                    </p:set>
                                    <p:animEffect transition="in" filter="randombar(horizontal)">
                                      <p:cBhvr>
                                        <p:cTn id="15" dur="500"/>
                                        <p:tgtEl>
                                          <p:spTgt spid="89"/>
                                        </p:tgtEl>
                                      </p:cBhvr>
                                    </p:animEffect>
                                  </p:childTnLst>
                                </p:cTn>
                              </p:par>
                              <p:par>
                                <p:cTn id="16" presetID="14" presetClass="entr" presetSubtype="10" fill="hold" nodeType="withEffect">
                                  <p:stCondLst>
                                    <p:cond delay="0"/>
                                  </p:stCondLst>
                                  <p:childTnLst>
                                    <p:set>
                                      <p:cBhvr>
                                        <p:cTn id="17" dur="1" fill="hold">
                                          <p:stCondLst>
                                            <p:cond delay="0"/>
                                          </p:stCondLst>
                                        </p:cTn>
                                        <p:tgtEl>
                                          <p:spTgt spid="95"/>
                                        </p:tgtEl>
                                        <p:attrNameLst>
                                          <p:attrName>style.visibility</p:attrName>
                                        </p:attrNameLst>
                                      </p:cBhvr>
                                      <p:to>
                                        <p:strVal val="visible"/>
                                      </p:to>
                                    </p:set>
                                    <p:animEffect transition="in" filter="randombar(horizontal)">
                                      <p:cBhvr>
                                        <p:cTn id="18" dur="500"/>
                                        <p:tgtEl>
                                          <p:spTgt spid="95"/>
                                        </p:tgtEl>
                                      </p:cBhvr>
                                    </p:animEffect>
                                  </p:childTnLst>
                                </p:cTn>
                              </p:par>
                              <p:par>
                                <p:cTn id="19" presetID="14" presetClass="entr" presetSubtype="10" fill="hold" nodeType="withEffect">
                                  <p:stCondLst>
                                    <p:cond delay="0"/>
                                  </p:stCondLst>
                                  <p:childTnLst>
                                    <p:set>
                                      <p:cBhvr>
                                        <p:cTn id="20" dur="1" fill="hold">
                                          <p:stCondLst>
                                            <p:cond delay="0"/>
                                          </p:stCondLst>
                                        </p:cTn>
                                        <p:tgtEl>
                                          <p:spTgt spid="97"/>
                                        </p:tgtEl>
                                        <p:attrNameLst>
                                          <p:attrName>style.visibility</p:attrName>
                                        </p:attrNameLst>
                                      </p:cBhvr>
                                      <p:to>
                                        <p:strVal val="visible"/>
                                      </p:to>
                                    </p:set>
                                    <p:animEffect transition="in" filter="randombar(horizontal)">
                                      <p:cBhvr>
                                        <p:cTn id="21" dur="500"/>
                                        <p:tgtEl>
                                          <p:spTgt spid="97"/>
                                        </p:tgtEl>
                                      </p:cBhvr>
                                    </p:animEffect>
                                  </p:childTnLst>
                                </p:cTn>
                              </p:par>
                              <p:par>
                                <p:cTn id="22" presetID="14" presetClass="entr" presetSubtype="10" fill="hold" nodeType="withEffect">
                                  <p:stCondLst>
                                    <p:cond delay="0"/>
                                  </p:stCondLst>
                                  <p:childTnLst>
                                    <p:set>
                                      <p:cBhvr>
                                        <p:cTn id="23" dur="1" fill="hold">
                                          <p:stCondLst>
                                            <p:cond delay="0"/>
                                          </p:stCondLst>
                                        </p:cTn>
                                        <p:tgtEl>
                                          <p:spTgt spid="99"/>
                                        </p:tgtEl>
                                        <p:attrNameLst>
                                          <p:attrName>style.visibility</p:attrName>
                                        </p:attrNameLst>
                                      </p:cBhvr>
                                      <p:to>
                                        <p:strVal val="visible"/>
                                      </p:to>
                                    </p:set>
                                    <p:animEffect transition="in" filter="randombar(horizontal)">
                                      <p:cBhvr>
                                        <p:cTn id="24" dur="500"/>
                                        <p:tgtEl>
                                          <p:spTgt spid="99"/>
                                        </p:tgtEl>
                                      </p:cBhvr>
                                    </p:animEffect>
                                  </p:childTnLst>
                                </p:cTn>
                              </p:par>
                              <p:par>
                                <p:cTn id="25" presetID="14" presetClass="entr" presetSubtype="10" fill="hold" nodeType="withEffect">
                                  <p:stCondLst>
                                    <p:cond delay="0"/>
                                  </p:stCondLst>
                                  <p:childTnLst>
                                    <p:set>
                                      <p:cBhvr>
                                        <p:cTn id="26" dur="1" fill="hold">
                                          <p:stCondLst>
                                            <p:cond delay="0"/>
                                          </p:stCondLst>
                                        </p:cTn>
                                        <p:tgtEl>
                                          <p:spTgt spid="101"/>
                                        </p:tgtEl>
                                        <p:attrNameLst>
                                          <p:attrName>style.visibility</p:attrName>
                                        </p:attrNameLst>
                                      </p:cBhvr>
                                      <p:to>
                                        <p:strVal val="visible"/>
                                      </p:to>
                                    </p:set>
                                    <p:animEffect transition="in" filter="randombar(horizontal)">
                                      <p:cBhvr>
                                        <p:cTn id="27" dur="500"/>
                                        <p:tgtEl>
                                          <p:spTgt spid="101"/>
                                        </p:tgtEl>
                                      </p:cBhvr>
                                    </p:animEffect>
                                  </p:childTnLst>
                                </p:cTn>
                              </p:par>
                              <p:par>
                                <p:cTn id="28" presetID="14" presetClass="entr" presetSubtype="10" fill="hold" nodeType="withEffect">
                                  <p:stCondLst>
                                    <p:cond delay="0"/>
                                  </p:stCondLst>
                                  <p:childTnLst>
                                    <p:set>
                                      <p:cBhvr>
                                        <p:cTn id="29" dur="1" fill="hold">
                                          <p:stCondLst>
                                            <p:cond delay="0"/>
                                          </p:stCondLst>
                                        </p:cTn>
                                        <p:tgtEl>
                                          <p:spTgt spid="45"/>
                                        </p:tgtEl>
                                        <p:attrNameLst>
                                          <p:attrName>style.visibility</p:attrName>
                                        </p:attrNameLst>
                                      </p:cBhvr>
                                      <p:to>
                                        <p:strVal val="visible"/>
                                      </p:to>
                                    </p:set>
                                    <p:animEffect transition="in" filter="randombar(horizontal)">
                                      <p:cBhvr>
                                        <p:cTn id="30" dur="500"/>
                                        <p:tgtEl>
                                          <p:spTgt spid="45"/>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70"/>
                                        </p:tgtEl>
                                        <p:attrNameLst>
                                          <p:attrName>style.visibility</p:attrName>
                                        </p:attrNameLst>
                                      </p:cBhvr>
                                      <p:to>
                                        <p:strVal val="visible"/>
                                      </p:to>
                                    </p:set>
                                    <p:animEffect transition="in" filter="randombar(horizontal)">
                                      <p:cBhvr>
                                        <p:cTn id="33" dur="500"/>
                                        <p:tgtEl>
                                          <p:spTgt spid="70"/>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76"/>
                                        </p:tgtEl>
                                        <p:attrNameLst>
                                          <p:attrName>style.visibility</p:attrName>
                                        </p:attrNameLst>
                                      </p:cBhvr>
                                      <p:to>
                                        <p:strVal val="visible"/>
                                      </p:to>
                                    </p:set>
                                    <p:animEffect transition="in" filter="barn(inVertical)">
                                      <p:cBhvr>
                                        <p:cTn id="38" dur="500"/>
                                        <p:tgtEl>
                                          <p:spTgt spid="76"/>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grpId="0" nodeType="clickEffect">
                                  <p:stCondLst>
                                    <p:cond delay="0"/>
                                  </p:stCondLst>
                                  <p:childTnLst>
                                    <p:set>
                                      <p:cBhvr>
                                        <p:cTn id="42" dur="1" fill="hold">
                                          <p:stCondLst>
                                            <p:cond delay="0"/>
                                          </p:stCondLst>
                                        </p:cTn>
                                        <p:tgtEl>
                                          <p:spTgt spid="80"/>
                                        </p:tgtEl>
                                        <p:attrNameLst>
                                          <p:attrName>style.visibility</p:attrName>
                                        </p:attrNameLst>
                                      </p:cBhvr>
                                      <p:to>
                                        <p:strVal val="visible"/>
                                      </p:to>
                                    </p:set>
                                    <p:animEffect transition="in" filter="barn(inVertical)">
                                      <p:cBhvr>
                                        <p:cTn id="43" dur="500"/>
                                        <p:tgtEl>
                                          <p:spTgt spid="80"/>
                                        </p:tgtEl>
                                      </p:cBhvr>
                                    </p:animEffect>
                                  </p:childTnLst>
                                </p:cTn>
                              </p:par>
                            </p:childTnLst>
                          </p:cTn>
                        </p:par>
                      </p:childTnLst>
                    </p:cTn>
                  </p:par>
                  <p:par>
                    <p:cTn id="44" fill="hold">
                      <p:stCondLst>
                        <p:cond delay="indefinite"/>
                      </p:stCondLst>
                      <p:childTnLst>
                        <p:par>
                          <p:cTn id="45" fill="hold">
                            <p:stCondLst>
                              <p:cond delay="0"/>
                            </p:stCondLst>
                            <p:childTnLst>
                              <p:par>
                                <p:cTn id="46" presetID="16" presetClass="entr" presetSubtype="21" fill="hold" grpId="0" nodeType="clickEffect">
                                  <p:stCondLst>
                                    <p:cond delay="0"/>
                                  </p:stCondLst>
                                  <p:childTnLst>
                                    <p:set>
                                      <p:cBhvr>
                                        <p:cTn id="47" dur="1" fill="hold">
                                          <p:stCondLst>
                                            <p:cond delay="0"/>
                                          </p:stCondLst>
                                        </p:cTn>
                                        <p:tgtEl>
                                          <p:spTgt spid="79"/>
                                        </p:tgtEl>
                                        <p:attrNameLst>
                                          <p:attrName>style.visibility</p:attrName>
                                        </p:attrNameLst>
                                      </p:cBhvr>
                                      <p:to>
                                        <p:strVal val="visible"/>
                                      </p:to>
                                    </p:set>
                                    <p:animEffect transition="in" filter="barn(inVertical)">
                                      <p:cBhvr>
                                        <p:cTn id="48" dur="500"/>
                                        <p:tgtEl>
                                          <p:spTgt spid="79"/>
                                        </p:tgtEl>
                                      </p:cBhvr>
                                    </p:animEffect>
                                  </p:childTnLst>
                                </p:cTn>
                              </p:par>
                            </p:childTnLst>
                          </p:cTn>
                        </p:par>
                      </p:childTnLst>
                    </p:cTn>
                  </p:par>
                  <p:par>
                    <p:cTn id="49" fill="hold">
                      <p:stCondLst>
                        <p:cond delay="indefinite"/>
                      </p:stCondLst>
                      <p:childTnLst>
                        <p:par>
                          <p:cTn id="50" fill="hold">
                            <p:stCondLst>
                              <p:cond delay="0"/>
                            </p:stCondLst>
                            <p:childTnLst>
                              <p:par>
                                <p:cTn id="51" presetID="16" presetClass="entr" presetSubtype="21" fill="hold" grpId="0" nodeType="clickEffect">
                                  <p:stCondLst>
                                    <p:cond delay="0"/>
                                  </p:stCondLst>
                                  <p:childTnLst>
                                    <p:set>
                                      <p:cBhvr>
                                        <p:cTn id="52" dur="1" fill="hold">
                                          <p:stCondLst>
                                            <p:cond delay="0"/>
                                          </p:stCondLst>
                                        </p:cTn>
                                        <p:tgtEl>
                                          <p:spTgt spid="44"/>
                                        </p:tgtEl>
                                        <p:attrNameLst>
                                          <p:attrName>style.visibility</p:attrName>
                                        </p:attrNameLst>
                                      </p:cBhvr>
                                      <p:to>
                                        <p:strVal val="visible"/>
                                      </p:to>
                                    </p:set>
                                    <p:animEffect transition="in" filter="barn(inVertical)">
                                      <p:cBhvr>
                                        <p:cTn id="53" dur="500"/>
                                        <p:tgtEl>
                                          <p:spTgt spid="44"/>
                                        </p:tgtEl>
                                      </p:cBhvr>
                                    </p:animEffect>
                                  </p:childTnLst>
                                </p:cTn>
                              </p:par>
                            </p:childTnLst>
                          </p:cTn>
                        </p:par>
                      </p:childTnLst>
                    </p:cTn>
                  </p:par>
                  <p:par>
                    <p:cTn id="54" fill="hold">
                      <p:stCondLst>
                        <p:cond delay="indefinite"/>
                      </p:stCondLst>
                      <p:childTnLst>
                        <p:par>
                          <p:cTn id="55" fill="hold">
                            <p:stCondLst>
                              <p:cond delay="0"/>
                            </p:stCondLst>
                            <p:childTnLst>
                              <p:par>
                                <p:cTn id="56" presetID="16" presetClass="entr" presetSubtype="21" fill="hold" grpId="0" nodeType="clickEffect">
                                  <p:stCondLst>
                                    <p:cond delay="0"/>
                                  </p:stCondLst>
                                  <p:childTnLst>
                                    <p:set>
                                      <p:cBhvr>
                                        <p:cTn id="57" dur="1" fill="hold">
                                          <p:stCondLst>
                                            <p:cond delay="0"/>
                                          </p:stCondLst>
                                        </p:cTn>
                                        <p:tgtEl>
                                          <p:spTgt spid="77"/>
                                        </p:tgtEl>
                                        <p:attrNameLst>
                                          <p:attrName>style.visibility</p:attrName>
                                        </p:attrNameLst>
                                      </p:cBhvr>
                                      <p:to>
                                        <p:strVal val="visible"/>
                                      </p:to>
                                    </p:set>
                                    <p:animEffect transition="in" filter="barn(inVertical)">
                                      <p:cBhvr>
                                        <p:cTn id="58" dur="500"/>
                                        <p:tgtEl>
                                          <p:spTgt spid="77"/>
                                        </p:tgtEl>
                                      </p:cBhvr>
                                    </p:animEffect>
                                  </p:childTnLst>
                                </p:cTn>
                              </p:par>
                            </p:childTnLst>
                          </p:cTn>
                        </p:par>
                      </p:childTnLst>
                    </p:cTn>
                  </p:par>
                  <p:par>
                    <p:cTn id="59" fill="hold">
                      <p:stCondLst>
                        <p:cond delay="indefinite"/>
                      </p:stCondLst>
                      <p:childTnLst>
                        <p:par>
                          <p:cTn id="60" fill="hold">
                            <p:stCondLst>
                              <p:cond delay="0"/>
                            </p:stCondLst>
                            <p:childTnLst>
                              <p:par>
                                <p:cTn id="61" presetID="16" presetClass="entr" presetSubtype="21" fill="hold" grpId="0" nodeType="clickEffect">
                                  <p:stCondLst>
                                    <p:cond delay="0"/>
                                  </p:stCondLst>
                                  <p:childTnLst>
                                    <p:set>
                                      <p:cBhvr>
                                        <p:cTn id="62" dur="1" fill="hold">
                                          <p:stCondLst>
                                            <p:cond delay="0"/>
                                          </p:stCondLst>
                                        </p:cTn>
                                        <p:tgtEl>
                                          <p:spTgt spid="84"/>
                                        </p:tgtEl>
                                        <p:attrNameLst>
                                          <p:attrName>style.visibility</p:attrName>
                                        </p:attrNameLst>
                                      </p:cBhvr>
                                      <p:to>
                                        <p:strVal val="visible"/>
                                      </p:to>
                                    </p:set>
                                    <p:animEffect transition="in" filter="barn(inVertical)">
                                      <p:cBhvr>
                                        <p:cTn id="63"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70" grpId="0"/>
      <p:bldP spid="76" grpId="0"/>
      <p:bldP spid="77" grpId="0"/>
      <p:bldP spid="79" grpId="0"/>
      <p:bldP spid="80" grpId="0"/>
      <p:bldP spid="84" grpId="0"/>
      <p:bldP spid="4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xmlns="" id="{B1EF227F-F971-46C4-8C83-D820A502B67B}"/>
              </a:ext>
            </a:extLst>
          </p:cNvPr>
          <p:cNvSpPr/>
          <p:nvPr/>
        </p:nvSpPr>
        <p:spPr>
          <a:xfrm>
            <a:off x="388823" y="375240"/>
            <a:ext cx="1210588" cy="400110"/>
          </a:xfrm>
          <a:prstGeom prst="rect">
            <a:avLst/>
          </a:prstGeom>
        </p:spPr>
        <p:txBody>
          <a:bodyPr wrap="none">
            <a:spAutoFit/>
          </a:bodyPr>
          <a:lstStyle/>
          <a:p>
            <a:pPr>
              <a:spcAft>
                <a:spcPts val="0"/>
              </a:spcAft>
            </a:pPr>
            <a:r>
              <a:rPr lang="zh-CN" altLang="en-US" sz="2000" b="1" kern="100" dirty="0" smtClean="0">
                <a:solidFill>
                  <a:schemeClr val="accent1"/>
                </a:solidFill>
                <a:latin typeface="+mn-ea"/>
                <a:cs typeface="Times New Roman" panose="02020603050405020304" pitchFamily="18" charset="0"/>
              </a:rPr>
              <a:t>技术选型</a:t>
            </a:r>
            <a:endParaRPr lang="zh-CN" altLang="en-US" sz="2000" b="1" kern="100" dirty="0">
              <a:solidFill>
                <a:schemeClr val="accent1"/>
              </a:solidFill>
              <a:latin typeface="+mn-ea"/>
              <a:cs typeface="Times New Roman" panose="02020603050405020304" pitchFamily="18" charset="0"/>
            </a:endParaRPr>
          </a:p>
        </p:txBody>
      </p:sp>
      <p:sp>
        <p:nvSpPr>
          <p:cNvPr id="4" name="矩形 3">
            <a:extLst>
              <a:ext uri="{FF2B5EF4-FFF2-40B4-BE49-F238E27FC236}">
                <a16:creationId xmlns:a16="http://schemas.microsoft.com/office/drawing/2014/main" xmlns="" id="{9E909954-10C8-4280-953E-B54B27A00653}"/>
              </a:ext>
            </a:extLst>
          </p:cNvPr>
          <p:cNvSpPr/>
          <p:nvPr/>
        </p:nvSpPr>
        <p:spPr>
          <a:xfrm>
            <a:off x="388823" y="742818"/>
            <a:ext cx="1523815" cy="276999"/>
          </a:xfrm>
          <a:prstGeom prst="rect">
            <a:avLst/>
          </a:prstGeom>
        </p:spPr>
        <p:txBody>
          <a:bodyPr wrap="none">
            <a:spAutoFit/>
          </a:bodyPr>
          <a:lstStyle/>
          <a:p>
            <a:pPr>
              <a:spcAft>
                <a:spcPts val="0"/>
              </a:spcAft>
            </a:pPr>
            <a:r>
              <a:rPr lang="en-US" altLang="zh-CN" sz="1200" kern="100" dirty="0" err="1" smtClean="0">
                <a:solidFill>
                  <a:schemeClr val="accent1"/>
                </a:solidFill>
                <a:cs typeface="Times New Roman" panose="02020603050405020304" pitchFamily="18" charset="0"/>
              </a:rPr>
              <a:t>Lectotype</a:t>
            </a:r>
            <a:r>
              <a:rPr lang="en-US" altLang="zh-CN" sz="1200" kern="100" dirty="0" smtClean="0">
                <a:solidFill>
                  <a:schemeClr val="accent1"/>
                </a:solidFill>
                <a:cs typeface="Times New Roman" panose="02020603050405020304" pitchFamily="18" charset="0"/>
              </a:rPr>
              <a:t> Technology</a:t>
            </a:r>
            <a:endParaRPr lang="en-US" altLang="zh-CN" sz="1200" kern="100" dirty="0">
              <a:solidFill>
                <a:schemeClr val="accent1"/>
              </a:solidFill>
              <a:cs typeface="Times New Roman" panose="02020603050405020304" pitchFamily="18" charset="0"/>
            </a:endParaRPr>
          </a:p>
        </p:txBody>
      </p:sp>
      <p:sp>
        <p:nvSpPr>
          <p:cNvPr id="70" name="TextBox 69"/>
          <p:cNvSpPr txBox="1"/>
          <p:nvPr/>
        </p:nvSpPr>
        <p:spPr>
          <a:xfrm>
            <a:off x="1866900" y="2533650"/>
            <a:ext cx="877163" cy="369332"/>
          </a:xfrm>
          <a:prstGeom prst="rect">
            <a:avLst/>
          </a:prstGeom>
          <a:noFill/>
        </p:spPr>
        <p:txBody>
          <a:bodyPr wrap="square" rtlCol="0">
            <a:spAutoFit/>
          </a:bodyPr>
          <a:lstStyle/>
          <a:p>
            <a:r>
              <a:rPr lang="zh-CN" altLang="en-US" dirty="0" smtClean="0"/>
              <a:t>移动端</a:t>
            </a:r>
            <a:endParaRPr lang="en-US" altLang="zh-CN" dirty="0" smtClean="0"/>
          </a:p>
        </p:txBody>
      </p:sp>
      <p:sp>
        <p:nvSpPr>
          <p:cNvPr id="76" name="TextBox 75"/>
          <p:cNvSpPr txBox="1"/>
          <p:nvPr/>
        </p:nvSpPr>
        <p:spPr>
          <a:xfrm>
            <a:off x="4610099" y="1133475"/>
            <a:ext cx="1152525" cy="369332"/>
          </a:xfrm>
          <a:prstGeom prst="rect">
            <a:avLst/>
          </a:prstGeom>
          <a:noFill/>
        </p:spPr>
        <p:txBody>
          <a:bodyPr wrap="square" rtlCol="0">
            <a:spAutoFit/>
          </a:bodyPr>
          <a:lstStyle/>
          <a:p>
            <a:r>
              <a:rPr lang="en-US" altLang="zh-CN" dirty="0" smtClean="0"/>
              <a:t>MUI</a:t>
            </a:r>
            <a:r>
              <a:rPr lang="zh-CN" altLang="en-US" dirty="0" smtClean="0"/>
              <a:t>框架</a:t>
            </a:r>
            <a:endParaRPr lang="zh-CN" altLang="en-US" dirty="0"/>
          </a:p>
        </p:txBody>
      </p:sp>
      <p:sp>
        <p:nvSpPr>
          <p:cNvPr id="77" name="TextBox 76"/>
          <p:cNvSpPr txBox="1"/>
          <p:nvPr/>
        </p:nvSpPr>
        <p:spPr>
          <a:xfrm>
            <a:off x="4591050" y="3257550"/>
            <a:ext cx="1302280" cy="369332"/>
          </a:xfrm>
          <a:prstGeom prst="rect">
            <a:avLst/>
          </a:prstGeom>
          <a:noFill/>
        </p:spPr>
        <p:txBody>
          <a:bodyPr wrap="square" rtlCol="0">
            <a:spAutoFit/>
          </a:bodyPr>
          <a:lstStyle/>
          <a:p>
            <a:r>
              <a:rPr lang="en-US" altLang="zh-CN" dirty="0" err="1" smtClean="0"/>
              <a:t>artTemplate</a:t>
            </a:r>
            <a:endParaRPr lang="zh-CN" altLang="en-US" dirty="0"/>
          </a:p>
        </p:txBody>
      </p:sp>
      <p:sp>
        <p:nvSpPr>
          <p:cNvPr id="79" name="TextBox 78"/>
          <p:cNvSpPr txBox="1"/>
          <p:nvPr/>
        </p:nvSpPr>
        <p:spPr>
          <a:xfrm>
            <a:off x="4629150" y="1971675"/>
            <a:ext cx="788999" cy="369332"/>
          </a:xfrm>
          <a:prstGeom prst="rect">
            <a:avLst/>
          </a:prstGeom>
          <a:noFill/>
        </p:spPr>
        <p:txBody>
          <a:bodyPr wrap="square" rtlCol="0">
            <a:spAutoFit/>
          </a:bodyPr>
          <a:lstStyle/>
          <a:p>
            <a:r>
              <a:rPr lang="zh-CN" altLang="en-US" dirty="0" smtClean="0"/>
              <a:t>原生</a:t>
            </a:r>
            <a:r>
              <a:rPr lang="en-US" altLang="zh-CN" dirty="0" err="1" smtClean="0"/>
              <a:t>js</a:t>
            </a:r>
            <a:endParaRPr lang="zh-CN" altLang="en-US" dirty="0"/>
          </a:p>
        </p:txBody>
      </p:sp>
      <p:sp>
        <p:nvSpPr>
          <p:cNvPr id="84" name="TextBox 83"/>
          <p:cNvSpPr txBox="1"/>
          <p:nvPr/>
        </p:nvSpPr>
        <p:spPr>
          <a:xfrm>
            <a:off x="4619625" y="3638550"/>
            <a:ext cx="1346202" cy="369332"/>
          </a:xfrm>
          <a:prstGeom prst="rect">
            <a:avLst/>
          </a:prstGeom>
          <a:noFill/>
        </p:spPr>
        <p:txBody>
          <a:bodyPr wrap="square" rtlCol="0">
            <a:spAutoFit/>
          </a:bodyPr>
          <a:lstStyle/>
          <a:p>
            <a:r>
              <a:rPr lang="en-US" altLang="zh-CN" dirty="0" smtClean="0"/>
              <a:t>html2canvas</a:t>
            </a:r>
            <a:endParaRPr lang="zh-CN" altLang="en-US" dirty="0"/>
          </a:p>
        </p:txBody>
      </p:sp>
      <p:cxnSp>
        <p:nvCxnSpPr>
          <p:cNvPr id="89" name="直接箭头连接符 88"/>
          <p:cNvCxnSpPr>
            <a:endCxn id="76" idx="1"/>
          </p:cNvCxnSpPr>
          <p:nvPr/>
        </p:nvCxnSpPr>
        <p:spPr>
          <a:xfrm flipV="1">
            <a:off x="3228975" y="1318141"/>
            <a:ext cx="1381124" cy="12155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a:endCxn id="23" idx="1"/>
          </p:cNvCxnSpPr>
          <p:nvPr/>
        </p:nvCxnSpPr>
        <p:spPr>
          <a:xfrm flipV="1">
            <a:off x="3324225" y="1746766"/>
            <a:ext cx="1295399" cy="8345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7" name="直接箭头连接符 96"/>
          <p:cNvCxnSpPr>
            <a:endCxn id="79" idx="1"/>
          </p:cNvCxnSpPr>
          <p:nvPr/>
        </p:nvCxnSpPr>
        <p:spPr>
          <a:xfrm flipV="1">
            <a:off x="3419475" y="2156341"/>
            <a:ext cx="1209675" cy="5297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9" name="直接箭头连接符 98"/>
          <p:cNvCxnSpPr>
            <a:endCxn id="77" idx="1"/>
          </p:cNvCxnSpPr>
          <p:nvPr/>
        </p:nvCxnSpPr>
        <p:spPr>
          <a:xfrm>
            <a:off x="3457575" y="3133725"/>
            <a:ext cx="1133475" cy="3084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a:endCxn id="84" idx="1"/>
          </p:cNvCxnSpPr>
          <p:nvPr/>
        </p:nvCxnSpPr>
        <p:spPr>
          <a:xfrm>
            <a:off x="3371850" y="3267075"/>
            <a:ext cx="1247775" cy="5561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552575" y="2905126"/>
            <a:ext cx="1476375" cy="276999"/>
          </a:xfrm>
          <a:prstGeom prst="rect">
            <a:avLst/>
          </a:prstGeom>
          <a:noFill/>
        </p:spPr>
        <p:txBody>
          <a:bodyPr wrap="square" rtlCol="0">
            <a:spAutoFit/>
          </a:bodyPr>
          <a:lstStyle/>
          <a:p>
            <a:r>
              <a:rPr lang="zh-CN" altLang="en-US" sz="1200" dirty="0" smtClean="0"/>
              <a:t>（</a:t>
            </a:r>
            <a:r>
              <a:rPr lang="en-US" altLang="zh-CN" sz="1200" dirty="0" smtClean="0"/>
              <a:t>H5+MUI</a:t>
            </a:r>
            <a:r>
              <a:rPr lang="zh-CN" altLang="en-US" sz="1200" dirty="0" smtClean="0"/>
              <a:t>混合开发）</a:t>
            </a:r>
            <a:endParaRPr lang="zh-CN" altLang="en-US" sz="1200" dirty="0"/>
          </a:p>
        </p:txBody>
      </p:sp>
      <p:sp>
        <p:nvSpPr>
          <p:cNvPr id="23" name="TextBox 22"/>
          <p:cNvSpPr txBox="1"/>
          <p:nvPr/>
        </p:nvSpPr>
        <p:spPr>
          <a:xfrm>
            <a:off x="4619624" y="1562100"/>
            <a:ext cx="1933576" cy="369332"/>
          </a:xfrm>
          <a:prstGeom prst="rect">
            <a:avLst/>
          </a:prstGeom>
          <a:noFill/>
        </p:spPr>
        <p:txBody>
          <a:bodyPr wrap="square" rtlCol="0">
            <a:spAutoFit/>
          </a:bodyPr>
          <a:lstStyle/>
          <a:p>
            <a:r>
              <a:rPr lang="en-US" altLang="zh-CN" dirty="0" smtClean="0"/>
              <a:t>HTML5 PLUS</a:t>
            </a:r>
            <a:r>
              <a:rPr lang="zh-CN" altLang="en-US" dirty="0" smtClean="0"/>
              <a:t>（</a:t>
            </a:r>
            <a:r>
              <a:rPr lang="en-US" altLang="zh-CN" dirty="0" smtClean="0"/>
              <a:t>h5+</a:t>
            </a:r>
            <a:r>
              <a:rPr lang="zh-CN" altLang="en-US" dirty="0" smtClean="0"/>
              <a:t>）</a:t>
            </a:r>
            <a:endParaRPr lang="zh-CN" altLang="en-US" dirty="0"/>
          </a:p>
        </p:txBody>
      </p:sp>
      <p:sp>
        <p:nvSpPr>
          <p:cNvPr id="36" name="TextBox 35"/>
          <p:cNvSpPr txBox="1"/>
          <p:nvPr/>
        </p:nvSpPr>
        <p:spPr>
          <a:xfrm>
            <a:off x="4619624" y="4038600"/>
            <a:ext cx="2638426" cy="369332"/>
          </a:xfrm>
          <a:prstGeom prst="rect">
            <a:avLst/>
          </a:prstGeom>
          <a:noFill/>
        </p:spPr>
        <p:txBody>
          <a:bodyPr wrap="square" rtlCol="0">
            <a:spAutoFit/>
          </a:bodyPr>
          <a:lstStyle/>
          <a:p>
            <a:r>
              <a:rPr lang="en-US" altLang="zh-CN" dirty="0" smtClean="0"/>
              <a:t>canvas</a:t>
            </a:r>
            <a:r>
              <a:rPr lang="zh-CN" altLang="en-US" dirty="0" smtClean="0"/>
              <a:t>实现图片压缩</a:t>
            </a:r>
            <a:endParaRPr lang="zh-CN" altLang="en-US" dirty="0"/>
          </a:p>
        </p:txBody>
      </p:sp>
      <p:cxnSp>
        <p:nvCxnSpPr>
          <p:cNvPr id="45" name="直接箭头连接符 44"/>
          <p:cNvCxnSpPr>
            <a:endCxn id="36" idx="1"/>
          </p:cNvCxnSpPr>
          <p:nvPr/>
        </p:nvCxnSpPr>
        <p:spPr>
          <a:xfrm>
            <a:off x="3257550" y="3362325"/>
            <a:ext cx="1362074" cy="8609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4610100" y="2400300"/>
            <a:ext cx="1410964" cy="369332"/>
          </a:xfrm>
          <a:prstGeom prst="rect">
            <a:avLst/>
          </a:prstGeom>
          <a:noFill/>
        </p:spPr>
        <p:txBody>
          <a:bodyPr wrap="none" rtlCol="0">
            <a:spAutoFit/>
          </a:bodyPr>
          <a:lstStyle/>
          <a:p>
            <a:r>
              <a:rPr lang="zh-CN" altLang="en-US" dirty="0" smtClean="0"/>
              <a:t>高德地图</a:t>
            </a:r>
            <a:r>
              <a:rPr lang="en-US" altLang="zh-CN" dirty="0" smtClean="0"/>
              <a:t>API</a:t>
            </a:r>
            <a:endParaRPr lang="zh-CN" altLang="en-US" dirty="0"/>
          </a:p>
        </p:txBody>
      </p:sp>
      <p:cxnSp>
        <p:nvCxnSpPr>
          <p:cNvPr id="64" name="直接箭头连接符 63"/>
          <p:cNvCxnSpPr>
            <a:endCxn id="63" idx="1"/>
          </p:cNvCxnSpPr>
          <p:nvPr/>
        </p:nvCxnSpPr>
        <p:spPr>
          <a:xfrm flipV="1">
            <a:off x="3495675" y="2584966"/>
            <a:ext cx="1114425" cy="2058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endCxn id="40" idx="1"/>
          </p:cNvCxnSpPr>
          <p:nvPr/>
        </p:nvCxnSpPr>
        <p:spPr>
          <a:xfrm>
            <a:off x="3524250" y="2943225"/>
            <a:ext cx="1114425" cy="703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638675" y="2828925"/>
            <a:ext cx="1238250" cy="369332"/>
          </a:xfrm>
          <a:prstGeom prst="rect">
            <a:avLst/>
          </a:prstGeom>
          <a:noFill/>
        </p:spPr>
        <p:txBody>
          <a:bodyPr wrap="square" rtlCol="0">
            <a:spAutoFit/>
          </a:bodyPr>
          <a:lstStyle/>
          <a:p>
            <a:r>
              <a:rPr lang="en-US" altLang="zh-CN" dirty="0" smtClean="0"/>
              <a:t>cropper</a:t>
            </a:r>
            <a:endParaRPr lang="zh-CN" altLang="en-US" dirty="0"/>
          </a:p>
        </p:txBody>
      </p:sp>
    </p:spTree>
    <p:extLst>
      <p:ext uri="{BB962C8B-B14F-4D97-AF65-F5344CB8AC3E}">
        <p14:creationId xmlns:p14="http://schemas.microsoft.com/office/powerpoint/2010/main" xmlns="" val="4205612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70"/>
                                        </p:tgtEl>
                                        <p:attrNameLst>
                                          <p:attrName>style.visibility</p:attrName>
                                        </p:attrNameLst>
                                      </p:cBhvr>
                                      <p:to>
                                        <p:strVal val="visible"/>
                                      </p:to>
                                    </p:set>
                                    <p:animEffect transition="in" filter="randombar(horizontal)">
                                      <p:cBhvr>
                                        <p:cTn id="15" dur="500"/>
                                        <p:tgtEl>
                                          <p:spTgt spid="70"/>
                                        </p:tgtEl>
                                      </p:cBhvr>
                                    </p:animEffect>
                                  </p:childTnLst>
                                </p:cTn>
                              </p:par>
                              <p:par>
                                <p:cTn id="16" presetID="14" presetClass="entr" presetSubtype="10" fill="hold" nodeType="withEffect">
                                  <p:stCondLst>
                                    <p:cond delay="0"/>
                                  </p:stCondLst>
                                  <p:childTnLst>
                                    <p:set>
                                      <p:cBhvr>
                                        <p:cTn id="17" dur="1" fill="hold">
                                          <p:stCondLst>
                                            <p:cond delay="0"/>
                                          </p:stCondLst>
                                        </p:cTn>
                                        <p:tgtEl>
                                          <p:spTgt spid="89"/>
                                        </p:tgtEl>
                                        <p:attrNameLst>
                                          <p:attrName>style.visibility</p:attrName>
                                        </p:attrNameLst>
                                      </p:cBhvr>
                                      <p:to>
                                        <p:strVal val="visible"/>
                                      </p:to>
                                    </p:set>
                                    <p:animEffect transition="in" filter="randombar(horizontal)">
                                      <p:cBhvr>
                                        <p:cTn id="18" dur="500"/>
                                        <p:tgtEl>
                                          <p:spTgt spid="89"/>
                                        </p:tgtEl>
                                      </p:cBhvr>
                                    </p:animEffect>
                                  </p:childTnLst>
                                </p:cTn>
                              </p:par>
                              <p:par>
                                <p:cTn id="19" presetID="14" presetClass="entr" presetSubtype="10" fill="hold" nodeType="withEffect">
                                  <p:stCondLst>
                                    <p:cond delay="0"/>
                                  </p:stCondLst>
                                  <p:childTnLst>
                                    <p:set>
                                      <p:cBhvr>
                                        <p:cTn id="20" dur="1" fill="hold">
                                          <p:stCondLst>
                                            <p:cond delay="0"/>
                                          </p:stCondLst>
                                        </p:cTn>
                                        <p:tgtEl>
                                          <p:spTgt spid="95"/>
                                        </p:tgtEl>
                                        <p:attrNameLst>
                                          <p:attrName>style.visibility</p:attrName>
                                        </p:attrNameLst>
                                      </p:cBhvr>
                                      <p:to>
                                        <p:strVal val="visible"/>
                                      </p:to>
                                    </p:set>
                                    <p:animEffect transition="in" filter="randombar(horizontal)">
                                      <p:cBhvr>
                                        <p:cTn id="21" dur="500"/>
                                        <p:tgtEl>
                                          <p:spTgt spid="95"/>
                                        </p:tgtEl>
                                      </p:cBhvr>
                                    </p:animEffect>
                                  </p:childTnLst>
                                </p:cTn>
                              </p:par>
                              <p:par>
                                <p:cTn id="22" presetID="14" presetClass="entr" presetSubtype="10" fill="hold" nodeType="withEffect">
                                  <p:stCondLst>
                                    <p:cond delay="0"/>
                                  </p:stCondLst>
                                  <p:childTnLst>
                                    <p:set>
                                      <p:cBhvr>
                                        <p:cTn id="23" dur="1" fill="hold">
                                          <p:stCondLst>
                                            <p:cond delay="0"/>
                                          </p:stCondLst>
                                        </p:cTn>
                                        <p:tgtEl>
                                          <p:spTgt spid="97"/>
                                        </p:tgtEl>
                                        <p:attrNameLst>
                                          <p:attrName>style.visibility</p:attrName>
                                        </p:attrNameLst>
                                      </p:cBhvr>
                                      <p:to>
                                        <p:strVal val="visible"/>
                                      </p:to>
                                    </p:set>
                                    <p:animEffect transition="in" filter="randombar(horizontal)">
                                      <p:cBhvr>
                                        <p:cTn id="24" dur="500"/>
                                        <p:tgtEl>
                                          <p:spTgt spid="97"/>
                                        </p:tgtEl>
                                      </p:cBhvr>
                                    </p:animEffect>
                                  </p:childTnLst>
                                </p:cTn>
                              </p:par>
                              <p:par>
                                <p:cTn id="25" presetID="14" presetClass="entr" presetSubtype="10" fill="hold" nodeType="withEffect">
                                  <p:stCondLst>
                                    <p:cond delay="0"/>
                                  </p:stCondLst>
                                  <p:childTnLst>
                                    <p:set>
                                      <p:cBhvr>
                                        <p:cTn id="26" dur="1" fill="hold">
                                          <p:stCondLst>
                                            <p:cond delay="0"/>
                                          </p:stCondLst>
                                        </p:cTn>
                                        <p:tgtEl>
                                          <p:spTgt spid="99"/>
                                        </p:tgtEl>
                                        <p:attrNameLst>
                                          <p:attrName>style.visibility</p:attrName>
                                        </p:attrNameLst>
                                      </p:cBhvr>
                                      <p:to>
                                        <p:strVal val="visible"/>
                                      </p:to>
                                    </p:set>
                                    <p:animEffect transition="in" filter="randombar(horizontal)">
                                      <p:cBhvr>
                                        <p:cTn id="27" dur="500"/>
                                        <p:tgtEl>
                                          <p:spTgt spid="99"/>
                                        </p:tgtEl>
                                      </p:cBhvr>
                                    </p:animEffect>
                                  </p:childTnLst>
                                </p:cTn>
                              </p:par>
                              <p:par>
                                <p:cTn id="28" presetID="14" presetClass="entr" presetSubtype="10" fill="hold" nodeType="withEffect">
                                  <p:stCondLst>
                                    <p:cond delay="0"/>
                                  </p:stCondLst>
                                  <p:childTnLst>
                                    <p:set>
                                      <p:cBhvr>
                                        <p:cTn id="29" dur="1" fill="hold">
                                          <p:stCondLst>
                                            <p:cond delay="0"/>
                                          </p:stCondLst>
                                        </p:cTn>
                                        <p:tgtEl>
                                          <p:spTgt spid="101"/>
                                        </p:tgtEl>
                                        <p:attrNameLst>
                                          <p:attrName>style.visibility</p:attrName>
                                        </p:attrNameLst>
                                      </p:cBhvr>
                                      <p:to>
                                        <p:strVal val="visible"/>
                                      </p:to>
                                    </p:set>
                                    <p:animEffect transition="in" filter="randombar(horizontal)">
                                      <p:cBhvr>
                                        <p:cTn id="30" dur="500"/>
                                        <p:tgtEl>
                                          <p:spTgt spid="101"/>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randombar(horizontal)">
                                      <p:cBhvr>
                                        <p:cTn id="33" dur="500"/>
                                        <p:tgtEl>
                                          <p:spTgt spid="22"/>
                                        </p:tgtEl>
                                      </p:cBhvr>
                                    </p:animEffect>
                                  </p:childTnLst>
                                </p:cTn>
                              </p:par>
                              <p:par>
                                <p:cTn id="34" presetID="14" presetClass="entr" presetSubtype="10" fill="hold" nodeType="with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randombar(horizontal)">
                                      <p:cBhvr>
                                        <p:cTn id="36" dur="500"/>
                                        <p:tgtEl>
                                          <p:spTgt spid="20"/>
                                        </p:tgtEl>
                                      </p:cBhvr>
                                    </p:animEffect>
                                  </p:childTnLst>
                                </p:cTn>
                              </p:par>
                              <p:par>
                                <p:cTn id="37" presetID="14" presetClass="entr" presetSubtype="10" fill="hold" nodeType="withEffect">
                                  <p:stCondLst>
                                    <p:cond delay="0"/>
                                  </p:stCondLst>
                                  <p:childTnLst>
                                    <p:set>
                                      <p:cBhvr>
                                        <p:cTn id="38" dur="1" fill="hold">
                                          <p:stCondLst>
                                            <p:cond delay="0"/>
                                          </p:stCondLst>
                                        </p:cTn>
                                        <p:tgtEl>
                                          <p:spTgt spid="45"/>
                                        </p:tgtEl>
                                        <p:attrNameLst>
                                          <p:attrName>style.visibility</p:attrName>
                                        </p:attrNameLst>
                                      </p:cBhvr>
                                      <p:to>
                                        <p:strVal val="visible"/>
                                      </p:to>
                                    </p:set>
                                    <p:animEffect transition="in" filter="randombar(horizontal)">
                                      <p:cBhvr>
                                        <p:cTn id="39" dur="500"/>
                                        <p:tgtEl>
                                          <p:spTgt spid="45"/>
                                        </p:tgtEl>
                                      </p:cBhvr>
                                    </p:animEffect>
                                  </p:childTnLst>
                                </p:cTn>
                              </p:par>
                              <p:par>
                                <p:cTn id="40" presetID="14" presetClass="entr" presetSubtype="10" fill="hold" nodeType="withEffect">
                                  <p:stCondLst>
                                    <p:cond delay="0"/>
                                  </p:stCondLst>
                                  <p:childTnLst>
                                    <p:set>
                                      <p:cBhvr>
                                        <p:cTn id="41" dur="1" fill="hold">
                                          <p:stCondLst>
                                            <p:cond delay="0"/>
                                          </p:stCondLst>
                                        </p:cTn>
                                        <p:tgtEl>
                                          <p:spTgt spid="64"/>
                                        </p:tgtEl>
                                        <p:attrNameLst>
                                          <p:attrName>style.visibility</p:attrName>
                                        </p:attrNameLst>
                                      </p:cBhvr>
                                      <p:to>
                                        <p:strVal val="visible"/>
                                      </p:to>
                                    </p:set>
                                    <p:animEffect transition="in" filter="randombar(horizontal)">
                                      <p:cBhvr>
                                        <p:cTn id="42" dur="500"/>
                                        <p:tgtEl>
                                          <p:spTgt spid="64"/>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76"/>
                                        </p:tgtEl>
                                        <p:attrNameLst>
                                          <p:attrName>style.visibility</p:attrName>
                                        </p:attrNameLst>
                                      </p:cBhvr>
                                      <p:to>
                                        <p:strVal val="visible"/>
                                      </p:to>
                                    </p:set>
                                    <p:animEffect transition="in" filter="barn(inVertical)">
                                      <p:cBhvr>
                                        <p:cTn id="47" dur="500"/>
                                        <p:tgtEl>
                                          <p:spTgt spid="76"/>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barn(inVertical)">
                                      <p:cBhvr>
                                        <p:cTn id="52" dur="500"/>
                                        <p:tgtEl>
                                          <p:spTgt spid="23"/>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grpId="0" nodeType="clickEffect">
                                  <p:stCondLst>
                                    <p:cond delay="0"/>
                                  </p:stCondLst>
                                  <p:childTnLst>
                                    <p:set>
                                      <p:cBhvr>
                                        <p:cTn id="56" dur="1" fill="hold">
                                          <p:stCondLst>
                                            <p:cond delay="0"/>
                                          </p:stCondLst>
                                        </p:cTn>
                                        <p:tgtEl>
                                          <p:spTgt spid="79"/>
                                        </p:tgtEl>
                                        <p:attrNameLst>
                                          <p:attrName>style.visibility</p:attrName>
                                        </p:attrNameLst>
                                      </p:cBhvr>
                                      <p:to>
                                        <p:strVal val="visible"/>
                                      </p:to>
                                    </p:set>
                                    <p:animEffect transition="in" filter="barn(inVertical)">
                                      <p:cBhvr>
                                        <p:cTn id="57" dur="500"/>
                                        <p:tgtEl>
                                          <p:spTgt spid="79"/>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grpId="0" nodeType="clickEffect">
                                  <p:stCondLst>
                                    <p:cond delay="0"/>
                                  </p:stCondLst>
                                  <p:childTnLst>
                                    <p:set>
                                      <p:cBhvr>
                                        <p:cTn id="61" dur="1" fill="hold">
                                          <p:stCondLst>
                                            <p:cond delay="0"/>
                                          </p:stCondLst>
                                        </p:cTn>
                                        <p:tgtEl>
                                          <p:spTgt spid="63"/>
                                        </p:tgtEl>
                                        <p:attrNameLst>
                                          <p:attrName>style.visibility</p:attrName>
                                        </p:attrNameLst>
                                      </p:cBhvr>
                                      <p:to>
                                        <p:strVal val="visible"/>
                                      </p:to>
                                    </p:set>
                                    <p:animEffect transition="in" filter="barn(inVertical)">
                                      <p:cBhvr>
                                        <p:cTn id="62" dur="500"/>
                                        <p:tgtEl>
                                          <p:spTgt spid="63"/>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grpId="0" nodeType="clickEffect">
                                  <p:stCondLst>
                                    <p:cond delay="0"/>
                                  </p:stCondLst>
                                  <p:childTnLst>
                                    <p:set>
                                      <p:cBhvr>
                                        <p:cTn id="66" dur="1" fill="hold">
                                          <p:stCondLst>
                                            <p:cond delay="0"/>
                                          </p:stCondLst>
                                        </p:cTn>
                                        <p:tgtEl>
                                          <p:spTgt spid="40"/>
                                        </p:tgtEl>
                                        <p:attrNameLst>
                                          <p:attrName>style.visibility</p:attrName>
                                        </p:attrNameLst>
                                      </p:cBhvr>
                                      <p:to>
                                        <p:strVal val="visible"/>
                                      </p:to>
                                    </p:set>
                                    <p:animEffect transition="in" filter="barn(inVertical)">
                                      <p:cBhvr>
                                        <p:cTn id="67" dur="500"/>
                                        <p:tgtEl>
                                          <p:spTgt spid="40"/>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grpId="0" nodeType="clickEffect">
                                  <p:stCondLst>
                                    <p:cond delay="0"/>
                                  </p:stCondLst>
                                  <p:childTnLst>
                                    <p:set>
                                      <p:cBhvr>
                                        <p:cTn id="71" dur="1" fill="hold">
                                          <p:stCondLst>
                                            <p:cond delay="0"/>
                                          </p:stCondLst>
                                        </p:cTn>
                                        <p:tgtEl>
                                          <p:spTgt spid="77"/>
                                        </p:tgtEl>
                                        <p:attrNameLst>
                                          <p:attrName>style.visibility</p:attrName>
                                        </p:attrNameLst>
                                      </p:cBhvr>
                                      <p:to>
                                        <p:strVal val="visible"/>
                                      </p:to>
                                    </p:set>
                                    <p:animEffect transition="in" filter="barn(inVertical)">
                                      <p:cBhvr>
                                        <p:cTn id="72" dur="500"/>
                                        <p:tgtEl>
                                          <p:spTgt spid="77"/>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ntr" presetSubtype="21" fill="hold" grpId="0" nodeType="clickEffect">
                                  <p:stCondLst>
                                    <p:cond delay="0"/>
                                  </p:stCondLst>
                                  <p:childTnLst>
                                    <p:set>
                                      <p:cBhvr>
                                        <p:cTn id="76" dur="1" fill="hold">
                                          <p:stCondLst>
                                            <p:cond delay="0"/>
                                          </p:stCondLst>
                                        </p:cTn>
                                        <p:tgtEl>
                                          <p:spTgt spid="84"/>
                                        </p:tgtEl>
                                        <p:attrNameLst>
                                          <p:attrName>style.visibility</p:attrName>
                                        </p:attrNameLst>
                                      </p:cBhvr>
                                      <p:to>
                                        <p:strVal val="visible"/>
                                      </p:to>
                                    </p:set>
                                    <p:animEffect transition="in" filter="barn(inVertical)">
                                      <p:cBhvr>
                                        <p:cTn id="77" dur="500"/>
                                        <p:tgtEl>
                                          <p:spTgt spid="84"/>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21" fill="hold" grpId="0" nodeType="clickEffect">
                                  <p:stCondLst>
                                    <p:cond delay="0"/>
                                  </p:stCondLst>
                                  <p:childTnLst>
                                    <p:set>
                                      <p:cBhvr>
                                        <p:cTn id="81" dur="1" fill="hold">
                                          <p:stCondLst>
                                            <p:cond delay="0"/>
                                          </p:stCondLst>
                                        </p:cTn>
                                        <p:tgtEl>
                                          <p:spTgt spid="36"/>
                                        </p:tgtEl>
                                        <p:attrNameLst>
                                          <p:attrName>style.visibility</p:attrName>
                                        </p:attrNameLst>
                                      </p:cBhvr>
                                      <p:to>
                                        <p:strVal val="visible"/>
                                      </p:to>
                                    </p:set>
                                    <p:animEffect transition="in" filter="barn(inVertical)">
                                      <p:cBhvr>
                                        <p:cTn id="82"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70" grpId="0"/>
      <p:bldP spid="76" grpId="0"/>
      <p:bldP spid="77" grpId="0"/>
      <p:bldP spid="79" grpId="0"/>
      <p:bldP spid="84" grpId="0"/>
      <p:bldP spid="22" grpId="0"/>
      <p:bldP spid="23" grpId="0"/>
      <p:bldP spid="36" grpId="0"/>
      <p:bldP spid="63" grpId="0"/>
      <p:bldP spid="4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xmlns="" id="{27845620-1BD2-4CB4-A849-1D6F71C83D3D}"/>
              </a:ext>
            </a:extLst>
          </p:cNvPr>
          <p:cNvSpPr/>
          <p:nvPr/>
        </p:nvSpPr>
        <p:spPr>
          <a:xfrm>
            <a:off x="548640" y="546354"/>
            <a:ext cx="8046720" cy="4098798"/>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xmlns="" id="{84E5A175-3149-405F-9145-7535715A381B}"/>
              </a:ext>
            </a:extLst>
          </p:cNvPr>
          <p:cNvSpPr/>
          <p:nvPr/>
        </p:nvSpPr>
        <p:spPr>
          <a:xfrm>
            <a:off x="1059299" y="1588576"/>
            <a:ext cx="1796181" cy="179618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 name="矩形 22">
            <a:extLst>
              <a:ext uri="{FF2B5EF4-FFF2-40B4-BE49-F238E27FC236}">
                <a16:creationId xmlns:a16="http://schemas.microsoft.com/office/drawing/2014/main" xmlns="" id="{256BF839-5984-4814-99D1-E3F91C6B186D}"/>
              </a:ext>
            </a:extLst>
          </p:cNvPr>
          <p:cNvSpPr/>
          <p:nvPr/>
        </p:nvSpPr>
        <p:spPr>
          <a:xfrm>
            <a:off x="3085528" y="1808833"/>
            <a:ext cx="2031325" cy="646331"/>
          </a:xfrm>
          <a:prstGeom prst="rect">
            <a:avLst/>
          </a:prstGeom>
        </p:spPr>
        <p:txBody>
          <a:bodyPr wrap="none">
            <a:spAutoFit/>
          </a:bodyPr>
          <a:lstStyle/>
          <a:p>
            <a:pPr>
              <a:spcAft>
                <a:spcPts val="0"/>
              </a:spcAft>
            </a:pPr>
            <a:r>
              <a:rPr lang="zh-CN" altLang="en-US" sz="3600" b="1" kern="100" dirty="0" smtClean="0">
                <a:solidFill>
                  <a:schemeClr val="accent1"/>
                </a:solidFill>
                <a:latin typeface="+mn-ea"/>
                <a:cs typeface="Times New Roman" panose="02020603050405020304" pitchFamily="18" charset="0"/>
              </a:rPr>
              <a:t>完成结果</a:t>
            </a:r>
            <a:endParaRPr lang="zh-CN" altLang="en-US" sz="3600" b="1" kern="100" dirty="0">
              <a:solidFill>
                <a:schemeClr val="accent1"/>
              </a:solidFill>
              <a:latin typeface="+mn-ea"/>
              <a:cs typeface="Times New Roman" panose="02020603050405020304" pitchFamily="18" charset="0"/>
            </a:endParaRPr>
          </a:p>
        </p:txBody>
      </p:sp>
      <p:sp>
        <p:nvSpPr>
          <p:cNvPr id="30" name="矩形 29">
            <a:extLst>
              <a:ext uri="{FF2B5EF4-FFF2-40B4-BE49-F238E27FC236}">
                <a16:creationId xmlns:a16="http://schemas.microsoft.com/office/drawing/2014/main" xmlns="" id="{108EDB90-29AC-41EE-8404-B98F5C9941E8}"/>
              </a:ext>
            </a:extLst>
          </p:cNvPr>
          <p:cNvSpPr/>
          <p:nvPr/>
        </p:nvSpPr>
        <p:spPr>
          <a:xfrm>
            <a:off x="3085528" y="2431161"/>
            <a:ext cx="2787943" cy="461665"/>
          </a:xfrm>
          <a:prstGeom prst="rect">
            <a:avLst/>
          </a:prstGeom>
        </p:spPr>
        <p:txBody>
          <a:bodyPr wrap="none">
            <a:spAutoFit/>
          </a:bodyPr>
          <a:lstStyle/>
          <a:p>
            <a:pPr>
              <a:spcAft>
                <a:spcPts val="0"/>
              </a:spcAft>
            </a:pPr>
            <a:r>
              <a:rPr lang="en-US" altLang="zh-CN" sz="2400" kern="100" dirty="0" smtClean="0">
                <a:solidFill>
                  <a:schemeClr val="accent1"/>
                </a:solidFill>
                <a:latin typeface="+mj-lt"/>
                <a:cs typeface="Times New Roman" panose="02020603050405020304" pitchFamily="18" charset="0"/>
              </a:rPr>
              <a:t>Completed Results</a:t>
            </a:r>
            <a:endParaRPr lang="en-US" altLang="zh-CN" sz="2400" kern="100" dirty="0">
              <a:solidFill>
                <a:schemeClr val="accent1"/>
              </a:solidFill>
              <a:latin typeface="+mj-lt"/>
              <a:cs typeface="Times New Roman" panose="02020603050405020304" pitchFamily="18" charset="0"/>
            </a:endParaRPr>
          </a:p>
        </p:txBody>
      </p:sp>
      <p:sp>
        <p:nvSpPr>
          <p:cNvPr id="7" name="AutoShape 59">
            <a:extLst>
              <a:ext uri="{FF2B5EF4-FFF2-40B4-BE49-F238E27FC236}">
                <a16:creationId xmlns:a16="http://schemas.microsoft.com/office/drawing/2014/main" xmlns="" id="{65296ADF-6826-4E74-AAC1-75AE73C7BE4D}"/>
              </a:ext>
            </a:extLst>
          </p:cNvPr>
          <p:cNvSpPr>
            <a:spLocks/>
          </p:cNvSpPr>
          <p:nvPr/>
        </p:nvSpPr>
        <p:spPr bwMode="auto">
          <a:xfrm>
            <a:off x="1518296" y="2047541"/>
            <a:ext cx="779757" cy="772764"/>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ysClr val="window" lastClr="FFFFFF"/>
          </a:solidFill>
          <a:ln>
            <a:noFill/>
          </a:ln>
          <a:effectLst/>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Tree>
    <p:extLst>
      <p:ext uri="{BB962C8B-B14F-4D97-AF65-F5344CB8AC3E}">
        <p14:creationId xmlns:p14="http://schemas.microsoft.com/office/powerpoint/2010/main" xmlns="" val="2568997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1000"/>
                                        <p:tgtEl>
                                          <p:spTgt spid="23"/>
                                        </p:tgtEl>
                                      </p:cBhvr>
                                    </p:animEffect>
                                    <p:anim calcmode="lin" valueType="num">
                                      <p:cBhvr>
                                        <p:cTn id="18" dur="1000" fill="hold"/>
                                        <p:tgtEl>
                                          <p:spTgt spid="23"/>
                                        </p:tgtEl>
                                        <p:attrNameLst>
                                          <p:attrName>ppt_x</p:attrName>
                                        </p:attrNameLst>
                                      </p:cBhvr>
                                      <p:tavLst>
                                        <p:tav tm="0">
                                          <p:val>
                                            <p:strVal val="#ppt_x"/>
                                          </p:val>
                                        </p:tav>
                                        <p:tav tm="100000">
                                          <p:val>
                                            <p:strVal val="#ppt_x"/>
                                          </p:val>
                                        </p:tav>
                                      </p:tavLst>
                                    </p:anim>
                                    <p:anim calcmode="lin" valueType="num">
                                      <p:cBhvr>
                                        <p:cTn id="19" dur="1000" fill="hold"/>
                                        <p:tgtEl>
                                          <p:spTgt spid="2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1000"/>
                                        <p:tgtEl>
                                          <p:spTgt spid="30"/>
                                        </p:tgtEl>
                                      </p:cBhvr>
                                    </p:animEffect>
                                    <p:anim calcmode="lin" valueType="num">
                                      <p:cBhvr>
                                        <p:cTn id="23" dur="1000" fill="hold"/>
                                        <p:tgtEl>
                                          <p:spTgt spid="30"/>
                                        </p:tgtEl>
                                        <p:attrNameLst>
                                          <p:attrName>ppt_x</p:attrName>
                                        </p:attrNameLst>
                                      </p:cBhvr>
                                      <p:tavLst>
                                        <p:tav tm="0">
                                          <p:val>
                                            <p:strVal val="#ppt_x"/>
                                          </p:val>
                                        </p:tav>
                                        <p:tav tm="100000">
                                          <p:val>
                                            <p:strVal val="#ppt_x"/>
                                          </p:val>
                                        </p:tav>
                                      </p:tavLst>
                                    </p:anim>
                                    <p:anim calcmode="lin" valueType="num">
                                      <p:cBhvr>
                                        <p:cTn id="24"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3" grpId="0"/>
      <p:bldP spid="30" grpId="0"/>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xmlns="" id="{B1EF227F-F971-46C4-8C83-D820A502B67B}"/>
              </a:ext>
            </a:extLst>
          </p:cNvPr>
          <p:cNvSpPr/>
          <p:nvPr/>
        </p:nvSpPr>
        <p:spPr>
          <a:xfrm>
            <a:off x="388823" y="375240"/>
            <a:ext cx="1210588" cy="400110"/>
          </a:xfrm>
          <a:prstGeom prst="rect">
            <a:avLst/>
          </a:prstGeom>
        </p:spPr>
        <p:txBody>
          <a:bodyPr wrap="none">
            <a:spAutoFit/>
          </a:bodyPr>
          <a:lstStyle/>
          <a:p>
            <a:pPr>
              <a:spcAft>
                <a:spcPts val="0"/>
              </a:spcAft>
            </a:pPr>
            <a:r>
              <a:rPr lang="zh-CN" altLang="en-US" sz="2000" b="1" kern="100" dirty="0" smtClean="0">
                <a:solidFill>
                  <a:schemeClr val="accent1"/>
                </a:solidFill>
                <a:latin typeface="+mn-ea"/>
                <a:cs typeface="Times New Roman" panose="02020603050405020304" pitchFamily="18" charset="0"/>
              </a:rPr>
              <a:t>完成结果</a:t>
            </a:r>
            <a:endParaRPr lang="zh-CN" altLang="en-US" sz="2000" b="1" kern="100" dirty="0">
              <a:solidFill>
                <a:schemeClr val="accent1"/>
              </a:solidFill>
              <a:latin typeface="+mn-ea"/>
              <a:cs typeface="Times New Roman" panose="02020603050405020304" pitchFamily="18" charset="0"/>
            </a:endParaRPr>
          </a:p>
        </p:txBody>
      </p:sp>
      <p:sp>
        <p:nvSpPr>
          <p:cNvPr id="4" name="矩形 3">
            <a:extLst>
              <a:ext uri="{FF2B5EF4-FFF2-40B4-BE49-F238E27FC236}">
                <a16:creationId xmlns:a16="http://schemas.microsoft.com/office/drawing/2014/main" xmlns="" id="{9E909954-10C8-4280-953E-B54B27A00653}"/>
              </a:ext>
            </a:extLst>
          </p:cNvPr>
          <p:cNvSpPr/>
          <p:nvPr/>
        </p:nvSpPr>
        <p:spPr>
          <a:xfrm>
            <a:off x="388823" y="742818"/>
            <a:ext cx="1335174" cy="276999"/>
          </a:xfrm>
          <a:prstGeom prst="rect">
            <a:avLst/>
          </a:prstGeom>
        </p:spPr>
        <p:txBody>
          <a:bodyPr wrap="none">
            <a:spAutoFit/>
          </a:bodyPr>
          <a:lstStyle/>
          <a:p>
            <a:pPr>
              <a:spcAft>
                <a:spcPts val="0"/>
              </a:spcAft>
            </a:pPr>
            <a:r>
              <a:rPr lang="en-US" altLang="zh-CN" sz="1200" kern="100" dirty="0" smtClean="0">
                <a:solidFill>
                  <a:schemeClr val="accent1"/>
                </a:solidFill>
                <a:cs typeface="Times New Roman" panose="02020603050405020304" pitchFamily="18" charset="0"/>
              </a:rPr>
              <a:t>Completed Results</a:t>
            </a:r>
            <a:endParaRPr lang="en-US" altLang="zh-CN" sz="1200" kern="100" dirty="0">
              <a:solidFill>
                <a:schemeClr val="accent1"/>
              </a:solidFill>
              <a:cs typeface="Times New Roman" panose="02020603050405020304" pitchFamily="18" charset="0"/>
            </a:endParaRPr>
          </a:p>
        </p:txBody>
      </p:sp>
      <p:pic>
        <p:nvPicPr>
          <p:cNvPr id="1029" name="Picture 5"/>
          <p:cNvPicPr>
            <a:picLocks noChangeAspect="1" noChangeArrowheads="1"/>
          </p:cNvPicPr>
          <p:nvPr/>
        </p:nvPicPr>
        <p:blipFill>
          <a:blip r:embed="rId2" cstate="print"/>
          <a:srcRect/>
          <a:stretch>
            <a:fillRect/>
          </a:stretch>
        </p:blipFill>
        <p:spPr bwMode="auto">
          <a:xfrm>
            <a:off x="785814" y="1076324"/>
            <a:ext cx="1862136" cy="3457575"/>
          </a:xfrm>
          <a:prstGeom prst="rect">
            <a:avLst/>
          </a:prstGeom>
          <a:noFill/>
          <a:ln w="9525">
            <a:noFill/>
            <a:miter lim="800000"/>
            <a:headEnd/>
            <a:tailEnd/>
          </a:ln>
        </p:spPr>
      </p:pic>
      <p:pic>
        <p:nvPicPr>
          <p:cNvPr id="1030" name="Picture 6"/>
          <p:cNvPicPr>
            <a:picLocks noChangeAspect="1" noChangeArrowheads="1"/>
          </p:cNvPicPr>
          <p:nvPr/>
        </p:nvPicPr>
        <p:blipFill>
          <a:blip r:embed="rId3" cstate="print"/>
          <a:srcRect/>
          <a:stretch>
            <a:fillRect/>
          </a:stretch>
        </p:blipFill>
        <p:spPr bwMode="auto">
          <a:xfrm>
            <a:off x="6291264" y="1076324"/>
            <a:ext cx="1871661" cy="3457575"/>
          </a:xfrm>
          <a:prstGeom prst="rect">
            <a:avLst/>
          </a:prstGeom>
          <a:noFill/>
          <a:ln w="9525">
            <a:noFill/>
            <a:miter lim="800000"/>
            <a:headEnd/>
            <a:tailEnd/>
          </a:ln>
        </p:spPr>
      </p:pic>
      <p:sp>
        <p:nvSpPr>
          <p:cNvPr id="35" name="TextBox 34"/>
          <p:cNvSpPr txBox="1"/>
          <p:nvPr/>
        </p:nvSpPr>
        <p:spPr>
          <a:xfrm>
            <a:off x="2819400" y="2305050"/>
            <a:ext cx="492443" cy="276999"/>
          </a:xfrm>
          <a:prstGeom prst="rect">
            <a:avLst/>
          </a:prstGeom>
          <a:noFill/>
        </p:spPr>
        <p:txBody>
          <a:bodyPr wrap="none" rtlCol="0">
            <a:spAutoFit/>
          </a:bodyPr>
          <a:lstStyle/>
          <a:p>
            <a:r>
              <a:rPr lang="zh-CN" altLang="en-US" sz="1200" dirty="0" smtClean="0"/>
              <a:t>登录</a:t>
            </a:r>
            <a:endParaRPr lang="zh-CN" altLang="en-US" sz="1200" dirty="0"/>
          </a:p>
        </p:txBody>
      </p:sp>
      <p:pic>
        <p:nvPicPr>
          <p:cNvPr id="2050" name="Picture 2"/>
          <p:cNvPicPr>
            <a:picLocks noChangeAspect="1" noChangeArrowheads="1"/>
          </p:cNvPicPr>
          <p:nvPr/>
        </p:nvPicPr>
        <p:blipFill>
          <a:blip r:embed="rId4" cstate="print"/>
          <a:srcRect/>
          <a:stretch>
            <a:fillRect/>
          </a:stretch>
        </p:blipFill>
        <p:spPr bwMode="auto">
          <a:xfrm>
            <a:off x="3529014" y="1057275"/>
            <a:ext cx="1953221" cy="3476625"/>
          </a:xfrm>
          <a:prstGeom prst="rect">
            <a:avLst/>
          </a:prstGeom>
          <a:noFill/>
          <a:ln w="9525">
            <a:noFill/>
            <a:miter lim="800000"/>
            <a:headEnd/>
            <a:tailEnd/>
          </a:ln>
        </p:spPr>
      </p:pic>
      <p:sp>
        <p:nvSpPr>
          <p:cNvPr id="9" name="右箭头 8"/>
          <p:cNvSpPr/>
          <p:nvPr/>
        </p:nvSpPr>
        <p:spPr>
          <a:xfrm>
            <a:off x="2790825" y="2581275"/>
            <a:ext cx="581025" cy="20002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0" name="TextBox 9"/>
          <p:cNvSpPr txBox="1"/>
          <p:nvPr/>
        </p:nvSpPr>
        <p:spPr>
          <a:xfrm>
            <a:off x="5600700" y="2266950"/>
            <a:ext cx="492443" cy="276999"/>
          </a:xfrm>
          <a:prstGeom prst="rect">
            <a:avLst/>
          </a:prstGeom>
          <a:noFill/>
        </p:spPr>
        <p:txBody>
          <a:bodyPr wrap="none" rtlCol="0">
            <a:spAutoFit/>
          </a:bodyPr>
          <a:lstStyle/>
          <a:p>
            <a:r>
              <a:rPr lang="zh-CN" altLang="en-US" sz="1200" dirty="0" smtClean="0"/>
              <a:t>定位</a:t>
            </a:r>
            <a:endParaRPr lang="zh-CN" altLang="en-US" sz="1200" dirty="0"/>
          </a:p>
        </p:txBody>
      </p:sp>
      <p:sp>
        <p:nvSpPr>
          <p:cNvPr id="11" name="右箭头 10"/>
          <p:cNvSpPr/>
          <p:nvPr/>
        </p:nvSpPr>
        <p:spPr>
          <a:xfrm>
            <a:off x="5581650" y="2543175"/>
            <a:ext cx="581025" cy="20002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2" name="TextBox 11"/>
          <p:cNvSpPr txBox="1"/>
          <p:nvPr/>
        </p:nvSpPr>
        <p:spPr>
          <a:xfrm>
            <a:off x="4114800" y="647700"/>
            <a:ext cx="646331" cy="369332"/>
          </a:xfrm>
          <a:prstGeom prst="rect">
            <a:avLst/>
          </a:prstGeom>
          <a:noFill/>
        </p:spPr>
        <p:txBody>
          <a:bodyPr wrap="none" rtlCol="0">
            <a:spAutoFit/>
          </a:bodyPr>
          <a:lstStyle/>
          <a:p>
            <a:r>
              <a:rPr lang="zh-CN" altLang="en-US" dirty="0" smtClean="0"/>
              <a:t>定位</a:t>
            </a:r>
            <a:endParaRPr lang="zh-CN" altLang="en-US" dirty="0"/>
          </a:p>
        </p:txBody>
      </p:sp>
    </p:spTree>
    <p:extLst>
      <p:ext uri="{BB962C8B-B14F-4D97-AF65-F5344CB8AC3E}">
        <p14:creationId xmlns:p14="http://schemas.microsoft.com/office/powerpoint/2010/main" xmlns="" val="924218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1029"/>
                                        </p:tgtEl>
                                        <p:attrNameLst>
                                          <p:attrName>style.visibility</p:attrName>
                                        </p:attrNameLst>
                                      </p:cBhvr>
                                      <p:to>
                                        <p:strVal val="visible"/>
                                      </p:to>
                                    </p:set>
                                    <p:animEffect transition="in" filter="fade">
                                      <p:cBhvr>
                                        <p:cTn id="18" dur="1000"/>
                                        <p:tgtEl>
                                          <p:spTgt spid="1029"/>
                                        </p:tgtEl>
                                      </p:cBhvr>
                                    </p:animEffect>
                                    <p:anim calcmode="lin" valueType="num">
                                      <p:cBhvr>
                                        <p:cTn id="19" dur="1000" fill="hold"/>
                                        <p:tgtEl>
                                          <p:spTgt spid="1029"/>
                                        </p:tgtEl>
                                        <p:attrNameLst>
                                          <p:attrName>ppt_x</p:attrName>
                                        </p:attrNameLst>
                                      </p:cBhvr>
                                      <p:tavLst>
                                        <p:tav tm="0">
                                          <p:val>
                                            <p:strVal val="#ppt_x"/>
                                          </p:val>
                                        </p:tav>
                                        <p:tav tm="100000">
                                          <p:val>
                                            <p:strVal val="#ppt_x"/>
                                          </p:val>
                                        </p:tav>
                                      </p:tavLst>
                                    </p:anim>
                                    <p:anim calcmode="lin" valueType="num">
                                      <p:cBhvr>
                                        <p:cTn id="20" dur="1000" fill="hold"/>
                                        <p:tgtEl>
                                          <p:spTgt spid="1029"/>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fade">
                                      <p:cBhvr>
                                        <p:cTn id="25" dur="500"/>
                                        <p:tgtEl>
                                          <p:spTgt spid="3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2050"/>
                                        </p:tgtEl>
                                        <p:attrNameLst>
                                          <p:attrName>style.visibility</p:attrName>
                                        </p:attrNameLst>
                                      </p:cBhvr>
                                      <p:to>
                                        <p:strVal val="visible"/>
                                      </p:to>
                                    </p:set>
                                    <p:animEffect transition="in" filter="fade">
                                      <p:cBhvr>
                                        <p:cTn id="33" dur="1000"/>
                                        <p:tgtEl>
                                          <p:spTgt spid="2050"/>
                                        </p:tgtEl>
                                      </p:cBhvr>
                                    </p:animEffect>
                                    <p:anim calcmode="lin" valueType="num">
                                      <p:cBhvr>
                                        <p:cTn id="34" dur="1000" fill="hold"/>
                                        <p:tgtEl>
                                          <p:spTgt spid="2050"/>
                                        </p:tgtEl>
                                        <p:attrNameLst>
                                          <p:attrName>ppt_x</p:attrName>
                                        </p:attrNameLst>
                                      </p:cBhvr>
                                      <p:tavLst>
                                        <p:tav tm="0">
                                          <p:val>
                                            <p:strVal val="#ppt_x"/>
                                          </p:val>
                                        </p:tav>
                                        <p:tav tm="100000">
                                          <p:val>
                                            <p:strVal val="#ppt_x"/>
                                          </p:val>
                                        </p:tav>
                                      </p:tavLst>
                                    </p:anim>
                                    <p:anim calcmode="lin" valueType="num">
                                      <p:cBhvr>
                                        <p:cTn id="35"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1030"/>
                                        </p:tgtEl>
                                        <p:attrNameLst>
                                          <p:attrName>style.visibility</p:attrName>
                                        </p:attrNameLst>
                                      </p:cBhvr>
                                      <p:to>
                                        <p:strVal val="visible"/>
                                      </p:to>
                                    </p:set>
                                    <p:animEffect transition="in" filter="fade">
                                      <p:cBhvr>
                                        <p:cTn id="48" dur="1000"/>
                                        <p:tgtEl>
                                          <p:spTgt spid="1030"/>
                                        </p:tgtEl>
                                      </p:cBhvr>
                                    </p:animEffect>
                                    <p:anim calcmode="lin" valueType="num">
                                      <p:cBhvr>
                                        <p:cTn id="49" dur="1000" fill="hold"/>
                                        <p:tgtEl>
                                          <p:spTgt spid="1030"/>
                                        </p:tgtEl>
                                        <p:attrNameLst>
                                          <p:attrName>ppt_x</p:attrName>
                                        </p:attrNameLst>
                                      </p:cBhvr>
                                      <p:tavLst>
                                        <p:tav tm="0">
                                          <p:val>
                                            <p:strVal val="#ppt_x"/>
                                          </p:val>
                                        </p:tav>
                                        <p:tav tm="100000">
                                          <p:val>
                                            <p:strVal val="#ppt_x"/>
                                          </p:val>
                                        </p:tav>
                                      </p:tavLst>
                                    </p:anim>
                                    <p:anim calcmode="lin" valueType="num">
                                      <p:cBhvr>
                                        <p:cTn id="50" dur="1000" fill="hold"/>
                                        <p:tgtEl>
                                          <p:spTgt spid="10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35" grpId="0"/>
      <p:bldP spid="9" grpId="0" animBg="1"/>
      <p:bldP spid="10" grpId="0"/>
      <p:bldP spid="11" grpId="0" animBg="1"/>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xmlns="" id="{B1EF227F-F971-46C4-8C83-D820A502B67B}"/>
              </a:ext>
            </a:extLst>
          </p:cNvPr>
          <p:cNvSpPr/>
          <p:nvPr/>
        </p:nvSpPr>
        <p:spPr>
          <a:xfrm>
            <a:off x="388823" y="375240"/>
            <a:ext cx="1210588" cy="400110"/>
          </a:xfrm>
          <a:prstGeom prst="rect">
            <a:avLst/>
          </a:prstGeom>
        </p:spPr>
        <p:txBody>
          <a:bodyPr wrap="none">
            <a:spAutoFit/>
          </a:bodyPr>
          <a:lstStyle/>
          <a:p>
            <a:pPr>
              <a:spcAft>
                <a:spcPts val="0"/>
              </a:spcAft>
            </a:pPr>
            <a:r>
              <a:rPr lang="zh-CN" altLang="en-US" sz="2000" b="1" kern="100" dirty="0" smtClean="0">
                <a:solidFill>
                  <a:schemeClr val="accent1"/>
                </a:solidFill>
                <a:latin typeface="+mn-ea"/>
                <a:cs typeface="Times New Roman" panose="02020603050405020304" pitchFamily="18" charset="0"/>
              </a:rPr>
              <a:t>完成结果</a:t>
            </a:r>
            <a:endParaRPr lang="zh-CN" altLang="en-US" sz="2000" b="1" kern="100" dirty="0">
              <a:solidFill>
                <a:schemeClr val="accent1"/>
              </a:solidFill>
              <a:latin typeface="+mn-ea"/>
              <a:cs typeface="Times New Roman" panose="02020603050405020304" pitchFamily="18" charset="0"/>
            </a:endParaRPr>
          </a:p>
        </p:txBody>
      </p:sp>
      <p:sp>
        <p:nvSpPr>
          <p:cNvPr id="4" name="矩形 3">
            <a:extLst>
              <a:ext uri="{FF2B5EF4-FFF2-40B4-BE49-F238E27FC236}">
                <a16:creationId xmlns:a16="http://schemas.microsoft.com/office/drawing/2014/main" xmlns="" id="{9E909954-10C8-4280-953E-B54B27A00653}"/>
              </a:ext>
            </a:extLst>
          </p:cNvPr>
          <p:cNvSpPr/>
          <p:nvPr/>
        </p:nvSpPr>
        <p:spPr>
          <a:xfrm>
            <a:off x="388823" y="742818"/>
            <a:ext cx="1335174" cy="276999"/>
          </a:xfrm>
          <a:prstGeom prst="rect">
            <a:avLst/>
          </a:prstGeom>
        </p:spPr>
        <p:txBody>
          <a:bodyPr wrap="none">
            <a:spAutoFit/>
          </a:bodyPr>
          <a:lstStyle/>
          <a:p>
            <a:pPr>
              <a:spcAft>
                <a:spcPts val="0"/>
              </a:spcAft>
            </a:pPr>
            <a:r>
              <a:rPr lang="en-US" altLang="zh-CN" sz="1200" kern="100" dirty="0" smtClean="0">
                <a:solidFill>
                  <a:schemeClr val="accent1"/>
                </a:solidFill>
                <a:cs typeface="Times New Roman" panose="02020603050405020304" pitchFamily="18" charset="0"/>
              </a:rPr>
              <a:t>Completed Results</a:t>
            </a:r>
            <a:endParaRPr lang="en-US" altLang="zh-CN" sz="1200" kern="100" dirty="0">
              <a:solidFill>
                <a:schemeClr val="accent1"/>
              </a:solidFill>
              <a:cs typeface="Times New Roman" panose="02020603050405020304" pitchFamily="18" charset="0"/>
            </a:endParaRPr>
          </a:p>
        </p:txBody>
      </p:sp>
      <p:pic>
        <p:nvPicPr>
          <p:cNvPr id="1026" name="Picture 2"/>
          <p:cNvPicPr>
            <a:picLocks noChangeAspect="1" noChangeArrowheads="1"/>
          </p:cNvPicPr>
          <p:nvPr/>
        </p:nvPicPr>
        <p:blipFill>
          <a:blip r:embed="rId2" cstate="print"/>
          <a:srcRect/>
          <a:stretch>
            <a:fillRect/>
          </a:stretch>
        </p:blipFill>
        <p:spPr bwMode="auto">
          <a:xfrm>
            <a:off x="6119814" y="1114424"/>
            <a:ext cx="1894356" cy="3371849"/>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1214438" y="1123950"/>
            <a:ext cx="1894357" cy="3371850"/>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3690939" y="1117292"/>
            <a:ext cx="1852611" cy="3297546"/>
          </a:xfrm>
          <a:prstGeom prst="rect">
            <a:avLst/>
          </a:prstGeom>
          <a:noFill/>
          <a:ln w="9525">
            <a:noFill/>
            <a:miter lim="800000"/>
            <a:headEnd/>
            <a:tailEnd/>
          </a:ln>
        </p:spPr>
      </p:pic>
      <p:sp>
        <p:nvSpPr>
          <p:cNvPr id="11" name="TextBox 10"/>
          <p:cNvSpPr txBox="1"/>
          <p:nvPr/>
        </p:nvSpPr>
        <p:spPr>
          <a:xfrm>
            <a:off x="4114800" y="647700"/>
            <a:ext cx="877163" cy="369332"/>
          </a:xfrm>
          <a:prstGeom prst="rect">
            <a:avLst/>
          </a:prstGeom>
          <a:noFill/>
        </p:spPr>
        <p:txBody>
          <a:bodyPr wrap="none" rtlCol="0">
            <a:spAutoFit/>
          </a:bodyPr>
          <a:lstStyle/>
          <a:p>
            <a:r>
              <a:rPr lang="zh-CN" altLang="en-US" dirty="0" smtClean="0"/>
              <a:t>群功能</a:t>
            </a:r>
            <a:endParaRPr lang="zh-CN" altLang="en-US" dirty="0"/>
          </a:p>
        </p:txBody>
      </p:sp>
    </p:spTree>
    <p:extLst>
      <p:ext uri="{BB962C8B-B14F-4D97-AF65-F5344CB8AC3E}">
        <p14:creationId xmlns:p14="http://schemas.microsoft.com/office/powerpoint/2010/main" xmlns="" val="924218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1027"/>
                                        </p:tgtEl>
                                        <p:attrNameLst>
                                          <p:attrName>style.visibility</p:attrName>
                                        </p:attrNameLst>
                                      </p:cBhvr>
                                      <p:to>
                                        <p:strVal val="visible"/>
                                      </p:to>
                                    </p:set>
                                    <p:animEffect transition="in" filter="fade">
                                      <p:cBhvr>
                                        <p:cTn id="18" dur="1000"/>
                                        <p:tgtEl>
                                          <p:spTgt spid="1027"/>
                                        </p:tgtEl>
                                      </p:cBhvr>
                                    </p:animEffect>
                                    <p:anim calcmode="lin" valueType="num">
                                      <p:cBhvr>
                                        <p:cTn id="19" dur="1000" fill="hold"/>
                                        <p:tgtEl>
                                          <p:spTgt spid="1027"/>
                                        </p:tgtEl>
                                        <p:attrNameLst>
                                          <p:attrName>ppt_x</p:attrName>
                                        </p:attrNameLst>
                                      </p:cBhvr>
                                      <p:tavLst>
                                        <p:tav tm="0">
                                          <p:val>
                                            <p:strVal val="#ppt_x"/>
                                          </p:val>
                                        </p:tav>
                                        <p:tav tm="100000">
                                          <p:val>
                                            <p:strVal val="#ppt_x"/>
                                          </p:val>
                                        </p:tav>
                                      </p:tavLst>
                                    </p:anim>
                                    <p:anim calcmode="lin" valueType="num">
                                      <p:cBhvr>
                                        <p:cTn id="20" dur="1000" fill="hold"/>
                                        <p:tgtEl>
                                          <p:spTgt spid="1027"/>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1028"/>
                                        </p:tgtEl>
                                        <p:attrNameLst>
                                          <p:attrName>style.visibility</p:attrName>
                                        </p:attrNameLst>
                                      </p:cBhvr>
                                      <p:to>
                                        <p:strVal val="visible"/>
                                      </p:to>
                                    </p:set>
                                    <p:animEffect transition="in" filter="fade">
                                      <p:cBhvr>
                                        <p:cTn id="25" dur="1000"/>
                                        <p:tgtEl>
                                          <p:spTgt spid="1028"/>
                                        </p:tgtEl>
                                      </p:cBhvr>
                                    </p:animEffect>
                                    <p:anim calcmode="lin" valueType="num">
                                      <p:cBhvr>
                                        <p:cTn id="26" dur="1000" fill="hold"/>
                                        <p:tgtEl>
                                          <p:spTgt spid="1028"/>
                                        </p:tgtEl>
                                        <p:attrNameLst>
                                          <p:attrName>ppt_x</p:attrName>
                                        </p:attrNameLst>
                                      </p:cBhvr>
                                      <p:tavLst>
                                        <p:tav tm="0">
                                          <p:val>
                                            <p:strVal val="#ppt_x"/>
                                          </p:val>
                                        </p:tav>
                                        <p:tav tm="100000">
                                          <p:val>
                                            <p:strVal val="#ppt_x"/>
                                          </p:val>
                                        </p:tav>
                                      </p:tavLst>
                                    </p:anim>
                                    <p:anim calcmode="lin" valueType="num">
                                      <p:cBhvr>
                                        <p:cTn id="27" dur="1000" fill="hold"/>
                                        <p:tgtEl>
                                          <p:spTgt spid="1028"/>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1026"/>
                                        </p:tgtEl>
                                        <p:attrNameLst>
                                          <p:attrName>style.visibility</p:attrName>
                                        </p:attrNameLst>
                                      </p:cBhvr>
                                      <p:to>
                                        <p:strVal val="visible"/>
                                      </p:to>
                                    </p:set>
                                    <p:animEffect transition="in" filter="fade">
                                      <p:cBhvr>
                                        <p:cTn id="32" dur="1000"/>
                                        <p:tgtEl>
                                          <p:spTgt spid="1026"/>
                                        </p:tgtEl>
                                      </p:cBhvr>
                                    </p:animEffect>
                                    <p:anim calcmode="lin" valueType="num">
                                      <p:cBhvr>
                                        <p:cTn id="33" dur="1000" fill="hold"/>
                                        <p:tgtEl>
                                          <p:spTgt spid="1026"/>
                                        </p:tgtEl>
                                        <p:attrNameLst>
                                          <p:attrName>ppt_x</p:attrName>
                                        </p:attrNameLst>
                                      </p:cBhvr>
                                      <p:tavLst>
                                        <p:tav tm="0">
                                          <p:val>
                                            <p:strVal val="#ppt_x"/>
                                          </p:val>
                                        </p:tav>
                                        <p:tav tm="100000">
                                          <p:val>
                                            <p:strVal val="#ppt_x"/>
                                          </p:val>
                                        </p:tav>
                                      </p:tavLst>
                                    </p:anim>
                                    <p:anim calcmode="lin" valueType="num">
                                      <p:cBhvr>
                                        <p:cTn id="34"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xmlns="" id="{B1EF227F-F971-46C4-8C83-D820A502B67B}"/>
              </a:ext>
            </a:extLst>
          </p:cNvPr>
          <p:cNvSpPr/>
          <p:nvPr/>
        </p:nvSpPr>
        <p:spPr>
          <a:xfrm>
            <a:off x="388823" y="375240"/>
            <a:ext cx="1210588" cy="400110"/>
          </a:xfrm>
          <a:prstGeom prst="rect">
            <a:avLst/>
          </a:prstGeom>
        </p:spPr>
        <p:txBody>
          <a:bodyPr wrap="none">
            <a:spAutoFit/>
          </a:bodyPr>
          <a:lstStyle/>
          <a:p>
            <a:pPr>
              <a:spcAft>
                <a:spcPts val="0"/>
              </a:spcAft>
            </a:pPr>
            <a:r>
              <a:rPr lang="zh-CN" altLang="en-US" sz="2000" b="1" kern="100" dirty="0" smtClean="0">
                <a:solidFill>
                  <a:schemeClr val="accent1"/>
                </a:solidFill>
                <a:latin typeface="+mn-ea"/>
                <a:cs typeface="Times New Roman" panose="02020603050405020304" pitchFamily="18" charset="0"/>
              </a:rPr>
              <a:t>完成结果</a:t>
            </a:r>
            <a:endParaRPr lang="zh-CN" altLang="en-US" sz="2000" b="1" kern="100" dirty="0">
              <a:solidFill>
                <a:schemeClr val="accent1"/>
              </a:solidFill>
              <a:latin typeface="+mn-ea"/>
              <a:cs typeface="Times New Roman" panose="02020603050405020304" pitchFamily="18" charset="0"/>
            </a:endParaRPr>
          </a:p>
        </p:txBody>
      </p:sp>
      <p:sp>
        <p:nvSpPr>
          <p:cNvPr id="4" name="矩形 3">
            <a:extLst>
              <a:ext uri="{FF2B5EF4-FFF2-40B4-BE49-F238E27FC236}">
                <a16:creationId xmlns:a16="http://schemas.microsoft.com/office/drawing/2014/main" xmlns="" id="{9E909954-10C8-4280-953E-B54B27A00653}"/>
              </a:ext>
            </a:extLst>
          </p:cNvPr>
          <p:cNvSpPr/>
          <p:nvPr/>
        </p:nvSpPr>
        <p:spPr>
          <a:xfrm>
            <a:off x="388823" y="742818"/>
            <a:ext cx="1335174" cy="276999"/>
          </a:xfrm>
          <a:prstGeom prst="rect">
            <a:avLst/>
          </a:prstGeom>
        </p:spPr>
        <p:txBody>
          <a:bodyPr wrap="none">
            <a:spAutoFit/>
          </a:bodyPr>
          <a:lstStyle/>
          <a:p>
            <a:pPr>
              <a:spcAft>
                <a:spcPts val="0"/>
              </a:spcAft>
            </a:pPr>
            <a:r>
              <a:rPr lang="en-US" altLang="zh-CN" sz="1200" kern="100" dirty="0" smtClean="0">
                <a:solidFill>
                  <a:schemeClr val="accent1"/>
                </a:solidFill>
                <a:cs typeface="Times New Roman" panose="02020603050405020304" pitchFamily="18" charset="0"/>
              </a:rPr>
              <a:t>Completed Results</a:t>
            </a:r>
            <a:endParaRPr lang="en-US" altLang="zh-CN" sz="1200" kern="100" dirty="0">
              <a:solidFill>
                <a:schemeClr val="accent1"/>
              </a:solidFill>
              <a:cs typeface="Times New Roman" panose="02020603050405020304" pitchFamily="18" charset="0"/>
            </a:endParaRPr>
          </a:p>
        </p:txBody>
      </p:sp>
      <p:pic>
        <p:nvPicPr>
          <p:cNvPr id="1033" name="Picture 9"/>
          <p:cNvPicPr>
            <a:picLocks noChangeAspect="1" noChangeArrowheads="1"/>
          </p:cNvPicPr>
          <p:nvPr/>
        </p:nvPicPr>
        <p:blipFill>
          <a:blip r:embed="rId2" cstate="print"/>
          <a:srcRect/>
          <a:stretch>
            <a:fillRect/>
          </a:stretch>
        </p:blipFill>
        <p:spPr bwMode="auto">
          <a:xfrm>
            <a:off x="3620950" y="1152525"/>
            <a:ext cx="1917968" cy="3409950"/>
          </a:xfrm>
          <a:prstGeom prst="rect">
            <a:avLst/>
          </a:prstGeom>
          <a:noFill/>
          <a:ln w="9525">
            <a:noFill/>
            <a:miter lim="800000"/>
            <a:headEnd/>
            <a:tailEnd/>
          </a:ln>
        </p:spPr>
      </p:pic>
      <p:pic>
        <p:nvPicPr>
          <p:cNvPr id="1035" name="Picture 11"/>
          <p:cNvPicPr>
            <a:picLocks noChangeAspect="1" noChangeArrowheads="1"/>
          </p:cNvPicPr>
          <p:nvPr/>
        </p:nvPicPr>
        <p:blipFill>
          <a:blip r:embed="rId3" cstate="print"/>
          <a:srcRect/>
          <a:stretch>
            <a:fillRect/>
          </a:stretch>
        </p:blipFill>
        <p:spPr bwMode="auto">
          <a:xfrm>
            <a:off x="6338888" y="1143001"/>
            <a:ext cx="1919287" cy="3308393"/>
          </a:xfrm>
          <a:prstGeom prst="rect">
            <a:avLst/>
          </a:prstGeom>
          <a:noFill/>
          <a:ln w="9525">
            <a:noFill/>
            <a:miter lim="800000"/>
            <a:headEnd/>
            <a:tailEnd/>
          </a:ln>
        </p:spPr>
      </p:pic>
      <p:pic>
        <p:nvPicPr>
          <p:cNvPr id="1036" name="Picture 12"/>
          <p:cNvPicPr>
            <a:picLocks noChangeAspect="1" noChangeArrowheads="1"/>
          </p:cNvPicPr>
          <p:nvPr/>
        </p:nvPicPr>
        <p:blipFill>
          <a:blip r:embed="rId4" cstate="print"/>
          <a:srcRect/>
          <a:stretch>
            <a:fillRect/>
          </a:stretch>
        </p:blipFill>
        <p:spPr bwMode="auto">
          <a:xfrm>
            <a:off x="947738" y="1162049"/>
            <a:ext cx="1878303" cy="3343276"/>
          </a:xfrm>
          <a:prstGeom prst="rect">
            <a:avLst/>
          </a:prstGeom>
          <a:noFill/>
          <a:ln w="9525">
            <a:noFill/>
            <a:miter lim="800000"/>
            <a:headEnd/>
            <a:tailEnd/>
          </a:ln>
        </p:spPr>
      </p:pic>
      <p:sp>
        <p:nvSpPr>
          <p:cNvPr id="42" name="TextBox 41"/>
          <p:cNvSpPr txBox="1"/>
          <p:nvPr/>
        </p:nvSpPr>
        <p:spPr>
          <a:xfrm>
            <a:off x="4181475" y="657225"/>
            <a:ext cx="646331" cy="369332"/>
          </a:xfrm>
          <a:prstGeom prst="rect">
            <a:avLst/>
          </a:prstGeom>
          <a:noFill/>
        </p:spPr>
        <p:txBody>
          <a:bodyPr wrap="none" rtlCol="0">
            <a:spAutoFit/>
          </a:bodyPr>
          <a:lstStyle/>
          <a:p>
            <a:r>
              <a:rPr lang="zh-CN" altLang="en-US" dirty="0" smtClean="0"/>
              <a:t>聊天</a:t>
            </a:r>
            <a:endParaRPr lang="zh-CN" altLang="en-US" dirty="0"/>
          </a:p>
        </p:txBody>
      </p:sp>
    </p:spTree>
    <p:extLst>
      <p:ext uri="{BB962C8B-B14F-4D97-AF65-F5344CB8AC3E}">
        <p14:creationId xmlns:p14="http://schemas.microsoft.com/office/powerpoint/2010/main" xmlns="" val="924218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2"/>
                                        </p:tgtEl>
                                        <p:attrNameLst>
                                          <p:attrName>style.visibility</p:attrName>
                                        </p:attrNameLst>
                                      </p:cBhvr>
                                      <p:to>
                                        <p:strVal val="visible"/>
                                      </p:to>
                                    </p:set>
                                    <p:animEffect transition="in" filter="fade">
                                      <p:cBhvr>
                                        <p:cTn id="13" dur="500"/>
                                        <p:tgtEl>
                                          <p:spTgt spid="42"/>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1036"/>
                                        </p:tgtEl>
                                        <p:attrNameLst>
                                          <p:attrName>style.visibility</p:attrName>
                                        </p:attrNameLst>
                                      </p:cBhvr>
                                      <p:to>
                                        <p:strVal val="visible"/>
                                      </p:to>
                                    </p:set>
                                    <p:animEffect transition="in" filter="fade">
                                      <p:cBhvr>
                                        <p:cTn id="18" dur="1000"/>
                                        <p:tgtEl>
                                          <p:spTgt spid="1036"/>
                                        </p:tgtEl>
                                      </p:cBhvr>
                                    </p:animEffect>
                                    <p:anim calcmode="lin" valueType="num">
                                      <p:cBhvr>
                                        <p:cTn id="19" dur="1000" fill="hold"/>
                                        <p:tgtEl>
                                          <p:spTgt spid="1036"/>
                                        </p:tgtEl>
                                        <p:attrNameLst>
                                          <p:attrName>ppt_x</p:attrName>
                                        </p:attrNameLst>
                                      </p:cBhvr>
                                      <p:tavLst>
                                        <p:tav tm="0">
                                          <p:val>
                                            <p:strVal val="#ppt_x"/>
                                          </p:val>
                                        </p:tav>
                                        <p:tav tm="100000">
                                          <p:val>
                                            <p:strVal val="#ppt_x"/>
                                          </p:val>
                                        </p:tav>
                                      </p:tavLst>
                                    </p:anim>
                                    <p:anim calcmode="lin" valueType="num">
                                      <p:cBhvr>
                                        <p:cTn id="20" dur="1000" fill="hold"/>
                                        <p:tgtEl>
                                          <p:spTgt spid="1036"/>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1033"/>
                                        </p:tgtEl>
                                        <p:attrNameLst>
                                          <p:attrName>style.visibility</p:attrName>
                                        </p:attrNameLst>
                                      </p:cBhvr>
                                      <p:to>
                                        <p:strVal val="visible"/>
                                      </p:to>
                                    </p:set>
                                    <p:animEffect transition="in" filter="fade">
                                      <p:cBhvr>
                                        <p:cTn id="25" dur="1000"/>
                                        <p:tgtEl>
                                          <p:spTgt spid="1033"/>
                                        </p:tgtEl>
                                      </p:cBhvr>
                                    </p:animEffect>
                                    <p:anim calcmode="lin" valueType="num">
                                      <p:cBhvr>
                                        <p:cTn id="26" dur="1000" fill="hold"/>
                                        <p:tgtEl>
                                          <p:spTgt spid="1033"/>
                                        </p:tgtEl>
                                        <p:attrNameLst>
                                          <p:attrName>ppt_x</p:attrName>
                                        </p:attrNameLst>
                                      </p:cBhvr>
                                      <p:tavLst>
                                        <p:tav tm="0">
                                          <p:val>
                                            <p:strVal val="#ppt_x"/>
                                          </p:val>
                                        </p:tav>
                                        <p:tav tm="100000">
                                          <p:val>
                                            <p:strVal val="#ppt_x"/>
                                          </p:val>
                                        </p:tav>
                                      </p:tavLst>
                                    </p:anim>
                                    <p:anim calcmode="lin" valueType="num">
                                      <p:cBhvr>
                                        <p:cTn id="27" dur="1000" fill="hold"/>
                                        <p:tgtEl>
                                          <p:spTgt spid="1033"/>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1035"/>
                                        </p:tgtEl>
                                        <p:attrNameLst>
                                          <p:attrName>style.visibility</p:attrName>
                                        </p:attrNameLst>
                                      </p:cBhvr>
                                      <p:to>
                                        <p:strVal val="visible"/>
                                      </p:to>
                                    </p:set>
                                    <p:animEffect transition="in" filter="fade">
                                      <p:cBhvr>
                                        <p:cTn id="32" dur="1000"/>
                                        <p:tgtEl>
                                          <p:spTgt spid="1035"/>
                                        </p:tgtEl>
                                      </p:cBhvr>
                                    </p:animEffect>
                                    <p:anim calcmode="lin" valueType="num">
                                      <p:cBhvr>
                                        <p:cTn id="33" dur="1000" fill="hold"/>
                                        <p:tgtEl>
                                          <p:spTgt spid="1035"/>
                                        </p:tgtEl>
                                        <p:attrNameLst>
                                          <p:attrName>ppt_x</p:attrName>
                                        </p:attrNameLst>
                                      </p:cBhvr>
                                      <p:tavLst>
                                        <p:tav tm="0">
                                          <p:val>
                                            <p:strVal val="#ppt_x"/>
                                          </p:val>
                                        </p:tav>
                                        <p:tav tm="100000">
                                          <p:val>
                                            <p:strVal val="#ppt_x"/>
                                          </p:val>
                                        </p:tav>
                                      </p:tavLst>
                                    </p:anim>
                                    <p:anim calcmode="lin" valueType="num">
                                      <p:cBhvr>
                                        <p:cTn id="34" dur="1000" fill="hold"/>
                                        <p:tgtEl>
                                          <p:spTgt spid="10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4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xmlns="" id="{B1EF227F-F971-46C4-8C83-D820A502B67B}"/>
              </a:ext>
            </a:extLst>
          </p:cNvPr>
          <p:cNvSpPr/>
          <p:nvPr/>
        </p:nvSpPr>
        <p:spPr>
          <a:xfrm>
            <a:off x="388823" y="375240"/>
            <a:ext cx="1210588" cy="400110"/>
          </a:xfrm>
          <a:prstGeom prst="rect">
            <a:avLst/>
          </a:prstGeom>
        </p:spPr>
        <p:txBody>
          <a:bodyPr wrap="none">
            <a:spAutoFit/>
          </a:bodyPr>
          <a:lstStyle/>
          <a:p>
            <a:pPr>
              <a:spcAft>
                <a:spcPts val="0"/>
              </a:spcAft>
            </a:pPr>
            <a:r>
              <a:rPr lang="zh-CN" altLang="en-US" sz="2000" b="1" kern="100" dirty="0" smtClean="0">
                <a:solidFill>
                  <a:schemeClr val="accent1"/>
                </a:solidFill>
                <a:latin typeface="+mn-ea"/>
                <a:cs typeface="Times New Roman" panose="02020603050405020304" pitchFamily="18" charset="0"/>
              </a:rPr>
              <a:t>完成结果</a:t>
            </a:r>
            <a:endParaRPr lang="zh-CN" altLang="en-US" sz="2000" b="1" kern="100" dirty="0">
              <a:solidFill>
                <a:schemeClr val="accent1"/>
              </a:solidFill>
              <a:latin typeface="+mn-ea"/>
              <a:cs typeface="Times New Roman" panose="02020603050405020304" pitchFamily="18" charset="0"/>
            </a:endParaRPr>
          </a:p>
        </p:txBody>
      </p:sp>
      <p:sp>
        <p:nvSpPr>
          <p:cNvPr id="4" name="矩形 3">
            <a:extLst>
              <a:ext uri="{FF2B5EF4-FFF2-40B4-BE49-F238E27FC236}">
                <a16:creationId xmlns:a16="http://schemas.microsoft.com/office/drawing/2014/main" xmlns="" id="{9E909954-10C8-4280-953E-B54B27A00653}"/>
              </a:ext>
            </a:extLst>
          </p:cNvPr>
          <p:cNvSpPr/>
          <p:nvPr/>
        </p:nvSpPr>
        <p:spPr>
          <a:xfrm>
            <a:off x="388823" y="742818"/>
            <a:ext cx="1335174" cy="276999"/>
          </a:xfrm>
          <a:prstGeom prst="rect">
            <a:avLst/>
          </a:prstGeom>
        </p:spPr>
        <p:txBody>
          <a:bodyPr wrap="none">
            <a:spAutoFit/>
          </a:bodyPr>
          <a:lstStyle/>
          <a:p>
            <a:pPr>
              <a:spcAft>
                <a:spcPts val="0"/>
              </a:spcAft>
            </a:pPr>
            <a:r>
              <a:rPr lang="en-US" altLang="zh-CN" sz="1200" kern="100" dirty="0" smtClean="0">
                <a:solidFill>
                  <a:schemeClr val="accent1"/>
                </a:solidFill>
                <a:cs typeface="Times New Roman" panose="02020603050405020304" pitchFamily="18" charset="0"/>
              </a:rPr>
              <a:t>Completed Results</a:t>
            </a:r>
            <a:endParaRPr lang="en-US" altLang="zh-CN" sz="1200" kern="100" dirty="0">
              <a:solidFill>
                <a:schemeClr val="accent1"/>
              </a:solidFill>
              <a:cs typeface="Times New Roman" panose="02020603050405020304" pitchFamily="18" charset="0"/>
            </a:endParaRPr>
          </a:p>
        </p:txBody>
      </p:sp>
      <p:sp>
        <p:nvSpPr>
          <p:cNvPr id="11" name="TextBox 10"/>
          <p:cNvSpPr txBox="1"/>
          <p:nvPr/>
        </p:nvSpPr>
        <p:spPr>
          <a:xfrm>
            <a:off x="3752850" y="742950"/>
            <a:ext cx="1107996" cy="369332"/>
          </a:xfrm>
          <a:prstGeom prst="rect">
            <a:avLst/>
          </a:prstGeom>
          <a:noFill/>
        </p:spPr>
        <p:txBody>
          <a:bodyPr wrap="none" rtlCol="0">
            <a:spAutoFit/>
          </a:bodyPr>
          <a:lstStyle/>
          <a:p>
            <a:r>
              <a:rPr lang="zh-CN" altLang="en-US" dirty="0" smtClean="0"/>
              <a:t>后台管理</a:t>
            </a: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3576639" y="1303217"/>
            <a:ext cx="1766885" cy="3144958"/>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6286500" y="1294164"/>
            <a:ext cx="1774648" cy="3158774"/>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938214" y="1323975"/>
            <a:ext cx="1765925" cy="3143249"/>
          </a:xfrm>
          <a:prstGeom prst="rect">
            <a:avLst/>
          </a:prstGeom>
          <a:noFill/>
          <a:ln w="9525">
            <a:noFill/>
            <a:miter lim="800000"/>
            <a:headEnd/>
            <a:tailEnd/>
          </a:ln>
        </p:spPr>
      </p:pic>
    </p:spTree>
    <p:extLst>
      <p:ext uri="{BB962C8B-B14F-4D97-AF65-F5344CB8AC3E}">
        <p14:creationId xmlns:p14="http://schemas.microsoft.com/office/powerpoint/2010/main" xmlns="" val="924218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2052"/>
                                        </p:tgtEl>
                                        <p:attrNameLst>
                                          <p:attrName>style.visibility</p:attrName>
                                        </p:attrNameLst>
                                      </p:cBhvr>
                                      <p:to>
                                        <p:strVal val="visible"/>
                                      </p:to>
                                    </p:set>
                                    <p:animEffect transition="in" filter="fade">
                                      <p:cBhvr>
                                        <p:cTn id="18" dur="1000"/>
                                        <p:tgtEl>
                                          <p:spTgt spid="2052"/>
                                        </p:tgtEl>
                                      </p:cBhvr>
                                    </p:animEffect>
                                    <p:anim calcmode="lin" valueType="num">
                                      <p:cBhvr>
                                        <p:cTn id="19" dur="1000" fill="hold"/>
                                        <p:tgtEl>
                                          <p:spTgt spid="2052"/>
                                        </p:tgtEl>
                                        <p:attrNameLst>
                                          <p:attrName>ppt_x</p:attrName>
                                        </p:attrNameLst>
                                      </p:cBhvr>
                                      <p:tavLst>
                                        <p:tav tm="0">
                                          <p:val>
                                            <p:strVal val="#ppt_x"/>
                                          </p:val>
                                        </p:tav>
                                        <p:tav tm="100000">
                                          <p:val>
                                            <p:strVal val="#ppt_x"/>
                                          </p:val>
                                        </p:tav>
                                      </p:tavLst>
                                    </p:anim>
                                    <p:anim calcmode="lin" valueType="num">
                                      <p:cBhvr>
                                        <p:cTn id="20" dur="1000" fill="hold"/>
                                        <p:tgtEl>
                                          <p:spTgt spid="2052"/>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2050"/>
                                        </p:tgtEl>
                                        <p:attrNameLst>
                                          <p:attrName>style.visibility</p:attrName>
                                        </p:attrNameLst>
                                      </p:cBhvr>
                                      <p:to>
                                        <p:strVal val="visible"/>
                                      </p:to>
                                    </p:set>
                                    <p:animEffect transition="in" filter="fade">
                                      <p:cBhvr>
                                        <p:cTn id="25" dur="1000"/>
                                        <p:tgtEl>
                                          <p:spTgt spid="2050"/>
                                        </p:tgtEl>
                                      </p:cBhvr>
                                    </p:animEffect>
                                    <p:anim calcmode="lin" valueType="num">
                                      <p:cBhvr>
                                        <p:cTn id="26" dur="1000" fill="hold"/>
                                        <p:tgtEl>
                                          <p:spTgt spid="2050"/>
                                        </p:tgtEl>
                                        <p:attrNameLst>
                                          <p:attrName>ppt_x</p:attrName>
                                        </p:attrNameLst>
                                      </p:cBhvr>
                                      <p:tavLst>
                                        <p:tav tm="0">
                                          <p:val>
                                            <p:strVal val="#ppt_x"/>
                                          </p:val>
                                        </p:tav>
                                        <p:tav tm="100000">
                                          <p:val>
                                            <p:strVal val="#ppt_x"/>
                                          </p:val>
                                        </p:tav>
                                      </p:tavLst>
                                    </p:anim>
                                    <p:anim calcmode="lin" valueType="num">
                                      <p:cBhvr>
                                        <p:cTn id="27"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2051"/>
                                        </p:tgtEl>
                                        <p:attrNameLst>
                                          <p:attrName>style.visibility</p:attrName>
                                        </p:attrNameLst>
                                      </p:cBhvr>
                                      <p:to>
                                        <p:strVal val="visible"/>
                                      </p:to>
                                    </p:set>
                                    <p:animEffect transition="in" filter="fade">
                                      <p:cBhvr>
                                        <p:cTn id="32" dur="1000"/>
                                        <p:tgtEl>
                                          <p:spTgt spid="2051"/>
                                        </p:tgtEl>
                                      </p:cBhvr>
                                    </p:animEffect>
                                    <p:anim calcmode="lin" valueType="num">
                                      <p:cBhvr>
                                        <p:cTn id="33" dur="1000" fill="hold"/>
                                        <p:tgtEl>
                                          <p:spTgt spid="2051"/>
                                        </p:tgtEl>
                                        <p:attrNameLst>
                                          <p:attrName>ppt_x</p:attrName>
                                        </p:attrNameLst>
                                      </p:cBhvr>
                                      <p:tavLst>
                                        <p:tav tm="0">
                                          <p:val>
                                            <p:strVal val="#ppt_x"/>
                                          </p:val>
                                        </p:tav>
                                        <p:tav tm="100000">
                                          <p:val>
                                            <p:strVal val="#ppt_x"/>
                                          </p:val>
                                        </p:tav>
                                      </p:tavLst>
                                    </p:anim>
                                    <p:anim calcmode="lin" valueType="num">
                                      <p:cBhvr>
                                        <p:cTn id="34" dur="1000" fill="hold"/>
                                        <p:tgtEl>
                                          <p:spTgt spid="20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xmlns="" id="{27845620-1BD2-4CB4-A849-1D6F71C83D3D}"/>
              </a:ext>
            </a:extLst>
          </p:cNvPr>
          <p:cNvSpPr/>
          <p:nvPr/>
        </p:nvSpPr>
        <p:spPr>
          <a:xfrm>
            <a:off x="548640" y="546354"/>
            <a:ext cx="8046720" cy="4098798"/>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xmlns="" id="{84E5A175-3149-405F-9145-7535715A381B}"/>
              </a:ext>
            </a:extLst>
          </p:cNvPr>
          <p:cNvSpPr/>
          <p:nvPr/>
        </p:nvSpPr>
        <p:spPr>
          <a:xfrm>
            <a:off x="1059299" y="1588576"/>
            <a:ext cx="1796181" cy="179618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 name="矩形 22">
            <a:extLst>
              <a:ext uri="{FF2B5EF4-FFF2-40B4-BE49-F238E27FC236}">
                <a16:creationId xmlns:a16="http://schemas.microsoft.com/office/drawing/2014/main" xmlns="" id="{256BF839-5984-4814-99D1-E3F91C6B186D}"/>
              </a:ext>
            </a:extLst>
          </p:cNvPr>
          <p:cNvSpPr/>
          <p:nvPr/>
        </p:nvSpPr>
        <p:spPr>
          <a:xfrm>
            <a:off x="3085528" y="1808833"/>
            <a:ext cx="2031325" cy="646331"/>
          </a:xfrm>
          <a:prstGeom prst="rect">
            <a:avLst/>
          </a:prstGeom>
        </p:spPr>
        <p:txBody>
          <a:bodyPr wrap="none">
            <a:spAutoFit/>
          </a:bodyPr>
          <a:lstStyle/>
          <a:p>
            <a:pPr>
              <a:spcAft>
                <a:spcPts val="0"/>
              </a:spcAft>
            </a:pPr>
            <a:r>
              <a:rPr lang="zh-CN" altLang="en-US" sz="3600" b="1" kern="100" dirty="0" smtClean="0">
                <a:solidFill>
                  <a:schemeClr val="accent1"/>
                </a:solidFill>
                <a:latin typeface="+mn-ea"/>
                <a:cs typeface="Times New Roman" panose="02020603050405020304" pitchFamily="18" charset="0"/>
              </a:rPr>
              <a:t>项目亮点</a:t>
            </a:r>
            <a:endParaRPr lang="zh-CN" altLang="en-US" sz="3600" b="1" kern="100" dirty="0">
              <a:solidFill>
                <a:schemeClr val="accent1"/>
              </a:solidFill>
              <a:latin typeface="+mn-ea"/>
              <a:cs typeface="Times New Roman" panose="02020603050405020304" pitchFamily="18" charset="0"/>
            </a:endParaRPr>
          </a:p>
        </p:txBody>
      </p:sp>
      <p:sp>
        <p:nvSpPr>
          <p:cNvPr id="30" name="矩形 29">
            <a:extLst>
              <a:ext uri="{FF2B5EF4-FFF2-40B4-BE49-F238E27FC236}">
                <a16:creationId xmlns:a16="http://schemas.microsoft.com/office/drawing/2014/main" xmlns="" id="{108EDB90-29AC-41EE-8404-B98F5C9941E8}"/>
              </a:ext>
            </a:extLst>
          </p:cNvPr>
          <p:cNvSpPr/>
          <p:nvPr/>
        </p:nvSpPr>
        <p:spPr>
          <a:xfrm>
            <a:off x="3085528" y="2431161"/>
            <a:ext cx="2582758" cy="461665"/>
          </a:xfrm>
          <a:prstGeom prst="rect">
            <a:avLst/>
          </a:prstGeom>
        </p:spPr>
        <p:txBody>
          <a:bodyPr wrap="none">
            <a:spAutoFit/>
          </a:bodyPr>
          <a:lstStyle/>
          <a:p>
            <a:pPr>
              <a:spcAft>
                <a:spcPts val="0"/>
              </a:spcAft>
            </a:pPr>
            <a:r>
              <a:rPr lang="en-US" altLang="zh-CN" sz="2400" kern="100" dirty="0" smtClean="0">
                <a:solidFill>
                  <a:schemeClr val="accent1"/>
                </a:solidFill>
                <a:latin typeface="+mj-lt"/>
                <a:cs typeface="Times New Roman" panose="02020603050405020304" pitchFamily="18" charset="0"/>
              </a:rPr>
              <a:t>Project Highlights</a:t>
            </a:r>
            <a:endParaRPr lang="en-US" altLang="zh-CN" sz="2400" kern="100" dirty="0">
              <a:solidFill>
                <a:schemeClr val="accent1"/>
              </a:solidFill>
              <a:latin typeface="+mj-lt"/>
              <a:cs typeface="Times New Roman" panose="02020603050405020304" pitchFamily="18" charset="0"/>
            </a:endParaRPr>
          </a:p>
        </p:txBody>
      </p:sp>
      <p:grpSp>
        <p:nvGrpSpPr>
          <p:cNvPr id="14" name="组合 13">
            <a:extLst>
              <a:ext uri="{FF2B5EF4-FFF2-40B4-BE49-F238E27FC236}">
                <a16:creationId xmlns:a16="http://schemas.microsoft.com/office/drawing/2014/main" xmlns="" id="{4CB2E6AC-6FF4-4346-BF16-1B8A8397BE74}"/>
              </a:ext>
            </a:extLst>
          </p:cNvPr>
          <p:cNvGrpSpPr/>
          <p:nvPr/>
        </p:nvGrpSpPr>
        <p:grpSpPr>
          <a:xfrm>
            <a:off x="1548407" y="2075842"/>
            <a:ext cx="817965" cy="821648"/>
            <a:chOff x="5478463" y="2630488"/>
            <a:chExt cx="352425" cy="354012"/>
          </a:xfrm>
        </p:grpSpPr>
        <p:sp>
          <p:nvSpPr>
            <p:cNvPr id="16" name="AutoShape 37">
              <a:extLst>
                <a:ext uri="{FF2B5EF4-FFF2-40B4-BE49-F238E27FC236}">
                  <a16:creationId xmlns:a16="http://schemas.microsoft.com/office/drawing/2014/main" xmlns="" id="{BEF2943C-F723-43ED-953B-E9EA2D3D9CD5}"/>
                </a:ext>
              </a:extLst>
            </p:cNvPr>
            <p:cNvSpPr>
              <a:spLocks/>
            </p:cNvSpPr>
            <p:nvPr/>
          </p:nvSpPr>
          <p:spPr bwMode="auto">
            <a:xfrm>
              <a:off x="5478463" y="2663825"/>
              <a:ext cx="320675" cy="320675"/>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solidFill>
              <a:sysClr val="window" lastClr="FFFFFF"/>
            </a:solidFill>
            <a:ln>
              <a:noFill/>
            </a:ln>
            <a:effectLst/>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17" name="AutoShape 38">
              <a:extLst>
                <a:ext uri="{FF2B5EF4-FFF2-40B4-BE49-F238E27FC236}">
                  <a16:creationId xmlns:a16="http://schemas.microsoft.com/office/drawing/2014/main" xmlns="" id="{B140BC38-64A4-40FE-ABDB-5A79EE08BADE}"/>
                </a:ext>
              </a:extLst>
            </p:cNvPr>
            <p:cNvSpPr>
              <a:spLocks/>
            </p:cNvSpPr>
            <p:nvPr/>
          </p:nvSpPr>
          <p:spPr bwMode="auto">
            <a:xfrm>
              <a:off x="5632450" y="2808288"/>
              <a:ext cx="53975" cy="539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solidFill>
              <a:sysClr val="window" lastClr="FFFFFF"/>
            </a:solidFill>
            <a:ln>
              <a:noFill/>
            </a:ln>
            <a:effectLst/>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18" name="AutoShape 39">
              <a:extLst>
                <a:ext uri="{FF2B5EF4-FFF2-40B4-BE49-F238E27FC236}">
                  <a16:creationId xmlns:a16="http://schemas.microsoft.com/office/drawing/2014/main" xmlns="" id="{5FAA2FD2-DA69-4B62-87A3-7F4E881A3B32}"/>
                </a:ext>
              </a:extLst>
            </p:cNvPr>
            <p:cNvSpPr>
              <a:spLocks/>
            </p:cNvSpPr>
            <p:nvPr/>
          </p:nvSpPr>
          <p:spPr bwMode="auto">
            <a:xfrm>
              <a:off x="5775325" y="2630488"/>
              <a:ext cx="55563" cy="555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solidFill>
              <a:sysClr val="window" lastClr="FFFFFF"/>
            </a:solidFill>
            <a:ln>
              <a:noFill/>
            </a:ln>
            <a:effectLst/>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19" name="AutoShape 40">
              <a:extLst>
                <a:ext uri="{FF2B5EF4-FFF2-40B4-BE49-F238E27FC236}">
                  <a16:creationId xmlns:a16="http://schemas.microsoft.com/office/drawing/2014/main" xmlns="" id="{2C527C80-D330-45B8-83F5-C20387E9514A}"/>
                </a:ext>
              </a:extLst>
            </p:cNvPr>
            <p:cNvSpPr>
              <a:spLocks/>
            </p:cNvSpPr>
            <p:nvPr/>
          </p:nvSpPr>
          <p:spPr bwMode="auto">
            <a:xfrm>
              <a:off x="5565775" y="2797175"/>
              <a:ext cx="44450" cy="444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solidFill>
              <a:sysClr val="window" lastClr="FFFFFF"/>
            </a:solidFill>
            <a:ln>
              <a:noFill/>
            </a:ln>
            <a:effectLst/>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0" name="AutoShape 41">
              <a:extLst>
                <a:ext uri="{FF2B5EF4-FFF2-40B4-BE49-F238E27FC236}">
                  <a16:creationId xmlns:a16="http://schemas.microsoft.com/office/drawing/2014/main" xmlns="" id="{4BAD4E87-877A-445E-9151-0AE7681EF557}"/>
                </a:ext>
              </a:extLst>
            </p:cNvPr>
            <p:cNvSpPr>
              <a:spLocks/>
            </p:cNvSpPr>
            <p:nvPr/>
          </p:nvSpPr>
          <p:spPr bwMode="auto">
            <a:xfrm>
              <a:off x="5610225" y="2873375"/>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solidFill>
              <a:sysClr val="window" lastClr="FFFFFF"/>
            </a:solidFill>
            <a:ln>
              <a:noFill/>
            </a:ln>
            <a:effectLst/>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1" name="AutoShape 42">
              <a:extLst>
                <a:ext uri="{FF2B5EF4-FFF2-40B4-BE49-F238E27FC236}">
                  <a16:creationId xmlns:a16="http://schemas.microsoft.com/office/drawing/2014/main" xmlns="" id="{D69DBD67-18A2-4608-9A3E-E9F2B913A9F5}"/>
                </a:ext>
              </a:extLst>
            </p:cNvPr>
            <p:cNvSpPr>
              <a:spLocks/>
            </p:cNvSpPr>
            <p:nvPr/>
          </p:nvSpPr>
          <p:spPr bwMode="auto">
            <a:xfrm>
              <a:off x="5786438" y="2708275"/>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solidFill>
              <a:sysClr val="window" lastClr="FFFFFF"/>
            </a:solidFill>
            <a:ln>
              <a:noFill/>
            </a:ln>
            <a:effectLst/>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grpSp>
    </p:spTree>
    <p:extLst>
      <p:ext uri="{BB962C8B-B14F-4D97-AF65-F5344CB8AC3E}">
        <p14:creationId xmlns:p14="http://schemas.microsoft.com/office/powerpoint/2010/main" xmlns="" val="1301836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1000"/>
                                        <p:tgtEl>
                                          <p:spTgt spid="23"/>
                                        </p:tgtEl>
                                      </p:cBhvr>
                                    </p:animEffect>
                                    <p:anim calcmode="lin" valueType="num">
                                      <p:cBhvr>
                                        <p:cTn id="18" dur="1000" fill="hold"/>
                                        <p:tgtEl>
                                          <p:spTgt spid="23"/>
                                        </p:tgtEl>
                                        <p:attrNameLst>
                                          <p:attrName>ppt_x</p:attrName>
                                        </p:attrNameLst>
                                      </p:cBhvr>
                                      <p:tavLst>
                                        <p:tav tm="0">
                                          <p:val>
                                            <p:strVal val="#ppt_x"/>
                                          </p:val>
                                        </p:tav>
                                        <p:tav tm="100000">
                                          <p:val>
                                            <p:strVal val="#ppt_x"/>
                                          </p:val>
                                        </p:tav>
                                      </p:tavLst>
                                    </p:anim>
                                    <p:anim calcmode="lin" valueType="num">
                                      <p:cBhvr>
                                        <p:cTn id="19" dur="1000" fill="hold"/>
                                        <p:tgtEl>
                                          <p:spTgt spid="2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1000"/>
                                        <p:tgtEl>
                                          <p:spTgt spid="30"/>
                                        </p:tgtEl>
                                      </p:cBhvr>
                                    </p:animEffect>
                                    <p:anim calcmode="lin" valueType="num">
                                      <p:cBhvr>
                                        <p:cTn id="23" dur="1000" fill="hold"/>
                                        <p:tgtEl>
                                          <p:spTgt spid="30"/>
                                        </p:tgtEl>
                                        <p:attrNameLst>
                                          <p:attrName>ppt_x</p:attrName>
                                        </p:attrNameLst>
                                      </p:cBhvr>
                                      <p:tavLst>
                                        <p:tav tm="0">
                                          <p:val>
                                            <p:strVal val="#ppt_x"/>
                                          </p:val>
                                        </p:tav>
                                        <p:tav tm="100000">
                                          <p:val>
                                            <p:strVal val="#ppt_x"/>
                                          </p:val>
                                        </p:tav>
                                      </p:tavLst>
                                    </p:anim>
                                    <p:anim calcmode="lin" valueType="num">
                                      <p:cBhvr>
                                        <p:cTn id="24"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3" grpId="0"/>
      <p:bldP spid="3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xmlns="" id="{B1EF227F-F971-46C4-8C83-D820A502B67B}"/>
              </a:ext>
            </a:extLst>
          </p:cNvPr>
          <p:cNvSpPr/>
          <p:nvPr/>
        </p:nvSpPr>
        <p:spPr>
          <a:xfrm>
            <a:off x="388823" y="375240"/>
            <a:ext cx="1210588" cy="400110"/>
          </a:xfrm>
          <a:prstGeom prst="rect">
            <a:avLst/>
          </a:prstGeom>
        </p:spPr>
        <p:txBody>
          <a:bodyPr wrap="none">
            <a:spAutoFit/>
          </a:bodyPr>
          <a:lstStyle/>
          <a:p>
            <a:pPr>
              <a:spcAft>
                <a:spcPts val="0"/>
              </a:spcAft>
            </a:pPr>
            <a:r>
              <a:rPr lang="zh-CN" altLang="en-US" sz="2000" b="1" kern="100" dirty="0" smtClean="0">
                <a:solidFill>
                  <a:schemeClr val="accent1"/>
                </a:solidFill>
                <a:latin typeface="+mn-ea"/>
                <a:cs typeface="Times New Roman" panose="02020603050405020304" pitchFamily="18" charset="0"/>
              </a:rPr>
              <a:t>项目亮点</a:t>
            </a:r>
            <a:endParaRPr lang="zh-CN" altLang="en-US" sz="2000" b="1" kern="100" dirty="0">
              <a:solidFill>
                <a:schemeClr val="accent1"/>
              </a:solidFill>
              <a:latin typeface="+mn-ea"/>
              <a:cs typeface="Times New Roman" panose="02020603050405020304" pitchFamily="18" charset="0"/>
            </a:endParaRPr>
          </a:p>
        </p:txBody>
      </p:sp>
      <p:sp>
        <p:nvSpPr>
          <p:cNvPr id="4" name="矩形 3">
            <a:extLst>
              <a:ext uri="{FF2B5EF4-FFF2-40B4-BE49-F238E27FC236}">
                <a16:creationId xmlns:a16="http://schemas.microsoft.com/office/drawing/2014/main" xmlns="" id="{9E909954-10C8-4280-953E-B54B27A00653}"/>
              </a:ext>
            </a:extLst>
          </p:cNvPr>
          <p:cNvSpPr/>
          <p:nvPr/>
        </p:nvSpPr>
        <p:spPr>
          <a:xfrm>
            <a:off x="388823" y="742818"/>
            <a:ext cx="1263936" cy="276999"/>
          </a:xfrm>
          <a:prstGeom prst="rect">
            <a:avLst/>
          </a:prstGeom>
        </p:spPr>
        <p:txBody>
          <a:bodyPr wrap="none">
            <a:spAutoFit/>
          </a:bodyPr>
          <a:lstStyle/>
          <a:p>
            <a:pPr>
              <a:spcAft>
                <a:spcPts val="0"/>
              </a:spcAft>
            </a:pPr>
            <a:r>
              <a:rPr lang="en-US" altLang="zh-CN" sz="1200" kern="100" dirty="0" smtClean="0">
                <a:solidFill>
                  <a:schemeClr val="accent1"/>
                </a:solidFill>
                <a:cs typeface="Times New Roman" panose="02020603050405020304" pitchFamily="18" charset="0"/>
              </a:rPr>
              <a:t>Project Highlights</a:t>
            </a:r>
            <a:endParaRPr lang="en-US" altLang="zh-CN" sz="1200" kern="100" dirty="0">
              <a:solidFill>
                <a:schemeClr val="accent1"/>
              </a:solidFill>
              <a:cs typeface="Times New Roman" panose="02020603050405020304" pitchFamily="18" charset="0"/>
            </a:endParaRPr>
          </a:p>
        </p:txBody>
      </p:sp>
      <p:sp>
        <p:nvSpPr>
          <p:cNvPr id="21" name="TextBox 20"/>
          <p:cNvSpPr txBox="1"/>
          <p:nvPr/>
        </p:nvSpPr>
        <p:spPr>
          <a:xfrm>
            <a:off x="1104900" y="1419225"/>
            <a:ext cx="5883662" cy="369332"/>
          </a:xfrm>
          <a:prstGeom prst="rect">
            <a:avLst/>
          </a:prstGeom>
          <a:noFill/>
        </p:spPr>
        <p:txBody>
          <a:bodyPr wrap="none" rtlCol="0">
            <a:spAutoFit/>
          </a:bodyPr>
          <a:lstStyle/>
          <a:p>
            <a:r>
              <a:rPr lang="zh-CN" altLang="en-US" dirty="0" smtClean="0"/>
              <a:t>跨平台：</a:t>
            </a:r>
            <a:r>
              <a:rPr lang="en-US" altLang="zh-CN" dirty="0" smtClean="0"/>
              <a:t>    </a:t>
            </a:r>
            <a:r>
              <a:rPr lang="zh-CN" altLang="en-US" dirty="0" smtClean="0"/>
              <a:t>一套代码可以在</a:t>
            </a:r>
            <a:r>
              <a:rPr lang="en-US" altLang="zh-CN" dirty="0" smtClean="0"/>
              <a:t>Android </a:t>
            </a:r>
            <a:r>
              <a:rPr lang="zh-CN" altLang="en-US" dirty="0" smtClean="0"/>
              <a:t>和</a:t>
            </a:r>
            <a:r>
              <a:rPr lang="en-US" altLang="zh-CN" dirty="0" smtClean="0"/>
              <a:t>IOS</a:t>
            </a:r>
            <a:r>
              <a:rPr lang="zh-CN" altLang="en-US" dirty="0" smtClean="0"/>
              <a:t>两种平台上运行</a:t>
            </a:r>
            <a:endParaRPr lang="zh-CN" altLang="en-US" dirty="0"/>
          </a:p>
        </p:txBody>
      </p:sp>
      <p:sp>
        <p:nvSpPr>
          <p:cNvPr id="22" name="TextBox 21"/>
          <p:cNvSpPr txBox="1"/>
          <p:nvPr/>
        </p:nvSpPr>
        <p:spPr>
          <a:xfrm>
            <a:off x="1076324" y="2038349"/>
            <a:ext cx="7324726" cy="646331"/>
          </a:xfrm>
          <a:prstGeom prst="rect">
            <a:avLst/>
          </a:prstGeom>
          <a:noFill/>
        </p:spPr>
        <p:txBody>
          <a:bodyPr wrap="square" rtlCol="0">
            <a:spAutoFit/>
          </a:bodyPr>
          <a:lstStyle/>
          <a:p>
            <a:r>
              <a:rPr lang="zh-CN" altLang="en-US" dirty="0" smtClean="0"/>
              <a:t>自动登录：移动端只需要一次登录，下次登录即可自动登录，免去用户</a:t>
            </a:r>
            <a:r>
              <a:rPr lang="en-US" altLang="zh-CN" dirty="0" smtClean="0"/>
              <a:t>		     </a:t>
            </a:r>
            <a:r>
              <a:rPr lang="zh-CN" altLang="en-US" dirty="0" smtClean="0"/>
              <a:t>每次使用都得重新登录的麻烦，用户体验更好</a:t>
            </a:r>
            <a:endParaRPr lang="zh-CN" altLang="en-US" dirty="0"/>
          </a:p>
        </p:txBody>
      </p:sp>
      <p:sp>
        <p:nvSpPr>
          <p:cNvPr id="23" name="TextBox 22"/>
          <p:cNvSpPr txBox="1"/>
          <p:nvPr/>
        </p:nvSpPr>
        <p:spPr>
          <a:xfrm>
            <a:off x="1104900" y="2838450"/>
            <a:ext cx="5592237" cy="369332"/>
          </a:xfrm>
          <a:prstGeom prst="rect">
            <a:avLst/>
          </a:prstGeom>
          <a:noFill/>
        </p:spPr>
        <p:txBody>
          <a:bodyPr wrap="none" rtlCol="0">
            <a:spAutoFit/>
          </a:bodyPr>
          <a:lstStyle/>
          <a:p>
            <a:r>
              <a:rPr lang="zh-CN" altLang="en-US" dirty="0" smtClean="0"/>
              <a:t>邮箱验证：通过</a:t>
            </a:r>
            <a:r>
              <a:rPr lang="en-US" altLang="zh-CN" dirty="0" err="1" smtClean="0"/>
              <a:t>JavaMail</a:t>
            </a:r>
            <a:r>
              <a:rPr lang="zh-CN" altLang="en-US" dirty="0" smtClean="0"/>
              <a:t>实现自定义邮箱验证码的发送</a:t>
            </a:r>
            <a:endParaRPr lang="zh-CN" altLang="en-US" dirty="0"/>
          </a:p>
        </p:txBody>
      </p:sp>
      <p:sp>
        <p:nvSpPr>
          <p:cNvPr id="24" name="TextBox 23"/>
          <p:cNvSpPr txBox="1"/>
          <p:nvPr/>
        </p:nvSpPr>
        <p:spPr>
          <a:xfrm>
            <a:off x="1104900" y="3457575"/>
            <a:ext cx="7286625" cy="646331"/>
          </a:xfrm>
          <a:prstGeom prst="rect">
            <a:avLst/>
          </a:prstGeom>
          <a:noFill/>
        </p:spPr>
        <p:txBody>
          <a:bodyPr wrap="square" rtlCol="0">
            <a:spAutoFit/>
          </a:bodyPr>
          <a:lstStyle/>
          <a:p>
            <a:r>
              <a:rPr lang="zh-CN" altLang="en-US" dirty="0" smtClean="0"/>
              <a:t>定位方便：首页即可进行个人定位，及群成员定位，更突出天下纵横的</a:t>
            </a:r>
            <a:r>
              <a:rPr lang="en-US" altLang="zh-CN" dirty="0" smtClean="0"/>
              <a:t>		     </a:t>
            </a:r>
            <a:r>
              <a:rPr lang="zh-CN" altLang="en-US" dirty="0" smtClean="0"/>
              <a:t>设计的初衷</a:t>
            </a:r>
            <a:r>
              <a:rPr lang="en-US" altLang="zh-CN" dirty="0" smtClean="0"/>
              <a:t>——</a:t>
            </a:r>
            <a:r>
              <a:rPr lang="zh-CN" altLang="en-US" dirty="0" smtClean="0"/>
              <a:t>位置共享</a:t>
            </a:r>
            <a:endParaRPr lang="zh-CN" altLang="en-US" dirty="0"/>
          </a:p>
        </p:txBody>
      </p:sp>
    </p:spTree>
    <p:extLst>
      <p:ext uri="{BB962C8B-B14F-4D97-AF65-F5344CB8AC3E}">
        <p14:creationId xmlns:p14="http://schemas.microsoft.com/office/powerpoint/2010/main" xmlns="" val="1534277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down)">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wipe(down)">
                                      <p:cBhvr>
                                        <p:cTn id="20" dur="500"/>
                                        <p:tgtEl>
                                          <p:spTgt spid="2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wipe(down)">
                                      <p:cBhvr>
                                        <p:cTn id="25" dur="500"/>
                                        <p:tgtEl>
                                          <p:spTgt spid="2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ipe(down)">
                                      <p:cBhvr>
                                        <p:cTn id="3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21" grpId="0"/>
      <p:bldP spid="22" grpId="0"/>
      <p:bldP spid="23" grpId="0"/>
      <p:bldP spid="2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xmlns="" id="{B1EF227F-F971-46C4-8C83-D820A502B67B}"/>
              </a:ext>
            </a:extLst>
          </p:cNvPr>
          <p:cNvSpPr/>
          <p:nvPr/>
        </p:nvSpPr>
        <p:spPr>
          <a:xfrm>
            <a:off x="388823" y="375240"/>
            <a:ext cx="1210588" cy="400110"/>
          </a:xfrm>
          <a:prstGeom prst="rect">
            <a:avLst/>
          </a:prstGeom>
        </p:spPr>
        <p:txBody>
          <a:bodyPr wrap="none">
            <a:spAutoFit/>
          </a:bodyPr>
          <a:lstStyle/>
          <a:p>
            <a:pPr>
              <a:spcAft>
                <a:spcPts val="0"/>
              </a:spcAft>
            </a:pPr>
            <a:r>
              <a:rPr lang="zh-CN" altLang="en-US" sz="2000" b="1" kern="100" dirty="0" smtClean="0">
                <a:solidFill>
                  <a:schemeClr val="accent1"/>
                </a:solidFill>
                <a:latin typeface="+mn-ea"/>
                <a:cs typeface="Times New Roman" panose="02020603050405020304" pitchFamily="18" charset="0"/>
              </a:rPr>
              <a:t>项目亮点</a:t>
            </a:r>
            <a:endParaRPr lang="zh-CN" altLang="en-US" sz="2000" b="1" kern="100" dirty="0">
              <a:solidFill>
                <a:schemeClr val="accent1"/>
              </a:solidFill>
              <a:latin typeface="+mn-ea"/>
              <a:cs typeface="Times New Roman" panose="02020603050405020304" pitchFamily="18" charset="0"/>
            </a:endParaRPr>
          </a:p>
        </p:txBody>
      </p:sp>
      <p:sp>
        <p:nvSpPr>
          <p:cNvPr id="4" name="矩形 3">
            <a:extLst>
              <a:ext uri="{FF2B5EF4-FFF2-40B4-BE49-F238E27FC236}">
                <a16:creationId xmlns:a16="http://schemas.microsoft.com/office/drawing/2014/main" xmlns="" id="{9E909954-10C8-4280-953E-B54B27A00653}"/>
              </a:ext>
            </a:extLst>
          </p:cNvPr>
          <p:cNvSpPr/>
          <p:nvPr/>
        </p:nvSpPr>
        <p:spPr>
          <a:xfrm>
            <a:off x="388823" y="742818"/>
            <a:ext cx="1263936" cy="276999"/>
          </a:xfrm>
          <a:prstGeom prst="rect">
            <a:avLst/>
          </a:prstGeom>
        </p:spPr>
        <p:txBody>
          <a:bodyPr wrap="none">
            <a:spAutoFit/>
          </a:bodyPr>
          <a:lstStyle/>
          <a:p>
            <a:pPr>
              <a:spcAft>
                <a:spcPts val="0"/>
              </a:spcAft>
            </a:pPr>
            <a:r>
              <a:rPr lang="en-US" altLang="zh-CN" sz="1200" kern="100" dirty="0" smtClean="0">
                <a:solidFill>
                  <a:schemeClr val="accent1"/>
                </a:solidFill>
                <a:cs typeface="Times New Roman" panose="02020603050405020304" pitchFamily="18" charset="0"/>
              </a:rPr>
              <a:t>Project Highlights</a:t>
            </a:r>
            <a:endParaRPr lang="en-US" altLang="zh-CN" sz="1200" kern="100" dirty="0">
              <a:solidFill>
                <a:schemeClr val="accent1"/>
              </a:solidFill>
              <a:cs typeface="Times New Roman" panose="02020603050405020304" pitchFamily="18" charset="0"/>
            </a:endParaRPr>
          </a:p>
        </p:txBody>
      </p:sp>
      <p:sp>
        <p:nvSpPr>
          <p:cNvPr id="21" name="TextBox 20"/>
          <p:cNvSpPr txBox="1"/>
          <p:nvPr/>
        </p:nvSpPr>
        <p:spPr>
          <a:xfrm>
            <a:off x="971550" y="1457325"/>
            <a:ext cx="7449603" cy="369332"/>
          </a:xfrm>
          <a:prstGeom prst="rect">
            <a:avLst/>
          </a:prstGeom>
          <a:noFill/>
        </p:spPr>
        <p:txBody>
          <a:bodyPr wrap="none" rtlCol="0">
            <a:spAutoFit/>
          </a:bodyPr>
          <a:lstStyle/>
          <a:p>
            <a:r>
              <a:rPr lang="zh-CN" altLang="en-US" dirty="0" smtClean="0"/>
              <a:t>即时通讯：通过</a:t>
            </a:r>
            <a:r>
              <a:rPr lang="en-US" altLang="zh-CN" dirty="0" err="1" smtClean="0"/>
              <a:t>WebSocket</a:t>
            </a:r>
            <a:r>
              <a:rPr lang="zh-CN" altLang="en-US" dirty="0" smtClean="0"/>
              <a:t>实现文本消息、图片、语音的实时发送与接收</a:t>
            </a:r>
            <a:endParaRPr lang="zh-CN" altLang="en-US" dirty="0"/>
          </a:p>
        </p:txBody>
      </p:sp>
      <p:sp>
        <p:nvSpPr>
          <p:cNvPr id="22" name="TextBox 21"/>
          <p:cNvSpPr txBox="1"/>
          <p:nvPr/>
        </p:nvSpPr>
        <p:spPr>
          <a:xfrm>
            <a:off x="981075" y="2838449"/>
            <a:ext cx="7429500" cy="369332"/>
          </a:xfrm>
          <a:prstGeom prst="rect">
            <a:avLst/>
          </a:prstGeom>
          <a:noFill/>
        </p:spPr>
        <p:txBody>
          <a:bodyPr wrap="square" rtlCol="0">
            <a:spAutoFit/>
          </a:bodyPr>
          <a:lstStyle/>
          <a:p>
            <a:r>
              <a:rPr lang="zh-CN" altLang="en-US" dirty="0" smtClean="0"/>
              <a:t>图片预览：发送及接收图片均可进行图片的预览，方便聊天图片的查看</a:t>
            </a:r>
            <a:endParaRPr lang="zh-CN" altLang="en-US" dirty="0"/>
          </a:p>
        </p:txBody>
      </p:sp>
      <p:sp>
        <p:nvSpPr>
          <p:cNvPr id="23" name="TextBox 22"/>
          <p:cNvSpPr txBox="1"/>
          <p:nvPr/>
        </p:nvSpPr>
        <p:spPr>
          <a:xfrm>
            <a:off x="962025" y="2028824"/>
            <a:ext cx="7553325" cy="646331"/>
          </a:xfrm>
          <a:prstGeom prst="rect">
            <a:avLst/>
          </a:prstGeom>
          <a:noFill/>
        </p:spPr>
        <p:txBody>
          <a:bodyPr wrap="square" rtlCol="0">
            <a:spAutoFit/>
          </a:bodyPr>
          <a:lstStyle/>
          <a:p>
            <a:r>
              <a:rPr lang="zh-CN" altLang="en-US" dirty="0" smtClean="0"/>
              <a:t>图片压缩：聊天时大图片进行压缩后再发送，提高图片的传输效率，节省</a:t>
            </a:r>
            <a:r>
              <a:rPr lang="en-US" altLang="zh-CN" dirty="0" smtClean="0"/>
              <a:t>		     </a:t>
            </a:r>
            <a:r>
              <a:rPr lang="zh-CN" altLang="en-US" dirty="0" smtClean="0"/>
              <a:t>带宽消耗及网络流量的消耗</a:t>
            </a:r>
            <a:endParaRPr lang="zh-CN" altLang="en-US" dirty="0"/>
          </a:p>
        </p:txBody>
      </p:sp>
      <p:sp>
        <p:nvSpPr>
          <p:cNvPr id="8" name="TextBox 7"/>
          <p:cNvSpPr txBox="1"/>
          <p:nvPr/>
        </p:nvSpPr>
        <p:spPr>
          <a:xfrm>
            <a:off x="981076" y="3467100"/>
            <a:ext cx="7524750" cy="646331"/>
          </a:xfrm>
          <a:prstGeom prst="rect">
            <a:avLst/>
          </a:prstGeom>
          <a:noFill/>
        </p:spPr>
        <p:txBody>
          <a:bodyPr wrap="square" rtlCol="0">
            <a:spAutoFit/>
          </a:bodyPr>
          <a:lstStyle/>
          <a:p>
            <a:r>
              <a:rPr lang="zh-CN" altLang="en-US" dirty="0" smtClean="0"/>
              <a:t>头像裁剪：用户可对想要上传的头像图片进行裁剪，裁剪后的图片通过压</a:t>
            </a:r>
            <a:r>
              <a:rPr lang="en-US" altLang="zh-CN" dirty="0" smtClean="0"/>
              <a:t>		     </a:t>
            </a:r>
            <a:r>
              <a:rPr lang="zh-CN" altLang="en-US" dirty="0" smtClean="0"/>
              <a:t>缩处理后将上传至后台服务器进行保存</a:t>
            </a:r>
            <a:endParaRPr lang="zh-CN" altLang="en-US" dirty="0"/>
          </a:p>
        </p:txBody>
      </p:sp>
    </p:spTree>
    <p:extLst>
      <p:ext uri="{BB962C8B-B14F-4D97-AF65-F5344CB8AC3E}">
        <p14:creationId xmlns:p14="http://schemas.microsoft.com/office/powerpoint/2010/main" xmlns="" val="1534277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down)">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wipe(down)">
                                      <p:cBhvr>
                                        <p:cTn id="20" dur="500"/>
                                        <p:tgtEl>
                                          <p:spTgt spid="2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down)">
                                      <p:cBhvr>
                                        <p:cTn id="25" dur="500"/>
                                        <p:tgtEl>
                                          <p:spTgt spid="2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down)">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21" grpId="0"/>
      <p:bldP spid="22" grpId="0"/>
      <p:bldP spid="23"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4DDA22EB-20CE-408C-85B4-8B6AF0706B36}"/>
              </a:ext>
            </a:extLst>
          </p:cNvPr>
          <p:cNvSpPr txBox="1"/>
          <p:nvPr/>
        </p:nvSpPr>
        <p:spPr>
          <a:xfrm>
            <a:off x="210032" y="336563"/>
            <a:ext cx="1210588" cy="707886"/>
          </a:xfrm>
          <a:prstGeom prst="rect">
            <a:avLst/>
          </a:prstGeom>
          <a:noFill/>
        </p:spPr>
        <p:txBody>
          <a:bodyPr wrap="none" rtlCol="0">
            <a:spAutoFit/>
          </a:bodyPr>
          <a:lstStyle/>
          <a:p>
            <a:r>
              <a:rPr lang="zh-CN" altLang="en-US" sz="4000" dirty="0">
                <a:solidFill>
                  <a:schemeClr val="accent1"/>
                </a:solidFill>
              </a:rPr>
              <a:t>目录</a:t>
            </a:r>
          </a:p>
        </p:txBody>
      </p:sp>
      <p:cxnSp>
        <p:nvCxnSpPr>
          <p:cNvPr id="4" name="直接连接符 3">
            <a:extLst>
              <a:ext uri="{FF2B5EF4-FFF2-40B4-BE49-F238E27FC236}">
                <a16:creationId xmlns:a16="http://schemas.microsoft.com/office/drawing/2014/main" xmlns="" id="{F0A0F34D-04C9-4B6F-9537-C4B94B15C82E}"/>
              </a:ext>
            </a:extLst>
          </p:cNvPr>
          <p:cNvCxnSpPr/>
          <p:nvPr/>
        </p:nvCxnSpPr>
        <p:spPr>
          <a:xfrm flipH="1">
            <a:off x="466344" y="690506"/>
            <a:ext cx="1325880" cy="626230"/>
          </a:xfrm>
          <a:prstGeom prst="line">
            <a:avLst/>
          </a:prstGeom>
          <a:ln w="19050">
            <a:solidFill>
              <a:srgbClr val="222B34"/>
            </a:solidFill>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xmlns="" id="{DA28BF9B-EF97-4747-AD9D-72C93554A059}"/>
              </a:ext>
            </a:extLst>
          </p:cNvPr>
          <p:cNvSpPr txBox="1"/>
          <p:nvPr/>
        </p:nvSpPr>
        <p:spPr>
          <a:xfrm>
            <a:off x="949810" y="1044449"/>
            <a:ext cx="1454244" cy="369332"/>
          </a:xfrm>
          <a:prstGeom prst="rect">
            <a:avLst/>
          </a:prstGeom>
          <a:noFill/>
        </p:spPr>
        <p:txBody>
          <a:bodyPr wrap="none" rtlCol="0">
            <a:spAutoFit/>
          </a:bodyPr>
          <a:lstStyle/>
          <a:p>
            <a:r>
              <a:rPr lang="en-US" altLang="zh-CN" dirty="0">
                <a:solidFill>
                  <a:schemeClr val="accent1"/>
                </a:solidFill>
                <a:latin typeface="+mj-lt"/>
              </a:rPr>
              <a:t>CONTENTS</a:t>
            </a:r>
            <a:endParaRPr lang="zh-CN" altLang="en-US" dirty="0">
              <a:solidFill>
                <a:schemeClr val="accent1"/>
              </a:solidFill>
              <a:latin typeface="+mj-lt"/>
            </a:endParaRPr>
          </a:p>
        </p:txBody>
      </p:sp>
      <p:sp>
        <p:nvSpPr>
          <p:cNvPr id="6" name="椭圆 5">
            <a:extLst>
              <a:ext uri="{FF2B5EF4-FFF2-40B4-BE49-F238E27FC236}">
                <a16:creationId xmlns:a16="http://schemas.microsoft.com/office/drawing/2014/main" xmlns="" id="{4CB3FFBD-331E-42F6-83E7-4E7290D02507}"/>
              </a:ext>
            </a:extLst>
          </p:cNvPr>
          <p:cNvSpPr/>
          <p:nvPr/>
        </p:nvSpPr>
        <p:spPr>
          <a:xfrm>
            <a:off x="2129776" y="1305954"/>
            <a:ext cx="1040625" cy="1040625"/>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矩形 6">
            <a:extLst>
              <a:ext uri="{FF2B5EF4-FFF2-40B4-BE49-F238E27FC236}">
                <a16:creationId xmlns:a16="http://schemas.microsoft.com/office/drawing/2014/main" xmlns="" id="{B697FF0D-B812-4518-824F-8AF2AC26DB85}"/>
              </a:ext>
            </a:extLst>
          </p:cNvPr>
          <p:cNvSpPr/>
          <p:nvPr/>
        </p:nvSpPr>
        <p:spPr>
          <a:xfrm>
            <a:off x="2147387" y="2526606"/>
            <a:ext cx="1005403" cy="338554"/>
          </a:xfrm>
          <a:prstGeom prst="rect">
            <a:avLst/>
          </a:prstGeom>
        </p:spPr>
        <p:txBody>
          <a:bodyPr wrap="none">
            <a:spAutoFit/>
          </a:bodyPr>
          <a:lstStyle/>
          <a:p>
            <a:pPr algn="ctr">
              <a:spcAft>
                <a:spcPts val="0"/>
              </a:spcAft>
            </a:pPr>
            <a:r>
              <a:rPr lang="zh-CN" altLang="en-US" sz="1600" kern="100" dirty="0" smtClean="0">
                <a:solidFill>
                  <a:schemeClr val="accent1"/>
                </a:solidFill>
                <a:latin typeface="+mn-ea"/>
                <a:cs typeface="Times New Roman" panose="02020603050405020304" pitchFamily="18" charset="0"/>
              </a:rPr>
              <a:t>项目介绍</a:t>
            </a:r>
            <a:endParaRPr lang="en-US" altLang="zh-CN" sz="1600" kern="100" dirty="0">
              <a:solidFill>
                <a:schemeClr val="accent1"/>
              </a:solidFill>
              <a:latin typeface="+mn-ea"/>
              <a:cs typeface="Times New Roman" panose="02020603050405020304" pitchFamily="18" charset="0"/>
            </a:endParaRPr>
          </a:p>
        </p:txBody>
      </p:sp>
      <p:sp>
        <p:nvSpPr>
          <p:cNvPr id="8" name="椭圆 7">
            <a:extLst>
              <a:ext uri="{FF2B5EF4-FFF2-40B4-BE49-F238E27FC236}">
                <a16:creationId xmlns:a16="http://schemas.microsoft.com/office/drawing/2014/main" xmlns="" id="{61AD739D-6B1B-41EA-8079-419F27465730}"/>
              </a:ext>
            </a:extLst>
          </p:cNvPr>
          <p:cNvSpPr/>
          <p:nvPr/>
        </p:nvSpPr>
        <p:spPr>
          <a:xfrm>
            <a:off x="4031216" y="1286904"/>
            <a:ext cx="1040625" cy="1040625"/>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矩形 8">
            <a:extLst>
              <a:ext uri="{FF2B5EF4-FFF2-40B4-BE49-F238E27FC236}">
                <a16:creationId xmlns:a16="http://schemas.microsoft.com/office/drawing/2014/main" xmlns="" id="{5E39C0C3-772E-4B36-B074-9A7345360EAE}"/>
              </a:ext>
            </a:extLst>
          </p:cNvPr>
          <p:cNvSpPr/>
          <p:nvPr/>
        </p:nvSpPr>
        <p:spPr>
          <a:xfrm>
            <a:off x="4048827" y="2507556"/>
            <a:ext cx="1005403" cy="338554"/>
          </a:xfrm>
          <a:prstGeom prst="rect">
            <a:avLst/>
          </a:prstGeom>
        </p:spPr>
        <p:txBody>
          <a:bodyPr wrap="none">
            <a:spAutoFit/>
          </a:bodyPr>
          <a:lstStyle/>
          <a:p>
            <a:pPr algn="ctr">
              <a:spcAft>
                <a:spcPts val="0"/>
              </a:spcAft>
            </a:pPr>
            <a:r>
              <a:rPr lang="zh-CN" altLang="en-US" sz="1600" kern="100" dirty="0" smtClean="0">
                <a:solidFill>
                  <a:schemeClr val="accent1"/>
                </a:solidFill>
                <a:latin typeface="+mn-ea"/>
                <a:cs typeface="Times New Roman" panose="02020603050405020304" pitchFamily="18" charset="0"/>
              </a:rPr>
              <a:t>项目成员</a:t>
            </a:r>
            <a:endParaRPr lang="zh-CN" altLang="zh-CN" sz="1100" kern="100" dirty="0">
              <a:solidFill>
                <a:schemeClr val="accent1"/>
              </a:solidFill>
              <a:effectLst/>
              <a:latin typeface="+mn-ea"/>
              <a:cs typeface="Times New Roman" panose="02020603050405020304" pitchFamily="18" charset="0"/>
            </a:endParaRPr>
          </a:p>
        </p:txBody>
      </p:sp>
      <p:sp>
        <p:nvSpPr>
          <p:cNvPr id="10" name="椭圆 9">
            <a:extLst>
              <a:ext uri="{FF2B5EF4-FFF2-40B4-BE49-F238E27FC236}">
                <a16:creationId xmlns:a16="http://schemas.microsoft.com/office/drawing/2014/main" xmlns="" id="{F45FF37A-03C7-4681-8C7A-BB81B7A4E0AF}"/>
              </a:ext>
            </a:extLst>
          </p:cNvPr>
          <p:cNvSpPr/>
          <p:nvPr/>
        </p:nvSpPr>
        <p:spPr>
          <a:xfrm>
            <a:off x="6016147" y="1286904"/>
            <a:ext cx="1040625" cy="1040625"/>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矩形 10">
            <a:extLst>
              <a:ext uri="{FF2B5EF4-FFF2-40B4-BE49-F238E27FC236}">
                <a16:creationId xmlns:a16="http://schemas.microsoft.com/office/drawing/2014/main" xmlns="" id="{2F5E705C-613F-431D-9818-5CD0BE8539EB}"/>
              </a:ext>
            </a:extLst>
          </p:cNvPr>
          <p:cNvSpPr/>
          <p:nvPr/>
        </p:nvSpPr>
        <p:spPr>
          <a:xfrm>
            <a:off x="6033757" y="2507556"/>
            <a:ext cx="1005403" cy="338554"/>
          </a:xfrm>
          <a:prstGeom prst="rect">
            <a:avLst/>
          </a:prstGeom>
        </p:spPr>
        <p:txBody>
          <a:bodyPr wrap="none">
            <a:spAutoFit/>
          </a:bodyPr>
          <a:lstStyle/>
          <a:p>
            <a:pPr algn="ctr">
              <a:spcAft>
                <a:spcPts val="0"/>
              </a:spcAft>
            </a:pPr>
            <a:r>
              <a:rPr lang="zh-CN" altLang="en-US" sz="1600" kern="100" dirty="0" smtClean="0">
                <a:solidFill>
                  <a:schemeClr val="accent1"/>
                </a:solidFill>
                <a:latin typeface="+mn-ea"/>
                <a:cs typeface="Times New Roman" panose="02020603050405020304" pitchFamily="18" charset="0"/>
              </a:rPr>
              <a:t>技术选型</a:t>
            </a:r>
            <a:endParaRPr lang="zh-CN" altLang="zh-CN" sz="1100" kern="100" dirty="0">
              <a:solidFill>
                <a:schemeClr val="accent1"/>
              </a:solidFill>
              <a:effectLst/>
              <a:latin typeface="+mn-ea"/>
              <a:cs typeface="Times New Roman" panose="02020603050405020304" pitchFamily="18" charset="0"/>
            </a:endParaRPr>
          </a:p>
        </p:txBody>
      </p:sp>
      <p:sp>
        <p:nvSpPr>
          <p:cNvPr id="12" name="椭圆 11">
            <a:extLst>
              <a:ext uri="{FF2B5EF4-FFF2-40B4-BE49-F238E27FC236}">
                <a16:creationId xmlns:a16="http://schemas.microsoft.com/office/drawing/2014/main" xmlns="" id="{BA9CD052-A7F1-4058-8F7A-03A277ACB590}"/>
              </a:ext>
            </a:extLst>
          </p:cNvPr>
          <p:cNvSpPr/>
          <p:nvPr/>
        </p:nvSpPr>
        <p:spPr>
          <a:xfrm>
            <a:off x="2087865" y="3039504"/>
            <a:ext cx="1040625" cy="1040625"/>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 name="矩形 12">
            <a:extLst>
              <a:ext uri="{FF2B5EF4-FFF2-40B4-BE49-F238E27FC236}">
                <a16:creationId xmlns:a16="http://schemas.microsoft.com/office/drawing/2014/main" xmlns="" id="{F09E2613-AA62-40E9-A789-F6A2C1BFA7CA}"/>
              </a:ext>
            </a:extLst>
          </p:cNvPr>
          <p:cNvSpPr/>
          <p:nvPr/>
        </p:nvSpPr>
        <p:spPr>
          <a:xfrm>
            <a:off x="2105476" y="4260156"/>
            <a:ext cx="1005403" cy="338554"/>
          </a:xfrm>
          <a:prstGeom prst="rect">
            <a:avLst/>
          </a:prstGeom>
        </p:spPr>
        <p:txBody>
          <a:bodyPr wrap="none">
            <a:spAutoFit/>
          </a:bodyPr>
          <a:lstStyle/>
          <a:p>
            <a:pPr algn="ctr">
              <a:spcAft>
                <a:spcPts val="0"/>
              </a:spcAft>
            </a:pPr>
            <a:r>
              <a:rPr lang="zh-CN" altLang="en-US" sz="1600" kern="100" dirty="0" smtClean="0">
                <a:solidFill>
                  <a:schemeClr val="accent1"/>
                </a:solidFill>
                <a:latin typeface="+mn-ea"/>
                <a:cs typeface="Times New Roman" panose="02020603050405020304" pitchFamily="18" charset="0"/>
              </a:rPr>
              <a:t>完成结果</a:t>
            </a:r>
            <a:endParaRPr lang="zh-CN" altLang="zh-CN" sz="1100" kern="100" dirty="0">
              <a:solidFill>
                <a:schemeClr val="accent1"/>
              </a:solidFill>
              <a:effectLst/>
              <a:latin typeface="+mn-ea"/>
              <a:cs typeface="Times New Roman" panose="02020603050405020304" pitchFamily="18" charset="0"/>
            </a:endParaRPr>
          </a:p>
        </p:txBody>
      </p:sp>
      <p:sp>
        <p:nvSpPr>
          <p:cNvPr id="14" name="椭圆 13">
            <a:extLst>
              <a:ext uri="{FF2B5EF4-FFF2-40B4-BE49-F238E27FC236}">
                <a16:creationId xmlns:a16="http://schemas.microsoft.com/office/drawing/2014/main" xmlns="" id="{320AB2B9-C84D-4831-B7F4-B6979398F0C3}"/>
              </a:ext>
            </a:extLst>
          </p:cNvPr>
          <p:cNvSpPr/>
          <p:nvPr/>
        </p:nvSpPr>
        <p:spPr>
          <a:xfrm>
            <a:off x="4005061" y="3010929"/>
            <a:ext cx="1040625" cy="1040625"/>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5" name="矩形 14">
            <a:extLst>
              <a:ext uri="{FF2B5EF4-FFF2-40B4-BE49-F238E27FC236}">
                <a16:creationId xmlns:a16="http://schemas.microsoft.com/office/drawing/2014/main" xmlns="" id="{923BB013-6740-498D-8F30-E109BBBB1D3F}"/>
              </a:ext>
            </a:extLst>
          </p:cNvPr>
          <p:cNvSpPr/>
          <p:nvPr/>
        </p:nvSpPr>
        <p:spPr>
          <a:xfrm>
            <a:off x="4022672" y="4231581"/>
            <a:ext cx="1005403" cy="338554"/>
          </a:xfrm>
          <a:prstGeom prst="rect">
            <a:avLst/>
          </a:prstGeom>
        </p:spPr>
        <p:txBody>
          <a:bodyPr wrap="none">
            <a:spAutoFit/>
          </a:bodyPr>
          <a:lstStyle/>
          <a:p>
            <a:pPr algn="ctr">
              <a:spcAft>
                <a:spcPts val="0"/>
              </a:spcAft>
            </a:pPr>
            <a:r>
              <a:rPr lang="zh-CN" altLang="en-US" sz="1600" kern="100" dirty="0" smtClean="0">
                <a:solidFill>
                  <a:schemeClr val="accent1"/>
                </a:solidFill>
                <a:latin typeface="+mn-ea"/>
                <a:cs typeface="Times New Roman" panose="02020603050405020304" pitchFamily="18" charset="0"/>
              </a:rPr>
              <a:t>项目亮点</a:t>
            </a:r>
            <a:endParaRPr lang="zh-CN" altLang="zh-CN" sz="1600" kern="100" dirty="0">
              <a:solidFill>
                <a:schemeClr val="accent1"/>
              </a:solidFill>
              <a:effectLst/>
              <a:latin typeface="+mn-ea"/>
              <a:cs typeface="Times New Roman" panose="02020603050405020304" pitchFamily="18" charset="0"/>
            </a:endParaRPr>
          </a:p>
        </p:txBody>
      </p:sp>
      <p:sp>
        <p:nvSpPr>
          <p:cNvPr id="16" name="文本框 15">
            <a:extLst>
              <a:ext uri="{FF2B5EF4-FFF2-40B4-BE49-F238E27FC236}">
                <a16:creationId xmlns:a16="http://schemas.microsoft.com/office/drawing/2014/main" xmlns="" id="{35B809C4-5FEA-410E-B945-C8E99E3168E7}"/>
              </a:ext>
            </a:extLst>
          </p:cNvPr>
          <p:cNvSpPr txBox="1"/>
          <p:nvPr/>
        </p:nvSpPr>
        <p:spPr>
          <a:xfrm>
            <a:off x="2253029" y="1472323"/>
            <a:ext cx="755335" cy="707886"/>
          </a:xfrm>
          <a:prstGeom prst="rect">
            <a:avLst/>
          </a:prstGeom>
          <a:noFill/>
        </p:spPr>
        <p:txBody>
          <a:bodyPr wrap="none" rtlCol="0">
            <a:spAutoFit/>
          </a:bodyPr>
          <a:lstStyle/>
          <a:p>
            <a:pPr algn="ctr"/>
            <a:r>
              <a:rPr lang="en-US" altLang="zh-CN" sz="4000" b="1" dirty="0">
                <a:solidFill>
                  <a:schemeClr val="bg1"/>
                </a:solidFill>
                <a:latin typeface="+mj-lt"/>
              </a:rPr>
              <a:t>01</a:t>
            </a:r>
            <a:endParaRPr lang="zh-CN" altLang="en-US" sz="4000" b="1" dirty="0">
              <a:solidFill>
                <a:schemeClr val="bg1"/>
              </a:solidFill>
              <a:latin typeface="+mj-lt"/>
            </a:endParaRPr>
          </a:p>
        </p:txBody>
      </p:sp>
      <p:sp>
        <p:nvSpPr>
          <p:cNvPr id="17" name="文本框 16">
            <a:extLst>
              <a:ext uri="{FF2B5EF4-FFF2-40B4-BE49-F238E27FC236}">
                <a16:creationId xmlns:a16="http://schemas.microsoft.com/office/drawing/2014/main" xmlns="" id="{F75C41DC-A784-4EED-9C7A-DDA83A9D9C79}"/>
              </a:ext>
            </a:extLst>
          </p:cNvPr>
          <p:cNvSpPr txBox="1"/>
          <p:nvPr/>
        </p:nvSpPr>
        <p:spPr>
          <a:xfrm>
            <a:off x="4173178" y="1453273"/>
            <a:ext cx="755335" cy="707886"/>
          </a:xfrm>
          <a:prstGeom prst="rect">
            <a:avLst/>
          </a:prstGeom>
          <a:noFill/>
        </p:spPr>
        <p:txBody>
          <a:bodyPr wrap="none" rtlCol="0">
            <a:spAutoFit/>
          </a:bodyPr>
          <a:lstStyle/>
          <a:p>
            <a:pPr algn="ctr"/>
            <a:r>
              <a:rPr lang="en-US" altLang="zh-CN" sz="4000" b="1" dirty="0">
                <a:solidFill>
                  <a:schemeClr val="bg1"/>
                </a:solidFill>
                <a:latin typeface="+mj-lt"/>
              </a:rPr>
              <a:t>02</a:t>
            </a:r>
            <a:endParaRPr lang="zh-CN" altLang="en-US" sz="4000" b="1" dirty="0">
              <a:solidFill>
                <a:schemeClr val="bg1"/>
              </a:solidFill>
              <a:latin typeface="+mj-lt"/>
            </a:endParaRPr>
          </a:p>
        </p:txBody>
      </p:sp>
      <p:sp>
        <p:nvSpPr>
          <p:cNvPr id="18" name="文本框 17">
            <a:extLst>
              <a:ext uri="{FF2B5EF4-FFF2-40B4-BE49-F238E27FC236}">
                <a16:creationId xmlns:a16="http://schemas.microsoft.com/office/drawing/2014/main" xmlns="" id="{24B8F62E-2895-474D-8436-CCA11BEA2F3F}"/>
              </a:ext>
            </a:extLst>
          </p:cNvPr>
          <p:cNvSpPr txBox="1"/>
          <p:nvPr/>
        </p:nvSpPr>
        <p:spPr>
          <a:xfrm>
            <a:off x="6158792" y="1454472"/>
            <a:ext cx="755335" cy="707886"/>
          </a:xfrm>
          <a:prstGeom prst="rect">
            <a:avLst/>
          </a:prstGeom>
          <a:noFill/>
        </p:spPr>
        <p:txBody>
          <a:bodyPr wrap="none" rtlCol="0">
            <a:spAutoFit/>
          </a:bodyPr>
          <a:lstStyle/>
          <a:p>
            <a:pPr algn="ctr"/>
            <a:r>
              <a:rPr lang="en-US" altLang="zh-CN" sz="4000" b="1" dirty="0">
                <a:solidFill>
                  <a:schemeClr val="bg1"/>
                </a:solidFill>
                <a:latin typeface="+mj-lt"/>
              </a:rPr>
              <a:t>03</a:t>
            </a:r>
            <a:endParaRPr lang="zh-CN" altLang="en-US" sz="4000" b="1" dirty="0">
              <a:solidFill>
                <a:schemeClr val="bg1"/>
              </a:solidFill>
              <a:latin typeface="+mj-lt"/>
            </a:endParaRPr>
          </a:p>
        </p:txBody>
      </p:sp>
      <p:sp>
        <p:nvSpPr>
          <p:cNvPr id="19" name="文本框 18">
            <a:extLst>
              <a:ext uri="{FF2B5EF4-FFF2-40B4-BE49-F238E27FC236}">
                <a16:creationId xmlns:a16="http://schemas.microsoft.com/office/drawing/2014/main" xmlns="" id="{FE2226A0-E0FA-4B03-98BB-815BDC71D906}"/>
              </a:ext>
            </a:extLst>
          </p:cNvPr>
          <p:cNvSpPr txBox="1"/>
          <p:nvPr/>
        </p:nvSpPr>
        <p:spPr>
          <a:xfrm>
            <a:off x="2230509" y="3205873"/>
            <a:ext cx="755335" cy="707886"/>
          </a:xfrm>
          <a:prstGeom prst="rect">
            <a:avLst/>
          </a:prstGeom>
          <a:noFill/>
        </p:spPr>
        <p:txBody>
          <a:bodyPr wrap="none" rtlCol="0">
            <a:spAutoFit/>
          </a:bodyPr>
          <a:lstStyle/>
          <a:p>
            <a:pPr algn="ctr"/>
            <a:r>
              <a:rPr lang="en-US" altLang="zh-CN" sz="4000" b="1" dirty="0">
                <a:solidFill>
                  <a:schemeClr val="bg1"/>
                </a:solidFill>
                <a:latin typeface="+mj-lt"/>
              </a:rPr>
              <a:t>04</a:t>
            </a:r>
            <a:endParaRPr lang="zh-CN" altLang="en-US" sz="4000" b="1" dirty="0">
              <a:solidFill>
                <a:schemeClr val="bg1"/>
              </a:solidFill>
              <a:latin typeface="+mj-lt"/>
            </a:endParaRPr>
          </a:p>
        </p:txBody>
      </p:sp>
      <p:sp>
        <p:nvSpPr>
          <p:cNvPr id="21" name="文本框 20">
            <a:extLst>
              <a:ext uri="{FF2B5EF4-FFF2-40B4-BE49-F238E27FC236}">
                <a16:creationId xmlns:a16="http://schemas.microsoft.com/office/drawing/2014/main" xmlns="" id="{4F12D664-4B09-4167-AF76-AAE290FDA9DB}"/>
              </a:ext>
            </a:extLst>
          </p:cNvPr>
          <p:cNvSpPr txBox="1"/>
          <p:nvPr/>
        </p:nvSpPr>
        <p:spPr>
          <a:xfrm>
            <a:off x="4147705" y="3177298"/>
            <a:ext cx="755335" cy="707886"/>
          </a:xfrm>
          <a:prstGeom prst="rect">
            <a:avLst/>
          </a:prstGeom>
          <a:noFill/>
        </p:spPr>
        <p:txBody>
          <a:bodyPr wrap="none" rtlCol="0">
            <a:spAutoFit/>
          </a:bodyPr>
          <a:lstStyle/>
          <a:p>
            <a:pPr algn="ctr"/>
            <a:r>
              <a:rPr lang="en-US" altLang="zh-CN" sz="4000" b="1" dirty="0">
                <a:solidFill>
                  <a:schemeClr val="bg1"/>
                </a:solidFill>
                <a:latin typeface="+mj-lt"/>
              </a:rPr>
              <a:t>05</a:t>
            </a:r>
            <a:endParaRPr lang="zh-CN" altLang="en-US" sz="4000" b="1" dirty="0">
              <a:solidFill>
                <a:schemeClr val="bg1"/>
              </a:solidFill>
              <a:latin typeface="+mj-lt"/>
            </a:endParaRPr>
          </a:p>
        </p:txBody>
      </p:sp>
      <p:sp>
        <p:nvSpPr>
          <p:cNvPr id="20" name="椭圆 19">
            <a:extLst>
              <a:ext uri="{FF2B5EF4-FFF2-40B4-BE49-F238E27FC236}">
                <a16:creationId xmlns:a16="http://schemas.microsoft.com/office/drawing/2014/main" xmlns="" id="{320AB2B9-C84D-4831-B7F4-B6979398F0C3}"/>
              </a:ext>
            </a:extLst>
          </p:cNvPr>
          <p:cNvSpPr/>
          <p:nvPr/>
        </p:nvSpPr>
        <p:spPr>
          <a:xfrm>
            <a:off x="6033886" y="2991879"/>
            <a:ext cx="1040625" cy="1040625"/>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2" name="文本框 20">
            <a:extLst>
              <a:ext uri="{FF2B5EF4-FFF2-40B4-BE49-F238E27FC236}">
                <a16:creationId xmlns:a16="http://schemas.microsoft.com/office/drawing/2014/main" xmlns="" id="{4F12D664-4B09-4167-AF76-AAE290FDA9DB}"/>
              </a:ext>
            </a:extLst>
          </p:cNvPr>
          <p:cNvSpPr txBox="1"/>
          <p:nvPr/>
        </p:nvSpPr>
        <p:spPr>
          <a:xfrm>
            <a:off x="6157480" y="3177298"/>
            <a:ext cx="755335" cy="707886"/>
          </a:xfrm>
          <a:prstGeom prst="rect">
            <a:avLst/>
          </a:prstGeom>
          <a:noFill/>
        </p:spPr>
        <p:txBody>
          <a:bodyPr wrap="none" rtlCol="0">
            <a:spAutoFit/>
          </a:bodyPr>
          <a:lstStyle/>
          <a:p>
            <a:pPr algn="ctr"/>
            <a:r>
              <a:rPr lang="en-US" altLang="zh-CN" sz="4000" b="1" dirty="0" smtClean="0">
                <a:solidFill>
                  <a:schemeClr val="bg1"/>
                </a:solidFill>
                <a:latin typeface="+mj-lt"/>
              </a:rPr>
              <a:t>06</a:t>
            </a:r>
            <a:endParaRPr lang="zh-CN" altLang="en-US" sz="4000" b="1" dirty="0">
              <a:solidFill>
                <a:schemeClr val="bg1"/>
              </a:solidFill>
              <a:latin typeface="+mj-lt"/>
            </a:endParaRPr>
          </a:p>
        </p:txBody>
      </p:sp>
      <p:sp>
        <p:nvSpPr>
          <p:cNvPr id="25" name="矩形 24"/>
          <p:cNvSpPr/>
          <p:nvPr/>
        </p:nvSpPr>
        <p:spPr>
          <a:xfrm>
            <a:off x="6064761" y="4215884"/>
            <a:ext cx="1005403" cy="338554"/>
          </a:xfrm>
          <a:prstGeom prst="rect">
            <a:avLst/>
          </a:prstGeom>
        </p:spPr>
        <p:txBody>
          <a:bodyPr wrap="none">
            <a:spAutoFit/>
          </a:bodyPr>
          <a:lstStyle/>
          <a:p>
            <a:r>
              <a:rPr lang="zh-CN" altLang="en-US" sz="1600" kern="100" dirty="0" smtClean="0">
                <a:solidFill>
                  <a:schemeClr val="accent1"/>
                </a:solidFill>
                <a:latin typeface="+mn-ea"/>
                <a:cs typeface="Times New Roman" panose="02020603050405020304" pitchFamily="18" charset="0"/>
              </a:rPr>
              <a:t>项目总结</a:t>
            </a:r>
            <a:endParaRPr lang="zh-CN" altLang="en-US" sz="1600" dirty="0"/>
          </a:p>
        </p:txBody>
      </p:sp>
    </p:spTree>
    <p:extLst>
      <p:ext uri="{BB962C8B-B14F-4D97-AF65-F5344CB8AC3E}">
        <p14:creationId xmlns:p14="http://schemas.microsoft.com/office/powerpoint/2010/main" xmlns="" val="1395602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heel(1)">
                                      <p:cBhvr>
                                        <p:cTn id="18" dur="2000"/>
                                        <p:tgtEl>
                                          <p:spTgt spid="16"/>
                                        </p:tgtEl>
                                      </p:cBhvr>
                                    </p:animEffect>
                                  </p:childTnLst>
                                </p:cTn>
                              </p:par>
                              <p:par>
                                <p:cTn id="19" presetID="21" presetClass="entr" presetSubtype="1"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heel(1)">
                                      <p:cBhvr>
                                        <p:cTn id="21" dur="2000"/>
                                        <p:tgtEl>
                                          <p:spTgt spid="6"/>
                                        </p:tgtEl>
                                      </p:cBhvr>
                                    </p:animEffect>
                                  </p:childTnLst>
                                </p:cTn>
                              </p:par>
                              <p:par>
                                <p:cTn id="22" presetID="21" presetClass="entr" presetSubtype="1"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heel(1)">
                                      <p:cBhvr>
                                        <p:cTn id="24" dur="20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wheel(1)">
                                      <p:cBhvr>
                                        <p:cTn id="29" dur="2000"/>
                                        <p:tgtEl>
                                          <p:spTgt spid="17"/>
                                        </p:tgtEl>
                                      </p:cBhvr>
                                    </p:animEffect>
                                  </p:childTnLst>
                                </p:cTn>
                              </p:par>
                              <p:par>
                                <p:cTn id="30" presetID="21" presetClass="entr" presetSubtype="1"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heel(1)">
                                      <p:cBhvr>
                                        <p:cTn id="32" dur="2000"/>
                                        <p:tgtEl>
                                          <p:spTgt spid="8"/>
                                        </p:tgtEl>
                                      </p:cBhvr>
                                    </p:animEffect>
                                  </p:childTnLst>
                                </p:cTn>
                              </p:par>
                              <p:par>
                                <p:cTn id="33" presetID="21" presetClass="entr" presetSubtype="1"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heel(1)">
                                      <p:cBhvr>
                                        <p:cTn id="35" dur="2000"/>
                                        <p:tgtEl>
                                          <p:spTgt spid="9"/>
                                        </p:tgtEl>
                                      </p:cBhvr>
                                    </p:animEffect>
                                  </p:childTnLst>
                                </p:cTn>
                              </p:par>
                            </p:childTnLst>
                          </p:cTn>
                        </p:par>
                      </p:childTnLst>
                    </p:cTn>
                  </p:par>
                  <p:par>
                    <p:cTn id="36" fill="hold">
                      <p:stCondLst>
                        <p:cond delay="indefinite"/>
                      </p:stCondLst>
                      <p:childTnLst>
                        <p:par>
                          <p:cTn id="37" fill="hold">
                            <p:stCondLst>
                              <p:cond delay="0"/>
                            </p:stCondLst>
                            <p:childTnLst>
                              <p:par>
                                <p:cTn id="38" presetID="21" presetClass="entr" presetSubtype="1" fill="hold" grpId="0" nodeType="click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wheel(1)">
                                      <p:cBhvr>
                                        <p:cTn id="40" dur="2000"/>
                                        <p:tgtEl>
                                          <p:spTgt spid="18"/>
                                        </p:tgtEl>
                                      </p:cBhvr>
                                    </p:animEffect>
                                  </p:childTnLst>
                                </p:cTn>
                              </p:par>
                              <p:par>
                                <p:cTn id="41" presetID="21" presetClass="entr" presetSubtype="1"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wheel(1)">
                                      <p:cBhvr>
                                        <p:cTn id="43" dur="2000"/>
                                        <p:tgtEl>
                                          <p:spTgt spid="10"/>
                                        </p:tgtEl>
                                      </p:cBhvr>
                                    </p:animEffect>
                                  </p:childTnLst>
                                </p:cTn>
                              </p:par>
                              <p:par>
                                <p:cTn id="44" presetID="21" presetClass="entr" presetSubtype="1" fill="hold" grpId="0" nodeType="with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wheel(1)">
                                      <p:cBhvr>
                                        <p:cTn id="46" dur="2000"/>
                                        <p:tgtEl>
                                          <p:spTgt spid="11"/>
                                        </p:tgtEl>
                                      </p:cBhvr>
                                    </p:animEffect>
                                  </p:childTnLst>
                                </p:cTn>
                              </p:par>
                            </p:childTnLst>
                          </p:cTn>
                        </p:par>
                      </p:childTnLst>
                    </p:cTn>
                  </p:par>
                  <p:par>
                    <p:cTn id="47" fill="hold">
                      <p:stCondLst>
                        <p:cond delay="indefinite"/>
                      </p:stCondLst>
                      <p:childTnLst>
                        <p:par>
                          <p:cTn id="48" fill="hold">
                            <p:stCondLst>
                              <p:cond delay="0"/>
                            </p:stCondLst>
                            <p:childTnLst>
                              <p:par>
                                <p:cTn id="49" presetID="21" presetClass="entr" presetSubtype="1" fill="hold" grpId="0" nodeType="click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wheel(1)">
                                      <p:cBhvr>
                                        <p:cTn id="51" dur="2000"/>
                                        <p:tgtEl>
                                          <p:spTgt spid="19"/>
                                        </p:tgtEl>
                                      </p:cBhvr>
                                    </p:animEffect>
                                  </p:childTnLst>
                                </p:cTn>
                              </p:par>
                              <p:par>
                                <p:cTn id="52" presetID="21" presetClass="entr" presetSubtype="1" fill="hold" grpId="0" nodeType="with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wheel(1)">
                                      <p:cBhvr>
                                        <p:cTn id="54" dur="2000"/>
                                        <p:tgtEl>
                                          <p:spTgt spid="12"/>
                                        </p:tgtEl>
                                      </p:cBhvr>
                                    </p:animEffect>
                                  </p:childTnLst>
                                </p:cTn>
                              </p:par>
                              <p:par>
                                <p:cTn id="55" presetID="21" presetClass="entr" presetSubtype="1"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wheel(1)">
                                      <p:cBhvr>
                                        <p:cTn id="57" dur="2000"/>
                                        <p:tgtEl>
                                          <p:spTgt spid="13"/>
                                        </p:tgtEl>
                                      </p:cBhvr>
                                    </p:animEffect>
                                  </p:childTnLst>
                                </p:cTn>
                              </p:par>
                            </p:childTnLst>
                          </p:cTn>
                        </p:par>
                      </p:childTnLst>
                    </p:cTn>
                  </p:par>
                  <p:par>
                    <p:cTn id="58" fill="hold">
                      <p:stCondLst>
                        <p:cond delay="indefinite"/>
                      </p:stCondLst>
                      <p:childTnLst>
                        <p:par>
                          <p:cTn id="59" fill="hold">
                            <p:stCondLst>
                              <p:cond delay="0"/>
                            </p:stCondLst>
                            <p:childTnLst>
                              <p:par>
                                <p:cTn id="60" presetID="21" presetClass="entr" presetSubtype="1" fill="hold" grpId="0" nodeType="click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wheel(1)">
                                      <p:cBhvr>
                                        <p:cTn id="62" dur="2000"/>
                                        <p:tgtEl>
                                          <p:spTgt spid="21"/>
                                        </p:tgtEl>
                                      </p:cBhvr>
                                    </p:animEffect>
                                  </p:childTnLst>
                                </p:cTn>
                              </p:par>
                              <p:par>
                                <p:cTn id="63" presetID="21" presetClass="entr" presetSubtype="1" fill="hold" grpId="0" nodeType="withEffect">
                                  <p:stCondLst>
                                    <p:cond delay="0"/>
                                  </p:stCondLst>
                                  <p:childTnLst>
                                    <p:set>
                                      <p:cBhvr>
                                        <p:cTn id="64" dur="1" fill="hold">
                                          <p:stCondLst>
                                            <p:cond delay="0"/>
                                          </p:stCondLst>
                                        </p:cTn>
                                        <p:tgtEl>
                                          <p:spTgt spid="14"/>
                                        </p:tgtEl>
                                        <p:attrNameLst>
                                          <p:attrName>style.visibility</p:attrName>
                                        </p:attrNameLst>
                                      </p:cBhvr>
                                      <p:to>
                                        <p:strVal val="visible"/>
                                      </p:to>
                                    </p:set>
                                    <p:animEffect transition="in" filter="wheel(1)">
                                      <p:cBhvr>
                                        <p:cTn id="65" dur="2000"/>
                                        <p:tgtEl>
                                          <p:spTgt spid="14"/>
                                        </p:tgtEl>
                                      </p:cBhvr>
                                    </p:animEffect>
                                  </p:childTnLst>
                                </p:cTn>
                              </p:par>
                              <p:par>
                                <p:cTn id="66" presetID="21" presetClass="entr" presetSubtype="1" fill="hold" grpId="0" nodeType="withEffect">
                                  <p:stCondLst>
                                    <p:cond delay="0"/>
                                  </p:stCondLst>
                                  <p:childTnLst>
                                    <p:set>
                                      <p:cBhvr>
                                        <p:cTn id="67" dur="1" fill="hold">
                                          <p:stCondLst>
                                            <p:cond delay="0"/>
                                          </p:stCondLst>
                                        </p:cTn>
                                        <p:tgtEl>
                                          <p:spTgt spid="15"/>
                                        </p:tgtEl>
                                        <p:attrNameLst>
                                          <p:attrName>style.visibility</p:attrName>
                                        </p:attrNameLst>
                                      </p:cBhvr>
                                      <p:to>
                                        <p:strVal val="visible"/>
                                      </p:to>
                                    </p:set>
                                    <p:animEffect transition="in" filter="wheel(1)">
                                      <p:cBhvr>
                                        <p:cTn id="68" dur="2000"/>
                                        <p:tgtEl>
                                          <p:spTgt spid="15"/>
                                        </p:tgtEl>
                                      </p:cBhvr>
                                    </p:animEffect>
                                  </p:childTnLst>
                                </p:cTn>
                              </p:par>
                            </p:childTnLst>
                          </p:cTn>
                        </p:par>
                      </p:childTnLst>
                    </p:cTn>
                  </p:par>
                  <p:par>
                    <p:cTn id="69" fill="hold">
                      <p:stCondLst>
                        <p:cond delay="indefinite"/>
                      </p:stCondLst>
                      <p:childTnLst>
                        <p:par>
                          <p:cTn id="70" fill="hold">
                            <p:stCondLst>
                              <p:cond delay="0"/>
                            </p:stCondLst>
                            <p:childTnLst>
                              <p:par>
                                <p:cTn id="71" presetID="21" presetClass="entr" presetSubtype="1" fill="hold" grpId="0" nodeType="click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wheel(1)">
                                      <p:cBhvr>
                                        <p:cTn id="73" dur="2000"/>
                                        <p:tgtEl>
                                          <p:spTgt spid="22"/>
                                        </p:tgtEl>
                                      </p:cBhvr>
                                    </p:animEffect>
                                  </p:childTnLst>
                                </p:cTn>
                              </p:par>
                              <p:par>
                                <p:cTn id="74" presetID="21" presetClass="entr" presetSubtype="1" fill="hold" grpId="0" nodeType="withEffect">
                                  <p:stCondLst>
                                    <p:cond delay="0"/>
                                  </p:stCondLst>
                                  <p:childTnLst>
                                    <p:set>
                                      <p:cBhvr>
                                        <p:cTn id="75" dur="1" fill="hold">
                                          <p:stCondLst>
                                            <p:cond delay="0"/>
                                          </p:stCondLst>
                                        </p:cTn>
                                        <p:tgtEl>
                                          <p:spTgt spid="20"/>
                                        </p:tgtEl>
                                        <p:attrNameLst>
                                          <p:attrName>style.visibility</p:attrName>
                                        </p:attrNameLst>
                                      </p:cBhvr>
                                      <p:to>
                                        <p:strVal val="visible"/>
                                      </p:to>
                                    </p:set>
                                    <p:animEffect transition="in" filter="wheel(1)">
                                      <p:cBhvr>
                                        <p:cTn id="76" dur="2000"/>
                                        <p:tgtEl>
                                          <p:spTgt spid="20"/>
                                        </p:tgtEl>
                                      </p:cBhvr>
                                    </p:animEffect>
                                  </p:childTnLst>
                                </p:cTn>
                              </p:par>
                              <p:par>
                                <p:cTn id="77" presetID="21" presetClass="entr" presetSubtype="1" fill="hold" grpId="0" nodeType="withEffect">
                                  <p:stCondLst>
                                    <p:cond delay="0"/>
                                  </p:stCondLst>
                                  <p:childTnLst>
                                    <p:set>
                                      <p:cBhvr>
                                        <p:cTn id="78" dur="1" fill="hold">
                                          <p:stCondLst>
                                            <p:cond delay="0"/>
                                          </p:stCondLst>
                                        </p:cTn>
                                        <p:tgtEl>
                                          <p:spTgt spid="25"/>
                                        </p:tgtEl>
                                        <p:attrNameLst>
                                          <p:attrName>style.visibility</p:attrName>
                                        </p:attrNameLst>
                                      </p:cBhvr>
                                      <p:to>
                                        <p:strVal val="visible"/>
                                      </p:to>
                                    </p:set>
                                    <p:animEffect transition="in" filter="wheel(1)">
                                      <p:cBhvr>
                                        <p:cTn id="79"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animBg="1"/>
      <p:bldP spid="7" grpId="0"/>
      <p:bldP spid="8" grpId="0" animBg="1"/>
      <p:bldP spid="9" grpId="0"/>
      <p:bldP spid="10" grpId="0" animBg="1"/>
      <p:bldP spid="11" grpId="0"/>
      <p:bldP spid="12" grpId="0" animBg="1"/>
      <p:bldP spid="13" grpId="0"/>
      <p:bldP spid="14" grpId="0" animBg="1"/>
      <p:bldP spid="15" grpId="0"/>
      <p:bldP spid="16" grpId="0"/>
      <p:bldP spid="17" grpId="0"/>
      <p:bldP spid="18" grpId="0"/>
      <p:bldP spid="19" grpId="0"/>
      <p:bldP spid="21" grpId="0"/>
      <p:bldP spid="20" grpId="0" animBg="1"/>
      <p:bldP spid="22" grpId="0"/>
      <p:bldP spid="2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xmlns="" id="{B1EF227F-F971-46C4-8C83-D820A502B67B}"/>
              </a:ext>
            </a:extLst>
          </p:cNvPr>
          <p:cNvSpPr/>
          <p:nvPr/>
        </p:nvSpPr>
        <p:spPr>
          <a:xfrm>
            <a:off x="388823" y="375240"/>
            <a:ext cx="1210588" cy="400110"/>
          </a:xfrm>
          <a:prstGeom prst="rect">
            <a:avLst/>
          </a:prstGeom>
        </p:spPr>
        <p:txBody>
          <a:bodyPr wrap="none">
            <a:spAutoFit/>
          </a:bodyPr>
          <a:lstStyle/>
          <a:p>
            <a:pPr>
              <a:spcAft>
                <a:spcPts val="0"/>
              </a:spcAft>
            </a:pPr>
            <a:r>
              <a:rPr lang="zh-CN" altLang="en-US" sz="2000" b="1" kern="100" dirty="0" smtClean="0">
                <a:solidFill>
                  <a:schemeClr val="accent1"/>
                </a:solidFill>
                <a:latin typeface="+mn-ea"/>
                <a:cs typeface="Times New Roman" panose="02020603050405020304" pitchFamily="18" charset="0"/>
              </a:rPr>
              <a:t>项目亮点</a:t>
            </a:r>
            <a:endParaRPr lang="zh-CN" altLang="en-US" sz="2000" b="1" kern="100" dirty="0">
              <a:solidFill>
                <a:schemeClr val="accent1"/>
              </a:solidFill>
              <a:latin typeface="+mn-ea"/>
              <a:cs typeface="Times New Roman" panose="02020603050405020304" pitchFamily="18" charset="0"/>
            </a:endParaRPr>
          </a:p>
        </p:txBody>
      </p:sp>
      <p:sp>
        <p:nvSpPr>
          <p:cNvPr id="4" name="矩形 3">
            <a:extLst>
              <a:ext uri="{FF2B5EF4-FFF2-40B4-BE49-F238E27FC236}">
                <a16:creationId xmlns:a16="http://schemas.microsoft.com/office/drawing/2014/main" xmlns="" id="{9E909954-10C8-4280-953E-B54B27A00653}"/>
              </a:ext>
            </a:extLst>
          </p:cNvPr>
          <p:cNvSpPr/>
          <p:nvPr/>
        </p:nvSpPr>
        <p:spPr>
          <a:xfrm>
            <a:off x="388823" y="742818"/>
            <a:ext cx="1263936" cy="276999"/>
          </a:xfrm>
          <a:prstGeom prst="rect">
            <a:avLst/>
          </a:prstGeom>
        </p:spPr>
        <p:txBody>
          <a:bodyPr wrap="none">
            <a:spAutoFit/>
          </a:bodyPr>
          <a:lstStyle/>
          <a:p>
            <a:pPr>
              <a:spcAft>
                <a:spcPts val="0"/>
              </a:spcAft>
            </a:pPr>
            <a:r>
              <a:rPr lang="en-US" altLang="zh-CN" sz="1200" kern="100" dirty="0" smtClean="0">
                <a:solidFill>
                  <a:schemeClr val="accent1"/>
                </a:solidFill>
                <a:cs typeface="Times New Roman" panose="02020603050405020304" pitchFamily="18" charset="0"/>
              </a:rPr>
              <a:t>Project Highlights</a:t>
            </a:r>
            <a:endParaRPr lang="en-US" altLang="zh-CN" sz="1200" kern="100" dirty="0">
              <a:solidFill>
                <a:schemeClr val="accent1"/>
              </a:solidFill>
              <a:cs typeface="Times New Roman" panose="02020603050405020304" pitchFamily="18" charset="0"/>
            </a:endParaRPr>
          </a:p>
        </p:txBody>
      </p:sp>
      <p:sp>
        <p:nvSpPr>
          <p:cNvPr id="24" name="TextBox 23"/>
          <p:cNvSpPr txBox="1"/>
          <p:nvPr/>
        </p:nvSpPr>
        <p:spPr>
          <a:xfrm>
            <a:off x="942976" y="2257425"/>
            <a:ext cx="7524750" cy="369332"/>
          </a:xfrm>
          <a:prstGeom prst="rect">
            <a:avLst/>
          </a:prstGeom>
          <a:noFill/>
        </p:spPr>
        <p:txBody>
          <a:bodyPr wrap="square" rtlCol="0">
            <a:spAutoFit/>
          </a:bodyPr>
          <a:lstStyle/>
          <a:p>
            <a:r>
              <a:rPr lang="zh-CN" altLang="en-US" dirty="0" smtClean="0"/>
              <a:t>扫码加群：用户可通过应用的“扫一扫”功能扫描群二维码进行快捷加群</a:t>
            </a:r>
            <a:endParaRPr lang="zh-CN" altLang="en-US" dirty="0"/>
          </a:p>
        </p:txBody>
      </p:sp>
      <p:sp>
        <p:nvSpPr>
          <p:cNvPr id="8" name="TextBox 7"/>
          <p:cNvSpPr txBox="1"/>
          <p:nvPr/>
        </p:nvSpPr>
        <p:spPr>
          <a:xfrm>
            <a:off x="933451" y="2809875"/>
            <a:ext cx="7524750" cy="646331"/>
          </a:xfrm>
          <a:prstGeom prst="rect">
            <a:avLst/>
          </a:prstGeom>
          <a:noFill/>
        </p:spPr>
        <p:txBody>
          <a:bodyPr wrap="square" rtlCol="0">
            <a:spAutoFit/>
          </a:bodyPr>
          <a:lstStyle/>
          <a:p>
            <a:r>
              <a:rPr lang="zh-CN" altLang="en-US" dirty="0" smtClean="0"/>
              <a:t>在线更新：管理员可以通过</a:t>
            </a:r>
            <a:r>
              <a:rPr lang="en-US" altLang="zh-CN" dirty="0" smtClean="0"/>
              <a:t>PC</a:t>
            </a:r>
            <a:r>
              <a:rPr lang="zh-CN" altLang="en-US" dirty="0" smtClean="0"/>
              <a:t>端版本管理上</a:t>
            </a:r>
            <a:r>
              <a:rPr lang="zh-CN" altLang="en-US" dirty="0" smtClean="0"/>
              <a:t>传新版本</a:t>
            </a:r>
            <a:r>
              <a:rPr lang="en-US" altLang="zh-CN" dirty="0" smtClean="0"/>
              <a:t>APP</a:t>
            </a:r>
            <a:r>
              <a:rPr lang="zh-CN" altLang="en-US" dirty="0" smtClean="0"/>
              <a:t>，用户通过检</a:t>
            </a:r>
            <a:r>
              <a:rPr lang="zh-CN" altLang="en-US" dirty="0" smtClean="0"/>
              <a:t>查</a:t>
            </a:r>
            <a:r>
              <a:rPr lang="en-US" altLang="zh-CN" dirty="0" smtClean="0"/>
              <a:t>			     </a:t>
            </a:r>
            <a:r>
              <a:rPr lang="zh-CN" altLang="en-US" dirty="0" smtClean="0"/>
              <a:t>新</a:t>
            </a:r>
            <a:r>
              <a:rPr lang="zh-CN" altLang="en-US" dirty="0" smtClean="0"/>
              <a:t>版本</a:t>
            </a:r>
            <a:r>
              <a:rPr lang="zh-CN" altLang="en-US" dirty="0" smtClean="0"/>
              <a:t>进行</a:t>
            </a:r>
            <a:r>
              <a:rPr lang="zh-CN" altLang="en-US" dirty="0" smtClean="0"/>
              <a:t>在线更新。</a:t>
            </a:r>
            <a:endParaRPr lang="zh-CN" altLang="en-US" dirty="0"/>
          </a:p>
        </p:txBody>
      </p:sp>
      <p:sp>
        <p:nvSpPr>
          <p:cNvPr id="9" name="TextBox 8"/>
          <p:cNvSpPr txBox="1"/>
          <p:nvPr/>
        </p:nvSpPr>
        <p:spPr>
          <a:xfrm>
            <a:off x="962025" y="1485900"/>
            <a:ext cx="7286625" cy="646331"/>
          </a:xfrm>
          <a:prstGeom prst="rect">
            <a:avLst/>
          </a:prstGeom>
          <a:noFill/>
        </p:spPr>
        <p:txBody>
          <a:bodyPr wrap="square" rtlCol="0">
            <a:spAutoFit/>
          </a:bodyPr>
          <a:lstStyle/>
          <a:p>
            <a:r>
              <a:rPr lang="zh-CN" altLang="en-US" dirty="0" smtClean="0"/>
              <a:t>三级联动：群资料中群地点使用省市区三级联动选择代替手动输入，提</a:t>
            </a:r>
            <a:r>
              <a:rPr lang="en-US" altLang="zh-CN" dirty="0" smtClean="0"/>
              <a:t>		    </a:t>
            </a:r>
            <a:r>
              <a:rPr lang="zh-CN" altLang="en-US" dirty="0" smtClean="0"/>
              <a:t>高了用户体验</a:t>
            </a:r>
            <a:endParaRPr lang="zh-CN" altLang="en-US" dirty="0"/>
          </a:p>
        </p:txBody>
      </p:sp>
    </p:spTree>
    <p:extLst>
      <p:ext uri="{BB962C8B-B14F-4D97-AF65-F5344CB8AC3E}">
        <p14:creationId xmlns:p14="http://schemas.microsoft.com/office/powerpoint/2010/main" xmlns="" val="1534277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wipe(down)">
                                      <p:cBhvr>
                                        <p:cTn id="20" dur="500"/>
                                        <p:tgtEl>
                                          <p:spTgt spid="2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down)">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24" grpId="0"/>
      <p:bldP spid="8" grpId="0"/>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xmlns="" id="{27845620-1BD2-4CB4-A849-1D6F71C83D3D}"/>
              </a:ext>
            </a:extLst>
          </p:cNvPr>
          <p:cNvSpPr/>
          <p:nvPr/>
        </p:nvSpPr>
        <p:spPr>
          <a:xfrm>
            <a:off x="548640" y="546354"/>
            <a:ext cx="8046720" cy="4098798"/>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xmlns="" id="{84E5A175-3149-405F-9145-7535715A381B}"/>
              </a:ext>
            </a:extLst>
          </p:cNvPr>
          <p:cNvSpPr/>
          <p:nvPr/>
        </p:nvSpPr>
        <p:spPr>
          <a:xfrm>
            <a:off x="1059299" y="1588576"/>
            <a:ext cx="1796181" cy="179618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 name="矩形 22">
            <a:extLst>
              <a:ext uri="{FF2B5EF4-FFF2-40B4-BE49-F238E27FC236}">
                <a16:creationId xmlns:a16="http://schemas.microsoft.com/office/drawing/2014/main" xmlns="" id="{256BF839-5984-4814-99D1-E3F91C6B186D}"/>
              </a:ext>
            </a:extLst>
          </p:cNvPr>
          <p:cNvSpPr/>
          <p:nvPr/>
        </p:nvSpPr>
        <p:spPr>
          <a:xfrm>
            <a:off x="3144264" y="2110758"/>
            <a:ext cx="2031325" cy="646331"/>
          </a:xfrm>
          <a:prstGeom prst="rect">
            <a:avLst/>
          </a:prstGeom>
        </p:spPr>
        <p:txBody>
          <a:bodyPr wrap="none">
            <a:spAutoFit/>
          </a:bodyPr>
          <a:lstStyle/>
          <a:p>
            <a:pPr>
              <a:spcAft>
                <a:spcPts val="0"/>
              </a:spcAft>
            </a:pPr>
            <a:r>
              <a:rPr lang="zh-CN" altLang="en-US" sz="3600" b="1" kern="100" dirty="0" smtClean="0">
                <a:solidFill>
                  <a:schemeClr val="accent1"/>
                </a:solidFill>
                <a:latin typeface="+mn-ea"/>
                <a:cs typeface="Times New Roman" panose="02020603050405020304" pitchFamily="18" charset="0"/>
              </a:rPr>
              <a:t>项目总结</a:t>
            </a:r>
            <a:endParaRPr lang="zh-CN" altLang="en-US" sz="3600" b="1" kern="100" dirty="0">
              <a:solidFill>
                <a:schemeClr val="accent1"/>
              </a:solidFill>
              <a:latin typeface="+mn-ea"/>
              <a:cs typeface="Times New Roman" panose="02020603050405020304" pitchFamily="18" charset="0"/>
            </a:endParaRPr>
          </a:p>
        </p:txBody>
      </p:sp>
      <p:sp>
        <p:nvSpPr>
          <p:cNvPr id="30" name="矩形 29">
            <a:extLst>
              <a:ext uri="{FF2B5EF4-FFF2-40B4-BE49-F238E27FC236}">
                <a16:creationId xmlns:a16="http://schemas.microsoft.com/office/drawing/2014/main" xmlns="" id="{108EDB90-29AC-41EE-8404-B98F5C9941E8}"/>
              </a:ext>
            </a:extLst>
          </p:cNvPr>
          <p:cNvSpPr/>
          <p:nvPr/>
        </p:nvSpPr>
        <p:spPr>
          <a:xfrm>
            <a:off x="3144264" y="2733086"/>
            <a:ext cx="2545890" cy="461665"/>
          </a:xfrm>
          <a:prstGeom prst="rect">
            <a:avLst/>
          </a:prstGeom>
        </p:spPr>
        <p:txBody>
          <a:bodyPr wrap="none">
            <a:spAutoFit/>
          </a:bodyPr>
          <a:lstStyle/>
          <a:p>
            <a:pPr>
              <a:spcAft>
                <a:spcPts val="0"/>
              </a:spcAft>
            </a:pPr>
            <a:r>
              <a:rPr lang="en-US" altLang="zh-CN" sz="2400" kern="100" dirty="0" smtClean="0">
                <a:solidFill>
                  <a:schemeClr val="accent1"/>
                </a:solidFill>
                <a:latin typeface="+mj-lt"/>
                <a:cs typeface="Times New Roman" panose="02020603050405020304" pitchFamily="18" charset="0"/>
              </a:rPr>
              <a:t>Project Summary</a:t>
            </a:r>
            <a:endParaRPr lang="en-US" altLang="zh-CN" sz="2400" kern="100" dirty="0">
              <a:solidFill>
                <a:schemeClr val="accent1"/>
              </a:solidFill>
              <a:latin typeface="+mj-lt"/>
              <a:cs typeface="Times New Roman" panose="02020603050405020304" pitchFamily="18" charset="0"/>
            </a:endParaRPr>
          </a:p>
        </p:txBody>
      </p:sp>
      <p:sp>
        <p:nvSpPr>
          <p:cNvPr id="6" name="AutoShape 59">
            <a:extLst>
              <a:ext uri="{FF2B5EF4-FFF2-40B4-BE49-F238E27FC236}">
                <a16:creationId xmlns:a16="http://schemas.microsoft.com/office/drawing/2014/main" xmlns="" id="{65296ADF-6826-4E74-AAC1-75AE73C7BE4D}"/>
              </a:ext>
            </a:extLst>
          </p:cNvPr>
          <p:cNvSpPr>
            <a:spLocks/>
          </p:cNvSpPr>
          <p:nvPr/>
        </p:nvSpPr>
        <p:spPr bwMode="auto">
          <a:xfrm>
            <a:off x="1518296" y="2047541"/>
            <a:ext cx="779757" cy="772764"/>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ysClr val="window" lastClr="FFFFFF"/>
          </a:solidFill>
          <a:ln>
            <a:noFill/>
          </a:ln>
          <a:effectLst/>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Tree>
    <p:extLst>
      <p:ext uri="{BB962C8B-B14F-4D97-AF65-F5344CB8AC3E}">
        <p14:creationId xmlns:p14="http://schemas.microsoft.com/office/powerpoint/2010/main" xmlns="" val="1934562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3" grpId="0"/>
      <p:bldP spid="30" grpId="0"/>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xmlns="" id="{B1EF227F-F971-46C4-8C83-D820A502B67B}"/>
              </a:ext>
            </a:extLst>
          </p:cNvPr>
          <p:cNvSpPr/>
          <p:nvPr/>
        </p:nvSpPr>
        <p:spPr>
          <a:xfrm>
            <a:off x="388823" y="375240"/>
            <a:ext cx="1210588" cy="400110"/>
          </a:xfrm>
          <a:prstGeom prst="rect">
            <a:avLst/>
          </a:prstGeom>
        </p:spPr>
        <p:txBody>
          <a:bodyPr wrap="none">
            <a:spAutoFit/>
          </a:bodyPr>
          <a:lstStyle/>
          <a:p>
            <a:pPr>
              <a:spcAft>
                <a:spcPts val="0"/>
              </a:spcAft>
            </a:pPr>
            <a:r>
              <a:rPr lang="zh-CN" altLang="en-US" sz="2000" b="1" kern="100" dirty="0" smtClean="0">
                <a:solidFill>
                  <a:schemeClr val="accent1"/>
                </a:solidFill>
                <a:latin typeface="+mn-ea"/>
                <a:cs typeface="Times New Roman" panose="02020603050405020304" pitchFamily="18" charset="0"/>
              </a:rPr>
              <a:t>项目总结</a:t>
            </a:r>
            <a:endParaRPr lang="zh-CN" altLang="en-US" sz="2000" b="1" kern="100" dirty="0">
              <a:solidFill>
                <a:schemeClr val="accent1"/>
              </a:solidFill>
              <a:latin typeface="+mn-ea"/>
              <a:cs typeface="Times New Roman" panose="02020603050405020304" pitchFamily="18" charset="0"/>
            </a:endParaRPr>
          </a:p>
        </p:txBody>
      </p:sp>
      <p:sp>
        <p:nvSpPr>
          <p:cNvPr id="4" name="矩形 3">
            <a:extLst>
              <a:ext uri="{FF2B5EF4-FFF2-40B4-BE49-F238E27FC236}">
                <a16:creationId xmlns:a16="http://schemas.microsoft.com/office/drawing/2014/main" xmlns="" id="{9E909954-10C8-4280-953E-B54B27A00653}"/>
              </a:ext>
            </a:extLst>
          </p:cNvPr>
          <p:cNvSpPr/>
          <p:nvPr/>
        </p:nvSpPr>
        <p:spPr>
          <a:xfrm>
            <a:off x="388823" y="742818"/>
            <a:ext cx="1240532" cy="276999"/>
          </a:xfrm>
          <a:prstGeom prst="rect">
            <a:avLst/>
          </a:prstGeom>
        </p:spPr>
        <p:txBody>
          <a:bodyPr wrap="none">
            <a:spAutoFit/>
          </a:bodyPr>
          <a:lstStyle/>
          <a:p>
            <a:pPr>
              <a:spcAft>
                <a:spcPts val="0"/>
              </a:spcAft>
            </a:pPr>
            <a:r>
              <a:rPr lang="en-US" altLang="zh-CN" sz="1200" kern="100" dirty="0" smtClean="0">
                <a:solidFill>
                  <a:schemeClr val="accent1"/>
                </a:solidFill>
                <a:cs typeface="Times New Roman" panose="02020603050405020304" pitchFamily="18" charset="0"/>
              </a:rPr>
              <a:t>Project Summary</a:t>
            </a:r>
            <a:endParaRPr lang="en-US" altLang="zh-CN" sz="1200" kern="100" dirty="0">
              <a:solidFill>
                <a:schemeClr val="accent1"/>
              </a:solidFill>
              <a:cs typeface="Times New Roman" panose="02020603050405020304" pitchFamily="18" charset="0"/>
            </a:endParaRPr>
          </a:p>
        </p:txBody>
      </p:sp>
      <p:sp>
        <p:nvSpPr>
          <p:cNvPr id="8" name="TextBox 7"/>
          <p:cNvSpPr txBox="1"/>
          <p:nvPr/>
        </p:nvSpPr>
        <p:spPr>
          <a:xfrm>
            <a:off x="857251" y="1571624"/>
            <a:ext cx="7515224" cy="2446824"/>
          </a:xfrm>
          <a:prstGeom prst="rect">
            <a:avLst/>
          </a:prstGeom>
          <a:noFill/>
        </p:spPr>
        <p:txBody>
          <a:bodyPr wrap="square" rtlCol="0">
            <a:spAutoFit/>
          </a:bodyPr>
          <a:lstStyle/>
          <a:p>
            <a:pPr>
              <a:lnSpc>
                <a:spcPct val="150000"/>
              </a:lnSpc>
            </a:pPr>
            <a:r>
              <a:rPr lang="en-US" altLang="zh-CN" dirty="0" smtClean="0"/>
              <a:t>	</a:t>
            </a:r>
            <a:r>
              <a:rPr lang="zh-CN" altLang="en-US" dirty="0" smtClean="0"/>
              <a:t>十周左右的实训，相较于之前的实训，这次的实训对于我们团队来说可以说是充实也是具有挑战性的一次项目实训。从选择用</a:t>
            </a:r>
            <a:r>
              <a:rPr lang="en-US" altLang="zh-CN" dirty="0" smtClean="0"/>
              <a:t>h5</a:t>
            </a:r>
            <a:r>
              <a:rPr lang="zh-CN" altLang="en-US" dirty="0" smtClean="0"/>
              <a:t>混合开发起，就意味着我们接下来项目工作将要迎接新的挑战。两年的专业学习，我们基本上接触都是</a:t>
            </a:r>
            <a:r>
              <a:rPr lang="en-US" altLang="zh-CN" dirty="0" err="1" smtClean="0"/>
              <a:t>javaweb</a:t>
            </a:r>
            <a:r>
              <a:rPr lang="zh-CN" altLang="en-US" dirty="0" smtClean="0"/>
              <a:t>方面的知识，对于后台开发的熟悉程度是要比前端开发要熟悉得多。</a:t>
            </a:r>
            <a:endParaRPr lang="en-US" altLang="zh-CN" dirty="0" smtClean="0"/>
          </a:p>
          <a:p>
            <a:endParaRPr lang="zh-CN" altLang="en-US" dirty="0"/>
          </a:p>
        </p:txBody>
      </p:sp>
    </p:spTree>
    <p:extLst>
      <p:ext uri="{BB962C8B-B14F-4D97-AF65-F5344CB8AC3E}">
        <p14:creationId xmlns:p14="http://schemas.microsoft.com/office/powerpoint/2010/main" xmlns="" val="1534277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xmlns="" id="{B1EF227F-F971-46C4-8C83-D820A502B67B}"/>
              </a:ext>
            </a:extLst>
          </p:cNvPr>
          <p:cNvSpPr/>
          <p:nvPr/>
        </p:nvSpPr>
        <p:spPr>
          <a:xfrm>
            <a:off x="388823" y="375240"/>
            <a:ext cx="1210588" cy="400110"/>
          </a:xfrm>
          <a:prstGeom prst="rect">
            <a:avLst/>
          </a:prstGeom>
        </p:spPr>
        <p:txBody>
          <a:bodyPr wrap="none">
            <a:spAutoFit/>
          </a:bodyPr>
          <a:lstStyle/>
          <a:p>
            <a:pPr>
              <a:spcAft>
                <a:spcPts val="0"/>
              </a:spcAft>
            </a:pPr>
            <a:r>
              <a:rPr lang="zh-CN" altLang="en-US" sz="2000" b="1" kern="100" dirty="0" smtClean="0">
                <a:solidFill>
                  <a:schemeClr val="accent1"/>
                </a:solidFill>
                <a:latin typeface="+mn-ea"/>
                <a:cs typeface="Times New Roman" panose="02020603050405020304" pitchFamily="18" charset="0"/>
              </a:rPr>
              <a:t>项目总结</a:t>
            </a:r>
            <a:endParaRPr lang="zh-CN" altLang="en-US" sz="2000" b="1" kern="100" dirty="0">
              <a:solidFill>
                <a:schemeClr val="accent1"/>
              </a:solidFill>
              <a:latin typeface="+mn-ea"/>
              <a:cs typeface="Times New Roman" panose="02020603050405020304" pitchFamily="18" charset="0"/>
            </a:endParaRPr>
          </a:p>
        </p:txBody>
      </p:sp>
      <p:sp>
        <p:nvSpPr>
          <p:cNvPr id="4" name="矩形 3">
            <a:extLst>
              <a:ext uri="{FF2B5EF4-FFF2-40B4-BE49-F238E27FC236}">
                <a16:creationId xmlns:a16="http://schemas.microsoft.com/office/drawing/2014/main" xmlns="" id="{9E909954-10C8-4280-953E-B54B27A00653}"/>
              </a:ext>
            </a:extLst>
          </p:cNvPr>
          <p:cNvSpPr/>
          <p:nvPr/>
        </p:nvSpPr>
        <p:spPr>
          <a:xfrm>
            <a:off x="388823" y="742818"/>
            <a:ext cx="1240532" cy="276999"/>
          </a:xfrm>
          <a:prstGeom prst="rect">
            <a:avLst/>
          </a:prstGeom>
        </p:spPr>
        <p:txBody>
          <a:bodyPr wrap="none">
            <a:spAutoFit/>
          </a:bodyPr>
          <a:lstStyle/>
          <a:p>
            <a:pPr>
              <a:spcAft>
                <a:spcPts val="0"/>
              </a:spcAft>
            </a:pPr>
            <a:r>
              <a:rPr lang="en-US" altLang="zh-CN" sz="1200" kern="100" dirty="0" smtClean="0">
                <a:solidFill>
                  <a:schemeClr val="accent1"/>
                </a:solidFill>
                <a:cs typeface="Times New Roman" panose="02020603050405020304" pitchFamily="18" charset="0"/>
              </a:rPr>
              <a:t>Project Summary</a:t>
            </a:r>
            <a:endParaRPr lang="en-US" altLang="zh-CN" sz="1200" kern="100" dirty="0">
              <a:solidFill>
                <a:schemeClr val="accent1"/>
              </a:solidFill>
              <a:cs typeface="Times New Roman" panose="02020603050405020304" pitchFamily="18" charset="0"/>
            </a:endParaRPr>
          </a:p>
        </p:txBody>
      </p:sp>
      <p:sp>
        <p:nvSpPr>
          <p:cNvPr id="5" name="椭圆 4">
            <a:extLst>
              <a:ext uri="{FF2B5EF4-FFF2-40B4-BE49-F238E27FC236}">
                <a16:creationId xmlns:a16="http://schemas.microsoft.com/office/drawing/2014/main" xmlns="" id="{DF635A64-F7E9-418B-8EA0-610EA9677B25}"/>
              </a:ext>
            </a:extLst>
          </p:cNvPr>
          <p:cNvSpPr/>
          <p:nvPr/>
        </p:nvSpPr>
        <p:spPr>
          <a:xfrm>
            <a:off x="1421569" y="2045113"/>
            <a:ext cx="901533" cy="901533"/>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矩形 6">
            <a:extLst>
              <a:ext uri="{FF2B5EF4-FFF2-40B4-BE49-F238E27FC236}">
                <a16:creationId xmlns:a16="http://schemas.microsoft.com/office/drawing/2014/main" xmlns="" id="{F8C1606B-8340-408E-82FE-AFC6D58E2694}"/>
              </a:ext>
            </a:extLst>
          </p:cNvPr>
          <p:cNvSpPr/>
          <p:nvPr/>
        </p:nvSpPr>
        <p:spPr>
          <a:xfrm>
            <a:off x="2802056" y="2235613"/>
            <a:ext cx="4060727" cy="400110"/>
          </a:xfrm>
          <a:prstGeom prst="rect">
            <a:avLst/>
          </a:prstGeom>
        </p:spPr>
        <p:txBody>
          <a:bodyPr wrap="none">
            <a:spAutoFit/>
          </a:bodyPr>
          <a:lstStyle/>
          <a:p>
            <a:pPr>
              <a:spcAft>
                <a:spcPts val="0"/>
              </a:spcAft>
            </a:pPr>
            <a:r>
              <a:rPr lang="zh-CN" altLang="en-US" sz="2000" kern="100" dirty="0" smtClean="0">
                <a:solidFill>
                  <a:schemeClr val="accent1"/>
                </a:solidFill>
                <a:latin typeface="+mj-lt"/>
                <a:cs typeface="Times New Roman" panose="02020603050405020304" pitchFamily="18" charset="0"/>
              </a:rPr>
              <a:t>为什么选择不熟悉的</a:t>
            </a:r>
            <a:r>
              <a:rPr lang="en-US" altLang="zh-CN" sz="2000" kern="100" dirty="0" smtClean="0">
                <a:solidFill>
                  <a:schemeClr val="accent1"/>
                </a:solidFill>
                <a:latin typeface="+mj-lt"/>
                <a:cs typeface="Times New Roman" panose="02020603050405020304" pitchFamily="18" charset="0"/>
              </a:rPr>
              <a:t>h5</a:t>
            </a:r>
            <a:r>
              <a:rPr lang="zh-CN" altLang="en-US" sz="2000" kern="100" dirty="0" smtClean="0">
                <a:solidFill>
                  <a:schemeClr val="accent1"/>
                </a:solidFill>
                <a:latin typeface="+mj-lt"/>
                <a:cs typeface="Times New Roman" panose="02020603050405020304" pitchFamily="18" charset="0"/>
              </a:rPr>
              <a:t>混合开发？</a:t>
            </a:r>
            <a:endParaRPr lang="en-US" altLang="zh-CN" sz="2000" kern="100" dirty="0">
              <a:solidFill>
                <a:schemeClr val="accent1"/>
              </a:solidFill>
              <a:latin typeface="+mj-lt"/>
              <a:cs typeface="Times New Roman" panose="02020603050405020304" pitchFamily="18" charset="0"/>
            </a:endParaRPr>
          </a:p>
        </p:txBody>
      </p:sp>
      <p:grpSp>
        <p:nvGrpSpPr>
          <p:cNvPr id="10" name="组合 9">
            <a:extLst>
              <a:ext uri="{FF2B5EF4-FFF2-40B4-BE49-F238E27FC236}">
                <a16:creationId xmlns:a16="http://schemas.microsoft.com/office/drawing/2014/main" xmlns="" id="{0268C00B-C550-43A8-8221-CE3043975857}"/>
              </a:ext>
            </a:extLst>
          </p:cNvPr>
          <p:cNvGrpSpPr/>
          <p:nvPr/>
        </p:nvGrpSpPr>
        <p:grpSpPr>
          <a:xfrm>
            <a:off x="1616332" y="2238724"/>
            <a:ext cx="512006" cy="514311"/>
            <a:chOff x="1087405" y="3965980"/>
            <a:chExt cx="512006" cy="514311"/>
          </a:xfrm>
        </p:grpSpPr>
        <p:sp>
          <p:nvSpPr>
            <p:cNvPr id="11" name="AutoShape 37">
              <a:extLst>
                <a:ext uri="{FF2B5EF4-FFF2-40B4-BE49-F238E27FC236}">
                  <a16:creationId xmlns:a16="http://schemas.microsoft.com/office/drawing/2014/main" xmlns="" id="{74083B93-C861-47B2-A496-902183DA6FCF}"/>
                </a:ext>
              </a:extLst>
            </p:cNvPr>
            <p:cNvSpPr>
              <a:spLocks/>
            </p:cNvSpPr>
            <p:nvPr/>
          </p:nvSpPr>
          <p:spPr bwMode="auto">
            <a:xfrm>
              <a:off x="1087405" y="4014412"/>
              <a:ext cx="465879" cy="465879"/>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solidFill>
              <a:sysClr val="window" lastClr="FFFFFF"/>
            </a:solidFill>
            <a:ln>
              <a:noFill/>
            </a:ln>
            <a:effectLst/>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12" name="AutoShape 38">
              <a:extLst>
                <a:ext uri="{FF2B5EF4-FFF2-40B4-BE49-F238E27FC236}">
                  <a16:creationId xmlns:a16="http://schemas.microsoft.com/office/drawing/2014/main" xmlns="" id="{3804F3A3-3344-4186-85CB-4B941646978A}"/>
                </a:ext>
              </a:extLst>
            </p:cNvPr>
            <p:cNvSpPr>
              <a:spLocks/>
            </p:cNvSpPr>
            <p:nvPr/>
          </p:nvSpPr>
          <p:spPr bwMode="auto">
            <a:xfrm>
              <a:off x="1311119" y="4224289"/>
              <a:ext cx="78415" cy="784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solidFill>
              <a:sysClr val="window" lastClr="FFFFFF"/>
            </a:solidFill>
            <a:ln>
              <a:noFill/>
            </a:ln>
            <a:effectLst/>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13" name="AutoShape 39">
              <a:extLst>
                <a:ext uri="{FF2B5EF4-FFF2-40B4-BE49-F238E27FC236}">
                  <a16:creationId xmlns:a16="http://schemas.microsoft.com/office/drawing/2014/main" xmlns="" id="{3ED7E510-32D2-4877-B62F-F6E46E89DFBC}"/>
                </a:ext>
              </a:extLst>
            </p:cNvPr>
            <p:cNvSpPr>
              <a:spLocks/>
            </p:cNvSpPr>
            <p:nvPr/>
          </p:nvSpPr>
          <p:spPr bwMode="auto">
            <a:xfrm>
              <a:off x="1518689" y="3965980"/>
              <a:ext cx="80722" cy="8072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solidFill>
              <a:sysClr val="window" lastClr="FFFFFF"/>
            </a:solidFill>
            <a:ln>
              <a:noFill/>
            </a:ln>
            <a:effectLst/>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14" name="AutoShape 40">
              <a:extLst>
                <a:ext uri="{FF2B5EF4-FFF2-40B4-BE49-F238E27FC236}">
                  <a16:creationId xmlns:a16="http://schemas.microsoft.com/office/drawing/2014/main" xmlns="" id="{0625BF7F-7AF3-42F2-922D-D3C280D5D251}"/>
                </a:ext>
              </a:extLst>
            </p:cNvPr>
            <p:cNvSpPr>
              <a:spLocks/>
            </p:cNvSpPr>
            <p:nvPr/>
          </p:nvSpPr>
          <p:spPr bwMode="auto">
            <a:xfrm>
              <a:off x="1214253" y="4208144"/>
              <a:ext cx="64577" cy="6457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solidFill>
              <a:sysClr val="window" lastClr="FFFFFF"/>
            </a:solidFill>
            <a:ln>
              <a:noFill/>
            </a:ln>
            <a:effectLst/>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15" name="AutoShape 41">
              <a:extLst>
                <a:ext uri="{FF2B5EF4-FFF2-40B4-BE49-F238E27FC236}">
                  <a16:creationId xmlns:a16="http://schemas.microsoft.com/office/drawing/2014/main" xmlns="" id="{285195EF-4998-4546-BA92-667A207A75C9}"/>
                </a:ext>
              </a:extLst>
            </p:cNvPr>
            <p:cNvSpPr>
              <a:spLocks/>
            </p:cNvSpPr>
            <p:nvPr/>
          </p:nvSpPr>
          <p:spPr bwMode="auto">
            <a:xfrm>
              <a:off x="1278830" y="4318848"/>
              <a:ext cx="32289" cy="322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solidFill>
              <a:sysClr val="window" lastClr="FFFFFF"/>
            </a:solidFill>
            <a:ln>
              <a:noFill/>
            </a:ln>
            <a:effectLst/>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16" name="AutoShape 42">
              <a:extLst>
                <a:ext uri="{FF2B5EF4-FFF2-40B4-BE49-F238E27FC236}">
                  <a16:creationId xmlns:a16="http://schemas.microsoft.com/office/drawing/2014/main" xmlns="" id="{7BFA8423-2259-47E3-B8D4-CDA59CA1A1E6}"/>
                </a:ext>
              </a:extLst>
            </p:cNvPr>
            <p:cNvSpPr>
              <a:spLocks/>
            </p:cNvSpPr>
            <p:nvPr/>
          </p:nvSpPr>
          <p:spPr bwMode="auto">
            <a:xfrm>
              <a:off x="1534834" y="4078989"/>
              <a:ext cx="32289" cy="322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solidFill>
              <a:sysClr val="window" lastClr="FFFFFF"/>
            </a:solidFill>
            <a:ln>
              <a:noFill/>
            </a:ln>
            <a:effectLst/>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grpSp>
    </p:spTree>
    <p:extLst>
      <p:ext uri="{BB962C8B-B14F-4D97-AF65-F5344CB8AC3E}">
        <p14:creationId xmlns:p14="http://schemas.microsoft.com/office/powerpoint/2010/main" xmlns="" val="1534277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1000"/>
                                        <p:tgtEl>
                                          <p:spTgt spid="10"/>
                                        </p:tgtEl>
                                      </p:cBhvr>
                                    </p:animEffect>
                                    <p:anim calcmode="lin" valueType="num">
                                      <p:cBhvr>
                                        <p:cTn id="16" dur="1000" fill="hold"/>
                                        <p:tgtEl>
                                          <p:spTgt spid="10"/>
                                        </p:tgtEl>
                                        <p:attrNameLst>
                                          <p:attrName>ppt_x</p:attrName>
                                        </p:attrNameLst>
                                      </p:cBhvr>
                                      <p:tavLst>
                                        <p:tav tm="0">
                                          <p:val>
                                            <p:strVal val="#ppt_x"/>
                                          </p:val>
                                        </p:tav>
                                        <p:tav tm="100000">
                                          <p:val>
                                            <p:strVal val="#ppt_x"/>
                                          </p:val>
                                        </p:tav>
                                      </p:tavLst>
                                    </p:anim>
                                    <p:anim calcmode="lin" valueType="num">
                                      <p:cBhvr>
                                        <p:cTn id="17" dur="1000" fill="hold"/>
                                        <p:tgtEl>
                                          <p:spTgt spid="10"/>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1000"/>
                                        <p:tgtEl>
                                          <p:spTgt spid="5"/>
                                        </p:tgtEl>
                                      </p:cBhvr>
                                    </p:animEffect>
                                    <p:anim calcmode="lin" valueType="num">
                                      <p:cBhvr>
                                        <p:cTn id="21" dur="1000" fill="hold"/>
                                        <p:tgtEl>
                                          <p:spTgt spid="5"/>
                                        </p:tgtEl>
                                        <p:attrNameLst>
                                          <p:attrName>ppt_x</p:attrName>
                                        </p:attrNameLst>
                                      </p:cBhvr>
                                      <p:tavLst>
                                        <p:tav tm="0">
                                          <p:val>
                                            <p:strVal val="#ppt_x"/>
                                          </p:val>
                                        </p:tav>
                                        <p:tav tm="100000">
                                          <p:val>
                                            <p:strVal val="#ppt_x"/>
                                          </p:val>
                                        </p:tav>
                                      </p:tavLst>
                                    </p:anim>
                                    <p:anim calcmode="lin" valueType="num">
                                      <p:cBhvr>
                                        <p:cTn id="22" dur="1000" fill="hold"/>
                                        <p:tgtEl>
                                          <p:spTgt spid="5"/>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1000"/>
                                        <p:tgtEl>
                                          <p:spTgt spid="7"/>
                                        </p:tgtEl>
                                      </p:cBhvr>
                                    </p:animEffect>
                                    <p:anim calcmode="lin" valueType="num">
                                      <p:cBhvr>
                                        <p:cTn id="26" dur="1000" fill="hold"/>
                                        <p:tgtEl>
                                          <p:spTgt spid="7"/>
                                        </p:tgtEl>
                                        <p:attrNameLst>
                                          <p:attrName>ppt_x</p:attrName>
                                        </p:attrNameLst>
                                      </p:cBhvr>
                                      <p:tavLst>
                                        <p:tav tm="0">
                                          <p:val>
                                            <p:strVal val="#ppt_x"/>
                                          </p:val>
                                        </p:tav>
                                        <p:tav tm="100000">
                                          <p:val>
                                            <p:strVal val="#ppt_x"/>
                                          </p:val>
                                        </p:tav>
                                      </p:tavLst>
                                    </p:anim>
                                    <p:anim calcmode="lin" valueType="num">
                                      <p:cBhvr>
                                        <p:cTn id="2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animBg="1"/>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xmlns="" id="{B1EF227F-F971-46C4-8C83-D820A502B67B}"/>
              </a:ext>
            </a:extLst>
          </p:cNvPr>
          <p:cNvSpPr/>
          <p:nvPr/>
        </p:nvSpPr>
        <p:spPr>
          <a:xfrm>
            <a:off x="388823" y="375240"/>
            <a:ext cx="1210588" cy="400110"/>
          </a:xfrm>
          <a:prstGeom prst="rect">
            <a:avLst/>
          </a:prstGeom>
        </p:spPr>
        <p:txBody>
          <a:bodyPr wrap="none">
            <a:spAutoFit/>
          </a:bodyPr>
          <a:lstStyle/>
          <a:p>
            <a:pPr>
              <a:spcAft>
                <a:spcPts val="0"/>
              </a:spcAft>
            </a:pPr>
            <a:r>
              <a:rPr lang="zh-CN" altLang="en-US" sz="2000" b="1" kern="100" dirty="0" smtClean="0">
                <a:solidFill>
                  <a:schemeClr val="accent1"/>
                </a:solidFill>
                <a:latin typeface="+mn-ea"/>
                <a:cs typeface="Times New Roman" panose="02020603050405020304" pitchFamily="18" charset="0"/>
              </a:rPr>
              <a:t>项目总结</a:t>
            </a:r>
            <a:endParaRPr lang="zh-CN" altLang="en-US" sz="2000" b="1" kern="100" dirty="0">
              <a:solidFill>
                <a:schemeClr val="accent1"/>
              </a:solidFill>
              <a:latin typeface="+mn-ea"/>
              <a:cs typeface="Times New Roman" panose="02020603050405020304" pitchFamily="18" charset="0"/>
            </a:endParaRPr>
          </a:p>
        </p:txBody>
      </p:sp>
      <p:sp>
        <p:nvSpPr>
          <p:cNvPr id="4" name="矩形 3">
            <a:extLst>
              <a:ext uri="{FF2B5EF4-FFF2-40B4-BE49-F238E27FC236}">
                <a16:creationId xmlns:a16="http://schemas.microsoft.com/office/drawing/2014/main" xmlns="" id="{9E909954-10C8-4280-953E-B54B27A00653}"/>
              </a:ext>
            </a:extLst>
          </p:cNvPr>
          <p:cNvSpPr/>
          <p:nvPr/>
        </p:nvSpPr>
        <p:spPr>
          <a:xfrm>
            <a:off x="388823" y="742818"/>
            <a:ext cx="1240532" cy="276999"/>
          </a:xfrm>
          <a:prstGeom prst="rect">
            <a:avLst/>
          </a:prstGeom>
        </p:spPr>
        <p:txBody>
          <a:bodyPr wrap="none">
            <a:spAutoFit/>
          </a:bodyPr>
          <a:lstStyle/>
          <a:p>
            <a:pPr>
              <a:spcAft>
                <a:spcPts val="0"/>
              </a:spcAft>
            </a:pPr>
            <a:r>
              <a:rPr lang="en-US" altLang="zh-CN" sz="1200" kern="100" dirty="0" smtClean="0">
                <a:solidFill>
                  <a:schemeClr val="accent1"/>
                </a:solidFill>
                <a:cs typeface="Times New Roman" panose="02020603050405020304" pitchFamily="18" charset="0"/>
              </a:rPr>
              <a:t>Project Summary</a:t>
            </a:r>
            <a:endParaRPr lang="en-US" altLang="zh-CN" sz="1200" kern="100" dirty="0">
              <a:solidFill>
                <a:schemeClr val="accent1"/>
              </a:solidFill>
              <a:cs typeface="Times New Roman" panose="02020603050405020304" pitchFamily="18" charset="0"/>
            </a:endParaRPr>
          </a:p>
        </p:txBody>
      </p:sp>
      <p:sp>
        <p:nvSpPr>
          <p:cNvPr id="17" name="TextBox 16"/>
          <p:cNvSpPr txBox="1"/>
          <p:nvPr/>
        </p:nvSpPr>
        <p:spPr>
          <a:xfrm>
            <a:off x="704850" y="1104900"/>
            <a:ext cx="877163" cy="369332"/>
          </a:xfrm>
          <a:prstGeom prst="rect">
            <a:avLst/>
          </a:prstGeom>
          <a:noFill/>
        </p:spPr>
        <p:txBody>
          <a:bodyPr wrap="none" rtlCol="0">
            <a:spAutoFit/>
          </a:bodyPr>
          <a:lstStyle/>
          <a:p>
            <a:r>
              <a:rPr lang="zh-CN" altLang="en-US" dirty="0" smtClean="0"/>
              <a:t>原因：</a:t>
            </a:r>
            <a:endParaRPr lang="zh-CN" altLang="en-US" dirty="0"/>
          </a:p>
        </p:txBody>
      </p:sp>
      <p:sp>
        <p:nvSpPr>
          <p:cNvPr id="18" name="TextBox 17"/>
          <p:cNvSpPr txBox="1"/>
          <p:nvPr/>
        </p:nvSpPr>
        <p:spPr>
          <a:xfrm>
            <a:off x="904875" y="1552575"/>
            <a:ext cx="5656036" cy="369332"/>
          </a:xfrm>
          <a:prstGeom prst="rect">
            <a:avLst/>
          </a:prstGeom>
          <a:noFill/>
        </p:spPr>
        <p:txBody>
          <a:bodyPr wrap="none" rtlCol="0">
            <a:spAutoFit/>
          </a:bodyPr>
          <a:lstStyle/>
          <a:p>
            <a:r>
              <a:rPr lang="en-US" altLang="zh-CN" dirty="0" smtClean="0"/>
              <a:t>1</a:t>
            </a:r>
            <a:r>
              <a:rPr lang="zh-CN" altLang="en-US" dirty="0" smtClean="0"/>
              <a:t>、 小组组员对于原生</a:t>
            </a:r>
            <a:r>
              <a:rPr lang="en-US" altLang="zh-CN" dirty="0" smtClean="0"/>
              <a:t>Android</a:t>
            </a:r>
            <a:r>
              <a:rPr lang="zh-CN" altLang="en-US" dirty="0" smtClean="0"/>
              <a:t>的掌握程度也不是很好。</a:t>
            </a:r>
            <a:endParaRPr lang="zh-CN" altLang="en-US" dirty="0"/>
          </a:p>
        </p:txBody>
      </p:sp>
      <p:sp>
        <p:nvSpPr>
          <p:cNvPr id="19" name="TextBox 18"/>
          <p:cNvSpPr txBox="1"/>
          <p:nvPr/>
        </p:nvSpPr>
        <p:spPr>
          <a:xfrm>
            <a:off x="904875" y="1981200"/>
            <a:ext cx="7420108" cy="369332"/>
          </a:xfrm>
          <a:prstGeom prst="rect">
            <a:avLst/>
          </a:prstGeom>
          <a:noFill/>
        </p:spPr>
        <p:txBody>
          <a:bodyPr wrap="none" rtlCol="0">
            <a:spAutoFit/>
          </a:bodyPr>
          <a:lstStyle/>
          <a:p>
            <a:r>
              <a:rPr lang="en-US" altLang="zh-CN" dirty="0" smtClean="0"/>
              <a:t>2</a:t>
            </a:r>
            <a:r>
              <a:rPr lang="zh-CN" altLang="en-US" dirty="0" smtClean="0"/>
              <a:t>、 小组组员对于</a:t>
            </a:r>
            <a:r>
              <a:rPr lang="en-US" altLang="zh-CN" dirty="0" smtClean="0"/>
              <a:t>HTML</a:t>
            </a:r>
            <a:r>
              <a:rPr lang="zh-CN" altLang="en-US" dirty="0" smtClean="0"/>
              <a:t>、</a:t>
            </a:r>
            <a:r>
              <a:rPr lang="en-US" altLang="zh-CN" dirty="0" smtClean="0"/>
              <a:t>CSS</a:t>
            </a:r>
            <a:r>
              <a:rPr lang="zh-CN" altLang="en-US" dirty="0" smtClean="0"/>
              <a:t>及 </a:t>
            </a:r>
            <a:r>
              <a:rPr lang="en-US" altLang="zh-CN" dirty="0" err="1" smtClean="0"/>
              <a:t>javascript</a:t>
            </a:r>
            <a:r>
              <a:rPr lang="zh-CN" altLang="en-US" dirty="0" smtClean="0"/>
              <a:t>等前端网页开发知识有所掌握。</a:t>
            </a:r>
            <a:endParaRPr lang="zh-CN" altLang="en-US" dirty="0"/>
          </a:p>
        </p:txBody>
      </p:sp>
      <p:sp>
        <p:nvSpPr>
          <p:cNvPr id="20" name="TextBox 19"/>
          <p:cNvSpPr txBox="1"/>
          <p:nvPr/>
        </p:nvSpPr>
        <p:spPr>
          <a:xfrm>
            <a:off x="895349" y="2305050"/>
            <a:ext cx="7524751" cy="923330"/>
          </a:xfrm>
          <a:prstGeom prst="rect">
            <a:avLst/>
          </a:prstGeom>
          <a:noFill/>
        </p:spPr>
        <p:txBody>
          <a:bodyPr wrap="square" rtlCol="0">
            <a:spAutoFit/>
          </a:bodyPr>
          <a:lstStyle/>
          <a:p>
            <a:pPr>
              <a:lnSpc>
                <a:spcPct val="150000"/>
              </a:lnSpc>
            </a:pPr>
            <a:r>
              <a:rPr lang="en-US" altLang="zh-CN" dirty="0" smtClean="0"/>
              <a:t>3</a:t>
            </a:r>
            <a:r>
              <a:rPr lang="zh-CN" altLang="en-US" dirty="0" smtClean="0"/>
              <a:t>、  </a:t>
            </a:r>
            <a:r>
              <a:rPr lang="en-US" altLang="zh-CN" dirty="0" smtClean="0"/>
              <a:t>H5</a:t>
            </a:r>
            <a:r>
              <a:rPr lang="zh-CN" altLang="en-US" dirty="0" smtClean="0"/>
              <a:t>混合开发</a:t>
            </a:r>
            <a:r>
              <a:rPr lang="en-US" altLang="zh-CN" dirty="0" smtClean="0"/>
              <a:t>app</a:t>
            </a:r>
            <a:r>
              <a:rPr lang="zh-CN" altLang="en-US" dirty="0" smtClean="0"/>
              <a:t>由于低成本、高效率、跨平台，在近几年成为一种较</a:t>
            </a:r>
            <a:r>
              <a:rPr lang="en-US" altLang="zh-CN" dirty="0" smtClean="0"/>
              <a:t> 	</a:t>
            </a:r>
            <a:r>
              <a:rPr lang="zh-CN" altLang="en-US" dirty="0" smtClean="0"/>
              <a:t>为流行的开发模式，值得我们去尝试开发。</a:t>
            </a:r>
            <a:endParaRPr lang="zh-CN" altLang="en-US" dirty="0"/>
          </a:p>
        </p:txBody>
      </p:sp>
      <p:sp>
        <p:nvSpPr>
          <p:cNvPr id="21" name="TextBox 20"/>
          <p:cNvSpPr txBox="1"/>
          <p:nvPr/>
        </p:nvSpPr>
        <p:spPr>
          <a:xfrm>
            <a:off x="866775" y="3171825"/>
            <a:ext cx="7962900" cy="507831"/>
          </a:xfrm>
          <a:prstGeom prst="rect">
            <a:avLst/>
          </a:prstGeom>
          <a:noFill/>
        </p:spPr>
        <p:txBody>
          <a:bodyPr wrap="square" rtlCol="0">
            <a:spAutoFit/>
          </a:bodyPr>
          <a:lstStyle/>
          <a:p>
            <a:pPr>
              <a:lnSpc>
                <a:spcPct val="150000"/>
              </a:lnSpc>
            </a:pPr>
            <a:r>
              <a:rPr lang="en-US" altLang="zh-CN" dirty="0" smtClean="0"/>
              <a:t> 4</a:t>
            </a:r>
            <a:r>
              <a:rPr lang="zh-CN" altLang="en-US" dirty="0" smtClean="0"/>
              <a:t>、</a:t>
            </a:r>
            <a:r>
              <a:rPr lang="en-US" altLang="zh-CN" dirty="0" smtClean="0"/>
              <a:t> </a:t>
            </a:r>
            <a:r>
              <a:rPr lang="zh-CN" altLang="en-US" dirty="0" smtClean="0"/>
              <a:t> 通过项目的驱动，能够增加学习新知识的动力，还能提升自主学习能力</a:t>
            </a:r>
            <a:endParaRPr lang="zh-CN" altLang="en-US" dirty="0"/>
          </a:p>
        </p:txBody>
      </p:sp>
      <p:sp>
        <p:nvSpPr>
          <p:cNvPr id="22" name="TextBox 21"/>
          <p:cNvSpPr txBox="1"/>
          <p:nvPr/>
        </p:nvSpPr>
        <p:spPr>
          <a:xfrm>
            <a:off x="914400" y="3667125"/>
            <a:ext cx="7572375" cy="923330"/>
          </a:xfrm>
          <a:prstGeom prst="rect">
            <a:avLst/>
          </a:prstGeom>
          <a:noFill/>
        </p:spPr>
        <p:txBody>
          <a:bodyPr wrap="square" rtlCol="0">
            <a:spAutoFit/>
          </a:bodyPr>
          <a:lstStyle/>
          <a:p>
            <a:pPr>
              <a:lnSpc>
                <a:spcPct val="150000"/>
              </a:lnSpc>
            </a:pPr>
            <a:r>
              <a:rPr lang="en-US" altLang="zh-CN" dirty="0" smtClean="0"/>
              <a:t>5</a:t>
            </a:r>
            <a:r>
              <a:rPr lang="zh-CN" altLang="en-US" dirty="0" smtClean="0"/>
              <a:t>、  </a:t>
            </a:r>
            <a:r>
              <a:rPr lang="en-US" altLang="zh-CN" dirty="0" smtClean="0"/>
              <a:t>Android-Studio</a:t>
            </a:r>
            <a:r>
              <a:rPr lang="zh-CN" altLang="en-US" dirty="0" smtClean="0"/>
              <a:t>占用系统资源较高，导致在开发时出现电脑响应慢，</a:t>
            </a:r>
            <a:r>
              <a:rPr lang="en-US" altLang="zh-CN" dirty="0" smtClean="0"/>
              <a:t>	</a:t>
            </a:r>
            <a:r>
              <a:rPr lang="zh-CN" altLang="en-US" dirty="0" smtClean="0"/>
              <a:t>影响开发效率及应用的调试。</a:t>
            </a:r>
            <a:endParaRPr lang="zh-CN" altLang="en-US" dirty="0"/>
          </a:p>
        </p:txBody>
      </p:sp>
    </p:spTree>
    <p:extLst>
      <p:ext uri="{BB962C8B-B14F-4D97-AF65-F5344CB8AC3E}">
        <p14:creationId xmlns:p14="http://schemas.microsoft.com/office/powerpoint/2010/main" xmlns="" val="1534277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down)">
                                      <p:cBhvr>
                                        <p:cTn id="15" dur="500"/>
                                        <p:tgtEl>
                                          <p:spTgt spid="17"/>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wipe(down)">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down)">
                                      <p:cBhvr>
                                        <p:cTn id="23" dur="50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down)">
                                      <p:cBhvr>
                                        <p:cTn id="28" dur="500"/>
                                        <p:tgtEl>
                                          <p:spTgt spid="2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wipe(down)">
                                      <p:cBhvr>
                                        <p:cTn id="33" dur="500"/>
                                        <p:tgtEl>
                                          <p:spTgt spid="21"/>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wipe(down)">
                                      <p:cBhvr>
                                        <p:cTn id="3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17" grpId="0"/>
      <p:bldP spid="18" grpId="0"/>
      <p:bldP spid="19" grpId="0"/>
      <p:bldP spid="20" grpId="0"/>
      <p:bldP spid="21" grpId="0"/>
      <p:bldP spid="2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xmlns="" id="{B1EF227F-F971-46C4-8C83-D820A502B67B}"/>
              </a:ext>
            </a:extLst>
          </p:cNvPr>
          <p:cNvSpPr/>
          <p:nvPr/>
        </p:nvSpPr>
        <p:spPr>
          <a:xfrm>
            <a:off x="388823" y="375240"/>
            <a:ext cx="1210588" cy="400110"/>
          </a:xfrm>
          <a:prstGeom prst="rect">
            <a:avLst/>
          </a:prstGeom>
        </p:spPr>
        <p:txBody>
          <a:bodyPr wrap="none">
            <a:spAutoFit/>
          </a:bodyPr>
          <a:lstStyle/>
          <a:p>
            <a:pPr>
              <a:spcAft>
                <a:spcPts val="0"/>
              </a:spcAft>
            </a:pPr>
            <a:r>
              <a:rPr lang="zh-CN" altLang="en-US" sz="2000" b="1" kern="100" dirty="0" smtClean="0">
                <a:solidFill>
                  <a:schemeClr val="accent1"/>
                </a:solidFill>
                <a:latin typeface="+mn-ea"/>
                <a:cs typeface="Times New Roman" panose="02020603050405020304" pitchFamily="18" charset="0"/>
              </a:rPr>
              <a:t>项目总结</a:t>
            </a:r>
            <a:endParaRPr lang="zh-CN" altLang="en-US" sz="2000" b="1" kern="100" dirty="0">
              <a:solidFill>
                <a:schemeClr val="accent1"/>
              </a:solidFill>
              <a:latin typeface="+mn-ea"/>
              <a:cs typeface="Times New Roman" panose="02020603050405020304" pitchFamily="18" charset="0"/>
            </a:endParaRPr>
          </a:p>
        </p:txBody>
      </p:sp>
      <p:sp>
        <p:nvSpPr>
          <p:cNvPr id="4" name="矩形 3">
            <a:extLst>
              <a:ext uri="{FF2B5EF4-FFF2-40B4-BE49-F238E27FC236}">
                <a16:creationId xmlns:a16="http://schemas.microsoft.com/office/drawing/2014/main" xmlns="" id="{9E909954-10C8-4280-953E-B54B27A00653}"/>
              </a:ext>
            </a:extLst>
          </p:cNvPr>
          <p:cNvSpPr/>
          <p:nvPr/>
        </p:nvSpPr>
        <p:spPr>
          <a:xfrm>
            <a:off x="388823" y="742818"/>
            <a:ext cx="1240532" cy="276999"/>
          </a:xfrm>
          <a:prstGeom prst="rect">
            <a:avLst/>
          </a:prstGeom>
        </p:spPr>
        <p:txBody>
          <a:bodyPr wrap="none">
            <a:spAutoFit/>
          </a:bodyPr>
          <a:lstStyle/>
          <a:p>
            <a:pPr>
              <a:spcAft>
                <a:spcPts val="0"/>
              </a:spcAft>
            </a:pPr>
            <a:r>
              <a:rPr lang="en-US" altLang="zh-CN" sz="1200" kern="100" dirty="0" smtClean="0">
                <a:solidFill>
                  <a:schemeClr val="accent1"/>
                </a:solidFill>
                <a:cs typeface="Times New Roman" panose="02020603050405020304" pitchFamily="18" charset="0"/>
              </a:rPr>
              <a:t>Project Summary</a:t>
            </a:r>
            <a:endParaRPr lang="en-US" altLang="zh-CN" sz="1200" kern="100" dirty="0">
              <a:solidFill>
                <a:schemeClr val="accent1"/>
              </a:solidFill>
              <a:cs typeface="Times New Roman" panose="02020603050405020304" pitchFamily="18" charset="0"/>
            </a:endParaRPr>
          </a:p>
        </p:txBody>
      </p:sp>
      <p:sp>
        <p:nvSpPr>
          <p:cNvPr id="17" name="TextBox 16"/>
          <p:cNvSpPr txBox="1"/>
          <p:nvPr/>
        </p:nvSpPr>
        <p:spPr>
          <a:xfrm>
            <a:off x="866775" y="1647825"/>
            <a:ext cx="7419975" cy="1338828"/>
          </a:xfrm>
          <a:prstGeom prst="rect">
            <a:avLst/>
          </a:prstGeom>
          <a:noFill/>
        </p:spPr>
        <p:txBody>
          <a:bodyPr wrap="square" rtlCol="0">
            <a:spAutoFit/>
          </a:bodyPr>
          <a:lstStyle/>
          <a:p>
            <a:pPr>
              <a:lnSpc>
                <a:spcPct val="150000"/>
              </a:lnSpc>
            </a:pPr>
            <a:r>
              <a:rPr lang="en-US" altLang="zh-CN" dirty="0" smtClean="0"/>
              <a:t>	</a:t>
            </a:r>
            <a:r>
              <a:rPr lang="zh-CN" altLang="en-US" dirty="0" smtClean="0"/>
              <a:t>通过小组的分析和讨论后，最后我们决定了使用</a:t>
            </a:r>
            <a:r>
              <a:rPr lang="en-US" altLang="zh-CN" dirty="0" smtClean="0"/>
              <a:t>H5</a:t>
            </a:r>
            <a:r>
              <a:rPr lang="zh-CN" altLang="en-US" dirty="0" smtClean="0"/>
              <a:t>混合开发模式来完成此次的实训项目。六周左右的时间的开发时间，我们不断的踩坑试错，终于如期完成了此次项目的全部内</a:t>
            </a:r>
            <a:r>
              <a:rPr lang="zh-CN" altLang="en-US" dirty="0" smtClean="0"/>
              <a:t>容。</a:t>
            </a:r>
            <a:endParaRPr lang="zh-CN" altLang="en-US" dirty="0"/>
          </a:p>
        </p:txBody>
      </p:sp>
    </p:spTree>
    <p:extLst>
      <p:ext uri="{BB962C8B-B14F-4D97-AF65-F5344CB8AC3E}">
        <p14:creationId xmlns:p14="http://schemas.microsoft.com/office/powerpoint/2010/main" xmlns="" val="1534277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down)">
                                      <p:cBhvr>
                                        <p:cTn id="1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1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xmlns="" id="{27845620-1BD2-4CB4-A849-1D6F71C83D3D}"/>
              </a:ext>
            </a:extLst>
          </p:cNvPr>
          <p:cNvSpPr/>
          <p:nvPr/>
        </p:nvSpPr>
        <p:spPr>
          <a:xfrm>
            <a:off x="548640" y="546354"/>
            <a:ext cx="8046720" cy="4098798"/>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Light"/>
              <a:ea typeface="微软雅黑"/>
              <a:cs typeface="+mn-cs"/>
            </a:endParaRPr>
          </a:p>
        </p:txBody>
      </p:sp>
      <p:cxnSp>
        <p:nvCxnSpPr>
          <p:cNvPr id="14" name="直接连接符 13">
            <a:extLst>
              <a:ext uri="{FF2B5EF4-FFF2-40B4-BE49-F238E27FC236}">
                <a16:creationId xmlns:a16="http://schemas.microsoft.com/office/drawing/2014/main" xmlns="" id="{CF3A8B31-6E44-4C33-990E-9C86ACE33E11}"/>
              </a:ext>
            </a:extLst>
          </p:cNvPr>
          <p:cNvCxnSpPr/>
          <p:nvPr/>
        </p:nvCxnSpPr>
        <p:spPr>
          <a:xfrm>
            <a:off x="4441372" y="3536738"/>
            <a:ext cx="26125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7" name="组合 26">
            <a:extLst>
              <a:ext uri="{FF2B5EF4-FFF2-40B4-BE49-F238E27FC236}">
                <a16:creationId xmlns:a16="http://schemas.microsoft.com/office/drawing/2014/main" xmlns="" id="{83952E80-526F-44CB-8C16-C6E50D239736}"/>
              </a:ext>
            </a:extLst>
          </p:cNvPr>
          <p:cNvGrpSpPr/>
          <p:nvPr/>
        </p:nvGrpSpPr>
        <p:grpSpPr>
          <a:xfrm>
            <a:off x="3835940" y="848674"/>
            <a:ext cx="1445741" cy="1445741"/>
            <a:chOff x="3963053" y="796069"/>
            <a:chExt cx="1445741" cy="1445741"/>
          </a:xfrm>
        </p:grpSpPr>
        <p:sp>
          <p:nvSpPr>
            <p:cNvPr id="15" name="椭圆 14">
              <a:extLst>
                <a:ext uri="{FF2B5EF4-FFF2-40B4-BE49-F238E27FC236}">
                  <a16:creationId xmlns:a16="http://schemas.microsoft.com/office/drawing/2014/main" xmlns="" id="{84E5A175-3149-405F-9145-7535715A381B}"/>
                </a:ext>
              </a:extLst>
            </p:cNvPr>
            <p:cNvSpPr/>
            <p:nvPr/>
          </p:nvSpPr>
          <p:spPr>
            <a:xfrm>
              <a:off x="3963053" y="796069"/>
              <a:ext cx="1445741" cy="144574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Light"/>
                <a:ea typeface="微软雅黑"/>
                <a:cs typeface="+mn-cs"/>
              </a:endParaRPr>
            </a:p>
          </p:txBody>
        </p:sp>
        <p:grpSp>
          <p:nvGrpSpPr>
            <p:cNvPr id="16" name="组合 15">
              <a:extLst>
                <a:ext uri="{FF2B5EF4-FFF2-40B4-BE49-F238E27FC236}">
                  <a16:creationId xmlns:a16="http://schemas.microsoft.com/office/drawing/2014/main" xmlns="" id="{9E5B9E45-F93C-4A06-BA66-41DF7365FA50}"/>
                </a:ext>
              </a:extLst>
            </p:cNvPr>
            <p:cNvGrpSpPr/>
            <p:nvPr/>
          </p:nvGrpSpPr>
          <p:grpSpPr>
            <a:xfrm>
              <a:off x="4188168" y="1149945"/>
              <a:ext cx="995510" cy="868332"/>
              <a:chOff x="4675188" y="2882900"/>
              <a:chExt cx="360362" cy="314325"/>
            </a:xfrm>
            <a:solidFill>
              <a:schemeClr val="bg1"/>
            </a:solidFill>
          </p:grpSpPr>
          <p:sp>
            <p:nvSpPr>
              <p:cNvPr id="17" name="AutoShape 43">
                <a:extLst>
                  <a:ext uri="{FF2B5EF4-FFF2-40B4-BE49-F238E27FC236}">
                    <a16:creationId xmlns:a16="http://schemas.microsoft.com/office/drawing/2014/main" xmlns="" id="{96F486C0-B983-41F9-81CB-6C1B1A8DC566}"/>
                  </a:ext>
                </a:extLst>
              </p:cNvPr>
              <p:cNvSpPr>
                <a:spLocks/>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a:ex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a:cs typeface="+mn-cs"/>
                  <a:sym typeface="Gill Sans" charset="0"/>
                </a:endParaRPr>
              </a:p>
            </p:txBody>
          </p:sp>
          <p:sp>
            <p:nvSpPr>
              <p:cNvPr id="18" name="AutoShape 44">
                <a:extLst>
                  <a:ext uri="{FF2B5EF4-FFF2-40B4-BE49-F238E27FC236}">
                    <a16:creationId xmlns:a16="http://schemas.microsoft.com/office/drawing/2014/main" xmlns="" id="{BF50BDB9-1337-4389-911A-562AACE0FBF2}"/>
                  </a:ext>
                </a:extLst>
              </p:cNvPr>
              <p:cNvSpPr>
                <a:spLocks/>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a:ex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a:cs typeface="+mn-cs"/>
                  <a:sym typeface="Gill Sans" charset="0"/>
                </a:endParaRPr>
              </a:p>
            </p:txBody>
          </p:sp>
          <p:sp>
            <p:nvSpPr>
              <p:cNvPr id="19" name="AutoShape 45">
                <a:extLst>
                  <a:ext uri="{FF2B5EF4-FFF2-40B4-BE49-F238E27FC236}">
                    <a16:creationId xmlns:a16="http://schemas.microsoft.com/office/drawing/2014/main" xmlns="" id="{1A5323F7-E69F-4BEF-A706-7DF4426CACEB}"/>
                  </a:ext>
                </a:extLst>
              </p:cNvPr>
              <p:cNvSpPr>
                <a:spLocks/>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a:ex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a:cs typeface="+mn-cs"/>
                  <a:sym typeface="Gill Sans" charset="0"/>
                </a:endParaRPr>
              </a:p>
            </p:txBody>
          </p:sp>
        </p:grpSp>
      </p:grpSp>
      <p:sp>
        <p:nvSpPr>
          <p:cNvPr id="20" name="文本框 19">
            <a:extLst>
              <a:ext uri="{FF2B5EF4-FFF2-40B4-BE49-F238E27FC236}">
                <a16:creationId xmlns:a16="http://schemas.microsoft.com/office/drawing/2014/main" xmlns="" id="{81315CB3-1490-479A-880F-0D1C623254E2}"/>
              </a:ext>
            </a:extLst>
          </p:cNvPr>
          <p:cNvSpPr txBox="1"/>
          <p:nvPr/>
        </p:nvSpPr>
        <p:spPr>
          <a:xfrm>
            <a:off x="3055884" y="3999047"/>
            <a:ext cx="3626314" cy="307777"/>
          </a:xfrm>
          <a:prstGeom prst="rect">
            <a:avLst/>
          </a:prstGeom>
          <a:noFill/>
        </p:spPr>
        <p:txBody>
          <a:bodyPr wrap="none" rtlCol="0">
            <a:spAutoFit/>
          </a:bodyPr>
          <a:lstStyle/>
          <a:p>
            <a:pPr lvl="0">
              <a:defRPr/>
            </a:pPr>
            <a:r>
              <a:rPr lang="zh-CN" altLang="en-US" sz="1400" dirty="0">
                <a:solidFill>
                  <a:srgbClr val="222B34"/>
                </a:solidFill>
              </a:rPr>
              <a:t>汇</a:t>
            </a:r>
            <a:r>
              <a:rPr lang="zh-CN" altLang="en-US" sz="1400" dirty="0" smtClean="0">
                <a:solidFill>
                  <a:srgbClr val="222B34"/>
                </a:solidFill>
              </a:rPr>
              <a:t>报小组：第九组     </a:t>
            </a:r>
            <a:r>
              <a:rPr lang="zh-CN" altLang="en-US" sz="1400" dirty="0">
                <a:solidFill>
                  <a:srgbClr val="222B34"/>
                </a:solidFill>
              </a:rPr>
              <a:t>汇报时间</a:t>
            </a:r>
            <a:r>
              <a:rPr lang="zh-CN" altLang="en-US" sz="1400" dirty="0" smtClean="0">
                <a:solidFill>
                  <a:srgbClr val="222B34"/>
                </a:solidFill>
              </a:rPr>
              <a:t>：</a:t>
            </a:r>
            <a:r>
              <a:rPr lang="en-US" altLang="zh-CN" sz="1400" dirty="0" smtClean="0">
                <a:solidFill>
                  <a:srgbClr val="222B34"/>
                </a:solidFill>
              </a:rPr>
              <a:t>2018</a:t>
            </a:r>
            <a:r>
              <a:rPr lang="zh-CN" altLang="en-US" sz="1400" dirty="0" smtClean="0">
                <a:solidFill>
                  <a:srgbClr val="222B34"/>
                </a:solidFill>
              </a:rPr>
              <a:t>年</a:t>
            </a:r>
            <a:r>
              <a:rPr lang="en-US" altLang="zh-CN" sz="1400" dirty="0" smtClean="0">
                <a:solidFill>
                  <a:srgbClr val="222B34"/>
                </a:solidFill>
              </a:rPr>
              <a:t>12</a:t>
            </a:r>
            <a:r>
              <a:rPr lang="zh-CN" altLang="en-US" sz="1400" dirty="0" smtClean="0">
                <a:solidFill>
                  <a:srgbClr val="222B34"/>
                </a:solidFill>
              </a:rPr>
              <a:t>月</a:t>
            </a:r>
            <a:endParaRPr kumimoji="0" lang="zh-CN" altLang="en-US" sz="1400" b="0" i="0" u="none" strike="noStrike" kern="1200" cap="none" spc="0" normalizeH="0" baseline="0" noProof="0" dirty="0">
              <a:ln>
                <a:noFill/>
              </a:ln>
              <a:solidFill>
                <a:srgbClr val="222B34"/>
              </a:solidFill>
              <a:effectLst/>
              <a:uLnTx/>
              <a:uFillTx/>
              <a:latin typeface="Calibri Light"/>
              <a:ea typeface="微软雅黑"/>
              <a:cs typeface="+mn-cs"/>
            </a:endParaRPr>
          </a:p>
        </p:txBody>
      </p:sp>
      <p:sp>
        <p:nvSpPr>
          <p:cNvPr id="22" name="文本框 21">
            <a:extLst>
              <a:ext uri="{FF2B5EF4-FFF2-40B4-BE49-F238E27FC236}">
                <a16:creationId xmlns:a16="http://schemas.microsoft.com/office/drawing/2014/main" xmlns="" id="{695E45D2-4F7B-4220-B1CA-9BBB51D684F4}"/>
              </a:ext>
            </a:extLst>
          </p:cNvPr>
          <p:cNvSpPr txBox="1"/>
          <p:nvPr/>
        </p:nvSpPr>
        <p:spPr>
          <a:xfrm>
            <a:off x="3645347" y="3676043"/>
            <a:ext cx="2141933" cy="307777"/>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rgbClr val="222B34"/>
                </a:solidFill>
                <a:effectLst/>
                <a:uLnTx/>
                <a:uFillTx/>
                <a:latin typeface="Calibri Light"/>
                <a:ea typeface="微软雅黑"/>
                <a:cs typeface="+mn-cs"/>
              </a:rPr>
              <a:t>信</a:t>
            </a:r>
            <a:r>
              <a:rPr kumimoji="0" lang="zh-CN" altLang="en-US" sz="1400" b="0" i="0" u="none" strike="noStrike" kern="1200" cap="none" spc="0" normalizeH="0" baseline="0" noProof="0" dirty="0" smtClean="0">
                <a:ln>
                  <a:noFill/>
                </a:ln>
                <a:solidFill>
                  <a:srgbClr val="222B34"/>
                </a:solidFill>
                <a:effectLst/>
                <a:uLnTx/>
                <a:uFillTx/>
                <a:latin typeface="Calibri Light"/>
                <a:ea typeface="微软雅黑"/>
                <a:cs typeface="+mn-cs"/>
              </a:rPr>
              <a:t>息</a:t>
            </a:r>
            <a:r>
              <a:rPr lang="zh-CN" altLang="en-US" sz="1400" dirty="0" smtClean="0">
                <a:solidFill>
                  <a:srgbClr val="222B34"/>
                </a:solidFill>
                <a:latin typeface="Calibri Light"/>
                <a:ea typeface="微软雅黑"/>
              </a:rPr>
              <a:t>技术</a:t>
            </a:r>
            <a:r>
              <a:rPr kumimoji="0" lang="zh-CN" altLang="en-US" sz="1400" b="0" i="0" u="none" strike="noStrike" kern="1200" cap="none" spc="0" normalizeH="0" baseline="0" noProof="0" dirty="0" smtClean="0">
                <a:ln>
                  <a:noFill/>
                </a:ln>
                <a:solidFill>
                  <a:srgbClr val="222B34"/>
                </a:solidFill>
                <a:effectLst/>
                <a:uLnTx/>
                <a:uFillTx/>
                <a:latin typeface="Calibri Light"/>
                <a:ea typeface="微软雅黑"/>
                <a:cs typeface="+mn-cs"/>
              </a:rPr>
              <a:t>学</a:t>
            </a:r>
            <a:r>
              <a:rPr kumimoji="0" lang="zh-CN" altLang="en-US" sz="1400" b="0" i="0" u="none" strike="noStrike" kern="1200" cap="none" spc="0" normalizeH="0" baseline="0" noProof="0" dirty="0">
                <a:ln>
                  <a:noFill/>
                </a:ln>
                <a:solidFill>
                  <a:srgbClr val="222B34"/>
                </a:solidFill>
                <a:effectLst/>
                <a:uLnTx/>
                <a:uFillTx/>
                <a:latin typeface="Calibri Light"/>
                <a:ea typeface="微软雅黑"/>
                <a:cs typeface="+mn-cs"/>
              </a:rPr>
              <a:t>院</a:t>
            </a:r>
            <a:r>
              <a:rPr kumimoji="0" lang="en-US" altLang="zh-CN" sz="1400" b="0" i="0" u="none" strike="noStrike" kern="1200" cap="none" spc="0" normalizeH="0" baseline="0" noProof="0" dirty="0" smtClean="0">
                <a:ln>
                  <a:noFill/>
                </a:ln>
                <a:solidFill>
                  <a:srgbClr val="222B34"/>
                </a:solidFill>
                <a:effectLst/>
                <a:uLnTx/>
                <a:uFillTx/>
                <a:latin typeface="Calibri Light"/>
                <a:ea typeface="微软雅黑"/>
                <a:cs typeface="+mn-cs"/>
              </a:rPr>
              <a:t>—</a:t>
            </a:r>
            <a:r>
              <a:rPr kumimoji="0" lang="zh-CN" altLang="en-US" sz="1400" b="0" i="0" u="none" strike="noStrike" kern="1200" cap="none" spc="0" normalizeH="0" baseline="0" noProof="0" dirty="0" smtClean="0">
                <a:ln>
                  <a:noFill/>
                </a:ln>
                <a:solidFill>
                  <a:srgbClr val="222B34"/>
                </a:solidFill>
                <a:effectLst/>
                <a:uLnTx/>
                <a:uFillTx/>
                <a:latin typeface="Calibri Light"/>
                <a:ea typeface="微软雅黑"/>
                <a:cs typeface="+mn-cs"/>
              </a:rPr>
              <a:t>软件技术</a:t>
            </a:r>
            <a:endParaRPr kumimoji="0" lang="zh-CN" altLang="en-US" sz="1400" b="0" i="0" u="none" strike="noStrike" kern="1200" cap="none" spc="0" normalizeH="0" baseline="0" noProof="0" dirty="0">
              <a:ln>
                <a:noFill/>
              </a:ln>
              <a:solidFill>
                <a:srgbClr val="222B34"/>
              </a:solidFill>
              <a:effectLst/>
              <a:uLnTx/>
              <a:uFillTx/>
              <a:latin typeface="Calibri Light"/>
              <a:ea typeface="微软雅黑"/>
              <a:cs typeface="+mn-cs"/>
            </a:endParaRPr>
          </a:p>
        </p:txBody>
      </p:sp>
      <p:sp>
        <p:nvSpPr>
          <p:cNvPr id="26" name="文本框 25">
            <a:extLst>
              <a:ext uri="{FF2B5EF4-FFF2-40B4-BE49-F238E27FC236}">
                <a16:creationId xmlns:a16="http://schemas.microsoft.com/office/drawing/2014/main" xmlns="" id="{E44EA276-324F-46D1-84EF-132808518A55}"/>
              </a:ext>
            </a:extLst>
          </p:cNvPr>
          <p:cNvSpPr txBox="1"/>
          <p:nvPr/>
        </p:nvSpPr>
        <p:spPr>
          <a:xfrm>
            <a:off x="2193633" y="2758545"/>
            <a:ext cx="4791825" cy="492443"/>
          </a:xfrm>
          <a:prstGeom prst="rect">
            <a:avLst/>
          </a:prstGeom>
          <a:noFill/>
        </p:spPr>
        <p:txBody>
          <a:bodyPr wrap="none" rtlCol="0">
            <a:spAutoFit/>
          </a:bodyPr>
          <a:lstStyle/>
          <a:p>
            <a:pPr lvl="0" algn="ctr"/>
            <a:r>
              <a:rPr lang="en-US" altLang="zh-CN" sz="2600" dirty="0">
                <a:solidFill>
                  <a:srgbClr val="222B34"/>
                </a:solidFill>
                <a:latin typeface="Arial"/>
              </a:rPr>
              <a:t>THANK YOU FOR WATCHING</a:t>
            </a:r>
          </a:p>
        </p:txBody>
      </p:sp>
    </p:spTree>
    <p:extLst>
      <p:ext uri="{BB962C8B-B14F-4D97-AF65-F5344CB8AC3E}">
        <p14:creationId xmlns:p14="http://schemas.microsoft.com/office/powerpoint/2010/main" xmlns="" val="11819111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xmlns="" id="{27845620-1BD2-4CB4-A849-1D6F71C83D3D}"/>
              </a:ext>
            </a:extLst>
          </p:cNvPr>
          <p:cNvSpPr/>
          <p:nvPr/>
        </p:nvSpPr>
        <p:spPr>
          <a:xfrm>
            <a:off x="548640" y="546354"/>
            <a:ext cx="8046720" cy="4098798"/>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xmlns="" id="{84E5A175-3149-405F-9145-7535715A381B}"/>
              </a:ext>
            </a:extLst>
          </p:cNvPr>
          <p:cNvSpPr/>
          <p:nvPr/>
        </p:nvSpPr>
        <p:spPr>
          <a:xfrm>
            <a:off x="1059299" y="1588576"/>
            <a:ext cx="1796181" cy="179618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 name="矩形 22">
            <a:extLst>
              <a:ext uri="{FF2B5EF4-FFF2-40B4-BE49-F238E27FC236}">
                <a16:creationId xmlns:a16="http://schemas.microsoft.com/office/drawing/2014/main" xmlns="" id="{256BF839-5984-4814-99D1-E3F91C6B186D}"/>
              </a:ext>
            </a:extLst>
          </p:cNvPr>
          <p:cNvSpPr/>
          <p:nvPr/>
        </p:nvSpPr>
        <p:spPr>
          <a:xfrm>
            <a:off x="3085528" y="1808833"/>
            <a:ext cx="2031325" cy="646331"/>
          </a:xfrm>
          <a:prstGeom prst="rect">
            <a:avLst/>
          </a:prstGeom>
        </p:spPr>
        <p:txBody>
          <a:bodyPr wrap="none">
            <a:spAutoFit/>
          </a:bodyPr>
          <a:lstStyle/>
          <a:p>
            <a:pPr>
              <a:spcAft>
                <a:spcPts val="0"/>
              </a:spcAft>
            </a:pPr>
            <a:r>
              <a:rPr lang="zh-CN" altLang="en-US" sz="3600" b="1" kern="100" dirty="0" smtClean="0">
                <a:solidFill>
                  <a:schemeClr val="accent1"/>
                </a:solidFill>
                <a:latin typeface="+mn-ea"/>
                <a:cs typeface="Times New Roman" panose="02020603050405020304" pitchFamily="18" charset="0"/>
              </a:rPr>
              <a:t>项目介绍</a:t>
            </a:r>
            <a:endParaRPr lang="en-US" altLang="zh-CN" sz="3600" b="1" kern="100" dirty="0">
              <a:solidFill>
                <a:schemeClr val="accent1"/>
              </a:solidFill>
              <a:latin typeface="+mn-ea"/>
              <a:cs typeface="Times New Roman" panose="02020603050405020304" pitchFamily="18" charset="0"/>
            </a:endParaRPr>
          </a:p>
        </p:txBody>
      </p:sp>
      <p:sp>
        <p:nvSpPr>
          <p:cNvPr id="30" name="矩形 29">
            <a:extLst>
              <a:ext uri="{FF2B5EF4-FFF2-40B4-BE49-F238E27FC236}">
                <a16:creationId xmlns:a16="http://schemas.microsoft.com/office/drawing/2014/main" xmlns="" id="{108EDB90-29AC-41EE-8404-B98F5C9941E8}"/>
              </a:ext>
            </a:extLst>
          </p:cNvPr>
          <p:cNvSpPr/>
          <p:nvPr/>
        </p:nvSpPr>
        <p:spPr>
          <a:xfrm>
            <a:off x="3085528" y="2431161"/>
            <a:ext cx="3145413" cy="461665"/>
          </a:xfrm>
          <a:prstGeom prst="rect">
            <a:avLst/>
          </a:prstGeom>
        </p:spPr>
        <p:txBody>
          <a:bodyPr wrap="none">
            <a:spAutoFit/>
          </a:bodyPr>
          <a:lstStyle/>
          <a:p>
            <a:pPr>
              <a:spcAft>
                <a:spcPts val="0"/>
              </a:spcAft>
            </a:pPr>
            <a:r>
              <a:rPr lang="en-US" altLang="zh-CN" sz="2400" kern="100" dirty="0" smtClean="0">
                <a:solidFill>
                  <a:schemeClr val="accent1"/>
                </a:solidFill>
                <a:latin typeface="+mj-lt"/>
                <a:cs typeface="Times New Roman" panose="02020603050405020304" pitchFamily="18" charset="0"/>
              </a:rPr>
              <a:t>Introduction </a:t>
            </a:r>
            <a:r>
              <a:rPr lang="en-US" altLang="zh-CN" sz="2400" kern="100" dirty="0">
                <a:solidFill>
                  <a:schemeClr val="accent1"/>
                </a:solidFill>
                <a:latin typeface="+mj-lt"/>
                <a:cs typeface="Times New Roman" panose="02020603050405020304" pitchFamily="18" charset="0"/>
              </a:rPr>
              <a:t>of project</a:t>
            </a:r>
          </a:p>
        </p:txBody>
      </p:sp>
      <p:grpSp>
        <p:nvGrpSpPr>
          <p:cNvPr id="14" name="组合 13">
            <a:extLst>
              <a:ext uri="{FF2B5EF4-FFF2-40B4-BE49-F238E27FC236}">
                <a16:creationId xmlns:a16="http://schemas.microsoft.com/office/drawing/2014/main" xmlns="" id="{1ED84EDF-6D20-40CB-82F4-D0D8A54B63CC}"/>
              </a:ext>
            </a:extLst>
          </p:cNvPr>
          <p:cNvGrpSpPr/>
          <p:nvPr/>
        </p:nvGrpSpPr>
        <p:grpSpPr>
          <a:xfrm>
            <a:off x="1392603" y="1961831"/>
            <a:ext cx="1115661" cy="1115661"/>
            <a:chOff x="2473104" y="2145028"/>
            <a:chExt cx="359165" cy="359165"/>
          </a:xfrm>
          <a:solidFill>
            <a:sysClr val="window" lastClr="FFFFFF"/>
          </a:solidFill>
        </p:grpSpPr>
        <p:sp>
          <p:nvSpPr>
            <p:cNvPr id="16" name="AutoShape 126">
              <a:extLst>
                <a:ext uri="{FF2B5EF4-FFF2-40B4-BE49-F238E27FC236}">
                  <a16:creationId xmlns:a16="http://schemas.microsoft.com/office/drawing/2014/main" xmlns="" id="{47CF404B-B45D-4987-B666-AF99E1CE006C}"/>
                </a:ext>
              </a:extLst>
            </p:cNvPr>
            <p:cNvSpPr>
              <a:spLocks/>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a:extLst/>
          </p:spPr>
          <p:txBody>
            <a:bodyPr lIns="19050" tIns="19050" rIns="19050" bIns="19050" anchor="ctr"/>
            <a:lstStyle/>
            <a:p>
              <a:pPr algn="ctr" defTabSz="228600" fontAlgn="base" hangingPunct="0">
                <a:spcBef>
                  <a:spcPct val="0"/>
                </a:spcBef>
                <a:spcAft>
                  <a:spcPct val="0"/>
                </a:spcAft>
                <a:defRPr/>
              </a:pPr>
              <a:endParaRPr lang="en-US" sz="1500" kern="0" dirty="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17" name="AutoShape 127">
              <a:extLst>
                <a:ext uri="{FF2B5EF4-FFF2-40B4-BE49-F238E27FC236}">
                  <a16:creationId xmlns:a16="http://schemas.microsoft.com/office/drawing/2014/main" xmlns="" id="{C365FB4B-28E1-46C2-A223-FEF89539A53E}"/>
                </a:ext>
              </a:extLst>
            </p:cNvPr>
            <p:cNvSpPr>
              <a:spLocks/>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a:extLst/>
          </p:spPr>
          <p:txBody>
            <a:bodyPr lIns="19050" tIns="19050" rIns="19050" bIns="19050" anchor="ctr"/>
            <a:lstStyle/>
            <a:p>
              <a:pPr algn="ctr" defTabSz="228600" fontAlgn="base" hangingPunct="0">
                <a:spcBef>
                  <a:spcPct val="0"/>
                </a:spcBef>
                <a:spcAft>
                  <a:spcPct val="0"/>
                </a:spcAft>
                <a:defRPr/>
              </a:pPr>
              <a:endParaRPr lang="en-US" sz="1500" kern="0" dirty="0">
                <a:solidFill>
                  <a:srgbClr val="FFFFFF"/>
                </a:solidFill>
                <a:effectLst>
                  <a:outerShdw blurRad="38100" dist="38100" dir="2700000" algn="tl">
                    <a:srgbClr val="000000"/>
                  </a:outerShdw>
                </a:effectLst>
                <a:latin typeface="Gill Sans" charset="0"/>
                <a:ea typeface="宋体"/>
                <a:sym typeface="Gill Sans" charset="0"/>
              </a:endParaRPr>
            </a:p>
          </p:txBody>
        </p:sp>
      </p:grpSp>
    </p:spTree>
    <p:extLst>
      <p:ext uri="{BB962C8B-B14F-4D97-AF65-F5344CB8AC3E}">
        <p14:creationId xmlns:p14="http://schemas.microsoft.com/office/powerpoint/2010/main" xmlns="" val="261270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1000"/>
                                        <p:tgtEl>
                                          <p:spTgt spid="23"/>
                                        </p:tgtEl>
                                      </p:cBhvr>
                                    </p:animEffect>
                                    <p:anim calcmode="lin" valueType="num">
                                      <p:cBhvr>
                                        <p:cTn id="18" dur="1000" fill="hold"/>
                                        <p:tgtEl>
                                          <p:spTgt spid="23"/>
                                        </p:tgtEl>
                                        <p:attrNameLst>
                                          <p:attrName>ppt_x</p:attrName>
                                        </p:attrNameLst>
                                      </p:cBhvr>
                                      <p:tavLst>
                                        <p:tav tm="0">
                                          <p:val>
                                            <p:strVal val="#ppt_x"/>
                                          </p:val>
                                        </p:tav>
                                        <p:tav tm="100000">
                                          <p:val>
                                            <p:strVal val="#ppt_x"/>
                                          </p:val>
                                        </p:tav>
                                      </p:tavLst>
                                    </p:anim>
                                    <p:anim calcmode="lin" valueType="num">
                                      <p:cBhvr>
                                        <p:cTn id="19" dur="1000" fill="hold"/>
                                        <p:tgtEl>
                                          <p:spTgt spid="2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1000"/>
                                        <p:tgtEl>
                                          <p:spTgt spid="30"/>
                                        </p:tgtEl>
                                      </p:cBhvr>
                                    </p:animEffect>
                                    <p:anim calcmode="lin" valueType="num">
                                      <p:cBhvr>
                                        <p:cTn id="23" dur="1000" fill="hold"/>
                                        <p:tgtEl>
                                          <p:spTgt spid="30"/>
                                        </p:tgtEl>
                                        <p:attrNameLst>
                                          <p:attrName>ppt_x</p:attrName>
                                        </p:attrNameLst>
                                      </p:cBhvr>
                                      <p:tavLst>
                                        <p:tav tm="0">
                                          <p:val>
                                            <p:strVal val="#ppt_x"/>
                                          </p:val>
                                        </p:tav>
                                        <p:tav tm="100000">
                                          <p:val>
                                            <p:strVal val="#ppt_x"/>
                                          </p:val>
                                        </p:tav>
                                      </p:tavLst>
                                    </p:anim>
                                    <p:anim calcmode="lin" valueType="num">
                                      <p:cBhvr>
                                        <p:cTn id="24"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3" grpId="0"/>
      <p:bldP spid="3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xmlns="" id="{B1EF227F-F971-46C4-8C83-D820A502B67B}"/>
              </a:ext>
            </a:extLst>
          </p:cNvPr>
          <p:cNvSpPr/>
          <p:nvPr/>
        </p:nvSpPr>
        <p:spPr>
          <a:xfrm>
            <a:off x="388823" y="375240"/>
            <a:ext cx="1210588" cy="400110"/>
          </a:xfrm>
          <a:prstGeom prst="rect">
            <a:avLst/>
          </a:prstGeom>
        </p:spPr>
        <p:txBody>
          <a:bodyPr wrap="none">
            <a:spAutoFit/>
          </a:bodyPr>
          <a:lstStyle/>
          <a:p>
            <a:pPr>
              <a:spcAft>
                <a:spcPts val="0"/>
              </a:spcAft>
            </a:pPr>
            <a:r>
              <a:rPr lang="zh-CN" altLang="en-US" sz="2000" b="1" kern="100" dirty="0" smtClean="0">
                <a:solidFill>
                  <a:schemeClr val="accent1"/>
                </a:solidFill>
                <a:latin typeface="+mn-ea"/>
                <a:cs typeface="Times New Roman" panose="02020603050405020304" pitchFamily="18" charset="0"/>
              </a:rPr>
              <a:t>项目介绍</a:t>
            </a:r>
            <a:endParaRPr lang="en-US" altLang="zh-CN" sz="2000" b="1" kern="100" dirty="0">
              <a:solidFill>
                <a:schemeClr val="accent1"/>
              </a:solidFill>
              <a:latin typeface="+mn-ea"/>
              <a:cs typeface="Times New Roman" panose="02020603050405020304" pitchFamily="18" charset="0"/>
            </a:endParaRPr>
          </a:p>
        </p:txBody>
      </p:sp>
      <p:sp>
        <p:nvSpPr>
          <p:cNvPr id="4" name="矩形 3">
            <a:extLst>
              <a:ext uri="{FF2B5EF4-FFF2-40B4-BE49-F238E27FC236}">
                <a16:creationId xmlns:a16="http://schemas.microsoft.com/office/drawing/2014/main" xmlns="" id="{9E909954-10C8-4280-953E-B54B27A00653}"/>
              </a:ext>
            </a:extLst>
          </p:cNvPr>
          <p:cNvSpPr/>
          <p:nvPr/>
        </p:nvSpPr>
        <p:spPr>
          <a:xfrm>
            <a:off x="388823" y="742818"/>
            <a:ext cx="1587807" cy="276999"/>
          </a:xfrm>
          <a:prstGeom prst="rect">
            <a:avLst/>
          </a:prstGeom>
        </p:spPr>
        <p:txBody>
          <a:bodyPr wrap="none">
            <a:spAutoFit/>
          </a:bodyPr>
          <a:lstStyle/>
          <a:p>
            <a:pPr>
              <a:spcAft>
                <a:spcPts val="0"/>
              </a:spcAft>
            </a:pPr>
            <a:r>
              <a:rPr lang="en-US" altLang="zh-CN" sz="1200" kern="100" dirty="0">
                <a:solidFill>
                  <a:schemeClr val="accent1"/>
                </a:solidFill>
                <a:cs typeface="Times New Roman" panose="02020603050405020304" pitchFamily="18" charset="0"/>
              </a:rPr>
              <a:t>Introduction of project</a:t>
            </a:r>
          </a:p>
        </p:txBody>
      </p:sp>
      <p:sp>
        <p:nvSpPr>
          <p:cNvPr id="22" name="AutoShape 112">
            <a:extLst>
              <a:ext uri="{FF2B5EF4-FFF2-40B4-BE49-F238E27FC236}">
                <a16:creationId xmlns:a16="http://schemas.microsoft.com/office/drawing/2014/main" xmlns="" id="{8EACCD8E-F7F5-438A-8A22-7CC39479F4B3}"/>
              </a:ext>
            </a:extLst>
          </p:cNvPr>
          <p:cNvSpPr>
            <a:spLocks/>
          </p:cNvSpPr>
          <p:nvPr/>
        </p:nvSpPr>
        <p:spPr bwMode="auto">
          <a:xfrm>
            <a:off x="4751508" y="3234054"/>
            <a:ext cx="628124" cy="628122"/>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a:extLst/>
        </p:spPr>
        <p:txBody>
          <a:bodyPr lIns="19050" tIns="19050" rIns="19050" bIns="19050" anchor="ctr"/>
          <a:lstStyle/>
          <a:p>
            <a:pPr algn="ctr" defTabSz="228600" fontAlgn="base" hangingPunct="0">
              <a:spcBef>
                <a:spcPct val="0"/>
              </a:spcBef>
              <a:spcAft>
                <a:spcPct val="0"/>
              </a:spcAft>
              <a:defRPr/>
            </a:pPr>
            <a:endParaRPr lang="en-US" sz="1500" kern="0" dirty="0">
              <a:solidFill>
                <a:srgbClr val="FFFFFF"/>
              </a:solidFill>
              <a:effectLst>
                <a:outerShdw blurRad="38100" dist="38100" dir="2700000" algn="tl">
                  <a:srgbClr val="000000"/>
                </a:outerShdw>
              </a:effectLst>
              <a:latin typeface="Gill Sans" charset="0"/>
              <a:ea typeface="宋体"/>
              <a:sym typeface="Gill Sans" charset="0"/>
            </a:endParaRPr>
          </a:p>
        </p:txBody>
      </p:sp>
      <p:grpSp>
        <p:nvGrpSpPr>
          <p:cNvPr id="23" name="组合 22">
            <a:extLst>
              <a:ext uri="{FF2B5EF4-FFF2-40B4-BE49-F238E27FC236}">
                <a16:creationId xmlns:a16="http://schemas.microsoft.com/office/drawing/2014/main" xmlns="" id="{08AF2725-52EC-4D91-9269-F7892BCC1FCA}"/>
              </a:ext>
            </a:extLst>
          </p:cNvPr>
          <p:cNvGrpSpPr/>
          <p:nvPr/>
        </p:nvGrpSpPr>
        <p:grpSpPr>
          <a:xfrm>
            <a:off x="812230" y="3242831"/>
            <a:ext cx="430561" cy="627634"/>
            <a:chOff x="2528974" y="2863357"/>
            <a:chExt cx="246811" cy="359779"/>
          </a:xfrm>
          <a:solidFill>
            <a:schemeClr val="bg1"/>
          </a:solidFill>
        </p:grpSpPr>
        <p:sp>
          <p:nvSpPr>
            <p:cNvPr id="24" name="AutoShape 113">
              <a:extLst>
                <a:ext uri="{FF2B5EF4-FFF2-40B4-BE49-F238E27FC236}">
                  <a16:creationId xmlns:a16="http://schemas.microsoft.com/office/drawing/2014/main" xmlns="" id="{72536BB5-E4FF-4F2C-9DD9-D1E912EF9C27}"/>
                </a:ext>
              </a:extLst>
            </p:cNvPr>
            <p:cNvSpPr>
              <a:spLocks/>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p:spPr>
          <p:txBody>
            <a:bodyPr lIns="19050" tIns="19050" rIns="19050" bIns="19050" anchor="ctr"/>
            <a:lstStyle/>
            <a:p>
              <a:pPr algn="ctr" defTabSz="228600" fontAlgn="base" hangingPunct="0">
                <a:spcBef>
                  <a:spcPct val="0"/>
                </a:spcBef>
                <a:spcAft>
                  <a:spcPct val="0"/>
                </a:spcAft>
                <a:defRPr/>
              </a:pPr>
              <a:endParaRPr lang="en-US" sz="1500" kern="0" dirty="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5" name="AutoShape 114">
              <a:extLst>
                <a:ext uri="{FF2B5EF4-FFF2-40B4-BE49-F238E27FC236}">
                  <a16:creationId xmlns:a16="http://schemas.microsoft.com/office/drawing/2014/main" xmlns="" id="{3AF59223-5E17-404B-984D-6280C14C5747}"/>
                </a:ext>
              </a:extLst>
            </p:cNvPr>
            <p:cNvSpPr>
              <a:spLocks/>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p:spPr>
          <p:txBody>
            <a:bodyPr lIns="19050" tIns="19050" rIns="19050" bIns="19050" anchor="ctr"/>
            <a:lstStyle/>
            <a:p>
              <a:pPr algn="ctr" defTabSz="228600" fontAlgn="base" hangingPunct="0">
                <a:spcBef>
                  <a:spcPct val="0"/>
                </a:spcBef>
                <a:spcAft>
                  <a:spcPct val="0"/>
                </a:spcAft>
                <a:defRPr/>
              </a:pPr>
              <a:endParaRPr lang="en-US" sz="1500" kern="0" dirty="0">
                <a:solidFill>
                  <a:srgbClr val="FFFFFF"/>
                </a:solidFill>
                <a:effectLst>
                  <a:outerShdw blurRad="38100" dist="38100" dir="2700000" algn="tl">
                    <a:srgbClr val="000000"/>
                  </a:outerShdw>
                </a:effectLst>
                <a:latin typeface="Gill Sans" charset="0"/>
                <a:ea typeface="宋体"/>
                <a:sym typeface="Gill Sans" charset="0"/>
              </a:endParaRPr>
            </a:p>
          </p:txBody>
        </p:sp>
      </p:grpSp>
      <p:grpSp>
        <p:nvGrpSpPr>
          <p:cNvPr id="30" name="组合 29">
            <a:extLst>
              <a:ext uri="{FF2B5EF4-FFF2-40B4-BE49-F238E27FC236}">
                <a16:creationId xmlns:a16="http://schemas.microsoft.com/office/drawing/2014/main" xmlns="" id="{51852231-DBA4-4459-A525-9D6F0328D398}"/>
              </a:ext>
            </a:extLst>
          </p:cNvPr>
          <p:cNvGrpSpPr/>
          <p:nvPr/>
        </p:nvGrpSpPr>
        <p:grpSpPr>
          <a:xfrm>
            <a:off x="699771" y="1647253"/>
            <a:ext cx="626564" cy="626564"/>
            <a:chOff x="2473104" y="2145028"/>
            <a:chExt cx="359165" cy="359165"/>
          </a:xfrm>
          <a:solidFill>
            <a:schemeClr val="bg1"/>
          </a:solidFill>
        </p:grpSpPr>
        <p:sp>
          <p:nvSpPr>
            <p:cNvPr id="31" name="AutoShape 126">
              <a:extLst>
                <a:ext uri="{FF2B5EF4-FFF2-40B4-BE49-F238E27FC236}">
                  <a16:creationId xmlns:a16="http://schemas.microsoft.com/office/drawing/2014/main" xmlns="" id="{3A999974-19D3-44F7-BF39-C052E0153F33}"/>
                </a:ext>
              </a:extLst>
            </p:cNvPr>
            <p:cNvSpPr>
              <a:spLocks/>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a:extLst/>
          </p:spPr>
          <p:txBody>
            <a:bodyPr lIns="19050" tIns="19050" rIns="19050" bIns="19050" anchor="ctr"/>
            <a:lstStyle/>
            <a:p>
              <a:pPr algn="ctr" defTabSz="228600" fontAlgn="base" hangingPunct="0">
                <a:spcBef>
                  <a:spcPct val="0"/>
                </a:spcBef>
                <a:spcAft>
                  <a:spcPct val="0"/>
                </a:spcAft>
                <a:defRPr/>
              </a:pPr>
              <a:endParaRPr lang="en-US" sz="1500" kern="0" dirty="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32" name="AutoShape 127">
              <a:extLst>
                <a:ext uri="{FF2B5EF4-FFF2-40B4-BE49-F238E27FC236}">
                  <a16:creationId xmlns:a16="http://schemas.microsoft.com/office/drawing/2014/main" xmlns="" id="{AA83F5E9-B885-450C-9308-5D18FF3B7BA7}"/>
                </a:ext>
              </a:extLst>
            </p:cNvPr>
            <p:cNvSpPr>
              <a:spLocks/>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a:extLst/>
          </p:spPr>
          <p:txBody>
            <a:bodyPr lIns="19050" tIns="19050" rIns="19050" bIns="19050" anchor="ctr"/>
            <a:lstStyle/>
            <a:p>
              <a:pPr algn="ctr" defTabSz="228600" fontAlgn="base" hangingPunct="0">
                <a:spcBef>
                  <a:spcPct val="0"/>
                </a:spcBef>
                <a:spcAft>
                  <a:spcPct val="0"/>
                </a:spcAft>
                <a:defRPr/>
              </a:pPr>
              <a:endParaRPr lang="en-US" sz="1500" kern="0" dirty="0">
                <a:solidFill>
                  <a:srgbClr val="FFFFFF"/>
                </a:solidFill>
                <a:effectLst>
                  <a:outerShdw blurRad="38100" dist="38100" dir="2700000" algn="tl">
                    <a:srgbClr val="000000"/>
                  </a:outerShdw>
                </a:effectLst>
                <a:latin typeface="Gill Sans" charset="0"/>
                <a:ea typeface="宋体"/>
                <a:sym typeface="Gill Sans" charset="0"/>
              </a:endParaRPr>
            </a:p>
          </p:txBody>
        </p:sp>
      </p:grpSp>
      <p:sp>
        <p:nvSpPr>
          <p:cNvPr id="2" name="TextBox 1"/>
          <p:cNvSpPr txBox="1"/>
          <p:nvPr/>
        </p:nvSpPr>
        <p:spPr>
          <a:xfrm>
            <a:off x="923706" y="1419468"/>
            <a:ext cx="7235223" cy="1754326"/>
          </a:xfrm>
          <a:prstGeom prst="rect">
            <a:avLst/>
          </a:prstGeom>
          <a:noFill/>
        </p:spPr>
        <p:txBody>
          <a:bodyPr wrap="square" rtlCol="0">
            <a:spAutoFit/>
          </a:bodyPr>
          <a:lstStyle/>
          <a:p>
            <a:r>
              <a:rPr lang="en-US" altLang="zh-CN" dirty="0" smtClean="0"/>
              <a:t>	</a:t>
            </a:r>
            <a:r>
              <a:rPr lang="zh-CN" altLang="zh-CN" dirty="0" smtClean="0"/>
              <a:t>本项目</a:t>
            </a:r>
            <a:r>
              <a:rPr lang="zh-CN" altLang="en-US" dirty="0" smtClean="0"/>
              <a:t>是</a:t>
            </a:r>
            <a:r>
              <a:rPr lang="zh-CN" altLang="zh-CN" dirty="0" smtClean="0"/>
              <a:t>基于</a:t>
            </a:r>
            <a:r>
              <a:rPr lang="zh-CN" altLang="zh-CN" dirty="0"/>
              <a:t>“</a:t>
            </a:r>
            <a:r>
              <a:rPr lang="en-US" altLang="zh-CN" dirty="0"/>
              <a:t>Google</a:t>
            </a:r>
            <a:r>
              <a:rPr lang="zh-CN" altLang="zh-CN" dirty="0"/>
              <a:t>纵横”的应用</a:t>
            </a:r>
            <a:r>
              <a:rPr lang="zh-CN" altLang="zh-CN" dirty="0" smtClean="0"/>
              <a:t>思想</a:t>
            </a:r>
            <a:r>
              <a:rPr lang="zh-CN" altLang="en-US" dirty="0"/>
              <a:t>而</a:t>
            </a:r>
            <a:r>
              <a:rPr lang="zh-CN" altLang="zh-CN" dirty="0" smtClean="0"/>
              <a:t>开发</a:t>
            </a:r>
            <a:r>
              <a:rPr lang="zh-CN" altLang="en-US" dirty="0" smtClean="0"/>
              <a:t>的一款</a:t>
            </a:r>
            <a:r>
              <a:rPr lang="zh-CN" altLang="zh-CN" dirty="0" smtClean="0"/>
              <a:t>类似</a:t>
            </a:r>
            <a:r>
              <a:rPr lang="en-US" altLang="zh-CN" dirty="0"/>
              <a:t>Google</a:t>
            </a:r>
            <a:r>
              <a:rPr lang="zh-CN" altLang="zh-CN" dirty="0"/>
              <a:t>纵横的手机应用</a:t>
            </a:r>
            <a:r>
              <a:rPr lang="en-US" altLang="zh-CN" dirty="0"/>
              <a:t>----</a:t>
            </a:r>
            <a:r>
              <a:rPr lang="zh-CN" altLang="zh-CN" dirty="0"/>
              <a:t>天下</a:t>
            </a:r>
            <a:r>
              <a:rPr lang="zh-CN" altLang="zh-CN" dirty="0" smtClean="0"/>
              <a:t>纵横</a:t>
            </a:r>
            <a:r>
              <a:rPr lang="zh-CN" altLang="en-US" dirty="0" smtClean="0"/>
              <a:t>。</a:t>
            </a:r>
            <a:endParaRPr lang="en-US" altLang="zh-CN" dirty="0" smtClean="0"/>
          </a:p>
          <a:p>
            <a:endParaRPr lang="en-US" altLang="zh-CN" dirty="0" smtClean="0"/>
          </a:p>
          <a:p>
            <a:r>
              <a:rPr lang="en-US" altLang="zh-CN" dirty="0" smtClean="0"/>
              <a:t>	</a:t>
            </a:r>
            <a:r>
              <a:rPr lang="zh-CN" altLang="zh-CN" dirty="0" smtClean="0"/>
              <a:t>天下纵横是一</a:t>
            </a:r>
            <a:r>
              <a:rPr lang="zh-CN" altLang="en-US" dirty="0" smtClean="0"/>
              <a:t>款</a:t>
            </a:r>
            <a:r>
              <a:rPr lang="zh-CN" altLang="zh-CN" dirty="0" smtClean="0"/>
              <a:t>基于</a:t>
            </a:r>
            <a:r>
              <a:rPr lang="en-US" altLang="zh-CN" dirty="0" smtClean="0"/>
              <a:t>LBS</a:t>
            </a:r>
            <a:r>
              <a:rPr lang="zh-CN" altLang="zh-CN" dirty="0" smtClean="0"/>
              <a:t>、地图</a:t>
            </a:r>
            <a:r>
              <a:rPr lang="zh-CN" altLang="en-US" dirty="0" smtClean="0"/>
              <a:t>定位</a:t>
            </a:r>
            <a:r>
              <a:rPr lang="zh-CN" altLang="zh-CN" dirty="0" smtClean="0"/>
              <a:t>的</a:t>
            </a:r>
            <a:r>
              <a:rPr lang="en-US" altLang="zh-CN" dirty="0" smtClean="0"/>
              <a:t>SNS</a:t>
            </a:r>
            <a:r>
              <a:rPr lang="zh-CN" altLang="zh-CN" dirty="0" smtClean="0"/>
              <a:t>（</a:t>
            </a:r>
            <a:r>
              <a:rPr lang="en-US" altLang="zh-CN" dirty="0" smtClean="0"/>
              <a:t>Social Network Service</a:t>
            </a:r>
            <a:r>
              <a:rPr lang="zh-CN" altLang="zh-CN" dirty="0" smtClean="0"/>
              <a:t>）</a:t>
            </a:r>
            <a:r>
              <a:rPr lang="zh-CN" altLang="en-US" dirty="0" smtClean="0"/>
              <a:t>应用软件，是一款操作简单，主要围绕地图定位功能对其他功能的扩展（如聊天功能）。</a:t>
            </a:r>
            <a:endParaRPr lang="zh-CN" altLang="en-US" dirty="0"/>
          </a:p>
        </p:txBody>
      </p:sp>
    </p:spTree>
    <p:extLst>
      <p:ext uri="{BB962C8B-B14F-4D97-AF65-F5344CB8AC3E}">
        <p14:creationId xmlns:p14="http://schemas.microsoft.com/office/powerpoint/2010/main" xmlns="" val="936347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down)">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xmlns="" id="{27845620-1BD2-4CB4-A849-1D6F71C83D3D}"/>
              </a:ext>
            </a:extLst>
          </p:cNvPr>
          <p:cNvSpPr/>
          <p:nvPr/>
        </p:nvSpPr>
        <p:spPr>
          <a:xfrm>
            <a:off x="548640" y="546354"/>
            <a:ext cx="8046720" cy="4098798"/>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xmlns="" id="{84E5A175-3149-405F-9145-7535715A381B}"/>
              </a:ext>
            </a:extLst>
          </p:cNvPr>
          <p:cNvSpPr/>
          <p:nvPr/>
        </p:nvSpPr>
        <p:spPr>
          <a:xfrm>
            <a:off x="1059299" y="1588576"/>
            <a:ext cx="1796181" cy="179618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 name="矩形 22">
            <a:extLst>
              <a:ext uri="{FF2B5EF4-FFF2-40B4-BE49-F238E27FC236}">
                <a16:creationId xmlns:a16="http://schemas.microsoft.com/office/drawing/2014/main" xmlns="" id="{256BF839-5984-4814-99D1-E3F91C6B186D}"/>
              </a:ext>
            </a:extLst>
          </p:cNvPr>
          <p:cNvSpPr/>
          <p:nvPr/>
        </p:nvSpPr>
        <p:spPr>
          <a:xfrm>
            <a:off x="3085528" y="1808833"/>
            <a:ext cx="2031325" cy="646331"/>
          </a:xfrm>
          <a:prstGeom prst="rect">
            <a:avLst/>
          </a:prstGeom>
        </p:spPr>
        <p:txBody>
          <a:bodyPr wrap="none">
            <a:spAutoFit/>
          </a:bodyPr>
          <a:lstStyle/>
          <a:p>
            <a:pPr>
              <a:spcAft>
                <a:spcPts val="0"/>
              </a:spcAft>
            </a:pPr>
            <a:r>
              <a:rPr lang="zh-CN" altLang="en-US" sz="3600" b="1" kern="100" dirty="0" smtClean="0">
                <a:solidFill>
                  <a:schemeClr val="accent1"/>
                </a:solidFill>
                <a:latin typeface="+mn-ea"/>
                <a:cs typeface="Times New Roman" panose="02020603050405020304" pitchFamily="18" charset="0"/>
              </a:rPr>
              <a:t>项目成员</a:t>
            </a:r>
            <a:endParaRPr lang="zh-CN" altLang="en-US" sz="3600" b="1" kern="100" dirty="0">
              <a:solidFill>
                <a:schemeClr val="accent1"/>
              </a:solidFill>
              <a:latin typeface="+mn-ea"/>
              <a:cs typeface="Times New Roman" panose="02020603050405020304" pitchFamily="18" charset="0"/>
            </a:endParaRPr>
          </a:p>
        </p:txBody>
      </p:sp>
      <p:sp>
        <p:nvSpPr>
          <p:cNvPr id="30" name="矩形 29">
            <a:extLst>
              <a:ext uri="{FF2B5EF4-FFF2-40B4-BE49-F238E27FC236}">
                <a16:creationId xmlns:a16="http://schemas.microsoft.com/office/drawing/2014/main" xmlns="" id="{108EDB90-29AC-41EE-8404-B98F5C9941E8}"/>
              </a:ext>
            </a:extLst>
          </p:cNvPr>
          <p:cNvSpPr/>
          <p:nvPr/>
        </p:nvSpPr>
        <p:spPr>
          <a:xfrm>
            <a:off x="3085528" y="2431161"/>
            <a:ext cx="2512226" cy="461665"/>
          </a:xfrm>
          <a:prstGeom prst="rect">
            <a:avLst/>
          </a:prstGeom>
        </p:spPr>
        <p:txBody>
          <a:bodyPr wrap="none">
            <a:spAutoFit/>
          </a:bodyPr>
          <a:lstStyle/>
          <a:p>
            <a:pPr>
              <a:spcAft>
                <a:spcPts val="0"/>
              </a:spcAft>
            </a:pPr>
            <a:r>
              <a:rPr lang="en-US" altLang="zh-CN" sz="2400" kern="100" dirty="0" smtClean="0">
                <a:solidFill>
                  <a:schemeClr val="accent1"/>
                </a:solidFill>
                <a:latin typeface="+mj-lt"/>
                <a:cs typeface="Times New Roman" panose="02020603050405020304" pitchFamily="18" charset="0"/>
              </a:rPr>
              <a:t>Project Members</a:t>
            </a:r>
            <a:endParaRPr lang="en-US" altLang="zh-CN" sz="2400" kern="100" dirty="0">
              <a:solidFill>
                <a:schemeClr val="accent1"/>
              </a:solidFill>
              <a:latin typeface="+mj-lt"/>
              <a:cs typeface="Times New Roman" panose="02020603050405020304" pitchFamily="18" charset="0"/>
            </a:endParaRPr>
          </a:p>
        </p:txBody>
      </p:sp>
      <p:grpSp>
        <p:nvGrpSpPr>
          <p:cNvPr id="18" name="Group 69">
            <a:extLst>
              <a:ext uri="{FF2B5EF4-FFF2-40B4-BE49-F238E27FC236}">
                <a16:creationId xmlns:a16="http://schemas.microsoft.com/office/drawing/2014/main" xmlns="" id="{0C0D9A6B-42F3-4578-ABEA-AEFCCC2C6BF2}"/>
              </a:ext>
            </a:extLst>
          </p:cNvPr>
          <p:cNvGrpSpPr/>
          <p:nvPr/>
        </p:nvGrpSpPr>
        <p:grpSpPr>
          <a:xfrm>
            <a:off x="1604335" y="2195509"/>
            <a:ext cx="706108" cy="662656"/>
            <a:chOff x="10074275" y="1647825"/>
            <a:chExt cx="464344" cy="435769"/>
          </a:xfrm>
          <a:solidFill>
            <a:sysClr val="window" lastClr="FFFFFF"/>
          </a:solidFill>
        </p:grpSpPr>
        <p:sp>
          <p:nvSpPr>
            <p:cNvPr id="19" name="AutoShape 69">
              <a:extLst>
                <a:ext uri="{FF2B5EF4-FFF2-40B4-BE49-F238E27FC236}">
                  <a16:creationId xmlns:a16="http://schemas.microsoft.com/office/drawing/2014/main" xmlns="" id="{808B1BF4-E407-4CF4-9389-8625003A8845}"/>
                </a:ext>
              </a:extLst>
            </p:cNvPr>
            <p:cNvSpPr>
              <a:spLocks/>
            </p:cNvSpPr>
            <p:nvPr/>
          </p:nvSpPr>
          <p:spPr bwMode="auto">
            <a:xfrm>
              <a:off x="10074275" y="1647825"/>
              <a:ext cx="464344"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223" y="5760"/>
                  </a:moveTo>
                  <a:lnTo>
                    <a:pt x="17548" y="5760"/>
                  </a:lnTo>
                  <a:cubicBezTo>
                    <a:pt x="16804" y="5760"/>
                    <a:pt x="16198" y="5114"/>
                    <a:pt x="16198" y="4320"/>
                  </a:cubicBezTo>
                  <a:lnTo>
                    <a:pt x="16200" y="4320"/>
                  </a:lnTo>
                  <a:lnTo>
                    <a:pt x="16200" y="1440"/>
                  </a:lnTo>
                  <a:lnTo>
                    <a:pt x="20250" y="5760"/>
                  </a:lnTo>
                  <a:cubicBezTo>
                    <a:pt x="20250" y="5760"/>
                    <a:pt x="18223" y="5760"/>
                    <a:pt x="18223" y="5760"/>
                  </a:cubicBezTo>
                  <a:close/>
                  <a:moveTo>
                    <a:pt x="20250" y="19440"/>
                  </a:moveTo>
                  <a:cubicBezTo>
                    <a:pt x="20250" y="19837"/>
                    <a:pt x="19948" y="20160"/>
                    <a:pt x="19575" y="20160"/>
                  </a:cubicBezTo>
                  <a:lnTo>
                    <a:pt x="2024" y="20160"/>
                  </a:lnTo>
                  <a:cubicBezTo>
                    <a:pt x="1651" y="20160"/>
                    <a:pt x="1349" y="19837"/>
                    <a:pt x="1349" y="19440"/>
                  </a:cubicBezTo>
                  <a:lnTo>
                    <a:pt x="1349" y="2160"/>
                  </a:lnTo>
                  <a:cubicBezTo>
                    <a:pt x="1349" y="1762"/>
                    <a:pt x="1651" y="1440"/>
                    <a:pt x="2024" y="1440"/>
                  </a:cubicBezTo>
                  <a:lnTo>
                    <a:pt x="15525" y="1440"/>
                  </a:lnTo>
                  <a:lnTo>
                    <a:pt x="15525" y="4320"/>
                  </a:lnTo>
                  <a:lnTo>
                    <a:pt x="15523" y="4320"/>
                  </a:lnTo>
                  <a:cubicBezTo>
                    <a:pt x="15523" y="5513"/>
                    <a:pt x="16430" y="6480"/>
                    <a:pt x="17548" y="6480"/>
                  </a:cubicBezTo>
                  <a:lnTo>
                    <a:pt x="18223" y="6480"/>
                  </a:lnTo>
                  <a:lnTo>
                    <a:pt x="20250" y="6480"/>
                  </a:lnTo>
                  <a:cubicBezTo>
                    <a:pt x="20250" y="6480"/>
                    <a:pt x="20250" y="19440"/>
                    <a:pt x="20250" y="19440"/>
                  </a:cubicBezTo>
                  <a:close/>
                  <a:moveTo>
                    <a:pt x="21204" y="4741"/>
                  </a:moveTo>
                  <a:lnTo>
                    <a:pt x="17154" y="421"/>
                  </a:lnTo>
                  <a:cubicBezTo>
                    <a:pt x="16901" y="151"/>
                    <a:pt x="16557" y="0"/>
                    <a:pt x="16200" y="0"/>
                  </a:cubicBezTo>
                  <a:lnTo>
                    <a:pt x="2024" y="0"/>
                  </a:lnTo>
                  <a:cubicBezTo>
                    <a:pt x="908" y="0"/>
                    <a:pt x="0" y="968"/>
                    <a:pt x="0" y="2160"/>
                  </a:cubicBezTo>
                  <a:lnTo>
                    <a:pt x="0" y="19440"/>
                  </a:lnTo>
                  <a:cubicBezTo>
                    <a:pt x="0" y="20631"/>
                    <a:pt x="908" y="21600"/>
                    <a:pt x="2024" y="21600"/>
                  </a:cubicBezTo>
                  <a:lnTo>
                    <a:pt x="19575" y="21600"/>
                  </a:lnTo>
                  <a:cubicBezTo>
                    <a:pt x="20691" y="21600"/>
                    <a:pt x="21599" y="20631"/>
                    <a:pt x="21599" y="19440"/>
                  </a:cubicBezTo>
                  <a:lnTo>
                    <a:pt x="21599" y="5760"/>
                  </a:lnTo>
                  <a:cubicBezTo>
                    <a:pt x="21599" y="5378"/>
                    <a:pt x="21457" y="5011"/>
                    <a:pt x="21204" y="4741"/>
                  </a:cubicBezTo>
                </a:path>
              </a:pathLst>
            </a:custGeom>
            <a:grpFill/>
            <a:ln>
              <a:noFill/>
            </a:ln>
            <a:effectLst/>
            <a:extLst/>
          </p:spPr>
          <p:txBody>
            <a:bodyPr lIns="19050" tIns="19050" rIns="19050" bIns="19050" anchor="ctr"/>
            <a:lstStyle/>
            <a:p>
              <a:pPr algn="ctr" defTabSz="228600" fontAlgn="base" hangingPunct="0">
                <a:spcBef>
                  <a:spcPct val="0"/>
                </a:spcBef>
                <a:spcAft>
                  <a:spcPct val="0"/>
                </a:spcAft>
                <a:defRPr/>
              </a:pPr>
              <a:endParaRPr lang="en-US" sz="1500" kern="0" dirty="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0" name="AutoShape 70">
              <a:extLst>
                <a:ext uri="{FF2B5EF4-FFF2-40B4-BE49-F238E27FC236}">
                  <a16:creationId xmlns:a16="http://schemas.microsoft.com/office/drawing/2014/main" xmlns="" id="{37E1F46E-AE97-4B1A-A7EE-33CFD92774D3}"/>
                </a:ext>
              </a:extLst>
            </p:cNvPr>
            <p:cNvSpPr>
              <a:spLocks/>
            </p:cNvSpPr>
            <p:nvPr/>
          </p:nvSpPr>
          <p:spPr bwMode="auto">
            <a:xfrm>
              <a:off x="10291763" y="1734344"/>
              <a:ext cx="873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a:extLst/>
          </p:spPr>
          <p:txBody>
            <a:bodyPr lIns="19050" tIns="19050" rIns="19050" bIns="19050" anchor="ctr"/>
            <a:lstStyle/>
            <a:p>
              <a:pPr algn="ctr" defTabSz="228600" fontAlgn="base" hangingPunct="0">
                <a:spcBef>
                  <a:spcPct val="0"/>
                </a:spcBef>
                <a:spcAft>
                  <a:spcPct val="0"/>
                </a:spcAft>
                <a:defRPr/>
              </a:pPr>
              <a:endParaRPr lang="en-US" sz="1500" kern="0" dirty="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1" name="AutoShape 71">
              <a:extLst>
                <a:ext uri="{FF2B5EF4-FFF2-40B4-BE49-F238E27FC236}">
                  <a16:creationId xmlns:a16="http://schemas.microsoft.com/office/drawing/2014/main" xmlns="" id="{E4714992-6D51-4BE9-AD0D-211B5E9950BD}"/>
                </a:ext>
              </a:extLst>
            </p:cNvPr>
            <p:cNvSpPr>
              <a:spLocks/>
            </p:cNvSpPr>
            <p:nvPr/>
          </p:nvSpPr>
          <p:spPr bwMode="auto">
            <a:xfrm>
              <a:off x="10291763" y="1778000"/>
              <a:ext cx="87313"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a:extLst/>
          </p:spPr>
          <p:txBody>
            <a:bodyPr lIns="19050" tIns="19050" rIns="19050" bIns="19050" anchor="ctr"/>
            <a:lstStyle/>
            <a:p>
              <a:pPr algn="ctr" defTabSz="228600" fontAlgn="base" hangingPunct="0">
                <a:spcBef>
                  <a:spcPct val="0"/>
                </a:spcBef>
                <a:spcAft>
                  <a:spcPct val="0"/>
                </a:spcAft>
                <a:defRPr/>
              </a:pPr>
              <a:endParaRPr lang="en-US" sz="1500" kern="0" dirty="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2" name="AutoShape 72">
              <a:extLst>
                <a:ext uri="{FF2B5EF4-FFF2-40B4-BE49-F238E27FC236}">
                  <a16:creationId xmlns:a16="http://schemas.microsoft.com/office/drawing/2014/main" xmlns="" id="{8CB74BEB-A976-4CD8-8061-4946EBFDF886}"/>
                </a:ext>
              </a:extLst>
            </p:cNvPr>
            <p:cNvSpPr>
              <a:spLocks/>
            </p:cNvSpPr>
            <p:nvPr/>
          </p:nvSpPr>
          <p:spPr bwMode="auto">
            <a:xfrm>
              <a:off x="10291763" y="1821657"/>
              <a:ext cx="1889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369" y="21599"/>
                    <a:pt x="830" y="21599"/>
                  </a:cubicBezTo>
                  <a:lnTo>
                    <a:pt x="20769" y="21599"/>
                  </a:lnTo>
                  <a:cubicBezTo>
                    <a:pt x="21226" y="21599"/>
                    <a:pt x="21600" y="16769"/>
                    <a:pt x="21600" y="10800"/>
                  </a:cubicBezTo>
                  <a:cubicBezTo>
                    <a:pt x="21600" y="4830"/>
                    <a:pt x="21226" y="0"/>
                    <a:pt x="20769" y="0"/>
                  </a:cubicBezTo>
                  <a:lnTo>
                    <a:pt x="830" y="0"/>
                  </a:lnTo>
                  <a:cubicBezTo>
                    <a:pt x="369" y="0"/>
                    <a:pt x="0" y="4830"/>
                    <a:pt x="0" y="10800"/>
                  </a:cubicBezTo>
                </a:path>
              </a:pathLst>
            </a:custGeom>
            <a:grpFill/>
            <a:ln>
              <a:noFill/>
            </a:ln>
            <a:effectLst/>
            <a:extLst/>
          </p:spPr>
          <p:txBody>
            <a:bodyPr lIns="19050" tIns="19050" rIns="19050" bIns="19050" anchor="ctr"/>
            <a:lstStyle/>
            <a:p>
              <a:pPr algn="ctr" defTabSz="228600" fontAlgn="base" hangingPunct="0">
                <a:spcBef>
                  <a:spcPct val="0"/>
                </a:spcBef>
                <a:spcAft>
                  <a:spcPct val="0"/>
                </a:spcAft>
                <a:defRPr/>
              </a:pPr>
              <a:endParaRPr lang="en-US" sz="1500" kern="0" dirty="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4" name="AutoShape 73">
              <a:extLst>
                <a:ext uri="{FF2B5EF4-FFF2-40B4-BE49-F238E27FC236}">
                  <a16:creationId xmlns:a16="http://schemas.microsoft.com/office/drawing/2014/main" xmlns="" id="{F4C9D249-032C-475A-8DD4-7133757C6228}"/>
                </a:ext>
              </a:extLst>
            </p:cNvPr>
            <p:cNvSpPr>
              <a:spLocks/>
            </p:cNvSpPr>
            <p:nvPr/>
          </p:nvSpPr>
          <p:spPr bwMode="auto">
            <a:xfrm>
              <a:off x="10132219" y="1908969"/>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a:extLst/>
          </p:spPr>
          <p:txBody>
            <a:bodyPr lIns="19050" tIns="19050" rIns="19050" bIns="19050" anchor="ctr"/>
            <a:lstStyle/>
            <a:p>
              <a:pPr algn="ctr" defTabSz="228600" fontAlgn="base" hangingPunct="0">
                <a:spcBef>
                  <a:spcPct val="0"/>
                </a:spcBef>
                <a:spcAft>
                  <a:spcPct val="0"/>
                </a:spcAft>
                <a:defRPr/>
              </a:pPr>
              <a:endParaRPr lang="en-US" sz="1500" kern="0" dirty="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5" name="AutoShape 74">
              <a:extLst>
                <a:ext uri="{FF2B5EF4-FFF2-40B4-BE49-F238E27FC236}">
                  <a16:creationId xmlns:a16="http://schemas.microsoft.com/office/drawing/2014/main" xmlns="" id="{FD06EE78-DB9C-4147-A792-1A1651C56D70}"/>
                </a:ext>
              </a:extLst>
            </p:cNvPr>
            <p:cNvSpPr>
              <a:spLocks/>
            </p:cNvSpPr>
            <p:nvPr/>
          </p:nvSpPr>
          <p:spPr bwMode="auto">
            <a:xfrm>
              <a:off x="10132219" y="1952625"/>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a:extLst/>
          </p:spPr>
          <p:txBody>
            <a:bodyPr lIns="19050" tIns="19050" rIns="19050" bIns="19050" anchor="ctr"/>
            <a:lstStyle/>
            <a:p>
              <a:pPr algn="ctr" defTabSz="228600" fontAlgn="base" hangingPunct="0">
                <a:spcBef>
                  <a:spcPct val="0"/>
                </a:spcBef>
                <a:spcAft>
                  <a:spcPct val="0"/>
                </a:spcAft>
                <a:defRPr/>
              </a:pPr>
              <a:endParaRPr lang="en-US" sz="1500" kern="0" dirty="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6" name="AutoShape 75">
              <a:extLst>
                <a:ext uri="{FF2B5EF4-FFF2-40B4-BE49-F238E27FC236}">
                  <a16:creationId xmlns:a16="http://schemas.microsoft.com/office/drawing/2014/main" xmlns="" id="{215CB5EA-D210-42AC-9249-48C0507C375E}"/>
                </a:ext>
              </a:extLst>
            </p:cNvPr>
            <p:cNvSpPr>
              <a:spLocks/>
            </p:cNvSpPr>
            <p:nvPr/>
          </p:nvSpPr>
          <p:spPr bwMode="auto">
            <a:xfrm>
              <a:off x="10132219" y="1996282"/>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a:extLst/>
          </p:spPr>
          <p:txBody>
            <a:bodyPr lIns="19050" tIns="19050" rIns="19050" bIns="19050" anchor="ctr"/>
            <a:lstStyle/>
            <a:p>
              <a:pPr algn="ctr" defTabSz="228600" fontAlgn="base" hangingPunct="0">
                <a:spcBef>
                  <a:spcPct val="0"/>
                </a:spcBef>
                <a:spcAft>
                  <a:spcPct val="0"/>
                </a:spcAft>
                <a:defRPr/>
              </a:pPr>
              <a:endParaRPr lang="en-US" sz="1500" kern="0" dirty="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7" name="AutoShape 76">
              <a:extLst>
                <a:ext uri="{FF2B5EF4-FFF2-40B4-BE49-F238E27FC236}">
                  <a16:creationId xmlns:a16="http://schemas.microsoft.com/office/drawing/2014/main" xmlns="" id="{2CBFB27D-BCA6-4B68-AE6C-561D9E126604}"/>
                </a:ext>
              </a:extLst>
            </p:cNvPr>
            <p:cNvSpPr>
              <a:spLocks/>
            </p:cNvSpPr>
            <p:nvPr/>
          </p:nvSpPr>
          <p:spPr bwMode="auto">
            <a:xfrm>
              <a:off x="10132219" y="1865313"/>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69"/>
                    <a:pt x="201" y="21599"/>
                    <a:pt x="449" y="21599"/>
                  </a:cubicBezTo>
                  <a:lnTo>
                    <a:pt x="21150" y="21599"/>
                  </a:lnTo>
                  <a:cubicBezTo>
                    <a:pt x="21397" y="21599"/>
                    <a:pt x="21599" y="16769"/>
                    <a:pt x="21599" y="10800"/>
                  </a:cubicBezTo>
                  <a:cubicBezTo>
                    <a:pt x="21599" y="4830"/>
                    <a:pt x="21397" y="0"/>
                    <a:pt x="21150" y="0"/>
                  </a:cubicBezTo>
                </a:path>
              </a:pathLst>
            </a:custGeom>
            <a:grpFill/>
            <a:ln>
              <a:noFill/>
            </a:ln>
            <a:effectLst/>
            <a:extLst/>
          </p:spPr>
          <p:txBody>
            <a:bodyPr lIns="19050" tIns="19050" rIns="19050" bIns="19050" anchor="ctr"/>
            <a:lstStyle/>
            <a:p>
              <a:pPr algn="ctr" defTabSz="228600" fontAlgn="base" hangingPunct="0">
                <a:spcBef>
                  <a:spcPct val="0"/>
                </a:spcBef>
                <a:spcAft>
                  <a:spcPct val="0"/>
                </a:spcAft>
                <a:defRPr/>
              </a:pPr>
              <a:endParaRPr lang="en-US" sz="1500" kern="0" dirty="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8" name="AutoShape 77">
              <a:extLst>
                <a:ext uri="{FF2B5EF4-FFF2-40B4-BE49-F238E27FC236}">
                  <a16:creationId xmlns:a16="http://schemas.microsoft.com/office/drawing/2014/main" xmlns="" id="{86B979D6-CB09-4658-9DE3-B08511D49F0E}"/>
                </a:ext>
              </a:extLst>
            </p:cNvPr>
            <p:cNvSpPr>
              <a:spLocks/>
            </p:cNvSpPr>
            <p:nvPr/>
          </p:nvSpPr>
          <p:spPr bwMode="auto">
            <a:xfrm>
              <a:off x="10132219" y="1720057"/>
              <a:ext cx="130969" cy="116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5400"/>
                  </a:moveTo>
                  <a:lnTo>
                    <a:pt x="16800" y="5400"/>
                  </a:lnTo>
                  <a:lnTo>
                    <a:pt x="16800" y="16200"/>
                  </a:lnTo>
                  <a:lnTo>
                    <a:pt x="4799" y="16200"/>
                  </a:lnTo>
                  <a:cubicBezTo>
                    <a:pt x="4799" y="16200"/>
                    <a:pt x="4799" y="5400"/>
                    <a:pt x="4799" y="5400"/>
                  </a:cubicBezTo>
                  <a:close/>
                  <a:moveTo>
                    <a:pt x="2399" y="21599"/>
                  </a:moveTo>
                  <a:lnTo>
                    <a:pt x="19200" y="21599"/>
                  </a:lnTo>
                  <a:cubicBezTo>
                    <a:pt x="20526" y="21599"/>
                    <a:pt x="21599" y="20392"/>
                    <a:pt x="21599" y="18900"/>
                  </a:cubicBezTo>
                  <a:lnTo>
                    <a:pt x="21599" y="2700"/>
                  </a:lnTo>
                  <a:cubicBezTo>
                    <a:pt x="21599" y="1207"/>
                    <a:pt x="20526" y="0"/>
                    <a:pt x="19200" y="0"/>
                  </a:cubicBezTo>
                  <a:lnTo>
                    <a:pt x="2399" y="0"/>
                  </a:lnTo>
                  <a:cubicBezTo>
                    <a:pt x="1073" y="0"/>
                    <a:pt x="0" y="1207"/>
                    <a:pt x="0" y="2700"/>
                  </a:cubicBezTo>
                  <a:lnTo>
                    <a:pt x="0" y="18900"/>
                  </a:lnTo>
                  <a:cubicBezTo>
                    <a:pt x="0" y="20392"/>
                    <a:pt x="1073" y="21599"/>
                    <a:pt x="2399" y="21599"/>
                  </a:cubicBezTo>
                </a:path>
              </a:pathLst>
            </a:custGeom>
            <a:grpFill/>
            <a:ln>
              <a:noFill/>
            </a:ln>
            <a:effectLst/>
            <a:extLst/>
          </p:spPr>
          <p:txBody>
            <a:bodyPr lIns="19050" tIns="19050" rIns="19050" bIns="19050" anchor="ctr"/>
            <a:lstStyle/>
            <a:p>
              <a:pPr algn="ctr" defTabSz="228600" fontAlgn="base" hangingPunct="0">
                <a:spcBef>
                  <a:spcPct val="0"/>
                </a:spcBef>
                <a:spcAft>
                  <a:spcPct val="0"/>
                </a:spcAft>
                <a:defRPr/>
              </a:pPr>
              <a:endParaRPr lang="en-US" sz="1500" kern="0" dirty="0">
                <a:solidFill>
                  <a:srgbClr val="FFFFFF"/>
                </a:solidFill>
                <a:effectLst>
                  <a:outerShdw blurRad="38100" dist="38100" dir="2700000" algn="tl">
                    <a:srgbClr val="000000"/>
                  </a:outerShdw>
                </a:effectLst>
                <a:latin typeface="Gill Sans" charset="0"/>
                <a:ea typeface="宋体"/>
                <a:sym typeface="Gill Sans" charset="0"/>
              </a:endParaRPr>
            </a:p>
          </p:txBody>
        </p:sp>
      </p:grpSp>
    </p:spTree>
    <p:extLst>
      <p:ext uri="{BB962C8B-B14F-4D97-AF65-F5344CB8AC3E}">
        <p14:creationId xmlns:p14="http://schemas.microsoft.com/office/powerpoint/2010/main" xmlns="" val="2568997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1000"/>
                                        <p:tgtEl>
                                          <p:spTgt spid="23"/>
                                        </p:tgtEl>
                                      </p:cBhvr>
                                    </p:animEffect>
                                    <p:anim calcmode="lin" valueType="num">
                                      <p:cBhvr>
                                        <p:cTn id="18" dur="1000" fill="hold"/>
                                        <p:tgtEl>
                                          <p:spTgt spid="23"/>
                                        </p:tgtEl>
                                        <p:attrNameLst>
                                          <p:attrName>ppt_x</p:attrName>
                                        </p:attrNameLst>
                                      </p:cBhvr>
                                      <p:tavLst>
                                        <p:tav tm="0">
                                          <p:val>
                                            <p:strVal val="#ppt_x"/>
                                          </p:val>
                                        </p:tav>
                                        <p:tav tm="100000">
                                          <p:val>
                                            <p:strVal val="#ppt_x"/>
                                          </p:val>
                                        </p:tav>
                                      </p:tavLst>
                                    </p:anim>
                                    <p:anim calcmode="lin" valueType="num">
                                      <p:cBhvr>
                                        <p:cTn id="19" dur="1000" fill="hold"/>
                                        <p:tgtEl>
                                          <p:spTgt spid="2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1000"/>
                                        <p:tgtEl>
                                          <p:spTgt spid="30"/>
                                        </p:tgtEl>
                                      </p:cBhvr>
                                    </p:animEffect>
                                    <p:anim calcmode="lin" valueType="num">
                                      <p:cBhvr>
                                        <p:cTn id="23" dur="1000" fill="hold"/>
                                        <p:tgtEl>
                                          <p:spTgt spid="30"/>
                                        </p:tgtEl>
                                        <p:attrNameLst>
                                          <p:attrName>ppt_x</p:attrName>
                                        </p:attrNameLst>
                                      </p:cBhvr>
                                      <p:tavLst>
                                        <p:tav tm="0">
                                          <p:val>
                                            <p:strVal val="#ppt_x"/>
                                          </p:val>
                                        </p:tav>
                                        <p:tav tm="100000">
                                          <p:val>
                                            <p:strVal val="#ppt_x"/>
                                          </p:val>
                                        </p:tav>
                                      </p:tavLst>
                                    </p:anim>
                                    <p:anim calcmode="lin" valueType="num">
                                      <p:cBhvr>
                                        <p:cTn id="24"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3" grpId="0"/>
      <p:bldP spid="3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xmlns="" id="{B1EF227F-F971-46C4-8C83-D820A502B67B}"/>
              </a:ext>
            </a:extLst>
          </p:cNvPr>
          <p:cNvSpPr/>
          <p:nvPr/>
        </p:nvSpPr>
        <p:spPr>
          <a:xfrm>
            <a:off x="388823" y="375240"/>
            <a:ext cx="1210588" cy="400110"/>
          </a:xfrm>
          <a:prstGeom prst="rect">
            <a:avLst/>
          </a:prstGeom>
        </p:spPr>
        <p:txBody>
          <a:bodyPr wrap="none">
            <a:spAutoFit/>
          </a:bodyPr>
          <a:lstStyle/>
          <a:p>
            <a:pPr>
              <a:spcAft>
                <a:spcPts val="0"/>
              </a:spcAft>
            </a:pPr>
            <a:r>
              <a:rPr lang="zh-CN" altLang="en-US" sz="2000" b="1" kern="100" dirty="0" smtClean="0">
                <a:solidFill>
                  <a:schemeClr val="accent1"/>
                </a:solidFill>
                <a:latin typeface="+mn-ea"/>
                <a:cs typeface="Times New Roman" panose="02020603050405020304" pitchFamily="18" charset="0"/>
              </a:rPr>
              <a:t>项目成员</a:t>
            </a:r>
            <a:endParaRPr lang="zh-CN" altLang="en-US" sz="2000" b="1" kern="100" dirty="0">
              <a:solidFill>
                <a:schemeClr val="accent1"/>
              </a:solidFill>
              <a:latin typeface="+mn-ea"/>
              <a:cs typeface="Times New Roman" panose="02020603050405020304" pitchFamily="18" charset="0"/>
            </a:endParaRPr>
          </a:p>
        </p:txBody>
      </p:sp>
      <p:sp>
        <p:nvSpPr>
          <p:cNvPr id="4" name="矩形 3">
            <a:extLst>
              <a:ext uri="{FF2B5EF4-FFF2-40B4-BE49-F238E27FC236}">
                <a16:creationId xmlns:a16="http://schemas.microsoft.com/office/drawing/2014/main" xmlns="" id="{9E909954-10C8-4280-953E-B54B27A00653}"/>
              </a:ext>
            </a:extLst>
          </p:cNvPr>
          <p:cNvSpPr/>
          <p:nvPr/>
        </p:nvSpPr>
        <p:spPr>
          <a:xfrm>
            <a:off x="388823" y="742818"/>
            <a:ext cx="1238352" cy="276999"/>
          </a:xfrm>
          <a:prstGeom prst="rect">
            <a:avLst/>
          </a:prstGeom>
        </p:spPr>
        <p:txBody>
          <a:bodyPr wrap="none">
            <a:spAutoFit/>
          </a:bodyPr>
          <a:lstStyle/>
          <a:p>
            <a:pPr>
              <a:spcAft>
                <a:spcPts val="0"/>
              </a:spcAft>
            </a:pPr>
            <a:r>
              <a:rPr lang="en-US" altLang="zh-CN" sz="1200" kern="100" dirty="0" smtClean="0">
                <a:solidFill>
                  <a:schemeClr val="accent1"/>
                </a:solidFill>
                <a:cs typeface="Times New Roman" panose="02020603050405020304" pitchFamily="18" charset="0"/>
              </a:rPr>
              <a:t>Project members</a:t>
            </a:r>
            <a:endParaRPr lang="en-US" altLang="zh-CN" sz="1200" kern="100" dirty="0">
              <a:solidFill>
                <a:schemeClr val="accent1"/>
              </a:solidFill>
              <a:cs typeface="Times New Roman" panose="02020603050405020304" pitchFamily="18" charset="0"/>
            </a:endParaRPr>
          </a:p>
        </p:txBody>
      </p:sp>
      <p:sp>
        <p:nvSpPr>
          <p:cNvPr id="36" name="矩形 35">
            <a:extLst>
              <a:ext uri="{FF2B5EF4-FFF2-40B4-BE49-F238E27FC236}">
                <a16:creationId xmlns:a16="http://schemas.microsoft.com/office/drawing/2014/main" xmlns="" id="{8493C5D9-4D1D-43FC-8B4E-3EA5B187A304}"/>
              </a:ext>
            </a:extLst>
          </p:cNvPr>
          <p:cNvSpPr/>
          <p:nvPr/>
        </p:nvSpPr>
        <p:spPr>
          <a:xfrm>
            <a:off x="673099" y="2897418"/>
            <a:ext cx="1980029" cy="400110"/>
          </a:xfrm>
          <a:prstGeom prst="rect">
            <a:avLst/>
          </a:prstGeom>
        </p:spPr>
        <p:txBody>
          <a:bodyPr wrap="none">
            <a:spAutoFit/>
          </a:bodyPr>
          <a:lstStyle/>
          <a:p>
            <a:pPr>
              <a:spcAft>
                <a:spcPts val="0"/>
              </a:spcAft>
            </a:pPr>
            <a:r>
              <a:rPr lang="zh-CN" altLang="en-US" sz="2000" b="1" kern="100">
                <a:solidFill>
                  <a:schemeClr val="bg1"/>
                </a:solidFill>
                <a:latin typeface="+mn-ea"/>
                <a:cs typeface="Times New Roman" panose="02020603050405020304" pitchFamily="18" charset="0"/>
              </a:rPr>
              <a:t>论文的理论依据</a:t>
            </a:r>
          </a:p>
        </p:txBody>
      </p:sp>
      <p:sp>
        <p:nvSpPr>
          <p:cNvPr id="38" name="椭圆 37">
            <a:extLst>
              <a:ext uri="{FF2B5EF4-FFF2-40B4-BE49-F238E27FC236}">
                <a16:creationId xmlns:a16="http://schemas.microsoft.com/office/drawing/2014/main" xmlns="" id="{E5869446-5A6C-4FEF-953E-E327B000A458}"/>
              </a:ext>
            </a:extLst>
          </p:cNvPr>
          <p:cNvSpPr/>
          <p:nvPr/>
        </p:nvSpPr>
        <p:spPr>
          <a:xfrm>
            <a:off x="4330460" y="2751520"/>
            <a:ext cx="483079" cy="48307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a:extLst>
              <a:ext uri="{FF2B5EF4-FFF2-40B4-BE49-F238E27FC236}">
                <a16:creationId xmlns:a16="http://schemas.microsoft.com/office/drawing/2014/main" xmlns="" id="{59775499-062C-4B20-A38F-156BBA604179}"/>
              </a:ext>
            </a:extLst>
          </p:cNvPr>
          <p:cNvSpPr/>
          <p:nvPr/>
        </p:nvSpPr>
        <p:spPr>
          <a:xfrm>
            <a:off x="4330460" y="3605075"/>
            <a:ext cx="483079" cy="48307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xmlns="" id="{E7E57A3C-8443-49FF-9826-9C5E2E058FD6}"/>
              </a:ext>
            </a:extLst>
          </p:cNvPr>
          <p:cNvSpPr/>
          <p:nvPr/>
        </p:nvSpPr>
        <p:spPr>
          <a:xfrm>
            <a:off x="4923204" y="3605074"/>
            <a:ext cx="3069164" cy="512448"/>
          </a:xfrm>
          <a:prstGeom prst="rect">
            <a:avLst/>
          </a:prstGeom>
        </p:spPr>
        <p:txBody>
          <a:bodyPr wrap="square">
            <a:spAutoFit/>
          </a:bodyPr>
          <a:lstStyle/>
          <a:p>
            <a:pPr>
              <a:lnSpc>
                <a:spcPct val="130000"/>
              </a:lnSpc>
              <a:spcBef>
                <a:spcPts val="600"/>
              </a:spcBef>
            </a:pPr>
            <a:r>
              <a:rPr lang="en-US" altLang="zh-CN" sz="1050">
                <a:solidFill>
                  <a:schemeClr val="bg1"/>
                </a:solidFill>
              </a:rPr>
              <a:t>Lorem ipsum dolor sit amet, consectetuer adipiscing elit. Aenean commodo ligula eget dolor. </a:t>
            </a:r>
          </a:p>
        </p:txBody>
      </p:sp>
      <p:grpSp>
        <p:nvGrpSpPr>
          <p:cNvPr id="13" name="Group 69">
            <a:extLst>
              <a:ext uri="{FF2B5EF4-FFF2-40B4-BE49-F238E27FC236}">
                <a16:creationId xmlns:a16="http://schemas.microsoft.com/office/drawing/2014/main" xmlns="" id="{AB4DA541-D62E-4DEA-AA34-72DECD7657D7}"/>
              </a:ext>
            </a:extLst>
          </p:cNvPr>
          <p:cNvGrpSpPr/>
          <p:nvPr/>
        </p:nvGrpSpPr>
        <p:grpSpPr>
          <a:xfrm>
            <a:off x="8242594" y="4261027"/>
            <a:ext cx="325471" cy="305442"/>
            <a:chOff x="10074275" y="1647825"/>
            <a:chExt cx="464344" cy="435769"/>
          </a:xfrm>
          <a:solidFill>
            <a:srgbClr val="222B34"/>
          </a:solidFill>
        </p:grpSpPr>
        <p:sp>
          <p:nvSpPr>
            <p:cNvPr id="14" name="AutoShape 69">
              <a:extLst>
                <a:ext uri="{FF2B5EF4-FFF2-40B4-BE49-F238E27FC236}">
                  <a16:creationId xmlns:a16="http://schemas.microsoft.com/office/drawing/2014/main" xmlns="" id="{E15ABEED-E4CA-4CED-9584-EA4288A74F38}"/>
                </a:ext>
              </a:extLst>
            </p:cNvPr>
            <p:cNvSpPr>
              <a:spLocks/>
            </p:cNvSpPr>
            <p:nvPr/>
          </p:nvSpPr>
          <p:spPr bwMode="auto">
            <a:xfrm>
              <a:off x="10074275" y="1647825"/>
              <a:ext cx="464344"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223" y="5760"/>
                  </a:moveTo>
                  <a:lnTo>
                    <a:pt x="17548" y="5760"/>
                  </a:lnTo>
                  <a:cubicBezTo>
                    <a:pt x="16804" y="5760"/>
                    <a:pt x="16198" y="5114"/>
                    <a:pt x="16198" y="4320"/>
                  </a:cubicBezTo>
                  <a:lnTo>
                    <a:pt x="16200" y="4320"/>
                  </a:lnTo>
                  <a:lnTo>
                    <a:pt x="16200" y="1440"/>
                  </a:lnTo>
                  <a:lnTo>
                    <a:pt x="20250" y="5760"/>
                  </a:lnTo>
                  <a:cubicBezTo>
                    <a:pt x="20250" y="5760"/>
                    <a:pt x="18223" y="5760"/>
                    <a:pt x="18223" y="5760"/>
                  </a:cubicBezTo>
                  <a:close/>
                  <a:moveTo>
                    <a:pt x="20250" y="19440"/>
                  </a:moveTo>
                  <a:cubicBezTo>
                    <a:pt x="20250" y="19837"/>
                    <a:pt x="19948" y="20160"/>
                    <a:pt x="19575" y="20160"/>
                  </a:cubicBezTo>
                  <a:lnTo>
                    <a:pt x="2024" y="20160"/>
                  </a:lnTo>
                  <a:cubicBezTo>
                    <a:pt x="1651" y="20160"/>
                    <a:pt x="1349" y="19837"/>
                    <a:pt x="1349" y="19440"/>
                  </a:cubicBezTo>
                  <a:lnTo>
                    <a:pt x="1349" y="2160"/>
                  </a:lnTo>
                  <a:cubicBezTo>
                    <a:pt x="1349" y="1762"/>
                    <a:pt x="1651" y="1440"/>
                    <a:pt x="2024" y="1440"/>
                  </a:cubicBezTo>
                  <a:lnTo>
                    <a:pt x="15525" y="1440"/>
                  </a:lnTo>
                  <a:lnTo>
                    <a:pt x="15525" y="4320"/>
                  </a:lnTo>
                  <a:lnTo>
                    <a:pt x="15523" y="4320"/>
                  </a:lnTo>
                  <a:cubicBezTo>
                    <a:pt x="15523" y="5513"/>
                    <a:pt x="16430" y="6480"/>
                    <a:pt x="17548" y="6480"/>
                  </a:cubicBezTo>
                  <a:lnTo>
                    <a:pt x="18223" y="6480"/>
                  </a:lnTo>
                  <a:lnTo>
                    <a:pt x="20250" y="6480"/>
                  </a:lnTo>
                  <a:cubicBezTo>
                    <a:pt x="20250" y="6480"/>
                    <a:pt x="20250" y="19440"/>
                    <a:pt x="20250" y="19440"/>
                  </a:cubicBezTo>
                  <a:close/>
                  <a:moveTo>
                    <a:pt x="21204" y="4741"/>
                  </a:moveTo>
                  <a:lnTo>
                    <a:pt x="17154" y="421"/>
                  </a:lnTo>
                  <a:cubicBezTo>
                    <a:pt x="16901" y="151"/>
                    <a:pt x="16557" y="0"/>
                    <a:pt x="16200" y="0"/>
                  </a:cubicBezTo>
                  <a:lnTo>
                    <a:pt x="2024" y="0"/>
                  </a:lnTo>
                  <a:cubicBezTo>
                    <a:pt x="908" y="0"/>
                    <a:pt x="0" y="968"/>
                    <a:pt x="0" y="2160"/>
                  </a:cubicBezTo>
                  <a:lnTo>
                    <a:pt x="0" y="19440"/>
                  </a:lnTo>
                  <a:cubicBezTo>
                    <a:pt x="0" y="20631"/>
                    <a:pt x="908" y="21600"/>
                    <a:pt x="2024" y="21600"/>
                  </a:cubicBezTo>
                  <a:lnTo>
                    <a:pt x="19575" y="21600"/>
                  </a:lnTo>
                  <a:cubicBezTo>
                    <a:pt x="20691" y="21600"/>
                    <a:pt x="21599" y="20631"/>
                    <a:pt x="21599" y="19440"/>
                  </a:cubicBezTo>
                  <a:lnTo>
                    <a:pt x="21599" y="5760"/>
                  </a:lnTo>
                  <a:cubicBezTo>
                    <a:pt x="21599" y="5378"/>
                    <a:pt x="21457" y="5011"/>
                    <a:pt x="21204" y="4741"/>
                  </a:cubicBezTo>
                </a:path>
              </a:pathLst>
            </a:custGeom>
            <a:grpFill/>
            <a:ln>
              <a:noFill/>
            </a:ln>
            <a:effectLst/>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15" name="AutoShape 70">
              <a:extLst>
                <a:ext uri="{FF2B5EF4-FFF2-40B4-BE49-F238E27FC236}">
                  <a16:creationId xmlns:a16="http://schemas.microsoft.com/office/drawing/2014/main" xmlns="" id="{1D907B55-E7F0-4E9F-A792-4B98F318F5B2}"/>
                </a:ext>
              </a:extLst>
            </p:cNvPr>
            <p:cNvSpPr>
              <a:spLocks/>
            </p:cNvSpPr>
            <p:nvPr/>
          </p:nvSpPr>
          <p:spPr bwMode="auto">
            <a:xfrm>
              <a:off x="10291763" y="1734344"/>
              <a:ext cx="873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16" name="AutoShape 71">
              <a:extLst>
                <a:ext uri="{FF2B5EF4-FFF2-40B4-BE49-F238E27FC236}">
                  <a16:creationId xmlns:a16="http://schemas.microsoft.com/office/drawing/2014/main" xmlns="" id="{14B073FD-8752-4152-B96B-CA2AA8BD8461}"/>
                </a:ext>
              </a:extLst>
            </p:cNvPr>
            <p:cNvSpPr>
              <a:spLocks/>
            </p:cNvSpPr>
            <p:nvPr/>
          </p:nvSpPr>
          <p:spPr bwMode="auto">
            <a:xfrm>
              <a:off x="10291763" y="1778000"/>
              <a:ext cx="87313"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17" name="AutoShape 72">
              <a:extLst>
                <a:ext uri="{FF2B5EF4-FFF2-40B4-BE49-F238E27FC236}">
                  <a16:creationId xmlns:a16="http://schemas.microsoft.com/office/drawing/2014/main" xmlns="" id="{09A1A286-01FD-4F8A-AEAE-00E63A5867D7}"/>
                </a:ext>
              </a:extLst>
            </p:cNvPr>
            <p:cNvSpPr>
              <a:spLocks/>
            </p:cNvSpPr>
            <p:nvPr/>
          </p:nvSpPr>
          <p:spPr bwMode="auto">
            <a:xfrm>
              <a:off x="10291763" y="1821657"/>
              <a:ext cx="1889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369" y="21599"/>
                    <a:pt x="830" y="21599"/>
                  </a:cubicBezTo>
                  <a:lnTo>
                    <a:pt x="20769" y="21599"/>
                  </a:lnTo>
                  <a:cubicBezTo>
                    <a:pt x="21226" y="21599"/>
                    <a:pt x="21600" y="16769"/>
                    <a:pt x="21600" y="10800"/>
                  </a:cubicBezTo>
                  <a:cubicBezTo>
                    <a:pt x="21600" y="4830"/>
                    <a:pt x="21226" y="0"/>
                    <a:pt x="20769" y="0"/>
                  </a:cubicBezTo>
                  <a:lnTo>
                    <a:pt x="830" y="0"/>
                  </a:lnTo>
                  <a:cubicBezTo>
                    <a:pt x="369" y="0"/>
                    <a:pt x="0" y="4830"/>
                    <a:pt x="0" y="10800"/>
                  </a:cubicBezTo>
                </a:path>
              </a:pathLst>
            </a:custGeom>
            <a:grpFill/>
            <a:ln>
              <a:noFill/>
            </a:ln>
            <a:effectLst/>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18" name="AutoShape 73">
              <a:extLst>
                <a:ext uri="{FF2B5EF4-FFF2-40B4-BE49-F238E27FC236}">
                  <a16:creationId xmlns:a16="http://schemas.microsoft.com/office/drawing/2014/main" xmlns="" id="{97AC18C2-BE5B-42A9-AA93-3E9879DE662C}"/>
                </a:ext>
              </a:extLst>
            </p:cNvPr>
            <p:cNvSpPr>
              <a:spLocks/>
            </p:cNvSpPr>
            <p:nvPr/>
          </p:nvSpPr>
          <p:spPr bwMode="auto">
            <a:xfrm>
              <a:off x="10132219" y="1908969"/>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19" name="AutoShape 74">
              <a:extLst>
                <a:ext uri="{FF2B5EF4-FFF2-40B4-BE49-F238E27FC236}">
                  <a16:creationId xmlns:a16="http://schemas.microsoft.com/office/drawing/2014/main" xmlns="" id="{43A4495B-4792-4837-8303-5ADDACB3DCCF}"/>
                </a:ext>
              </a:extLst>
            </p:cNvPr>
            <p:cNvSpPr>
              <a:spLocks/>
            </p:cNvSpPr>
            <p:nvPr/>
          </p:nvSpPr>
          <p:spPr bwMode="auto">
            <a:xfrm>
              <a:off x="10132219" y="1952625"/>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0" name="AutoShape 75">
              <a:extLst>
                <a:ext uri="{FF2B5EF4-FFF2-40B4-BE49-F238E27FC236}">
                  <a16:creationId xmlns:a16="http://schemas.microsoft.com/office/drawing/2014/main" xmlns="" id="{ACD6B7AE-6181-402C-BB49-48E26BC67D71}"/>
                </a:ext>
              </a:extLst>
            </p:cNvPr>
            <p:cNvSpPr>
              <a:spLocks/>
            </p:cNvSpPr>
            <p:nvPr/>
          </p:nvSpPr>
          <p:spPr bwMode="auto">
            <a:xfrm>
              <a:off x="10132219" y="1996282"/>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1" name="AutoShape 76">
              <a:extLst>
                <a:ext uri="{FF2B5EF4-FFF2-40B4-BE49-F238E27FC236}">
                  <a16:creationId xmlns:a16="http://schemas.microsoft.com/office/drawing/2014/main" xmlns="" id="{555AF690-63F9-4CED-A41F-BDA23C51D0F8}"/>
                </a:ext>
              </a:extLst>
            </p:cNvPr>
            <p:cNvSpPr>
              <a:spLocks/>
            </p:cNvSpPr>
            <p:nvPr/>
          </p:nvSpPr>
          <p:spPr bwMode="auto">
            <a:xfrm>
              <a:off x="10132219" y="1865313"/>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69"/>
                    <a:pt x="201" y="21599"/>
                    <a:pt x="449" y="21599"/>
                  </a:cubicBezTo>
                  <a:lnTo>
                    <a:pt x="21150" y="21599"/>
                  </a:lnTo>
                  <a:cubicBezTo>
                    <a:pt x="21397" y="21599"/>
                    <a:pt x="21599" y="16769"/>
                    <a:pt x="21599" y="10800"/>
                  </a:cubicBezTo>
                  <a:cubicBezTo>
                    <a:pt x="21599" y="4830"/>
                    <a:pt x="21397" y="0"/>
                    <a:pt x="21150" y="0"/>
                  </a:cubicBezTo>
                </a:path>
              </a:pathLst>
            </a:custGeom>
            <a:grpFill/>
            <a:ln>
              <a:noFill/>
            </a:ln>
            <a:effectLst/>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2" name="AutoShape 77">
              <a:extLst>
                <a:ext uri="{FF2B5EF4-FFF2-40B4-BE49-F238E27FC236}">
                  <a16:creationId xmlns:a16="http://schemas.microsoft.com/office/drawing/2014/main" xmlns="" id="{BA5691DF-DA2B-4244-A123-6AF505ACC8F0}"/>
                </a:ext>
              </a:extLst>
            </p:cNvPr>
            <p:cNvSpPr>
              <a:spLocks/>
            </p:cNvSpPr>
            <p:nvPr/>
          </p:nvSpPr>
          <p:spPr bwMode="auto">
            <a:xfrm>
              <a:off x="10132219" y="1720057"/>
              <a:ext cx="130969" cy="116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5400"/>
                  </a:moveTo>
                  <a:lnTo>
                    <a:pt x="16800" y="5400"/>
                  </a:lnTo>
                  <a:lnTo>
                    <a:pt x="16800" y="16200"/>
                  </a:lnTo>
                  <a:lnTo>
                    <a:pt x="4799" y="16200"/>
                  </a:lnTo>
                  <a:cubicBezTo>
                    <a:pt x="4799" y="16200"/>
                    <a:pt x="4799" y="5400"/>
                    <a:pt x="4799" y="5400"/>
                  </a:cubicBezTo>
                  <a:close/>
                  <a:moveTo>
                    <a:pt x="2399" y="21599"/>
                  </a:moveTo>
                  <a:lnTo>
                    <a:pt x="19200" y="21599"/>
                  </a:lnTo>
                  <a:cubicBezTo>
                    <a:pt x="20526" y="21599"/>
                    <a:pt x="21599" y="20392"/>
                    <a:pt x="21599" y="18900"/>
                  </a:cubicBezTo>
                  <a:lnTo>
                    <a:pt x="21599" y="2700"/>
                  </a:lnTo>
                  <a:cubicBezTo>
                    <a:pt x="21599" y="1207"/>
                    <a:pt x="20526" y="0"/>
                    <a:pt x="19200" y="0"/>
                  </a:cubicBezTo>
                  <a:lnTo>
                    <a:pt x="2399" y="0"/>
                  </a:lnTo>
                  <a:cubicBezTo>
                    <a:pt x="1073" y="0"/>
                    <a:pt x="0" y="1207"/>
                    <a:pt x="0" y="2700"/>
                  </a:cubicBezTo>
                  <a:lnTo>
                    <a:pt x="0" y="18900"/>
                  </a:lnTo>
                  <a:cubicBezTo>
                    <a:pt x="0" y="20392"/>
                    <a:pt x="1073" y="21599"/>
                    <a:pt x="2399" y="21599"/>
                  </a:cubicBezTo>
                </a:path>
              </a:pathLst>
            </a:custGeom>
            <a:grpFill/>
            <a:ln>
              <a:noFill/>
            </a:ln>
            <a:effectLst/>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grpSp>
      <p:sp>
        <p:nvSpPr>
          <p:cNvPr id="23" name="AutoShape 112">
            <a:extLst>
              <a:ext uri="{FF2B5EF4-FFF2-40B4-BE49-F238E27FC236}">
                <a16:creationId xmlns:a16="http://schemas.microsoft.com/office/drawing/2014/main" xmlns="" id="{DD39E160-5434-464B-907D-F3ADCFBAAD93}"/>
              </a:ext>
            </a:extLst>
          </p:cNvPr>
          <p:cNvSpPr>
            <a:spLocks/>
          </p:cNvSpPr>
          <p:nvPr/>
        </p:nvSpPr>
        <p:spPr bwMode="auto">
          <a:xfrm>
            <a:off x="532184" y="1190530"/>
            <a:ext cx="326281" cy="326280"/>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rgbClr val="222B34"/>
          </a:solidFill>
          <a:ln>
            <a:noFill/>
          </a:ln>
          <a:effectLst/>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4" name="TextBox 23"/>
          <p:cNvSpPr txBox="1"/>
          <p:nvPr/>
        </p:nvSpPr>
        <p:spPr>
          <a:xfrm>
            <a:off x="1142999" y="1362075"/>
            <a:ext cx="6886576" cy="2862322"/>
          </a:xfrm>
          <a:prstGeom prst="rect">
            <a:avLst/>
          </a:prstGeom>
          <a:noFill/>
        </p:spPr>
        <p:txBody>
          <a:bodyPr wrap="square" rtlCol="0">
            <a:spAutoFit/>
          </a:bodyPr>
          <a:lstStyle/>
          <a:p>
            <a:r>
              <a:rPr lang="zh-CN" altLang="en-US" dirty="0" smtClean="0"/>
              <a:t>郑锐芝：项目组长，主要参与项目的分析及项目所用技术的选型及</a:t>
            </a:r>
            <a:r>
              <a:rPr lang="en-US" altLang="zh-CN" dirty="0" smtClean="0"/>
              <a:t>		</a:t>
            </a:r>
            <a:r>
              <a:rPr lang="zh-CN" altLang="en-US" dirty="0" smtClean="0"/>
              <a:t>后台系统的编写开发。</a:t>
            </a:r>
            <a:endParaRPr lang="en-US" altLang="zh-CN" dirty="0" smtClean="0"/>
          </a:p>
          <a:p>
            <a:r>
              <a:rPr lang="zh-CN" altLang="en-US" dirty="0" smtClean="0"/>
              <a:t>蔡旭群：项目成员，主要参与项目的</a:t>
            </a:r>
            <a:r>
              <a:rPr lang="en-US" altLang="zh-CN" dirty="0" smtClean="0"/>
              <a:t>web</a:t>
            </a:r>
            <a:r>
              <a:rPr lang="zh-CN" altLang="en-US" dirty="0" smtClean="0"/>
              <a:t>端前台界面的编写及整个</a:t>
            </a:r>
            <a:r>
              <a:rPr lang="en-US" altLang="zh-CN" dirty="0" smtClean="0"/>
              <a:t>		</a:t>
            </a:r>
            <a:r>
              <a:rPr lang="zh-CN" altLang="en-US" dirty="0" smtClean="0"/>
              <a:t>项目的测试工作。</a:t>
            </a:r>
            <a:endParaRPr lang="en-US" altLang="zh-CN" dirty="0" smtClean="0"/>
          </a:p>
          <a:p>
            <a:r>
              <a:rPr lang="zh-CN" altLang="en-US" dirty="0" smtClean="0"/>
              <a:t>区梓恒：项目成员，主要参与项目的移动端整体界面的设计及代码</a:t>
            </a:r>
            <a:r>
              <a:rPr lang="en-US" altLang="zh-CN" dirty="0" smtClean="0"/>
              <a:t>		</a:t>
            </a:r>
            <a:r>
              <a:rPr lang="zh-CN" altLang="en-US" dirty="0" smtClean="0"/>
              <a:t>的编写。</a:t>
            </a:r>
            <a:endParaRPr lang="en-US" altLang="zh-CN" dirty="0" smtClean="0"/>
          </a:p>
          <a:p>
            <a:r>
              <a:rPr lang="zh-CN" altLang="en-US" dirty="0" smtClean="0"/>
              <a:t>游志伟：项目成员，主要参与项目的移动端管理员相关功能界面设</a:t>
            </a:r>
            <a:r>
              <a:rPr lang="en-US" altLang="zh-CN" dirty="0" smtClean="0"/>
              <a:t>		</a:t>
            </a:r>
            <a:r>
              <a:rPr lang="zh-CN" altLang="en-US" dirty="0" smtClean="0"/>
              <a:t>计及代码的编写。</a:t>
            </a:r>
            <a:endParaRPr lang="en-US" altLang="zh-CN" dirty="0" smtClean="0"/>
          </a:p>
          <a:p>
            <a:r>
              <a:rPr lang="zh-CN" altLang="en-US" dirty="0" smtClean="0"/>
              <a:t>吴培宁：项目成员，主要参与项目的移动端群主相关功能的界面设</a:t>
            </a:r>
            <a:r>
              <a:rPr lang="en-US" altLang="zh-CN" dirty="0" smtClean="0"/>
              <a:t>		</a:t>
            </a:r>
            <a:r>
              <a:rPr lang="zh-CN" altLang="en-US" dirty="0" smtClean="0"/>
              <a:t>计及代码编写。</a:t>
            </a:r>
            <a:endParaRPr lang="en-US" altLang="zh-CN" dirty="0" smtClean="0"/>
          </a:p>
        </p:txBody>
      </p:sp>
    </p:spTree>
    <p:extLst>
      <p:ext uri="{BB962C8B-B14F-4D97-AF65-F5344CB8AC3E}">
        <p14:creationId xmlns:p14="http://schemas.microsoft.com/office/powerpoint/2010/main" xmlns="" val="1221217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1000"/>
                                        <p:tgtEl>
                                          <p:spTgt spid="24"/>
                                        </p:tgtEl>
                                      </p:cBhvr>
                                    </p:animEffect>
                                    <p:anim calcmode="lin" valueType="num">
                                      <p:cBhvr>
                                        <p:cTn id="19" dur="1000" fill="hold"/>
                                        <p:tgtEl>
                                          <p:spTgt spid="24"/>
                                        </p:tgtEl>
                                        <p:attrNameLst>
                                          <p:attrName>ppt_x</p:attrName>
                                        </p:attrNameLst>
                                      </p:cBhvr>
                                      <p:tavLst>
                                        <p:tav tm="0">
                                          <p:val>
                                            <p:strVal val="#ppt_x"/>
                                          </p:val>
                                        </p:tav>
                                        <p:tav tm="100000">
                                          <p:val>
                                            <p:strVal val="#ppt_x"/>
                                          </p:val>
                                        </p:tav>
                                      </p:tavLst>
                                    </p:anim>
                                    <p:anim calcmode="lin" valueType="num">
                                      <p:cBhvr>
                                        <p:cTn id="20"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23" grpId="0" animBg="1"/>
      <p:bldP spid="2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xmlns="" id="{27845620-1BD2-4CB4-A849-1D6F71C83D3D}"/>
              </a:ext>
            </a:extLst>
          </p:cNvPr>
          <p:cNvSpPr/>
          <p:nvPr/>
        </p:nvSpPr>
        <p:spPr>
          <a:xfrm>
            <a:off x="548640" y="546354"/>
            <a:ext cx="8046720" cy="4098798"/>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xmlns="" id="{84E5A175-3149-405F-9145-7535715A381B}"/>
              </a:ext>
            </a:extLst>
          </p:cNvPr>
          <p:cNvSpPr/>
          <p:nvPr/>
        </p:nvSpPr>
        <p:spPr>
          <a:xfrm>
            <a:off x="1059299" y="1588576"/>
            <a:ext cx="1796181" cy="179618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 name="矩形 22">
            <a:extLst>
              <a:ext uri="{FF2B5EF4-FFF2-40B4-BE49-F238E27FC236}">
                <a16:creationId xmlns:a16="http://schemas.microsoft.com/office/drawing/2014/main" xmlns="" id="{256BF839-5984-4814-99D1-E3F91C6B186D}"/>
              </a:ext>
            </a:extLst>
          </p:cNvPr>
          <p:cNvSpPr/>
          <p:nvPr/>
        </p:nvSpPr>
        <p:spPr>
          <a:xfrm>
            <a:off x="3085528" y="1808833"/>
            <a:ext cx="2031325" cy="646331"/>
          </a:xfrm>
          <a:prstGeom prst="rect">
            <a:avLst/>
          </a:prstGeom>
        </p:spPr>
        <p:txBody>
          <a:bodyPr wrap="none">
            <a:spAutoFit/>
          </a:bodyPr>
          <a:lstStyle/>
          <a:p>
            <a:pPr>
              <a:spcAft>
                <a:spcPts val="0"/>
              </a:spcAft>
            </a:pPr>
            <a:r>
              <a:rPr lang="zh-CN" altLang="en-US" sz="3600" b="1" kern="100" dirty="0" smtClean="0">
                <a:solidFill>
                  <a:schemeClr val="accent1"/>
                </a:solidFill>
                <a:latin typeface="+mn-ea"/>
                <a:cs typeface="Times New Roman" panose="02020603050405020304" pitchFamily="18" charset="0"/>
              </a:rPr>
              <a:t>技术选型</a:t>
            </a:r>
            <a:endParaRPr lang="zh-CN" altLang="en-US" sz="3600" b="1" kern="100" dirty="0">
              <a:solidFill>
                <a:schemeClr val="accent1"/>
              </a:solidFill>
              <a:latin typeface="+mn-ea"/>
              <a:cs typeface="Times New Roman" panose="02020603050405020304" pitchFamily="18" charset="0"/>
            </a:endParaRPr>
          </a:p>
        </p:txBody>
      </p:sp>
      <p:sp>
        <p:nvSpPr>
          <p:cNvPr id="30" name="矩形 29">
            <a:extLst>
              <a:ext uri="{FF2B5EF4-FFF2-40B4-BE49-F238E27FC236}">
                <a16:creationId xmlns:a16="http://schemas.microsoft.com/office/drawing/2014/main" xmlns="" id="{108EDB90-29AC-41EE-8404-B98F5C9941E8}"/>
              </a:ext>
            </a:extLst>
          </p:cNvPr>
          <p:cNvSpPr/>
          <p:nvPr/>
        </p:nvSpPr>
        <p:spPr>
          <a:xfrm>
            <a:off x="3085528" y="2431161"/>
            <a:ext cx="3158622" cy="461665"/>
          </a:xfrm>
          <a:prstGeom prst="rect">
            <a:avLst/>
          </a:prstGeom>
        </p:spPr>
        <p:txBody>
          <a:bodyPr wrap="none">
            <a:spAutoFit/>
          </a:bodyPr>
          <a:lstStyle/>
          <a:p>
            <a:pPr>
              <a:spcAft>
                <a:spcPts val="0"/>
              </a:spcAft>
            </a:pPr>
            <a:r>
              <a:rPr lang="en-US" altLang="zh-CN" sz="2400" kern="100" dirty="0" smtClean="0">
                <a:solidFill>
                  <a:schemeClr val="accent1"/>
                </a:solidFill>
                <a:latin typeface="+mj-lt"/>
                <a:cs typeface="Times New Roman" panose="02020603050405020304" pitchFamily="18" charset="0"/>
              </a:rPr>
              <a:t>Lectotype Technology</a:t>
            </a:r>
            <a:endParaRPr lang="en-US" altLang="zh-CN" sz="2400" kern="100" dirty="0">
              <a:solidFill>
                <a:schemeClr val="accent1"/>
              </a:solidFill>
              <a:latin typeface="+mj-lt"/>
              <a:cs typeface="Times New Roman" panose="02020603050405020304" pitchFamily="18" charset="0"/>
            </a:endParaRPr>
          </a:p>
        </p:txBody>
      </p:sp>
      <p:sp>
        <p:nvSpPr>
          <p:cNvPr id="16" name="AutoShape 112">
            <a:extLst>
              <a:ext uri="{FF2B5EF4-FFF2-40B4-BE49-F238E27FC236}">
                <a16:creationId xmlns:a16="http://schemas.microsoft.com/office/drawing/2014/main" xmlns="" id="{11B5B3C5-DA4B-4987-943B-00AC63452F74}"/>
              </a:ext>
            </a:extLst>
          </p:cNvPr>
          <p:cNvSpPr>
            <a:spLocks/>
          </p:cNvSpPr>
          <p:nvPr/>
        </p:nvSpPr>
        <p:spPr bwMode="auto">
          <a:xfrm>
            <a:off x="1569712" y="2098888"/>
            <a:ext cx="735337" cy="730037"/>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ysClr val="window" lastClr="FFFFFF"/>
          </a:solidFill>
          <a:ln>
            <a:noFill/>
          </a:ln>
          <a:effectLst/>
          <a:extLst/>
        </p:spPr>
        <p:txBody>
          <a:bodyPr lIns="19050" tIns="19050" rIns="19050" bIns="19050" anchor="ctr"/>
          <a:lstStyle/>
          <a:p>
            <a:pPr algn="ctr" defTabSz="228600" fontAlgn="base" hangingPunct="0">
              <a:spcBef>
                <a:spcPct val="0"/>
              </a:spcBef>
              <a:spcAft>
                <a:spcPct val="0"/>
              </a:spcAft>
              <a:defRPr/>
            </a:pPr>
            <a:endParaRPr lang="en-US" sz="1500" kern="0" dirty="0">
              <a:solidFill>
                <a:srgbClr val="FFFFFF"/>
              </a:solidFill>
              <a:effectLst>
                <a:outerShdw blurRad="38100" dist="38100" dir="2700000" algn="tl">
                  <a:srgbClr val="000000"/>
                </a:outerShdw>
              </a:effectLst>
              <a:latin typeface="Gill Sans" charset="0"/>
              <a:ea typeface="宋体"/>
              <a:sym typeface="Gill Sans" charset="0"/>
            </a:endParaRPr>
          </a:p>
        </p:txBody>
      </p:sp>
    </p:spTree>
    <p:extLst>
      <p:ext uri="{BB962C8B-B14F-4D97-AF65-F5344CB8AC3E}">
        <p14:creationId xmlns:p14="http://schemas.microsoft.com/office/powerpoint/2010/main" xmlns="" val="2568997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1000"/>
                                        <p:tgtEl>
                                          <p:spTgt spid="23"/>
                                        </p:tgtEl>
                                      </p:cBhvr>
                                    </p:animEffect>
                                    <p:anim calcmode="lin" valueType="num">
                                      <p:cBhvr>
                                        <p:cTn id="18" dur="1000" fill="hold"/>
                                        <p:tgtEl>
                                          <p:spTgt spid="23"/>
                                        </p:tgtEl>
                                        <p:attrNameLst>
                                          <p:attrName>ppt_x</p:attrName>
                                        </p:attrNameLst>
                                      </p:cBhvr>
                                      <p:tavLst>
                                        <p:tav tm="0">
                                          <p:val>
                                            <p:strVal val="#ppt_x"/>
                                          </p:val>
                                        </p:tav>
                                        <p:tav tm="100000">
                                          <p:val>
                                            <p:strVal val="#ppt_x"/>
                                          </p:val>
                                        </p:tav>
                                      </p:tavLst>
                                    </p:anim>
                                    <p:anim calcmode="lin" valueType="num">
                                      <p:cBhvr>
                                        <p:cTn id="19" dur="1000" fill="hold"/>
                                        <p:tgtEl>
                                          <p:spTgt spid="2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1000"/>
                                        <p:tgtEl>
                                          <p:spTgt spid="30"/>
                                        </p:tgtEl>
                                      </p:cBhvr>
                                    </p:animEffect>
                                    <p:anim calcmode="lin" valueType="num">
                                      <p:cBhvr>
                                        <p:cTn id="23" dur="1000" fill="hold"/>
                                        <p:tgtEl>
                                          <p:spTgt spid="30"/>
                                        </p:tgtEl>
                                        <p:attrNameLst>
                                          <p:attrName>ppt_x</p:attrName>
                                        </p:attrNameLst>
                                      </p:cBhvr>
                                      <p:tavLst>
                                        <p:tav tm="0">
                                          <p:val>
                                            <p:strVal val="#ppt_x"/>
                                          </p:val>
                                        </p:tav>
                                        <p:tav tm="100000">
                                          <p:val>
                                            <p:strVal val="#ppt_x"/>
                                          </p:val>
                                        </p:tav>
                                      </p:tavLst>
                                    </p:anim>
                                    <p:anim calcmode="lin" valueType="num">
                                      <p:cBhvr>
                                        <p:cTn id="24"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3" grpId="0"/>
      <p:bldP spid="30" grpId="0"/>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xmlns="" id="{B1EF227F-F971-46C4-8C83-D820A502B67B}"/>
              </a:ext>
            </a:extLst>
          </p:cNvPr>
          <p:cNvSpPr/>
          <p:nvPr/>
        </p:nvSpPr>
        <p:spPr>
          <a:xfrm>
            <a:off x="388823" y="375240"/>
            <a:ext cx="1210588" cy="400110"/>
          </a:xfrm>
          <a:prstGeom prst="rect">
            <a:avLst/>
          </a:prstGeom>
        </p:spPr>
        <p:txBody>
          <a:bodyPr wrap="none">
            <a:spAutoFit/>
          </a:bodyPr>
          <a:lstStyle/>
          <a:p>
            <a:pPr>
              <a:spcAft>
                <a:spcPts val="0"/>
              </a:spcAft>
            </a:pPr>
            <a:r>
              <a:rPr lang="zh-CN" altLang="en-US" sz="2000" b="1" kern="100" dirty="0" smtClean="0">
                <a:solidFill>
                  <a:schemeClr val="accent1"/>
                </a:solidFill>
                <a:latin typeface="+mn-ea"/>
                <a:cs typeface="Times New Roman" panose="02020603050405020304" pitchFamily="18" charset="0"/>
              </a:rPr>
              <a:t>技术选型</a:t>
            </a:r>
            <a:endParaRPr lang="zh-CN" altLang="en-US" sz="2000" b="1" kern="100" dirty="0">
              <a:solidFill>
                <a:schemeClr val="accent1"/>
              </a:solidFill>
              <a:latin typeface="+mn-ea"/>
              <a:cs typeface="Times New Roman" panose="02020603050405020304" pitchFamily="18" charset="0"/>
            </a:endParaRPr>
          </a:p>
        </p:txBody>
      </p:sp>
      <p:sp>
        <p:nvSpPr>
          <p:cNvPr id="4" name="矩形 3">
            <a:extLst>
              <a:ext uri="{FF2B5EF4-FFF2-40B4-BE49-F238E27FC236}">
                <a16:creationId xmlns:a16="http://schemas.microsoft.com/office/drawing/2014/main" xmlns="" id="{9E909954-10C8-4280-953E-B54B27A00653}"/>
              </a:ext>
            </a:extLst>
          </p:cNvPr>
          <p:cNvSpPr/>
          <p:nvPr/>
        </p:nvSpPr>
        <p:spPr>
          <a:xfrm>
            <a:off x="388823" y="742818"/>
            <a:ext cx="1523815" cy="276999"/>
          </a:xfrm>
          <a:prstGeom prst="rect">
            <a:avLst/>
          </a:prstGeom>
        </p:spPr>
        <p:txBody>
          <a:bodyPr wrap="none">
            <a:spAutoFit/>
          </a:bodyPr>
          <a:lstStyle/>
          <a:p>
            <a:pPr>
              <a:spcAft>
                <a:spcPts val="0"/>
              </a:spcAft>
            </a:pPr>
            <a:r>
              <a:rPr lang="en-US" altLang="zh-CN" sz="1200" kern="100" dirty="0" err="1" smtClean="0">
                <a:solidFill>
                  <a:schemeClr val="accent1"/>
                </a:solidFill>
                <a:cs typeface="Times New Roman" panose="02020603050405020304" pitchFamily="18" charset="0"/>
              </a:rPr>
              <a:t>Lectotype</a:t>
            </a:r>
            <a:r>
              <a:rPr lang="en-US" altLang="zh-CN" sz="1200" kern="100" dirty="0" smtClean="0">
                <a:solidFill>
                  <a:schemeClr val="accent1"/>
                </a:solidFill>
                <a:cs typeface="Times New Roman" panose="02020603050405020304" pitchFamily="18" charset="0"/>
              </a:rPr>
              <a:t> Technology</a:t>
            </a:r>
            <a:endParaRPr lang="en-US" altLang="zh-CN" sz="1200" kern="100" dirty="0">
              <a:solidFill>
                <a:schemeClr val="accent1"/>
              </a:solidFill>
              <a:cs typeface="Times New Roman" panose="02020603050405020304" pitchFamily="18" charset="0"/>
            </a:endParaRPr>
          </a:p>
        </p:txBody>
      </p:sp>
      <p:grpSp>
        <p:nvGrpSpPr>
          <p:cNvPr id="25" name="组合 24">
            <a:extLst>
              <a:ext uri="{FF2B5EF4-FFF2-40B4-BE49-F238E27FC236}">
                <a16:creationId xmlns:a16="http://schemas.microsoft.com/office/drawing/2014/main" xmlns="" id="{EBAED922-E63C-46C2-B1C7-2E52EC108F8E}"/>
              </a:ext>
            </a:extLst>
          </p:cNvPr>
          <p:cNvGrpSpPr/>
          <p:nvPr/>
        </p:nvGrpSpPr>
        <p:grpSpPr>
          <a:xfrm>
            <a:off x="6314891" y="2051934"/>
            <a:ext cx="576046" cy="578640"/>
            <a:chOff x="5478463" y="2630488"/>
            <a:chExt cx="352425" cy="354012"/>
          </a:xfrm>
        </p:grpSpPr>
        <p:sp>
          <p:nvSpPr>
            <p:cNvPr id="26" name="AutoShape 37">
              <a:extLst>
                <a:ext uri="{FF2B5EF4-FFF2-40B4-BE49-F238E27FC236}">
                  <a16:creationId xmlns:a16="http://schemas.microsoft.com/office/drawing/2014/main" xmlns="" id="{F8912B70-C572-4F1E-8116-6D7470321250}"/>
                </a:ext>
              </a:extLst>
            </p:cNvPr>
            <p:cNvSpPr>
              <a:spLocks/>
            </p:cNvSpPr>
            <p:nvPr/>
          </p:nvSpPr>
          <p:spPr bwMode="auto">
            <a:xfrm>
              <a:off x="5478463" y="2663825"/>
              <a:ext cx="320675" cy="320675"/>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solidFill>
              <a:sysClr val="window" lastClr="FFFFFF"/>
            </a:solidFill>
            <a:ln>
              <a:noFill/>
            </a:ln>
            <a:effectLst/>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7" name="AutoShape 38">
              <a:extLst>
                <a:ext uri="{FF2B5EF4-FFF2-40B4-BE49-F238E27FC236}">
                  <a16:creationId xmlns:a16="http://schemas.microsoft.com/office/drawing/2014/main" xmlns="" id="{12213540-F2C2-4A1F-A9D8-0FCEE26449AC}"/>
                </a:ext>
              </a:extLst>
            </p:cNvPr>
            <p:cNvSpPr>
              <a:spLocks/>
            </p:cNvSpPr>
            <p:nvPr/>
          </p:nvSpPr>
          <p:spPr bwMode="auto">
            <a:xfrm>
              <a:off x="5632450" y="2808288"/>
              <a:ext cx="53975" cy="539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solidFill>
              <a:sysClr val="window" lastClr="FFFFFF"/>
            </a:solidFill>
            <a:ln>
              <a:noFill/>
            </a:ln>
            <a:effectLst/>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8" name="AutoShape 39">
              <a:extLst>
                <a:ext uri="{FF2B5EF4-FFF2-40B4-BE49-F238E27FC236}">
                  <a16:creationId xmlns:a16="http://schemas.microsoft.com/office/drawing/2014/main" xmlns="" id="{DD694D6A-D53F-4A81-B5DD-85325CAF98AB}"/>
                </a:ext>
              </a:extLst>
            </p:cNvPr>
            <p:cNvSpPr>
              <a:spLocks/>
            </p:cNvSpPr>
            <p:nvPr/>
          </p:nvSpPr>
          <p:spPr bwMode="auto">
            <a:xfrm>
              <a:off x="5775325" y="2630488"/>
              <a:ext cx="55563" cy="555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solidFill>
              <a:sysClr val="window" lastClr="FFFFFF"/>
            </a:solidFill>
            <a:ln>
              <a:noFill/>
            </a:ln>
            <a:effectLst/>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9" name="AutoShape 40">
              <a:extLst>
                <a:ext uri="{FF2B5EF4-FFF2-40B4-BE49-F238E27FC236}">
                  <a16:creationId xmlns:a16="http://schemas.microsoft.com/office/drawing/2014/main" xmlns="" id="{E745A55B-5663-4625-8A34-BD390F3CDD1C}"/>
                </a:ext>
              </a:extLst>
            </p:cNvPr>
            <p:cNvSpPr>
              <a:spLocks/>
            </p:cNvSpPr>
            <p:nvPr/>
          </p:nvSpPr>
          <p:spPr bwMode="auto">
            <a:xfrm>
              <a:off x="5565775" y="2797175"/>
              <a:ext cx="44450" cy="444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solidFill>
              <a:sysClr val="window" lastClr="FFFFFF"/>
            </a:solidFill>
            <a:ln>
              <a:noFill/>
            </a:ln>
            <a:effectLst/>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30" name="AutoShape 41">
              <a:extLst>
                <a:ext uri="{FF2B5EF4-FFF2-40B4-BE49-F238E27FC236}">
                  <a16:creationId xmlns:a16="http://schemas.microsoft.com/office/drawing/2014/main" xmlns="" id="{CDD39492-16F5-4AA4-A6D4-2165C6A4F7A0}"/>
                </a:ext>
              </a:extLst>
            </p:cNvPr>
            <p:cNvSpPr>
              <a:spLocks/>
            </p:cNvSpPr>
            <p:nvPr/>
          </p:nvSpPr>
          <p:spPr bwMode="auto">
            <a:xfrm>
              <a:off x="5610225" y="2873375"/>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solidFill>
              <a:sysClr val="window" lastClr="FFFFFF"/>
            </a:solidFill>
            <a:ln>
              <a:noFill/>
            </a:ln>
            <a:effectLst/>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31" name="AutoShape 42">
              <a:extLst>
                <a:ext uri="{FF2B5EF4-FFF2-40B4-BE49-F238E27FC236}">
                  <a16:creationId xmlns:a16="http://schemas.microsoft.com/office/drawing/2014/main" xmlns="" id="{3EE6F70D-063E-4507-AD67-824E648632F1}"/>
                </a:ext>
              </a:extLst>
            </p:cNvPr>
            <p:cNvSpPr>
              <a:spLocks/>
            </p:cNvSpPr>
            <p:nvPr/>
          </p:nvSpPr>
          <p:spPr bwMode="auto">
            <a:xfrm>
              <a:off x="5786438" y="2708275"/>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solidFill>
              <a:sysClr val="window" lastClr="FFFFFF"/>
            </a:solidFill>
            <a:ln>
              <a:noFill/>
            </a:ln>
            <a:effectLst/>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grpSp>
      <p:sp>
        <p:nvSpPr>
          <p:cNvPr id="70" name="TextBox 69"/>
          <p:cNvSpPr txBox="1"/>
          <p:nvPr/>
        </p:nvSpPr>
        <p:spPr>
          <a:xfrm>
            <a:off x="2371725" y="2085975"/>
            <a:ext cx="1107996" cy="369332"/>
          </a:xfrm>
          <a:prstGeom prst="rect">
            <a:avLst/>
          </a:prstGeom>
          <a:noFill/>
        </p:spPr>
        <p:txBody>
          <a:bodyPr wrap="none" rtlCol="0">
            <a:spAutoFit/>
          </a:bodyPr>
          <a:lstStyle/>
          <a:p>
            <a:r>
              <a:rPr lang="zh-CN" altLang="en-US" dirty="0" smtClean="0"/>
              <a:t>环境准备</a:t>
            </a:r>
            <a:endParaRPr lang="en-US" altLang="zh-CN" dirty="0" smtClean="0"/>
          </a:p>
        </p:txBody>
      </p:sp>
      <p:sp>
        <p:nvSpPr>
          <p:cNvPr id="85" name="TextBox 84"/>
          <p:cNvSpPr txBox="1"/>
          <p:nvPr/>
        </p:nvSpPr>
        <p:spPr>
          <a:xfrm>
            <a:off x="4657725" y="1162050"/>
            <a:ext cx="856325" cy="369332"/>
          </a:xfrm>
          <a:prstGeom prst="rect">
            <a:avLst/>
          </a:prstGeom>
          <a:noFill/>
        </p:spPr>
        <p:txBody>
          <a:bodyPr wrap="none" rtlCol="0">
            <a:spAutoFit/>
          </a:bodyPr>
          <a:lstStyle/>
          <a:p>
            <a:r>
              <a:rPr lang="en-US" altLang="zh-CN" dirty="0" smtClean="0"/>
              <a:t>JDK 1.8</a:t>
            </a:r>
            <a:endParaRPr lang="zh-CN" altLang="en-US" dirty="0"/>
          </a:p>
        </p:txBody>
      </p:sp>
      <p:sp>
        <p:nvSpPr>
          <p:cNvPr id="86" name="TextBox 85"/>
          <p:cNvSpPr txBox="1"/>
          <p:nvPr/>
        </p:nvSpPr>
        <p:spPr>
          <a:xfrm>
            <a:off x="4619625" y="2076450"/>
            <a:ext cx="1199687" cy="369332"/>
          </a:xfrm>
          <a:prstGeom prst="rect">
            <a:avLst/>
          </a:prstGeom>
          <a:noFill/>
        </p:spPr>
        <p:txBody>
          <a:bodyPr wrap="none" rtlCol="0">
            <a:spAutoFit/>
          </a:bodyPr>
          <a:lstStyle/>
          <a:p>
            <a:r>
              <a:rPr lang="en-US" altLang="zh-CN" dirty="0" smtClean="0"/>
              <a:t>Tomcat 8.0</a:t>
            </a:r>
            <a:endParaRPr lang="zh-CN" altLang="en-US" dirty="0"/>
          </a:p>
        </p:txBody>
      </p:sp>
      <p:sp>
        <p:nvSpPr>
          <p:cNvPr id="87" name="TextBox 86"/>
          <p:cNvSpPr txBox="1"/>
          <p:nvPr/>
        </p:nvSpPr>
        <p:spPr>
          <a:xfrm>
            <a:off x="4657725" y="3038475"/>
            <a:ext cx="1178528" cy="369332"/>
          </a:xfrm>
          <a:prstGeom prst="rect">
            <a:avLst/>
          </a:prstGeom>
          <a:noFill/>
        </p:spPr>
        <p:txBody>
          <a:bodyPr wrap="none" rtlCol="0">
            <a:spAutoFit/>
          </a:bodyPr>
          <a:lstStyle/>
          <a:p>
            <a:r>
              <a:rPr lang="en-US" altLang="zh-CN" dirty="0" err="1" smtClean="0"/>
              <a:t>MySQL</a:t>
            </a:r>
            <a:r>
              <a:rPr lang="en-US" altLang="zh-CN" dirty="0" smtClean="0"/>
              <a:t> 5.6</a:t>
            </a:r>
            <a:endParaRPr lang="zh-CN" altLang="en-US" dirty="0"/>
          </a:p>
        </p:txBody>
      </p:sp>
      <p:sp>
        <p:nvSpPr>
          <p:cNvPr id="91" name="左大括号 90"/>
          <p:cNvSpPr/>
          <p:nvPr/>
        </p:nvSpPr>
        <p:spPr>
          <a:xfrm>
            <a:off x="3629025" y="1352550"/>
            <a:ext cx="581025" cy="190500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55" name="直接连接符 154"/>
          <p:cNvCxnSpPr/>
          <p:nvPr/>
        </p:nvCxnSpPr>
        <p:spPr>
          <a:xfrm flipV="1">
            <a:off x="3695700" y="2305050"/>
            <a:ext cx="504825" cy="3"/>
          </a:xfrm>
          <a:prstGeom prst="line">
            <a:avLst/>
          </a:prstGeom>
        </p:spPr>
        <p:style>
          <a:lnRef idx="1">
            <a:schemeClr val="accent1"/>
          </a:lnRef>
          <a:fillRef idx="0">
            <a:schemeClr val="accent1"/>
          </a:fillRef>
          <a:effectRef idx="0">
            <a:schemeClr val="accent1"/>
          </a:effectRef>
          <a:fontRef idx="minor">
            <a:schemeClr val="tx1"/>
          </a:fontRef>
        </p:style>
      </p:cxnSp>
      <p:sp>
        <p:nvSpPr>
          <p:cNvPr id="160" name="TextBox 159"/>
          <p:cNvSpPr txBox="1"/>
          <p:nvPr/>
        </p:nvSpPr>
        <p:spPr>
          <a:xfrm>
            <a:off x="2409825" y="3571875"/>
            <a:ext cx="1107996" cy="369332"/>
          </a:xfrm>
          <a:prstGeom prst="rect">
            <a:avLst/>
          </a:prstGeom>
          <a:noFill/>
        </p:spPr>
        <p:txBody>
          <a:bodyPr wrap="none" rtlCol="0">
            <a:spAutoFit/>
          </a:bodyPr>
          <a:lstStyle/>
          <a:p>
            <a:r>
              <a:rPr lang="zh-CN" altLang="en-US" dirty="0" smtClean="0"/>
              <a:t>版本管理</a:t>
            </a:r>
            <a:endParaRPr lang="en-US" altLang="zh-CN" dirty="0" smtClean="0"/>
          </a:p>
        </p:txBody>
      </p:sp>
      <p:sp>
        <p:nvSpPr>
          <p:cNvPr id="163" name="TextBox 162"/>
          <p:cNvSpPr txBox="1"/>
          <p:nvPr/>
        </p:nvSpPr>
        <p:spPr>
          <a:xfrm>
            <a:off x="4667250" y="3571875"/>
            <a:ext cx="780983" cy="369332"/>
          </a:xfrm>
          <a:prstGeom prst="rect">
            <a:avLst/>
          </a:prstGeom>
          <a:noFill/>
        </p:spPr>
        <p:txBody>
          <a:bodyPr wrap="none" rtlCol="0">
            <a:spAutoFit/>
          </a:bodyPr>
          <a:lstStyle/>
          <a:p>
            <a:r>
              <a:rPr lang="en-US" altLang="zh-CN" dirty="0" err="1" smtClean="0"/>
              <a:t>github</a:t>
            </a:r>
            <a:endParaRPr lang="en-US" altLang="zh-CN" dirty="0" smtClean="0"/>
          </a:p>
        </p:txBody>
      </p:sp>
      <p:cxnSp>
        <p:nvCxnSpPr>
          <p:cNvPr id="44" name="直接连接符 43"/>
          <p:cNvCxnSpPr/>
          <p:nvPr/>
        </p:nvCxnSpPr>
        <p:spPr>
          <a:xfrm flipV="1">
            <a:off x="3724275" y="3771900"/>
            <a:ext cx="628650" cy="952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205612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70"/>
                                        </p:tgtEl>
                                        <p:attrNameLst>
                                          <p:attrName>style.visibility</p:attrName>
                                        </p:attrNameLst>
                                      </p:cBhvr>
                                      <p:to>
                                        <p:strVal val="visible"/>
                                      </p:to>
                                    </p:set>
                                    <p:animEffect transition="in" filter="barn(inVertical)">
                                      <p:cBhvr>
                                        <p:cTn id="15" dur="500"/>
                                        <p:tgtEl>
                                          <p:spTgt spid="70"/>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91"/>
                                        </p:tgtEl>
                                        <p:attrNameLst>
                                          <p:attrName>style.visibility</p:attrName>
                                        </p:attrNameLst>
                                      </p:cBhvr>
                                      <p:to>
                                        <p:strVal val="visible"/>
                                      </p:to>
                                    </p:set>
                                    <p:animEffect transition="in" filter="barn(inVertical)">
                                      <p:cBhvr>
                                        <p:cTn id="20" dur="500"/>
                                        <p:tgtEl>
                                          <p:spTgt spid="91"/>
                                        </p:tgtEl>
                                      </p:cBhvr>
                                    </p:animEffect>
                                  </p:childTnLst>
                                </p:cTn>
                              </p:par>
                              <p:par>
                                <p:cTn id="21" presetID="16" presetClass="entr" presetSubtype="21" fill="hold" nodeType="withEffect">
                                  <p:stCondLst>
                                    <p:cond delay="0"/>
                                  </p:stCondLst>
                                  <p:childTnLst>
                                    <p:set>
                                      <p:cBhvr>
                                        <p:cTn id="22" dur="1" fill="hold">
                                          <p:stCondLst>
                                            <p:cond delay="0"/>
                                          </p:stCondLst>
                                        </p:cTn>
                                        <p:tgtEl>
                                          <p:spTgt spid="155"/>
                                        </p:tgtEl>
                                        <p:attrNameLst>
                                          <p:attrName>style.visibility</p:attrName>
                                        </p:attrNameLst>
                                      </p:cBhvr>
                                      <p:to>
                                        <p:strVal val="visible"/>
                                      </p:to>
                                    </p:set>
                                    <p:animEffect transition="in" filter="barn(inVertical)">
                                      <p:cBhvr>
                                        <p:cTn id="23" dur="500"/>
                                        <p:tgtEl>
                                          <p:spTgt spid="155"/>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85"/>
                                        </p:tgtEl>
                                        <p:attrNameLst>
                                          <p:attrName>style.visibility</p:attrName>
                                        </p:attrNameLst>
                                      </p:cBhvr>
                                      <p:to>
                                        <p:strVal val="visible"/>
                                      </p:to>
                                    </p:set>
                                    <p:animEffect transition="in" filter="barn(inVertical)">
                                      <p:cBhvr>
                                        <p:cTn id="26" dur="500"/>
                                        <p:tgtEl>
                                          <p:spTgt spid="85"/>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86"/>
                                        </p:tgtEl>
                                        <p:attrNameLst>
                                          <p:attrName>style.visibility</p:attrName>
                                        </p:attrNameLst>
                                      </p:cBhvr>
                                      <p:to>
                                        <p:strVal val="visible"/>
                                      </p:to>
                                    </p:set>
                                    <p:animEffect transition="in" filter="barn(inVertical)">
                                      <p:cBhvr>
                                        <p:cTn id="31" dur="500"/>
                                        <p:tgtEl>
                                          <p:spTgt spid="86"/>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87"/>
                                        </p:tgtEl>
                                        <p:attrNameLst>
                                          <p:attrName>style.visibility</p:attrName>
                                        </p:attrNameLst>
                                      </p:cBhvr>
                                      <p:to>
                                        <p:strVal val="visible"/>
                                      </p:to>
                                    </p:set>
                                    <p:animEffect transition="in" filter="barn(inVertical)">
                                      <p:cBhvr>
                                        <p:cTn id="36" dur="500"/>
                                        <p:tgtEl>
                                          <p:spTgt spid="87"/>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grpId="0" nodeType="clickEffect">
                                  <p:stCondLst>
                                    <p:cond delay="0"/>
                                  </p:stCondLst>
                                  <p:childTnLst>
                                    <p:set>
                                      <p:cBhvr>
                                        <p:cTn id="40" dur="1" fill="hold">
                                          <p:stCondLst>
                                            <p:cond delay="0"/>
                                          </p:stCondLst>
                                        </p:cTn>
                                        <p:tgtEl>
                                          <p:spTgt spid="160"/>
                                        </p:tgtEl>
                                        <p:attrNameLst>
                                          <p:attrName>style.visibility</p:attrName>
                                        </p:attrNameLst>
                                      </p:cBhvr>
                                      <p:to>
                                        <p:strVal val="visible"/>
                                      </p:to>
                                    </p:set>
                                    <p:animEffect transition="in" filter="barn(inVertical)">
                                      <p:cBhvr>
                                        <p:cTn id="41" dur="500"/>
                                        <p:tgtEl>
                                          <p:spTgt spid="160"/>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nodeType="clickEffect">
                                  <p:stCondLst>
                                    <p:cond delay="0"/>
                                  </p:stCondLst>
                                  <p:childTnLst>
                                    <p:set>
                                      <p:cBhvr>
                                        <p:cTn id="45" dur="1" fill="hold">
                                          <p:stCondLst>
                                            <p:cond delay="0"/>
                                          </p:stCondLst>
                                        </p:cTn>
                                        <p:tgtEl>
                                          <p:spTgt spid="44"/>
                                        </p:tgtEl>
                                        <p:attrNameLst>
                                          <p:attrName>style.visibility</p:attrName>
                                        </p:attrNameLst>
                                      </p:cBhvr>
                                      <p:to>
                                        <p:strVal val="visible"/>
                                      </p:to>
                                    </p:set>
                                    <p:animEffect transition="in" filter="barn(inVertical)">
                                      <p:cBhvr>
                                        <p:cTn id="46" dur="500"/>
                                        <p:tgtEl>
                                          <p:spTgt spid="44"/>
                                        </p:tgtEl>
                                      </p:cBhvr>
                                    </p:animEffect>
                                  </p:childTnLst>
                                </p:cTn>
                              </p:par>
                              <p:par>
                                <p:cTn id="47" presetID="16" presetClass="entr" presetSubtype="21" fill="hold" grpId="0" nodeType="withEffect">
                                  <p:stCondLst>
                                    <p:cond delay="0"/>
                                  </p:stCondLst>
                                  <p:childTnLst>
                                    <p:set>
                                      <p:cBhvr>
                                        <p:cTn id="48" dur="1" fill="hold">
                                          <p:stCondLst>
                                            <p:cond delay="0"/>
                                          </p:stCondLst>
                                        </p:cTn>
                                        <p:tgtEl>
                                          <p:spTgt spid="163"/>
                                        </p:tgtEl>
                                        <p:attrNameLst>
                                          <p:attrName>style.visibility</p:attrName>
                                        </p:attrNameLst>
                                      </p:cBhvr>
                                      <p:to>
                                        <p:strVal val="visible"/>
                                      </p:to>
                                    </p:set>
                                    <p:animEffect transition="in" filter="barn(inVertical)">
                                      <p:cBhvr>
                                        <p:cTn id="49" dur="500"/>
                                        <p:tgtEl>
                                          <p:spTgt spid="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70" grpId="0"/>
      <p:bldP spid="85" grpId="0"/>
      <p:bldP spid="86" grpId="0"/>
      <p:bldP spid="87" grpId="0"/>
      <p:bldP spid="91" grpId="0" animBg="1"/>
      <p:bldP spid="160" grpId="0"/>
      <p:bldP spid="16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xmlns="" id="{B1EF227F-F971-46C4-8C83-D820A502B67B}"/>
              </a:ext>
            </a:extLst>
          </p:cNvPr>
          <p:cNvSpPr/>
          <p:nvPr/>
        </p:nvSpPr>
        <p:spPr>
          <a:xfrm>
            <a:off x="388823" y="375240"/>
            <a:ext cx="1210588" cy="400110"/>
          </a:xfrm>
          <a:prstGeom prst="rect">
            <a:avLst/>
          </a:prstGeom>
        </p:spPr>
        <p:txBody>
          <a:bodyPr wrap="none">
            <a:spAutoFit/>
          </a:bodyPr>
          <a:lstStyle/>
          <a:p>
            <a:pPr>
              <a:spcAft>
                <a:spcPts val="0"/>
              </a:spcAft>
            </a:pPr>
            <a:r>
              <a:rPr lang="zh-CN" altLang="en-US" sz="2000" b="1" kern="100" dirty="0" smtClean="0">
                <a:solidFill>
                  <a:schemeClr val="accent1"/>
                </a:solidFill>
                <a:latin typeface="+mn-ea"/>
                <a:cs typeface="Times New Roman" panose="02020603050405020304" pitchFamily="18" charset="0"/>
              </a:rPr>
              <a:t>技术选型</a:t>
            </a:r>
            <a:endParaRPr lang="zh-CN" altLang="en-US" sz="2000" b="1" kern="100" dirty="0">
              <a:solidFill>
                <a:schemeClr val="accent1"/>
              </a:solidFill>
              <a:latin typeface="+mn-ea"/>
              <a:cs typeface="Times New Roman" panose="02020603050405020304" pitchFamily="18" charset="0"/>
            </a:endParaRPr>
          </a:p>
        </p:txBody>
      </p:sp>
      <p:sp>
        <p:nvSpPr>
          <p:cNvPr id="4" name="矩形 3">
            <a:extLst>
              <a:ext uri="{FF2B5EF4-FFF2-40B4-BE49-F238E27FC236}">
                <a16:creationId xmlns:a16="http://schemas.microsoft.com/office/drawing/2014/main" xmlns="" id="{9E909954-10C8-4280-953E-B54B27A00653}"/>
              </a:ext>
            </a:extLst>
          </p:cNvPr>
          <p:cNvSpPr/>
          <p:nvPr/>
        </p:nvSpPr>
        <p:spPr>
          <a:xfrm>
            <a:off x="388823" y="742818"/>
            <a:ext cx="1523815" cy="276999"/>
          </a:xfrm>
          <a:prstGeom prst="rect">
            <a:avLst/>
          </a:prstGeom>
        </p:spPr>
        <p:txBody>
          <a:bodyPr wrap="none">
            <a:spAutoFit/>
          </a:bodyPr>
          <a:lstStyle/>
          <a:p>
            <a:pPr>
              <a:spcAft>
                <a:spcPts val="0"/>
              </a:spcAft>
            </a:pPr>
            <a:r>
              <a:rPr lang="en-US" altLang="zh-CN" sz="1200" kern="100" dirty="0" err="1" smtClean="0">
                <a:solidFill>
                  <a:schemeClr val="accent1"/>
                </a:solidFill>
                <a:cs typeface="Times New Roman" panose="02020603050405020304" pitchFamily="18" charset="0"/>
              </a:rPr>
              <a:t>Lectotype</a:t>
            </a:r>
            <a:r>
              <a:rPr lang="en-US" altLang="zh-CN" sz="1200" kern="100" dirty="0" smtClean="0">
                <a:solidFill>
                  <a:schemeClr val="accent1"/>
                </a:solidFill>
                <a:cs typeface="Times New Roman" panose="02020603050405020304" pitchFamily="18" charset="0"/>
              </a:rPr>
              <a:t> Technology</a:t>
            </a:r>
            <a:endParaRPr lang="en-US" altLang="zh-CN" sz="1200" kern="100" dirty="0">
              <a:solidFill>
                <a:schemeClr val="accent1"/>
              </a:solidFill>
              <a:cs typeface="Times New Roman" panose="02020603050405020304" pitchFamily="18" charset="0"/>
            </a:endParaRPr>
          </a:p>
        </p:txBody>
      </p:sp>
      <p:sp>
        <p:nvSpPr>
          <p:cNvPr id="70" name="TextBox 69"/>
          <p:cNvSpPr txBox="1"/>
          <p:nvPr/>
        </p:nvSpPr>
        <p:spPr>
          <a:xfrm>
            <a:off x="619125" y="2619375"/>
            <a:ext cx="1107996" cy="369332"/>
          </a:xfrm>
          <a:prstGeom prst="rect">
            <a:avLst/>
          </a:prstGeom>
          <a:noFill/>
        </p:spPr>
        <p:txBody>
          <a:bodyPr wrap="none" rtlCol="0">
            <a:spAutoFit/>
          </a:bodyPr>
          <a:lstStyle/>
          <a:p>
            <a:r>
              <a:rPr lang="zh-CN" altLang="en-US" dirty="0" smtClean="0"/>
              <a:t>后台系统</a:t>
            </a:r>
            <a:endParaRPr lang="en-US" altLang="zh-CN" dirty="0" smtClean="0"/>
          </a:p>
        </p:txBody>
      </p:sp>
      <p:sp>
        <p:nvSpPr>
          <p:cNvPr id="76" name="TextBox 75"/>
          <p:cNvSpPr txBox="1"/>
          <p:nvPr/>
        </p:nvSpPr>
        <p:spPr>
          <a:xfrm>
            <a:off x="3390899" y="1143000"/>
            <a:ext cx="1152525" cy="369332"/>
          </a:xfrm>
          <a:prstGeom prst="rect">
            <a:avLst/>
          </a:prstGeom>
          <a:noFill/>
        </p:spPr>
        <p:txBody>
          <a:bodyPr wrap="square" rtlCol="0">
            <a:spAutoFit/>
          </a:bodyPr>
          <a:lstStyle/>
          <a:p>
            <a:r>
              <a:rPr lang="en-US" altLang="zh-CN" dirty="0" smtClean="0"/>
              <a:t>SSM</a:t>
            </a:r>
            <a:r>
              <a:rPr lang="zh-CN" altLang="en-US" dirty="0" smtClean="0"/>
              <a:t>框架</a:t>
            </a:r>
            <a:endParaRPr lang="zh-CN" altLang="en-US" dirty="0"/>
          </a:p>
        </p:txBody>
      </p:sp>
      <p:sp>
        <p:nvSpPr>
          <p:cNvPr id="77" name="TextBox 76"/>
          <p:cNvSpPr txBox="1"/>
          <p:nvPr/>
        </p:nvSpPr>
        <p:spPr>
          <a:xfrm>
            <a:off x="3409950" y="3419475"/>
            <a:ext cx="1722587" cy="369332"/>
          </a:xfrm>
          <a:prstGeom prst="rect">
            <a:avLst/>
          </a:prstGeom>
          <a:noFill/>
        </p:spPr>
        <p:txBody>
          <a:bodyPr wrap="none" rtlCol="0">
            <a:spAutoFit/>
          </a:bodyPr>
          <a:lstStyle/>
          <a:p>
            <a:r>
              <a:rPr lang="en-US" altLang="zh-CN" dirty="0" smtClean="0"/>
              <a:t>Java</a:t>
            </a:r>
            <a:r>
              <a:rPr lang="zh-CN" altLang="en-US" dirty="0" smtClean="0"/>
              <a:t>对象序列化</a:t>
            </a:r>
            <a:endParaRPr lang="zh-CN" altLang="en-US" dirty="0"/>
          </a:p>
        </p:txBody>
      </p:sp>
      <p:sp>
        <p:nvSpPr>
          <p:cNvPr id="78" name="TextBox 77"/>
          <p:cNvSpPr txBox="1"/>
          <p:nvPr/>
        </p:nvSpPr>
        <p:spPr>
          <a:xfrm>
            <a:off x="3409950" y="3790950"/>
            <a:ext cx="975588" cy="369332"/>
          </a:xfrm>
          <a:prstGeom prst="rect">
            <a:avLst/>
          </a:prstGeom>
          <a:noFill/>
        </p:spPr>
        <p:txBody>
          <a:bodyPr wrap="none" rtlCol="0">
            <a:spAutoFit/>
          </a:bodyPr>
          <a:lstStyle/>
          <a:p>
            <a:r>
              <a:rPr lang="en-US" altLang="zh-CN" dirty="0" err="1" smtClean="0"/>
              <a:t>JavaMail</a:t>
            </a:r>
            <a:endParaRPr lang="zh-CN" altLang="en-US" dirty="0"/>
          </a:p>
        </p:txBody>
      </p:sp>
      <p:sp>
        <p:nvSpPr>
          <p:cNvPr id="79" name="TextBox 78"/>
          <p:cNvSpPr txBox="1"/>
          <p:nvPr/>
        </p:nvSpPr>
        <p:spPr>
          <a:xfrm>
            <a:off x="3381375" y="2152650"/>
            <a:ext cx="1847942" cy="369332"/>
          </a:xfrm>
          <a:prstGeom prst="rect">
            <a:avLst/>
          </a:prstGeom>
          <a:noFill/>
        </p:spPr>
        <p:txBody>
          <a:bodyPr wrap="none" rtlCol="0">
            <a:spAutoFit/>
          </a:bodyPr>
          <a:lstStyle/>
          <a:p>
            <a:r>
              <a:rPr lang="en-US" altLang="zh-CN" dirty="0" err="1" smtClean="0"/>
              <a:t>Mybatis</a:t>
            </a:r>
            <a:r>
              <a:rPr lang="zh-CN" altLang="en-US" dirty="0" smtClean="0"/>
              <a:t>逆向工程</a:t>
            </a:r>
            <a:endParaRPr lang="zh-CN" altLang="en-US" dirty="0"/>
          </a:p>
        </p:txBody>
      </p:sp>
      <p:sp>
        <p:nvSpPr>
          <p:cNvPr id="80" name="TextBox 79"/>
          <p:cNvSpPr txBox="1"/>
          <p:nvPr/>
        </p:nvSpPr>
        <p:spPr>
          <a:xfrm>
            <a:off x="3371848" y="1685925"/>
            <a:ext cx="1847851" cy="369332"/>
          </a:xfrm>
          <a:prstGeom prst="rect">
            <a:avLst/>
          </a:prstGeom>
          <a:noFill/>
        </p:spPr>
        <p:txBody>
          <a:bodyPr wrap="square" rtlCol="0">
            <a:spAutoFit/>
          </a:bodyPr>
          <a:lstStyle/>
          <a:p>
            <a:r>
              <a:rPr lang="en-US" altLang="zh-CN" dirty="0" smtClean="0"/>
              <a:t>Maven</a:t>
            </a:r>
            <a:r>
              <a:rPr lang="zh-CN" altLang="en-US" dirty="0" smtClean="0"/>
              <a:t>仓库管理</a:t>
            </a:r>
            <a:endParaRPr lang="zh-CN" altLang="en-US" dirty="0"/>
          </a:p>
        </p:txBody>
      </p:sp>
      <p:sp>
        <p:nvSpPr>
          <p:cNvPr id="84" name="TextBox 83"/>
          <p:cNvSpPr txBox="1"/>
          <p:nvPr/>
        </p:nvSpPr>
        <p:spPr>
          <a:xfrm>
            <a:off x="3390900" y="2990850"/>
            <a:ext cx="1217128" cy="369332"/>
          </a:xfrm>
          <a:prstGeom prst="rect">
            <a:avLst/>
          </a:prstGeom>
          <a:noFill/>
        </p:spPr>
        <p:txBody>
          <a:bodyPr wrap="none" rtlCol="0">
            <a:spAutoFit/>
          </a:bodyPr>
          <a:lstStyle/>
          <a:p>
            <a:r>
              <a:rPr lang="en-US" altLang="zh-CN" dirty="0" err="1" smtClean="0"/>
              <a:t>WebSocket</a:t>
            </a:r>
            <a:endParaRPr lang="zh-CN" altLang="en-US" dirty="0"/>
          </a:p>
        </p:txBody>
      </p:sp>
      <p:sp>
        <p:nvSpPr>
          <p:cNvPr id="85" name="TextBox 84"/>
          <p:cNvSpPr txBox="1"/>
          <p:nvPr/>
        </p:nvSpPr>
        <p:spPr>
          <a:xfrm>
            <a:off x="5924550" y="704850"/>
            <a:ext cx="1215846" cy="369332"/>
          </a:xfrm>
          <a:prstGeom prst="rect">
            <a:avLst/>
          </a:prstGeom>
          <a:noFill/>
        </p:spPr>
        <p:txBody>
          <a:bodyPr wrap="none" rtlCol="0">
            <a:spAutoFit/>
          </a:bodyPr>
          <a:lstStyle/>
          <a:p>
            <a:r>
              <a:rPr lang="en-US" altLang="zh-CN" dirty="0" err="1" smtClean="0"/>
              <a:t>SpringMVC</a:t>
            </a:r>
            <a:endParaRPr lang="zh-CN" altLang="en-US" dirty="0"/>
          </a:p>
        </p:txBody>
      </p:sp>
      <p:sp>
        <p:nvSpPr>
          <p:cNvPr id="86" name="TextBox 85"/>
          <p:cNvSpPr txBox="1"/>
          <p:nvPr/>
        </p:nvSpPr>
        <p:spPr>
          <a:xfrm>
            <a:off x="5943600" y="1095375"/>
            <a:ext cx="769763" cy="369332"/>
          </a:xfrm>
          <a:prstGeom prst="rect">
            <a:avLst/>
          </a:prstGeom>
          <a:noFill/>
        </p:spPr>
        <p:txBody>
          <a:bodyPr wrap="none" rtlCol="0">
            <a:spAutoFit/>
          </a:bodyPr>
          <a:lstStyle/>
          <a:p>
            <a:r>
              <a:rPr lang="en-US" altLang="zh-CN" dirty="0" smtClean="0"/>
              <a:t>Spring</a:t>
            </a:r>
            <a:endParaRPr lang="zh-CN" altLang="en-US" dirty="0"/>
          </a:p>
        </p:txBody>
      </p:sp>
      <p:sp>
        <p:nvSpPr>
          <p:cNvPr id="87" name="TextBox 86"/>
          <p:cNvSpPr txBox="1"/>
          <p:nvPr/>
        </p:nvSpPr>
        <p:spPr>
          <a:xfrm>
            <a:off x="5953125" y="1476375"/>
            <a:ext cx="924612" cy="369332"/>
          </a:xfrm>
          <a:prstGeom prst="rect">
            <a:avLst/>
          </a:prstGeom>
          <a:noFill/>
        </p:spPr>
        <p:txBody>
          <a:bodyPr wrap="none" rtlCol="0">
            <a:spAutoFit/>
          </a:bodyPr>
          <a:lstStyle/>
          <a:p>
            <a:r>
              <a:rPr lang="en-US" altLang="zh-CN" dirty="0" err="1" smtClean="0"/>
              <a:t>Mybatis</a:t>
            </a:r>
            <a:endParaRPr lang="zh-CN" altLang="en-US" dirty="0"/>
          </a:p>
        </p:txBody>
      </p:sp>
      <p:cxnSp>
        <p:nvCxnSpPr>
          <p:cNvPr id="89" name="直接箭头连接符 88"/>
          <p:cNvCxnSpPr>
            <a:endCxn id="76" idx="1"/>
          </p:cNvCxnSpPr>
          <p:nvPr/>
        </p:nvCxnSpPr>
        <p:spPr>
          <a:xfrm flipV="1">
            <a:off x="2000250" y="1327666"/>
            <a:ext cx="1390649" cy="10250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1" name="左大括号 90"/>
          <p:cNvSpPr/>
          <p:nvPr/>
        </p:nvSpPr>
        <p:spPr>
          <a:xfrm>
            <a:off x="5210175" y="866775"/>
            <a:ext cx="581025" cy="82867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93" name="直接连接符 92"/>
          <p:cNvCxnSpPr/>
          <p:nvPr/>
        </p:nvCxnSpPr>
        <p:spPr>
          <a:xfrm>
            <a:off x="5210175" y="1271588"/>
            <a:ext cx="600075" cy="14287"/>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直接箭头连接符 94"/>
          <p:cNvCxnSpPr>
            <a:endCxn id="80" idx="1"/>
          </p:cNvCxnSpPr>
          <p:nvPr/>
        </p:nvCxnSpPr>
        <p:spPr>
          <a:xfrm flipV="1">
            <a:off x="2019300" y="1870591"/>
            <a:ext cx="1352548" cy="6725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7" name="直接箭头连接符 96"/>
          <p:cNvCxnSpPr>
            <a:endCxn id="79" idx="1"/>
          </p:cNvCxnSpPr>
          <p:nvPr/>
        </p:nvCxnSpPr>
        <p:spPr>
          <a:xfrm flipV="1">
            <a:off x="2047875" y="2337316"/>
            <a:ext cx="1333500" cy="3582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9" name="直接箭头连接符 98"/>
          <p:cNvCxnSpPr>
            <a:endCxn id="84" idx="1"/>
          </p:cNvCxnSpPr>
          <p:nvPr/>
        </p:nvCxnSpPr>
        <p:spPr>
          <a:xfrm>
            <a:off x="2076450" y="2952750"/>
            <a:ext cx="1314450" cy="2227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a:endCxn id="77" idx="1"/>
          </p:cNvCxnSpPr>
          <p:nvPr/>
        </p:nvCxnSpPr>
        <p:spPr>
          <a:xfrm>
            <a:off x="2019300" y="3076575"/>
            <a:ext cx="1390650" cy="5275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a:endCxn id="78" idx="1"/>
          </p:cNvCxnSpPr>
          <p:nvPr/>
        </p:nvCxnSpPr>
        <p:spPr>
          <a:xfrm>
            <a:off x="1943100" y="3162300"/>
            <a:ext cx="1466850" cy="8133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3400425" y="4210050"/>
            <a:ext cx="1600118" cy="369332"/>
          </a:xfrm>
          <a:prstGeom prst="rect">
            <a:avLst/>
          </a:prstGeom>
          <a:noFill/>
        </p:spPr>
        <p:txBody>
          <a:bodyPr wrap="none" rtlCol="0">
            <a:spAutoFit/>
          </a:bodyPr>
          <a:lstStyle/>
          <a:p>
            <a:r>
              <a:rPr lang="en-US" altLang="zh-CN" dirty="0" err="1" smtClean="0"/>
              <a:t>Junit</a:t>
            </a:r>
            <a:r>
              <a:rPr lang="en-US" altLang="zh-CN" dirty="0" smtClean="0"/>
              <a:t> </a:t>
            </a:r>
            <a:r>
              <a:rPr lang="zh-CN" altLang="en-US" dirty="0" smtClean="0"/>
              <a:t>单元测试</a:t>
            </a:r>
            <a:endParaRPr lang="zh-CN" altLang="en-US" dirty="0"/>
          </a:p>
        </p:txBody>
      </p:sp>
      <p:cxnSp>
        <p:nvCxnSpPr>
          <p:cNvPr id="114" name="直接箭头连接符 113"/>
          <p:cNvCxnSpPr>
            <a:endCxn id="112" idx="1"/>
          </p:cNvCxnSpPr>
          <p:nvPr/>
        </p:nvCxnSpPr>
        <p:spPr>
          <a:xfrm>
            <a:off x="1914525" y="3248025"/>
            <a:ext cx="1485900" cy="11466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2" name="TextBox 121"/>
          <p:cNvSpPr txBox="1"/>
          <p:nvPr/>
        </p:nvSpPr>
        <p:spPr>
          <a:xfrm>
            <a:off x="3381375" y="2562225"/>
            <a:ext cx="1276311" cy="369332"/>
          </a:xfrm>
          <a:prstGeom prst="rect">
            <a:avLst/>
          </a:prstGeom>
          <a:noFill/>
        </p:spPr>
        <p:txBody>
          <a:bodyPr wrap="none" rtlCol="0">
            <a:spAutoFit/>
          </a:bodyPr>
          <a:lstStyle/>
          <a:p>
            <a:r>
              <a:rPr lang="en-US" altLang="zh-CN" dirty="0" smtClean="0"/>
              <a:t>Cookie</a:t>
            </a:r>
            <a:r>
              <a:rPr lang="zh-CN" altLang="en-US" dirty="0" smtClean="0"/>
              <a:t>技术</a:t>
            </a:r>
            <a:endParaRPr lang="zh-CN" altLang="en-US" dirty="0"/>
          </a:p>
        </p:txBody>
      </p:sp>
      <p:cxnSp>
        <p:nvCxnSpPr>
          <p:cNvPr id="125" name="直接箭头连接符 124"/>
          <p:cNvCxnSpPr>
            <a:endCxn id="122" idx="1"/>
          </p:cNvCxnSpPr>
          <p:nvPr/>
        </p:nvCxnSpPr>
        <p:spPr>
          <a:xfrm flipV="1">
            <a:off x="2095500" y="2746891"/>
            <a:ext cx="1285875" cy="725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205612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70"/>
                                        </p:tgtEl>
                                        <p:attrNameLst>
                                          <p:attrName>style.visibility</p:attrName>
                                        </p:attrNameLst>
                                      </p:cBhvr>
                                      <p:to>
                                        <p:strVal val="visible"/>
                                      </p:to>
                                    </p:set>
                                    <p:animEffect transition="in" filter="randombar(horizontal)">
                                      <p:cBhvr>
                                        <p:cTn id="15" dur="500"/>
                                        <p:tgtEl>
                                          <p:spTgt spid="70"/>
                                        </p:tgtEl>
                                      </p:cBhvr>
                                    </p:animEffect>
                                  </p:childTnLst>
                                </p:cTn>
                              </p:par>
                              <p:par>
                                <p:cTn id="16" presetID="14" presetClass="entr" presetSubtype="10" fill="hold" nodeType="withEffect">
                                  <p:stCondLst>
                                    <p:cond delay="0"/>
                                  </p:stCondLst>
                                  <p:childTnLst>
                                    <p:set>
                                      <p:cBhvr>
                                        <p:cTn id="17" dur="1" fill="hold">
                                          <p:stCondLst>
                                            <p:cond delay="0"/>
                                          </p:stCondLst>
                                        </p:cTn>
                                        <p:tgtEl>
                                          <p:spTgt spid="89"/>
                                        </p:tgtEl>
                                        <p:attrNameLst>
                                          <p:attrName>style.visibility</p:attrName>
                                        </p:attrNameLst>
                                      </p:cBhvr>
                                      <p:to>
                                        <p:strVal val="visible"/>
                                      </p:to>
                                    </p:set>
                                    <p:animEffect transition="in" filter="randombar(horizontal)">
                                      <p:cBhvr>
                                        <p:cTn id="18" dur="500"/>
                                        <p:tgtEl>
                                          <p:spTgt spid="89"/>
                                        </p:tgtEl>
                                      </p:cBhvr>
                                    </p:animEffect>
                                  </p:childTnLst>
                                </p:cTn>
                              </p:par>
                              <p:par>
                                <p:cTn id="19" presetID="14" presetClass="entr" presetSubtype="10" fill="hold" nodeType="withEffect">
                                  <p:stCondLst>
                                    <p:cond delay="0"/>
                                  </p:stCondLst>
                                  <p:childTnLst>
                                    <p:set>
                                      <p:cBhvr>
                                        <p:cTn id="20" dur="1" fill="hold">
                                          <p:stCondLst>
                                            <p:cond delay="0"/>
                                          </p:stCondLst>
                                        </p:cTn>
                                        <p:tgtEl>
                                          <p:spTgt spid="95"/>
                                        </p:tgtEl>
                                        <p:attrNameLst>
                                          <p:attrName>style.visibility</p:attrName>
                                        </p:attrNameLst>
                                      </p:cBhvr>
                                      <p:to>
                                        <p:strVal val="visible"/>
                                      </p:to>
                                    </p:set>
                                    <p:animEffect transition="in" filter="randombar(horizontal)">
                                      <p:cBhvr>
                                        <p:cTn id="21" dur="500"/>
                                        <p:tgtEl>
                                          <p:spTgt spid="95"/>
                                        </p:tgtEl>
                                      </p:cBhvr>
                                    </p:animEffect>
                                  </p:childTnLst>
                                </p:cTn>
                              </p:par>
                              <p:par>
                                <p:cTn id="22" presetID="14" presetClass="entr" presetSubtype="10" fill="hold" nodeType="withEffect">
                                  <p:stCondLst>
                                    <p:cond delay="0"/>
                                  </p:stCondLst>
                                  <p:childTnLst>
                                    <p:set>
                                      <p:cBhvr>
                                        <p:cTn id="23" dur="1" fill="hold">
                                          <p:stCondLst>
                                            <p:cond delay="0"/>
                                          </p:stCondLst>
                                        </p:cTn>
                                        <p:tgtEl>
                                          <p:spTgt spid="97"/>
                                        </p:tgtEl>
                                        <p:attrNameLst>
                                          <p:attrName>style.visibility</p:attrName>
                                        </p:attrNameLst>
                                      </p:cBhvr>
                                      <p:to>
                                        <p:strVal val="visible"/>
                                      </p:to>
                                    </p:set>
                                    <p:animEffect transition="in" filter="randombar(horizontal)">
                                      <p:cBhvr>
                                        <p:cTn id="24" dur="500"/>
                                        <p:tgtEl>
                                          <p:spTgt spid="97"/>
                                        </p:tgtEl>
                                      </p:cBhvr>
                                    </p:animEffect>
                                  </p:childTnLst>
                                </p:cTn>
                              </p:par>
                              <p:par>
                                <p:cTn id="25" presetID="14" presetClass="entr" presetSubtype="10" fill="hold" nodeType="withEffect">
                                  <p:stCondLst>
                                    <p:cond delay="0"/>
                                  </p:stCondLst>
                                  <p:childTnLst>
                                    <p:set>
                                      <p:cBhvr>
                                        <p:cTn id="26" dur="1" fill="hold">
                                          <p:stCondLst>
                                            <p:cond delay="0"/>
                                          </p:stCondLst>
                                        </p:cTn>
                                        <p:tgtEl>
                                          <p:spTgt spid="99"/>
                                        </p:tgtEl>
                                        <p:attrNameLst>
                                          <p:attrName>style.visibility</p:attrName>
                                        </p:attrNameLst>
                                      </p:cBhvr>
                                      <p:to>
                                        <p:strVal val="visible"/>
                                      </p:to>
                                    </p:set>
                                    <p:animEffect transition="in" filter="randombar(horizontal)">
                                      <p:cBhvr>
                                        <p:cTn id="27" dur="500"/>
                                        <p:tgtEl>
                                          <p:spTgt spid="99"/>
                                        </p:tgtEl>
                                      </p:cBhvr>
                                    </p:animEffect>
                                  </p:childTnLst>
                                </p:cTn>
                              </p:par>
                              <p:par>
                                <p:cTn id="28" presetID="14" presetClass="entr" presetSubtype="10" fill="hold" nodeType="withEffect">
                                  <p:stCondLst>
                                    <p:cond delay="0"/>
                                  </p:stCondLst>
                                  <p:childTnLst>
                                    <p:set>
                                      <p:cBhvr>
                                        <p:cTn id="29" dur="1" fill="hold">
                                          <p:stCondLst>
                                            <p:cond delay="0"/>
                                          </p:stCondLst>
                                        </p:cTn>
                                        <p:tgtEl>
                                          <p:spTgt spid="101"/>
                                        </p:tgtEl>
                                        <p:attrNameLst>
                                          <p:attrName>style.visibility</p:attrName>
                                        </p:attrNameLst>
                                      </p:cBhvr>
                                      <p:to>
                                        <p:strVal val="visible"/>
                                      </p:to>
                                    </p:set>
                                    <p:animEffect transition="in" filter="randombar(horizontal)">
                                      <p:cBhvr>
                                        <p:cTn id="30" dur="500"/>
                                        <p:tgtEl>
                                          <p:spTgt spid="101"/>
                                        </p:tgtEl>
                                      </p:cBhvr>
                                    </p:animEffect>
                                  </p:childTnLst>
                                </p:cTn>
                              </p:par>
                              <p:par>
                                <p:cTn id="31" presetID="14" presetClass="entr" presetSubtype="10" fill="hold" nodeType="withEffect">
                                  <p:stCondLst>
                                    <p:cond delay="0"/>
                                  </p:stCondLst>
                                  <p:childTnLst>
                                    <p:set>
                                      <p:cBhvr>
                                        <p:cTn id="32" dur="1" fill="hold">
                                          <p:stCondLst>
                                            <p:cond delay="0"/>
                                          </p:stCondLst>
                                        </p:cTn>
                                        <p:tgtEl>
                                          <p:spTgt spid="103"/>
                                        </p:tgtEl>
                                        <p:attrNameLst>
                                          <p:attrName>style.visibility</p:attrName>
                                        </p:attrNameLst>
                                      </p:cBhvr>
                                      <p:to>
                                        <p:strVal val="visible"/>
                                      </p:to>
                                    </p:set>
                                    <p:animEffect transition="in" filter="randombar(horizontal)">
                                      <p:cBhvr>
                                        <p:cTn id="33" dur="500"/>
                                        <p:tgtEl>
                                          <p:spTgt spid="103"/>
                                        </p:tgtEl>
                                      </p:cBhvr>
                                    </p:animEffect>
                                  </p:childTnLst>
                                </p:cTn>
                              </p:par>
                              <p:par>
                                <p:cTn id="34" presetID="14" presetClass="entr" presetSubtype="10" fill="hold" nodeType="withEffect">
                                  <p:stCondLst>
                                    <p:cond delay="0"/>
                                  </p:stCondLst>
                                  <p:childTnLst>
                                    <p:set>
                                      <p:cBhvr>
                                        <p:cTn id="35" dur="1" fill="hold">
                                          <p:stCondLst>
                                            <p:cond delay="0"/>
                                          </p:stCondLst>
                                        </p:cTn>
                                        <p:tgtEl>
                                          <p:spTgt spid="114"/>
                                        </p:tgtEl>
                                        <p:attrNameLst>
                                          <p:attrName>style.visibility</p:attrName>
                                        </p:attrNameLst>
                                      </p:cBhvr>
                                      <p:to>
                                        <p:strVal val="visible"/>
                                      </p:to>
                                    </p:set>
                                    <p:animEffect transition="in" filter="randombar(horizontal)">
                                      <p:cBhvr>
                                        <p:cTn id="36" dur="500"/>
                                        <p:tgtEl>
                                          <p:spTgt spid="114"/>
                                        </p:tgtEl>
                                      </p:cBhvr>
                                    </p:animEffect>
                                  </p:childTnLst>
                                </p:cTn>
                              </p:par>
                              <p:par>
                                <p:cTn id="37" presetID="14" presetClass="entr" presetSubtype="10" fill="hold" nodeType="withEffect">
                                  <p:stCondLst>
                                    <p:cond delay="0"/>
                                  </p:stCondLst>
                                  <p:childTnLst>
                                    <p:set>
                                      <p:cBhvr>
                                        <p:cTn id="38" dur="1" fill="hold">
                                          <p:stCondLst>
                                            <p:cond delay="0"/>
                                          </p:stCondLst>
                                        </p:cTn>
                                        <p:tgtEl>
                                          <p:spTgt spid="125"/>
                                        </p:tgtEl>
                                        <p:attrNameLst>
                                          <p:attrName>style.visibility</p:attrName>
                                        </p:attrNameLst>
                                      </p:cBhvr>
                                      <p:to>
                                        <p:strVal val="visible"/>
                                      </p:to>
                                    </p:set>
                                    <p:animEffect transition="in" filter="randombar(horizontal)">
                                      <p:cBhvr>
                                        <p:cTn id="39" dur="500"/>
                                        <p:tgtEl>
                                          <p:spTgt spid="125"/>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grpId="0" nodeType="clickEffect">
                                  <p:stCondLst>
                                    <p:cond delay="0"/>
                                  </p:stCondLst>
                                  <p:childTnLst>
                                    <p:set>
                                      <p:cBhvr>
                                        <p:cTn id="43" dur="1" fill="hold">
                                          <p:stCondLst>
                                            <p:cond delay="0"/>
                                          </p:stCondLst>
                                        </p:cTn>
                                        <p:tgtEl>
                                          <p:spTgt spid="76"/>
                                        </p:tgtEl>
                                        <p:attrNameLst>
                                          <p:attrName>style.visibility</p:attrName>
                                        </p:attrNameLst>
                                      </p:cBhvr>
                                      <p:to>
                                        <p:strVal val="visible"/>
                                      </p:to>
                                    </p:set>
                                    <p:animEffect transition="in" filter="barn(inVertical)">
                                      <p:cBhvr>
                                        <p:cTn id="44" dur="500"/>
                                        <p:tgtEl>
                                          <p:spTgt spid="76"/>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grpId="0" nodeType="clickEffect">
                                  <p:stCondLst>
                                    <p:cond delay="0"/>
                                  </p:stCondLst>
                                  <p:childTnLst>
                                    <p:set>
                                      <p:cBhvr>
                                        <p:cTn id="48" dur="1" fill="hold">
                                          <p:stCondLst>
                                            <p:cond delay="0"/>
                                          </p:stCondLst>
                                        </p:cTn>
                                        <p:tgtEl>
                                          <p:spTgt spid="85"/>
                                        </p:tgtEl>
                                        <p:attrNameLst>
                                          <p:attrName>style.visibility</p:attrName>
                                        </p:attrNameLst>
                                      </p:cBhvr>
                                      <p:to>
                                        <p:strVal val="visible"/>
                                      </p:to>
                                    </p:set>
                                    <p:animEffect transition="in" filter="barn(inVertical)">
                                      <p:cBhvr>
                                        <p:cTn id="49" dur="500"/>
                                        <p:tgtEl>
                                          <p:spTgt spid="85"/>
                                        </p:tgtEl>
                                      </p:cBhvr>
                                    </p:animEffect>
                                  </p:childTnLst>
                                </p:cTn>
                              </p:par>
                              <p:par>
                                <p:cTn id="50" presetID="16" presetClass="entr" presetSubtype="21" fill="hold" grpId="0" nodeType="withEffect">
                                  <p:stCondLst>
                                    <p:cond delay="0"/>
                                  </p:stCondLst>
                                  <p:childTnLst>
                                    <p:set>
                                      <p:cBhvr>
                                        <p:cTn id="51" dur="1" fill="hold">
                                          <p:stCondLst>
                                            <p:cond delay="0"/>
                                          </p:stCondLst>
                                        </p:cTn>
                                        <p:tgtEl>
                                          <p:spTgt spid="86"/>
                                        </p:tgtEl>
                                        <p:attrNameLst>
                                          <p:attrName>style.visibility</p:attrName>
                                        </p:attrNameLst>
                                      </p:cBhvr>
                                      <p:to>
                                        <p:strVal val="visible"/>
                                      </p:to>
                                    </p:set>
                                    <p:animEffect transition="in" filter="barn(inVertical)">
                                      <p:cBhvr>
                                        <p:cTn id="52" dur="500"/>
                                        <p:tgtEl>
                                          <p:spTgt spid="86"/>
                                        </p:tgtEl>
                                      </p:cBhvr>
                                    </p:animEffect>
                                  </p:childTnLst>
                                </p:cTn>
                              </p:par>
                              <p:par>
                                <p:cTn id="53" presetID="16" presetClass="entr" presetSubtype="21" fill="hold" grpId="0" nodeType="withEffect">
                                  <p:stCondLst>
                                    <p:cond delay="0"/>
                                  </p:stCondLst>
                                  <p:childTnLst>
                                    <p:set>
                                      <p:cBhvr>
                                        <p:cTn id="54" dur="1" fill="hold">
                                          <p:stCondLst>
                                            <p:cond delay="0"/>
                                          </p:stCondLst>
                                        </p:cTn>
                                        <p:tgtEl>
                                          <p:spTgt spid="91"/>
                                        </p:tgtEl>
                                        <p:attrNameLst>
                                          <p:attrName>style.visibility</p:attrName>
                                        </p:attrNameLst>
                                      </p:cBhvr>
                                      <p:to>
                                        <p:strVal val="visible"/>
                                      </p:to>
                                    </p:set>
                                    <p:animEffect transition="in" filter="barn(inVertical)">
                                      <p:cBhvr>
                                        <p:cTn id="55" dur="500"/>
                                        <p:tgtEl>
                                          <p:spTgt spid="91"/>
                                        </p:tgtEl>
                                      </p:cBhvr>
                                    </p:animEffect>
                                  </p:childTnLst>
                                </p:cTn>
                              </p:par>
                              <p:par>
                                <p:cTn id="56" presetID="16" presetClass="entr" presetSubtype="21" fill="hold" nodeType="withEffect">
                                  <p:stCondLst>
                                    <p:cond delay="0"/>
                                  </p:stCondLst>
                                  <p:childTnLst>
                                    <p:set>
                                      <p:cBhvr>
                                        <p:cTn id="57" dur="1" fill="hold">
                                          <p:stCondLst>
                                            <p:cond delay="0"/>
                                          </p:stCondLst>
                                        </p:cTn>
                                        <p:tgtEl>
                                          <p:spTgt spid="93"/>
                                        </p:tgtEl>
                                        <p:attrNameLst>
                                          <p:attrName>style.visibility</p:attrName>
                                        </p:attrNameLst>
                                      </p:cBhvr>
                                      <p:to>
                                        <p:strVal val="visible"/>
                                      </p:to>
                                    </p:set>
                                    <p:animEffect transition="in" filter="barn(inVertical)">
                                      <p:cBhvr>
                                        <p:cTn id="58" dur="500"/>
                                        <p:tgtEl>
                                          <p:spTgt spid="93"/>
                                        </p:tgtEl>
                                      </p:cBhvr>
                                    </p:animEffect>
                                  </p:childTnLst>
                                </p:cTn>
                              </p:par>
                              <p:par>
                                <p:cTn id="59" presetID="16" presetClass="entr" presetSubtype="21" fill="hold" grpId="0" nodeType="withEffect">
                                  <p:stCondLst>
                                    <p:cond delay="0"/>
                                  </p:stCondLst>
                                  <p:childTnLst>
                                    <p:set>
                                      <p:cBhvr>
                                        <p:cTn id="60" dur="1" fill="hold">
                                          <p:stCondLst>
                                            <p:cond delay="0"/>
                                          </p:stCondLst>
                                        </p:cTn>
                                        <p:tgtEl>
                                          <p:spTgt spid="87"/>
                                        </p:tgtEl>
                                        <p:attrNameLst>
                                          <p:attrName>style.visibility</p:attrName>
                                        </p:attrNameLst>
                                      </p:cBhvr>
                                      <p:to>
                                        <p:strVal val="visible"/>
                                      </p:to>
                                    </p:set>
                                    <p:animEffect transition="in" filter="barn(inVertical)">
                                      <p:cBhvr>
                                        <p:cTn id="61" dur="500"/>
                                        <p:tgtEl>
                                          <p:spTgt spid="87"/>
                                        </p:tgtEl>
                                      </p:cBhvr>
                                    </p:animEffect>
                                  </p:childTnLst>
                                </p:cTn>
                              </p:par>
                            </p:childTnLst>
                          </p:cTn>
                        </p:par>
                      </p:childTnLst>
                    </p:cTn>
                  </p:par>
                  <p:par>
                    <p:cTn id="62" fill="hold">
                      <p:stCondLst>
                        <p:cond delay="indefinite"/>
                      </p:stCondLst>
                      <p:childTnLst>
                        <p:par>
                          <p:cTn id="63" fill="hold">
                            <p:stCondLst>
                              <p:cond delay="0"/>
                            </p:stCondLst>
                            <p:childTnLst>
                              <p:par>
                                <p:cTn id="64" presetID="16" presetClass="entr" presetSubtype="21" fill="hold" grpId="0" nodeType="clickEffect">
                                  <p:stCondLst>
                                    <p:cond delay="0"/>
                                  </p:stCondLst>
                                  <p:childTnLst>
                                    <p:set>
                                      <p:cBhvr>
                                        <p:cTn id="65" dur="1" fill="hold">
                                          <p:stCondLst>
                                            <p:cond delay="0"/>
                                          </p:stCondLst>
                                        </p:cTn>
                                        <p:tgtEl>
                                          <p:spTgt spid="80"/>
                                        </p:tgtEl>
                                        <p:attrNameLst>
                                          <p:attrName>style.visibility</p:attrName>
                                        </p:attrNameLst>
                                      </p:cBhvr>
                                      <p:to>
                                        <p:strVal val="visible"/>
                                      </p:to>
                                    </p:set>
                                    <p:animEffect transition="in" filter="barn(inVertical)">
                                      <p:cBhvr>
                                        <p:cTn id="66" dur="500"/>
                                        <p:tgtEl>
                                          <p:spTgt spid="80"/>
                                        </p:tgtEl>
                                      </p:cBhvr>
                                    </p:animEffect>
                                  </p:childTnLst>
                                </p:cTn>
                              </p:par>
                            </p:childTnLst>
                          </p:cTn>
                        </p:par>
                      </p:childTnLst>
                    </p:cTn>
                  </p:par>
                  <p:par>
                    <p:cTn id="67" fill="hold">
                      <p:stCondLst>
                        <p:cond delay="indefinite"/>
                      </p:stCondLst>
                      <p:childTnLst>
                        <p:par>
                          <p:cTn id="68" fill="hold">
                            <p:stCondLst>
                              <p:cond delay="0"/>
                            </p:stCondLst>
                            <p:childTnLst>
                              <p:par>
                                <p:cTn id="69" presetID="16" presetClass="entr" presetSubtype="21" fill="hold" grpId="0" nodeType="clickEffect">
                                  <p:stCondLst>
                                    <p:cond delay="0"/>
                                  </p:stCondLst>
                                  <p:childTnLst>
                                    <p:set>
                                      <p:cBhvr>
                                        <p:cTn id="70" dur="1" fill="hold">
                                          <p:stCondLst>
                                            <p:cond delay="0"/>
                                          </p:stCondLst>
                                        </p:cTn>
                                        <p:tgtEl>
                                          <p:spTgt spid="79"/>
                                        </p:tgtEl>
                                        <p:attrNameLst>
                                          <p:attrName>style.visibility</p:attrName>
                                        </p:attrNameLst>
                                      </p:cBhvr>
                                      <p:to>
                                        <p:strVal val="visible"/>
                                      </p:to>
                                    </p:set>
                                    <p:animEffect transition="in" filter="barn(inVertical)">
                                      <p:cBhvr>
                                        <p:cTn id="71" dur="500"/>
                                        <p:tgtEl>
                                          <p:spTgt spid="79"/>
                                        </p:tgtEl>
                                      </p:cBhvr>
                                    </p:animEffect>
                                  </p:childTnLst>
                                </p:cTn>
                              </p:par>
                            </p:childTnLst>
                          </p:cTn>
                        </p:par>
                      </p:childTnLst>
                    </p:cTn>
                  </p:par>
                  <p:par>
                    <p:cTn id="72" fill="hold">
                      <p:stCondLst>
                        <p:cond delay="indefinite"/>
                      </p:stCondLst>
                      <p:childTnLst>
                        <p:par>
                          <p:cTn id="73" fill="hold">
                            <p:stCondLst>
                              <p:cond delay="0"/>
                            </p:stCondLst>
                            <p:childTnLst>
                              <p:par>
                                <p:cTn id="74" presetID="16" presetClass="entr" presetSubtype="21" fill="hold" grpId="0" nodeType="clickEffect">
                                  <p:stCondLst>
                                    <p:cond delay="0"/>
                                  </p:stCondLst>
                                  <p:childTnLst>
                                    <p:set>
                                      <p:cBhvr>
                                        <p:cTn id="75" dur="1" fill="hold">
                                          <p:stCondLst>
                                            <p:cond delay="0"/>
                                          </p:stCondLst>
                                        </p:cTn>
                                        <p:tgtEl>
                                          <p:spTgt spid="122"/>
                                        </p:tgtEl>
                                        <p:attrNameLst>
                                          <p:attrName>style.visibility</p:attrName>
                                        </p:attrNameLst>
                                      </p:cBhvr>
                                      <p:to>
                                        <p:strVal val="visible"/>
                                      </p:to>
                                    </p:set>
                                    <p:animEffect transition="in" filter="barn(inVertical)">
                                      <p:cBhvr>
                                        <p:cTn id="76" dur="500"/>
                                        <p:tgtEl>
                                          <p:spTgt spid="122"/>
                                        </p:tgtEl>
                                      </p:cBhvr>
                                    </p:animEffect>
                                  </p:childTnLst>
                                </p:cTn>
                              </p:par>
                            </p:childTnLst>
                          </p:cTn>
                        </p:par>
                      </p:childTnLst>
                    </p:cTn>
                  </p:par>
                  <p:par>
                    <p:cTn id="77" fill="hold">
                      <p:stCondLst>
                        <p:cond delay="indefinite"/>
                      </p:stCondLst>
                      <p:childTnLst>
                        <p:par>
                          <p:cTn id="78" fill="hold">
                            <p:stCondLst>
                              <p:cond delay="0"/>
                            </p:stCondLst>
                            <p:childTnLst>
                              <p:par>
                                <p:cTn id="79" presetID="16" presetClass="entr" presetSubtype="21" fill="hold" grpId="0" nodeType="clickEffect">
                                  <p:stCondLst>
                                    <p:cond delay="0"/>
                                  </p:stCondLst>
                                  <p:childTnLst>
                                    <p:set>
                                      <p:cBhvr>
                                        <p:cTn id="80" dur="1" fill="hold">
                                          <p:stCondLst>
                                            <p:cond delay="0"/>
                                          </p:stCondLst>
                                        </p:cTn>
                                        <p:tgtEl>
                                          <p:spTgt spid="84"/>
                                        </p:tgtEl>
                                        <p:attrNameLst>
                                          <p:attrName>style.visibility</p:attrName>
                                        </p:attrNameLst>
                                      </p:cBhvr>
                                      <p:to>
                                        <p:strVal val="visible"/>
                                      </p:to>
                                    </p:set>
                                    <p:animEffect transition="in" filter="barn(inVertical)">
                                      <p:cBhvr>
                                        <p:cTn id="81" dur="500"/>
                                        <p:tgtEl>
                                          <p:spTgt spid="84"/>
                                        </p:tgtEl>
                                      </p:cBhvr>
                                    </p:animEffect>
                                  </p:childTnLst>
                                </p:cTn>
                              </p:par>
                            </p:childTnLst>
                          </p:cTn>
                        </p:par>
                      </p:childTnLst>
                    </p:cTn>
                  </p:par>
                  <p:par>
                    <p:cTn id="82" fill="hold">
                      <p:stCondLst>
                        <p:cond delay="indefinite"/>
                      </p:stCondLst>
                      <p:childTnLst>
                        <p:par>
                          <p:cTn id="83" fill="hold">
                            <p:stCondLst>
                              <p:cond delay="0"/>
                            </p:stCondLst>
                            <p:childTnLst>
                              <p:par>
                                <p:cTn id="84" presetID="16" presetClass="entr" presetSubtype="21" fill="hold" grpId="0" nodeType="clickEffect">
                                  <p:stCondLst>
                                    <p:cond delay="0"/>
                                  </p:stCondLst>
                                  <p:childTnLst>
                                    <p:set>
                                      <p:cBhvr>
                                        <p:cTn id="85" dur="1" fill="hold">
                                          <p:stCondLst>
                                            <p:cond delay="0"/>
                                          </p:stCondLst>
                                        </p:cTn>
                                        <p:tgtEl>
                                          <p:spTgt spid="77"/>
                                        </p:tgtEl>
                                        <p:attrNameLst>
                                          <p:attrName>style.visibility</p:attrName>
                                        </p:attrNameLst>
                                      </p:cBhvr>
                                      <p:to>
                                        <p:strVal val="visible"/>
                                      </p:to>
                                    </p:set>
                                    <p:animEffect transition="in" filter="barn(inVertical)">
                                      <p:cBhvr>
                                        <p:cTn id="86" dur="500"/>
                                        <p:tgtEl>
                                          <p:spTgt spid="77"/>
                                        </p:tgtEl>
                                      </p:cBhvr>
                                    </p:animEffect>
                                  </p:childTnLst>
                                </p:cTn>
                              </p:par>
                            </p:childTnLst>
                          </p:cTn>
                        </p:par>
                      </p:childTnLst>
                    </p:cTn>
                  </p:par>
                  <p:par>
                    <p:cTn id="87" fill="hold">
                      <p:stCondLst>
                        <p:cond delay="indefinite"/>
                      </p:stCondLst>
                      <p:childTnLst>
                        <p:par>
                          <p:cTn id="88" fill="hold">
                            <p:stCondLst>
                              <p:cond delay="0"/>
                            </p:stCondLst>
                            <p:childTnLst>
                              <p:par>
                                <p:cTn id="89" presetID="16" presetClass="entr" presetSubtype="21" fill="hold" grpId="0" nodeType="clickEffect">
                                  <p:stCondLst>
                                    <p:cond delay="0"/>
                                  </p:stCondLst>
                                  <p:childTnLst>
                                    <p:set>
                                      <p:cBhvr>
                                        <p:cTn id="90" dur="1" fill="hold">
                                          <p:stCondLst>
                                            <p:cond delay="0"/>
                                          </p:stCondLst>
                                        </p:cTn>
                                        <p:tgtEl>
                                          <p:spTgt spid="78"/>
                                        </p:tgtEl>
                                        <p:attrNameLst>
                                          <p:attrName>style.visibility</p:attrName>
                                        </p:attrNameLst>
                                      </p:cBhvr>
                                      <p:to>
                                        <p:strVal val="visible"/>
                                      </p:to>
                                    </p:set>
                                    <p:animEffect transition="in" filter="barn(inVertical)">
                                      <p:cBhvr>
                                        <p:cTn id="91" dur="500"/>
                                        <p:tgtEl>
                                          <p:spTgt spid="78"/>
                                        </p:tgtEl>
                                      </p:cBhvr>
                                    </p:animEffect>
                                  </p:childTnLst>
                                </p:cTn>
                              </p:par>
                            </p:childTnLst>
                          </p:cTn>
                        </p:par>
                      </p:childTnLst>
                    </p:cTn>
                  </p:par>
                  <p:par>
                    <p:cTn id="92" fill="hold">
                      <p:stCondLst>
                        <p:cond delay="indefinite"/>
                      </p:stCondLst>
                      <p:childTnLst>
                        <p:par>
                          <p:cTn id="93" fill="hold">
                            <p:stCondLst>
                              <p:cond delay="0"/>
                            </p:stCondLst>
                            <p:childTnLst>
                              <p:par>
                                <p:cTn id="94" presetID="16" presetClass="entr" presetSubtype="21" fill="hold" grpId="0" nodeType="clickEffect">
                                  <p:stCondLst>
                                    <p:cond delay="0"/>
                                  </p:stCondLst>
                                  <p:childTnLst>
                                    <p:set>
                                      <p:cBhvr>
                                        <p:cTn id="95" dur="1" fill="hold">
                                          <p:stCondLst>
                                            <p:cond delay="0"/>
                                          </p:stCondLst>
                                        </p:cTn>
                                        <p:tgtEl>
                                          <p:spTgt spid="112"/>
                                        </p:tgtEl>
                                        <p:attrNameLst>
                                          <p:attrName>style.visibility</p:attrName>
                                        </p:attrNameLst>
                                      </p:cBhvr>
                                      <p:to>
                                        <p:strVal val="visible"/>
                                      </p:to>
                                    </p:set>
                                    <p:animEffect transition="in" filter="barn(inVertical)">
                                      <p:cBhvr>
                                        <p:cTn id="96"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70" grpId="0"/>
      <p:bldP spid="76" grpId="0"/>
      <p:bldP spid="77" grpId="0"/>
      <p:bldP spid="78" grpId="0"/>
      <p:bldP spid="79" grpId="0"/>
      <p:bldP spid="80" grpId="0"/>
      <p:bldP spid="84" grpId="0"/>
      <p:bldP spid="85" grpId="0"/>
      <p:bldP spid="86" grpId="0"/>
      <p:bldP spid="87" grpId="0"/>
      <p:bldP spid="91" grpId="0" animBg="1"/>
      <p:bldP spid="112" grpId="0"/>
      <p:bldP spid="122" grpId="0"/>
    </p:bldLst>
  </p:timing>
</p:sld>
</file>

<file path=ppt/theme/theme1.xml><?xml version="1.0" encoding="utf-8"?>
<a:theme xmlns:a="http://schemas.openxmlformats.org/drawingml/2006/main" name="第一PPT，www.1ppt.com">
  <a:themeElements>
    <a:clrScheme name="沉稳简约1">
      <a:dk1>
        <a:sysClr val="windowText" lastClr="000000"/>
      </a:dk1>
      <a:lt1>
        <a:sysClr val="window" lastClr="FFFFFF"/>
      </a:lt1>
      <a:dk2>
        <a:srgbClr val="44546A"/>
      </a:dk2>
      <a:lt2>
        <a:srgbClr val="E7E6E6"/>
      </a:lt2>
      <a:accent1>
        <a:srgbClr val="222B34"/>
      </a:accent1>
      <a:accent2>
        <a:srgbClr val="F6F4F7"/>
      </a:accent2>
      <a:accent3>
        <a:srgbClr val="A5A5A5"/>
      </a:accent3>
      <a:accent4>
        <a:srgbClr val="FFC000"/>
      </a:accent4>
      <a:accent5>
        <a:srgbClr val="5B9BD5"/>
      </a:accent5>
      <a:accent6>
        <a:srgbClr val="70AD47"/>
      </a:accent6>
      <a:hlink>
        <a:srgbClr val="000000"/>
      </a:hlink>
      <a:folHlink>
        <a:srgbClr val="954F72"/>
      </a:folHlink>
    </a:clrScheme>
    <a:fontScheme name="自定义 1">
      <a:majorFont>
        <a:latin typeface="Arial"/>
        <a:ea typeface="微软雅黑"/>
        <a:cs typeface=""/>
      </a:majorFont>
      <a:minorFont>
        <a:latin typeface="Calibri Light"/>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4527</TotalTime>
  <Words>905</Words>
  <Application>Microsoft Office PowerPoint</Application>
  <PresentationFormat>全屏显示(16:9)</PresentationFormat>
  <Paragraphs>138</Paragraphs>
  <Slides>26</Slides>
  <Notes>0</Notes>
  <HiddenSlides>0</HiddenSlides>
  <MMClips>0</MMClips>
  <ScaleCrop>false</ScaleCrop>
  <HeadingPairs>
    <vt:vector size="4" baseType="variant">
      <vt:variant>
        <vt:lpstr>主题</vt:lpstr>
      </vt:variant>
      <vt:variant>
        <vt:i4>1</vt:i4>
      </vt:variant>
      <vt:variant>
        <vt:lpstr>幻灯片标题</vt:lpstr>
      </vt:variant>
      <vt:variant>
        <vt:i4>26</vt:i4>
      </vt:variant>
    </vt:vector>
  </HeadingPairs>
  <TitlesOfParts>
    <vt:vector size="27" baseType="lpstr">
      <vt:lpstr>第一PPT，www.1ppt.com</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vector>
  </TitlesOfParts>
  <Company>第一PPT，www.1ppt.com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开题报告</dc:title>
  <dc:creator>第一PPT</dc:creator>
  <cp:keywords>www.1ppt.com</cp:keywords>
  <dc:description>www.1ppt.com</dc:description>
  <cp:lastModifiedBy>Administrator</cp:lastModifiedBy>
  <cp:revision>371</cp:revision>
  <dcterms:created xsi:type="dcterms:W3CDTF">2017-10-30T02:36:03Z</dcterms:created>
  <dcterms:modified xsi:type="dcterms:W3CDTF">2018-12-18T05:25:15Z</dcterms:modified>
</cp:coreProperties>
</file>