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322" r:id="rId5"/>
    <p:sldId id="265" r:id="rId6"/>
    <p:sldId id="323" r:id="rId7"/>
    <p:sldId id="308" r:id="rId8"/>
    <p:sldId id="310" r:id="rId9"/>
    <p:sldId id="325" r:id="rId10"/>
    <p:sldId id="329" r:id="rId11"/>
    <p:sldId id="327" r:id="rId12"/>
    <p:sldId id="328" r:id="rId13"/>
    <p:sldId id="320" r:id="rId14"/>
    <p:sldId id="326" r:id="rId15"/>
    <p:sldId id="305" r:id="rId16"/>
  </p:sldIdLst>
  <p:sldSz cx="8999538" cy="5040313"/>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7">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49B"/>
    <a:srgbClr val="959AA2"/>
    <a:srgbClr val="C0F6ED"/>
    <a:srgbClr val="99F1E2"/>
    <a:srgbClr val="53585F"/>
    <a:srgbClr val="138774"/>
    <a:srgbClr val="1AB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2" autoAdjust="0"/>
    <p:restoredTop sz="94660"/>
  </p:normalViewPr>
  <p:slideViewPr>
    <p:cSldViewPr snapToGrid="0">
      <p:cViewPr varScale="1">
        <p:scale>
          <a:sx n="109" d="100"/>
          <a:sy n="109" d="100"/>
        </p:scale>
        <p:origin x="235" y="82"/>
      </p:cViewPr>
      <p:guideLst>
        <p:guide orient="horz" pos="1587"/>
        <p:guide pos="2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CFDDC-4151-4F58-BEA7-655A61B04F29}" type="datetimeFigureOut">
              <a:rPr lang="zh-CN" altLang="en-US" smtClean="0"/>
              <a:t>2018/12/17</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D692C-C307-4C02-AC17-4596772F2DAD}" type="slidenum">
              <a:rPr lang="zh-CN" altLang="en-US" smtClean="0"/>
              <a:t>‹#›</a:t>
            </a:fld>
            <a:endParaRPr lang="zh-CN" altLang="en-US"/>
          </a:p>
        </p:txBody>
      </p:sp>
    </p:spTree>
    <p:extLst>
      <p:ext uri="{BB962C8B-B14F-4D97-AF65-F5344CB8AC3E}">
        <p14:creationId xmlns:p14="http://schemas.microsoft.com/office/powerpoint/2010/main" val="219870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1</a:t>
            </a:fld>
            <a:endParaRPr lang="zh-CN" altLang="en-US"/>
          </a:p>
        </p:txBody>
      </p:sp>
    </p:spTree>
    <p:extLst>
      <p:ext uri="{BB962C8B-B14F-4D97-AF65-F5344CB8AC3E}">
        <p14:creationId xmlns:p14="http://schemas.microsoft.com/office/powerpoint/2010/main" val="172267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10</a:t>
            </a:fld>
            <a:endParaRPr lang="zh-CN" altLang="en-US"/>
          </a:p>
        </p:txBody>
      </p:sp>
    </p:spTree>
    <p:extLst>
      <p:ext uri="{BB962C8B-B14F-4D97-AF65-F5344CB8AC3E}">
        <p14:creationId xmlns:p14="http://schemas.microsoft.com/office/powerpoint/2010/main" val="3426954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11</a:t>
            </a:fld>
            <a:endParaRPr lang="zh-CN" altLang="en-US"/>
          </a:p>
        </p:txBody>
      </p:sp>
    </p:spTree>
    <p:extLst>
      <p:ext uri="{BB962C8B-B14F-4D97-AF65-F5344CB8AC3E}">
        <p14:creationId xmlns:p14="http://schemas.microsoft.com/office/powerpoint/2010/main" val="384508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12</a:t>
            </a:fld>
            <a:endParaRPr lang="zh-CN" altLang="en-US"/>
          </a:p>
        </p:txBody>
      </p:sp>
    </p:spTree>
    <p:extLst>
      <p:ext uri="{BB962C8B-B14F-4D97-AF65-F5344CB8AC3E}">
        <p14:creationId xmlns:p14="http://schemas.microsoft.com/office/powerpoint/2010/main" val="144994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13</a:t>
            </a:fld>
            <a:endParaRPr lang="zh-CN" altLang="en-US"/>
          </a:p>
        </p:txBody>
      </p:sp>
    </p:spTree>
    <p:extLst>
      <p:ext uri="{BB962C8B-B14F-4D97-AF65-F5344CB8AC3E}">
        <p14:creationId xmlns:p14="http://schemas.microsoft.com/office/powerpoint/2010/main" val="307043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14</a:t>
            </a:fld>
            <a:endParaRPr lang="zh-CN" altLang="en-US"/>
          </a:p>
        </p:txBody>
      </p:sp>
    </p:spTree>
    <p:extLst>
      <p:ext uri="{BB962C8B-B14F-4D97-AF65-F5344CB8AC3E}">
        <p14:creationId xmlns:p14="http://schemas.microsoft.com/office/powerpoint/2010/main" val="213678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15</a:t>
            </a:fld>
            <a:endParaRPr lang="zh-CN" altLang="en-US"/>
          </a:p>
        </p:txBody>
      </p:sp>
    </p:spTree>
    <p:extLst>
      <p:ext uri="{BB962C8B-B14F-4D97-AF65-F5344CB8AC3E}">
        <p14:creationId xmlns:p14="http://schemas.microsoft.com/office/powerpoint/2010/main" val="191907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2</a:t>
            </a:fld>
            <a:endParaRPr lang="zh-CN" altLang="en-US"/>
          </a:p>
        </p:txBody>
      </p:sp>
    </p:spTree>
    <p:extLst>
      <p:ext uri="{BB962C8B-B14F-4D97-AF65-F5344CB8AC3E}">
        <p14:creationId xmlns:p14="http://schemas.microsoft.com/office/powerpoint/2010/main" val="294136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3</a:t>
            </a:fld>
            <a:endParaRPr lang="zh-CN" altLang="en-US"/>
          </a:p>
        </p:txBody>
      </p:sp>
    </p:spTree>
    <p:extLst>
      <p:ext uri="{BB962C8B-B14F-4D97-AF65-F5344CB8AC3E}">
        <p14:creationId xmlns:p14="http://schemas.microsoft.com/office/powerpoint/2010/main" val="307043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4</a:t>
            </a:fld>
            <a:endParaRPr lang="zh-CN" altLang="en-US"/>
          </a:p>
        </p:txBody>
      </p:sp>
    </p:spTree>
    <p:extLst>
      <p:ext uri="{BB962C8B-B14F-4D97-AF65-F5344CB8AC3E}">
        <p14:creationId xmlns:p14="http://schemas.microsoft.com/office/powerpoint/2010/main" val="61301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5</a:t>
            </a:fld>
            <a:endParaRPr lang="zh-CN" altLang="en-US"/>
          </a:p>
        </p:txBody>
      </p:sp>
    </p:spTree>
    <p:extLst>
      <p:ext uri="{BB962C8B-B14F-4D97-AF65-F5344CB8AC3E}">
        <p14:creationId xmlns:p14="http://schemas.microsoft.com/office/powerpoint/2010/main" val="1531528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6</a:t>
            </a:fld>
            <a:endParaRPr lang="zh-CN" altLang="en-US"/>
          </a:p>
        </p:txBody>
      </p:sp>
    </p:spTree>
    <p:extLst>
      <p:ext uri="{BB962C8B-B14F-4D97-AF65-F5344CB8AC3E}">
        <p14:creationId xmlns:p14="http://schemas.microsoft.com/office/powerpoint/2010/main" val="83022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7</a:t>
            </a:fld>
            <a:endParaRPr lang="zh-CN" altLang="en-US"/>
          </a:p>
        </p:txBody>
      </p:sp>
    </p:spTree>
    <p:extLst>
      <p:ext uri="{BB962C8B-B14F-4D97-AF65-F5344CB8AC3E}">
        <p14:creationId xmlns:p14="http://schemas.microsoft.com/office/powerpoint/2010/main" val="307043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8</a:t>
            </a:fld>
            <a:endParaRPr lang="zh-CN" altLang="en-US"/>
          </a:p>
        </p:txBody>
      </p:sp>
    </p:spTree>
    <p:extLst>
      <p:ext uri="{BB962C8B-B14F-4D97-AF65-F5344CB8AC3E}">
        <p14:creationId xmlns:p14="http://schemas.microsoft.com/office/powerpoint/2010/main" val="153152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9</a:t>
            </a:fld>
            <a:endParaRPr lang="zh-CN" altLang="en-US"/>
          </a:p>
        </p:txBody>
      </p:sp>
    </p:spTree>
    <p:extLst>
      <p:ext uri="{BB962C8B-B14F-4D97-AF65-F5344CB8AC3E}">
        <p14:creationId xmlns:p14="http://schemas.microsoft.com/office/powerpoint/2010/main" val="38252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4942" y="824885"/>
            <a:ext cx="6749654" cy="1754776"/>
          </a:xfrm>
        </p:spPr>
        <p:txBody>
          <a:bodyPr anchor="b"/>
          <a:lstStyle>
            <a:lvl1pPr algn="ctr">
              <a:defRPr sz="4410"/>
            </a:lvl1pPr>
          </a:lstStyle>
          <a:p>
            <a:r>
              <a:rPr lang="zh-CN" altLang="en-US"/>
              <a:t>单击此处编辑母版标题样式</a:t>
            </a:r>
            <a:endParaRPr lang="en-US" dirty="0"/>
          </a:p>
        </p:txBody>
      </p:sp>
      <p:sp>
        <p:nvSpPr>
          <p:cNvPr id="3" name="Subtitle 2"/>
          <p:cNvSpPr>
            <a:spLocks noGrp="1"/>
          </p:cNvSpPr>
          <p:nvPr>
            <p:ph type="subTitle" idx="1"/>
          </p:nvPr>
        </p:nvSpPr>
        <p:spPr>
          <a:xfrm>
            <a:off x="1124942" y="2647331"/>
            <a:ext cx="674965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9000477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13752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295" y="268350"/>
            <a:ext cx="1940525"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8718" y="268350"/>
            <a:ext cx="5709082" cy="427143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482662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8322155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4031" y="1256579"/>
            <a:ext cx="7762102" cy="2096630"/>
          </a:xfrm>
        </p:spPr>
        <p:txBody>
          <a:bodyPr anchor="b"/>
          <a:lstStyle>
            <a:lvl1pPr>
              <a:defRPr sz="4410"/>
            </a:lvl1pPr>
          </a:lstStyle>
          <a:p>
            <a:r>
              <a:rPr lang="zh-CN" altLang="en-US"/>
              <a:t>单击此处编辑母版标题样式</a:t>
            </a:r>
            <a:endParaRPr lang="en-US" dirty="0"/>
          </a:p>
        </p:txBody>
      </p:sp>
      <p:sp>
        <p:nvSpPr>
          <p:cNvPr id="3" name="Text Placeholder 2"/>
          <p:cNvSpPr>
            <a:spLocks noGrp="1"/>
          </p:cNvSpPr>
          <p:nvPr>
            <p:ph type="body" idx="1"/>
          </p:nvPr>
        </p:nvSpPr>
        <p:spPr>
          <a:xfrm>
            <a:off x="614031" y="3373044"/>
            <a:ext cx="7762102"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6215759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8718"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56016"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9642405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9890" y="268350"/>
            <a:ext cx="7762102"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9891" y="1235577"/>
            <a:ext cx="380722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4" name="Content Placeholder 3"/>
          <p:cNvSpPr>
            <a:spLocks noGrp="1"/>
          </p:cNvSpPr>
          <p:nvPr>
            <p:ph sz="half" idx="2"/>
          </p:nvPr>
        </p:nvSpPr>
        <p:spPr>
          <a:xfrm>
            <a:off x="619891" y="1841114"/>
            <a:ext cx="380722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56016" y="1235577"/>
            <a:ext cx="382597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6" name="Content Placeholder 5"/>
          <p:cNvSpPr>
            <a:spLocks noGrp="1"/>
          </p:cNvSpPr>
          <p:nvPr>
            <p:ph sz="quarter" idx="4"/>
          </p:nvPr>
        </p:nvSpPr>
        <p:spPr>
          <a:xfrm>
            <a:off x="4556016" y="1841114"/>
            <a:ext cx="382597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7322696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3532340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257120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25976" y="725712"/>
            <a:ext cx="4556016"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7131600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25976" y="725712"/>
            <a:ext cx="4556016" cy="3581889"/>
          </a:xfrm>
        </p:spPr>
        <p:txBody>
          <a:bodyPr anchor="t"/>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361186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718" y="268350"/>
            <a:ext cx="7762102"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8718" y="1341750"/>
            <a:ext cx="7762102" cy="319803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8718" y="4671624"/>
            <a:ext cx="2024896" cy="268350"/>
          </a:xfrm>
          <a:prstGeom prst="rect">
            <a:avLst/>
          </a:prstGeom>
        </p:spPr>
        <p:txBody>
          <a:bodyPr vert="horz" lIns="91440" tIns="45720" rIns="91440" bIns="45720" rtlCol="0" anchor="ctr"/>
          <a:lstStyle>
            <a:lvl1pPr algn="l">
              <a:defRPr sz="882">
                <a:solidFill>
                  <a:schemeClr val="tx1">
                    <a:tint val="75000"/>
                  </a:schemeClr>
                </a:solidFill>
              </a:defRPr>
            </a:lvl1pPr>
          </a:lstStyle>
          <a:p>
            <a:fld id="{8A14FFCF-463E-4D67-9145-5F37447319F8}" type="datetimeFigureOut">
              <a:rPr lang="zh-CN" altLang="en-US" smtClean="0"/>
              <a:t>2018/12/17</a:t>
            </a:fld>
            <a:endParaRPr lang="zh-CN" altLang="en-US"/>
          </a:p>
        </p:txBody>
      </p:sp>
      <p:sp>
        <p:nvSpPr>
          <p:cNvPr id="5" name="Footer Placeholder 4"/>
          <p:cNvSpPr>
            <a:spLocks noGrp="1"/>
          </p:cNvSpPr>
          <p:nvPr>
            <p:ph type="ftr" sz="quarter" idx="3"/>
          </p:nvPr>
        </p:nvSpPr>
        <p:spPr>
          <a:xfrm>
            <a:off x="2981097" y="4671624"/>
            <a:ext cx="3037344" cy="268350"/>
          </a:xfrm>
          <a:prstGeom prst="rect">
            <a:avLst/>
          </a:prstGeom>
        </p:spPr>
        <p:txBody>
          <a:bodyPr vert="horz" lIns="91440" tIns="45720" rIns="91440" bIns="45720" rtlCol="0" anchor="ctr"/>
          <a:lstStyle>
            <a:lvl1pPr algn="ctr">
              <a:defRPr sz="88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355924" y="4671624"/>
            <a:ext cx="202489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99432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0EACA00-6FF0-4BAA-8D34-F10560AA718B}"/>
              </a:ext>
            </a:extLst>
          </p:cNvPr>
          <p:cNvGrpSpPr/>
          <p:nvPr/>
        </p:nvGrpSpPr>
        <p:grpSpPr>
          <a:xfrm>
            <a:off x="798653" y="0"/>
            <a:ext cx="10797892" cy="5416952"/>
            <a:chOff x="798653" y="0"/>
            <a:chExt cx="10797892" cy="5416952"/>
          </a:xfrm>
        </p:grpSpPr>
        <p:pic>
          <p:nvPicPr>
            <p:cNvPr id="3" name="图片 2">
              <a:extLst>
                <a:ext uri="{FF2B5EF4-FFF2-40B4-BE49-F238E27FC236}">
                  <a16:creationId xmlns:a16="http://schemas.microsoft.com/office/drawing/2014/main" id="{C1D9B0E8-C194-46F2-A391-E279E0668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73" y="0"/>
              <a:ext cx="7641765" cy="5040313"/>
            </a:xfrm>
            <a:prstGeom prst="rect">
              <a:avLst/>
            </a:prstGeom>
          </p:spPr>
        </p:pic>
        <p:sp>
          <p:nvSpPr>
            <p:cNvPr id="27" name="矩形 26">
              <a:extLst>
                <a:ext uri="{FF2B5EF4-FFF2-40B4-BE49-F238E27FC236}">
                  <a16:creationId xmlns:a16="http://schemas.microsoft.com/office/drawing/2014/main" id="{F25AED5C-AAC9-4210-B394-DCA8A40B9276}"/>
                </a:ext>
              </a:extLst>
            </p:cNvPr>
            <p:cNvSpPr/>
            <p:nvPr/>
          </p:nvSpPr>
          <p:spPr>
            <a:xfrm>
              <a:off x="798653" y="0"/>
              <a:ext cx="10797892" cy="541695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43ACF4B5-3196-48FE-B2C6-0A6EBBFF1433}"/>
              </a:ext>
            </a:extLst>
          </p:cNvPr>
          <p:cNvSpPr/>
          <p:nvPr/>
        </p:nvSpPr>
        <p:spPr>
          <a:xfrm>
            <a:off x="0" y="0"/>
            <a:ext cx="6193742" cy="5040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3729F32-B1CF-409D-9D40-DCF83FEB4112}"/>
              </a:ext>
            </a:extLst>
          </p:cNvPr>
          <p:cNvSpPr/>
          <p:nvPr/>
        </p:nvSpPr>
        <p:spPr>
          <a:xfrm>
            <a:off x="769053" y="1112394"/>
            <a:ext cx="7112000"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A49E199-73FA-4DCD-95C0-785846948B65}"/>
              </a:ext>
            </a:extLst>
          </p:cNvPr>
          <p:cNvSpPr txBox="1"/>
          <p:nvPr/>
        </p:nvSpPr>
        <p:spPr>
          <a:xfrm>
            <a:off x="1201360" y="1327143"/>
            <a:ext cx="1300356" cy="1015663"/>
          </a:xfrm>
          <a:prstGeom prst="rect">
            <a:avLst/>
          </a:prstGeom>
          <a:noFill/>
        </p:spPr>
        <p:txBody>
          <a:bodyPr wrap="none" rtlCol="0">
            <a:spAutoFit/>
          </a:bodyPr>
          <a:lstStyle/>
          <a:p>
            <a:r>
              <a:rPr lang="en-US" altLang="zh-CN" sz="6000" dirty="0" smtClean="0">
                <a:solidFill>
                  <a:srgbClr val="19B49B"/>
                </a:solidFill>
                <a:latin typeface="Agency FB" panose="020B0503020202020204" pitchFamily="34" charset="0"/>
              </a:rPr>
              <a:t>2019</a:t>
            </a:r>
            <a:endParaRPr lang="zh-CN" altLang="en-US" sz="6000" dirty="0">
              <a:solidFill>
                <a:srgbClr val="19B49B"/>
              </a:solidFill>
              <a:latin typeface="Agency FB" panose="020B0503020202020204" pitchFamily="34" charset="0"/>
            </a:endParaRPr>
          </a:p>
        </p:txBody>
      </p:sp>
      <p:sp>
        <p:nvSpPr>
          <p:cNvPr id="11" name="文本框 10">
            <a:extLst>
              <a:ext uri="{FF2B5EF4-FFF2-40B4-BE49-F238E27FC236}">
                <a16:creationId xmlns:a16="http://schemas.microsoft.com/office/drawing/2014/main" id="{3FC2A3FB-BDB8-45AD-9ABC-C9725D1D4C64}"/>
              </a:ext>
            </a:extLst>
          </p:cNvPr>
          <p:cNvSpPr txBox="1"/>
          <p:nvPr/>
        </p:nvSpPr>
        <p:spPr>
          <a:xfrm>
            <a:off x="1140438" y="2213235"/>
            <a:ext cx="3890809" cy="646331"/>
          </a:xfrm>
          <a:prstGeom prst="rect">
            <a:avLst/>
          </a:prstGeom>
          <a:noFill/>
        </p:spPr>
        <p:txBody>
          <a:bodyPr wrap="none" rtlCol="0">
            <a:spAutoFit/>
          </a:bodyPr>
          <a:lstStyle/>
          <a:p>
            <a:r>
              <a:rPr lang="zh-CN" altLang="en-US" sz="3600" b="1" dirty="0" smtClean="0">
                <a:latin typeface="微软雅黑" pitchFamily="34" charset="-122"/>
                <a:ea typeface="微软雅黑" pitchFamily="34" charset="-122"/>
              </a:rPr>
              <a:t>天下纵横项目汇报</a:t>
            </a:r>
            <a:endParaRPr lang="zh-CN" altLang="en-US" sz="3600" b="1" dirty="0">
              <a:latin typeface="微软雅黑" pitchFamily="34" charset="-122"/>
              <a:ea typeface="微软雅黑" pitchFamily="34" charset="-122"/>
            </a:endParaRPr>
          </a:p>
        </p:txBody>
      </p:sp>
      <p:cxnSp>
        <p:nvCxnSpPr>
          <p:cNvPr id="7" name="直接连接符 6">
            <a:extLst>
              <a:ext uri="{FF2B5EF4-FFF2-40B4-BE49-F238E27FC236}">
                <a16:creationId xmlns:a16="http://schemas.microsoft.com/office/drawing/2014/main" id="{C1C37B0F-00A9-4F73-BAAA-5F3EA4C5E53C}"/>
              </a:ext>
            </a:extLst>
          </p:cNvPr>
          <p:cNvCxnSpPr>
            <a:cxnSpLocks/>
          </p:cNvCxnSpPr>
          <p:nvPr/>
        </p:nvCxnSpPr>
        <p:spPr>
          <a:xfrm>
            <a:off x="1335940" y="2877385"/>
            <a:ext cx="521435" cy="0"/>
          </a:xfrm>
          <a:prstGeom prst="line">
            <a:avLst/>
          </a:prstGeom>
          <a:ln w="25400">
            <a:solidFill>
              <a:srgbClr val="19B49B"/>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9659316-C0C2-483E-B258-EEAE627FFF18}"/>
              </a:ext>
            </a:extLst>
          </p:cNvPr>
          <p:cNvSpPr txBox="1"/>
          <p:nvPr/>
        </p:nvSpPr>
        <p:spPr>
          <a:xfrm>
            <a:off x="1214098" y="3073716"/>
            <a:ext cx="4927622" cy="787523"/>
          </a:xfrm>
          <a:prstGeom prst="rect">
            <a:avLst/>
          </a:prstGeom>
          <a:noFill/>
        </p:spPr>
        <p:txBody>
          <a:bodyPr wrap="square" rtlCol="0">
            <a:spAutoFit/>
          </a:bodyPr>
          <a:lstStyle/>
          <a:p>
            <a:pPr>
              <a:lnSpc>
                <a:spcPct val="150000"/>
              </a:lnSpc>
            </a:pPr>
            <a:r>
              <a:rPr lang="zh-CN" altLang="en-US" sz="1600" dirty="0" smtClean="0">
                <a:solidFill>
                  <a:srgbClr val="19B49B"/>
                </a:solidFill>
                <a:latin typeface="微软雅黑" pitchFamily="34" charset="-122"/>
                <a:ea typeface="微软雅黑" pitchFamily="34" charset="-122"/>
              </a:rPr>
              <a:t>组号</a:t>
            </a:r>
            <a:r>
              <a:rPr lang="en-US" altLang="zh-CN" sz="1600" dirty="0" smtClean="0">
                <a:solidFill>
                  <a:srgbClr val="19B49B"/>
                </a:solidFill>
                <a:latin typeface="微软雅黑" pitchFamily="34" charset="-122"/>
                <a:ea typeface="微软雅黑" pitchFamily="34" charset="-122"/>
              </a:rPr>
              <a:t>:</a:t>
            </a:r>
            <a:r>
              <a:rPr lang="zh-CN" altLang="en-US" sz="1600" dirty="0" smtClean="0">
                <a:solidFill>
                  <a:srgbClr val="19B49B"/>
                </a:solidFill>
                <a:latin typeface="微软雅黑" pitchFamily="34" charset="-122"/>
                <a:ea typeface="微软雅黑" pitchFamily="34" charset="-122"/>
              </a:rPr>
              <a:t>第八组</a:t>
            </a:r>
            <a:endParaRPr lang="en-US" altLang="zh-CN" sz="1600" dirty="0" smtClean="0">
              <a:solidFill>
                <a:srgbClr val="19B49B"/>
              </a:solidFill>
              <a:latin typeface="微软雅黑" pitchFamily="34" charset="-122"/>
              <a:ea typeface="微软雅黑" pitchFamily="34" charset="-122"/>
            </a:endParaRPr>
          </a:p>
          <a:p>
            <a:pPr>
              <a:lnSpc>
                <a:spcPct val="150000"/>
              </a:lnSpc>
            </a:pPr>
            <a:r>
              <a:rPr lang="zh-CN" altLang="en-US" sz="1600" dirty="0" smtClean="0">
                <a:solidFill>
                  <a:srgbClr val="19B49B"/>
                </a:solidFill>
                <a:latin typeface="微软雅黑" pitchFamily="34" charset="-122"/>
                <a:ea typeface="微软雅黑" pitchFamily="34" charset="-122"/>
              </a:rPr>
              <a:t>组员：王佳琳、严春浦、林克楷、何达万、黄楚峰</a:t>
            </a:r>
            <a:endParaRPr lang="zh-CN" altLang="en-US" sz="1600" dirty="0">
              <a:solidFill>
                <a:srgbClr val="19B49B"/>
              </a:solidFill>
              <a:latin typeface="微软雅黑" pitchFamily="34" charset="-122"/>
              <a:ea typeface="微软雅黑" pitchFamily="34" charset="-122"/>
            </a:endParaRPr>
          </a:p>
        </p:txBody>
      </p:sp>
      <p:cxnSp>
        <p:nvCxnSpPr>
          <p:cNvPr id="23" name="直接连接符 22">
            <a:extLst>
              <a:ext uri="{FF2B5EF4-FFF2-40B4-BE49-F238E27FC236}">
                <a16:creationId xmlns:a16="http://schemas.microsoft.com/office/drawing/2014/main" id="{FA563EAC-806F-49B4-AE8E-B9FB7A39A99A}"/>
              </a:ext>
            </a:extLst>
          </p:cNvPr>
          <p:cNvCxnSpPr>
            <a:cxnSpLocks/>
          </p:cNvCxnSpPr>
          <p:nvPr/>
        </p:nvCxnSpPr>
        <p:spPr>
          <a:xfrm>
            <a:off x="8627239" y="1119224"/>
            <a:ext cx="0" cy="541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5"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9"/>
                                        </p:tgtEl>
                                      </p:cBhvr>
                                    </p:animEffect>
                                  </p:childTnLst>
                                </p:cTn>
                              </p:par>
                            </p:childTnLst>
                          </p:cTn>
                        </p:par>
                        <p:par>
                          <p:cTn id="24" fill="hold">
                            <p:stCondLst>
                              <p:cond delay="2000"/>
                            </p:stCondLst>
                            <p:childTnLst>
                              <p:par>
                                <p:cTn id="25" presetID="22" presetClass="entr" presetSubtype="8"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
                                        <p:tgtEl>
                                          <p:spTgt spid="7"/>
                                        </p:tgtEl>
                                      </p:cBhvr>
                                    </p:animEffect>
                                  </p:childTnLst>
                                </p:cTn>
                              </p:par>
                            </p:childTnLst>
                          </p:cTn>
                        </p:par>
                        <p:par>
                          <p:cTn id="32" fill="hold">
                            <p:stCondLst>
                              <p:cond delay="3050"/>
                            </p:stCondLst>
                            <p:childTnLst>
                              <p:par>
                                <p:cTn id="33" presetID="42" presetClass="entr" presetSubtype="0" fill="hold" grpId="0" nodeType="afterEffect">
                                  <p:stCondLst>
                                    <p:cond delay="0"/>
                                  </p:stCondLst>
                                  <p:iterate type="lt">
                                    <p:tmPct val="10000"/>
                                  </p:iterate>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anim calcmode="lin" valueType="num">
                                      <p:cBhvr>
                                        <p:cTn id="36" dur="500" fill="hold"/>
                                        <p:tgtEl>
                                          <p:spTgt spid="18"/>
                                        </p:tgtEl>
                                        <p:attrNameLst>
                                          <p:attrName>ppt_x</p:attrName>
                                        </p:attrNameLst>
                                      </p:cBhvr>
                                      <p:tavLst>
                                        <p:tav tm="0">
                                          <p:val>
                                            <p:strVal val="#ppt_x"/>
                                          </p:val>
                                        </p:tav>
                                        <p:tav tm="100000">
                                          <p:val>
                                            <p:strVal val="#ppt_x"/>
                                          </p:val>
                                        </p:tav>
                                      </p:tavLst>
                                    </p:anim>
                                    <p:anim calcmode="lin" valueType="num">
                                      <p:cBhvr>
                                        <p:cTn id="37" dur="500" fill="hold"/>
                                        <p:tgtEl>
                                          <p:spTgt spid="18"/>
                                        </p:tgtEl>
                                        <p:attrNameLst>
                                          <p:attrName>ppt_y</p:attrName>
                                        </p:attrNameLst>
                                      </p:cBhvr>
                                      <p:tavLst>
                                        <p:tav tm="0">
                                          <p:val>
                                            <p:strVal val="#ppt_y+.1"/>
                                          </p:val>
                                        </p:tav>
                                        <p:tav tm="100000">
                                          <p:val>
                                            <p:strVal val="#ppt_y"/>
                                          </p:val>
                                        </p:tav>
                                      </p:tavLst>
                                    </p:anim>
                                  </p:childTnLst>
                                </p:cTn>
                              </p:par>
                            </p:childTnLst>
                          </p:cTn>
                        </p:par>
                        <p:par>
                          <p:cTn id="38" fill="hold">
                            <p:stCondLst>
                              <p:cond delay="49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35B5C36-48B5-4EA8-9CCA-3579AA626F9C}"/>
              </a:ext>
            </a:extLst>
          </p:cNvPr>
          <p:cNvSpPr txBox="1"/>
          <p:nvPr/>
        </p:nvSpPr>
        <p:spPr>
          <a:xfrm>
            <a:off x="5444163" y="1362579"/>
            <a:ext cx="2254079"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a:t>
            </a:r>
            <a:r>
              <a:rPr lang="en-US" altLang="zh-CN" sz="3600" spc="300" dirty="0" smtClean="0">
                <a:solidFill>
                  <a:srgbClr val="19B49B"/>
                </a:solidFill>
                <a:latin typeface="Agency FB" panose="020B0503020202020204" pitchFamily="34" charset="0"/>
              </a:rPr>
              <a:t>03</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id="{3077A60F-6437-4A52-A98E-3DFF5A667757}"/>
              </a:ext>
            </a:extLst>
          </p:cNvPr>
          <p:cNvSpPr txBox="1"/>
          <p:nvPr/>
        </p:nvSpPr>
        <p:spPr>
          <a:xfrm>
            <a:off x="1673690" y="2008910"/>
            <a:ext cx="4802918" cy="646331"/>
          </a:xfrm>
          <a:prstGeom prst="rect">
            <a:avLst/>
          </a:prstGeom>
          <a:noFill/>
        </p:spPr>
        <p:txBody>
          <a:bodyPr wrap="none" rtlCol="0">
            <a:spAutoFit/>
          </a:bodyPr>
          <a:lstStyle/>
          <a:p>
            <a:r>
              <a:rPr lang="zh-CN" altLang="en-US" sz="3600" b="1" dirty="0" smtClean="0">
                <a:latin typeface="Agency FB" panose="020B0503020202020204" pitchFamily="34" charset="0"/>
              </a:rPr>
              <a:t>                   </a:t>
            </a:r>
            <a:r>
              <a:rPr lang="en-US" altLang="zh-CN" sz="3600" b="1" dirty="0" smtClean="0">
                <a:latin typeface="Agency FB" panose="020B0503020202020204" pitchFamily="34" charset="0"/>
              </a:rPr>
              <a:t>PC</a:t>
            </a:r>
            <a:r>
              <a:rPr lang="zh-CN" altLang="en-US" sz="3600" b="1" dirty="0" smtClean="0">
                <a:latin typeface="Agency FB" panose="020B0503020202020204" pitchFamily="34" charset="0"/>
              </a:rPr>
              <a:t>端展示</a:t>
            </a:r>
            <a:endParaRPr lang="zh-CN" altLang="en-US" sz="3600" b="1" dirty="0">
              <a:latin typeface="Agency FB" panose="020B0503020202020204" pitchFamily="34" charset="0"/>
            </a:endParaRPr>
          </a:p>
        </p:txBody>
      </p:sp>
    </p:spTree>
    <p:extLst>
      <p:ext uri="{BB962C8B-B14F-4D97-AF65-F5344CB8AC3E}">
        <p14:creationId xmlns:p14="http://schemas.microsoft.com/office/powerpoint/2010/main" val="3980177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5">
            <a:extLst>
              <a:ext uri="{FF2B5EF4-FFF2-40B4-BE49-F238E27FC236}">
                <a16:creationId xmlns:a16="http://schemas.microsoft.com/office/drawing/2014/main" id="{90672E83-9379-4D62-9E10-3FEB9AB2C929}"/>
              </a:ext>
            </a:extLst>
          </p:cNvPr>
          <p:cNvSpPr txBox="1"/>
          <p:nvPr/>
        </p:nvSpPr>
        <p:spPr>
          <a:xfrm>
            <a:off x="2555105" y="1819066"/>
            <a:ext cx="1149674" cy="499367"/>
          </a:xfrm>
          <a:prstGeom prst="rect">
            <a:avLst/>
          </a:prstGeom>
          <a:noFill/>
        </p:spPr>
        <p:txBody>
          <a:bodyPr wrap="none" rtlCol="0">
            <a:spAutoFit/>
          </a:bodyPr>
          <a:lstStyle/>
          <a:p>
            <a:r>
              <a:rPr lang="en-US" altLang="zh-CN" sz="2645" b="1" dirty="0">
                <a:solidFill>
                  <a:srgbClr val="F8F8F8"/>
                </a:solidFill>
                <a:latin typeface="Agency FB" panose="020B0503020202020204" pitchFamily="34" charset="0"/>
                <a:ea typeface="+mj-ea"/>
              </a:rPr>
              <a:t>2800</a:t>
            </a:r>
            <a:r>
              <a:rPr lang="zh-CN" altLang="en-US" sz="2645" b="1" dirty="0">
                <a:solidFill>
                  <a:srgbClr val="F8F8F8"/>
                </a:solidFill>
                <a:latin typeface="Agency FB" panose="020B0503020202020204" pitchFamily="34" charset="0"/>
                <a:ea typeface="+mj-ea"/>
              </a:rPr>
              <a:t>万</a:t>
            </a:r>
          </a:p>
        </p:txBody>
      </p:sp>
      <p:sp>
        <p:nvSpPr>
          <p:cNvPr id="9" name="TextBox 26">
            <a:extLst>
              <a:ext uri="{FF2B5EF4-FFF2-40B4-BE49-F238E27FC236}">
                <a16:creationId xmlns:a16="http://schemas.microsoft.com/office/drawing/2014/main" id="{A4FF0470-7EEA-4D16-A1A5-C2DD56E7C381}"/>
              </a:ext>
            </a:extLst>
          </p:cNvPr>
          <p:cNvSpPr txBox="1"/>
          <p:nvPr/>
        </p:nvSpPr>
        <p:spPr>
          <a:xfrm>
            <a:off x="2079250" y="2259861"/>
            <a:ext cx="1918969" cy="692497"/>
          </a:xfrm>
          <a:prstGeom prst="rect">
            <a:avLst/>
          </a:prstGeom>
          <a:noFill/>
        </p:spPr>
        <p:txBody>
          <a:bodyPr wrap="square" rtlCol="0">
            <a:spAutoFit/>
          </a:bodyPr>
          <a:lstStyle/>
          <a:p>
            <a:pPr algn="ctr"/>
            <a:r>
              <a:rPr lang="zh-CN" altLang="en-US" sz="975" dirty="0" smtClean="0">
                <a:solidFill>
                  <a:srgbClr val="F8F8F8"/>
                </a:solidFill>
                <a:latin typeface="+mn-ea"/>
              </a:rPr>
              <a:t>请</a:t>
            </a:r>
            <a:r>
              <a:rPr lang="zh-CN" altLang="en-US" sz="975" dirty="0">
                <a:solidFill>
                  <a:srgbClr val="F8F8F8"/>
                </a:solidFill>
                <a:latin typeface="+mn-ea"/>
              </a:rPr>
              <a:t>输入您的文字对目标进行说明请输入您的文字对目标进行说明请输入您的文字对目标进行说明</a:t>
            </a:r>
          </a:p>
          <a:p>
            <a:pPr algn="ctr"/>
            <a:endParaRPr lang="zh-CN" altLang="en-US" sz="975" dirty="0">
              <a:solidFill>
                <a:srgbClr val="F8F8F8"/>
              </a:solidFill>
              <a:latin typeface="+mn-ea"/>
            </a:endParaRPr>
          </a:p>
        </p:txBody>
      </p:sp>
      <p:sp>
        <p:nvSpPr>
          <p:cNvPr id="10" name="TextBox 27">
            <a:extLst>
              <a:ext uri="{FF2B5EF4-FFF2-40B4-BE49-F238E27FC236}">
                <a16:creationId xmlns:a16="http://schemas.microsoft.com/office/drawing/2014/main" id="{BB375E0B-7903-436B-9DC4-772D907D5642}"/>
              </a:ext>
            </a:extLst>
          </p:cNvPr>
          <p:cNvSpPr txBox="1"/>
          <p:nvPr/>
        </p:nvSpPr>
        <p:spPr>
          <a:xfrm>
            <a:off x="4271567" y="2980125"/>
            <a:ext cx="939681" cy="408894"/>
          </a:xfrm>
          <a:prstGeom prst="rect">
            <a:avLst/>
          </a:prstGeom>
          <a:noFill/>
        </p:spPr>
        <p:txBody>
          <a:bodyPr wrap="none" rtlCol="0">
            <a:spAutoFit/>
          </a:bodyPr>
          <a:lstStyle/>
          <a:p>
            <a:r>
              <a:rPr lang="en-US" altLang="zh-CN" sz="2057" b="1" dirty="0">
                <a:solidFill>
                  <a:srgbClr val="F8F8F8"/>
                </a:solidFill>
                <a:latin typeface="Agency FB" panose="020B0503020202020204" pitchFamily="34" charset="0"/>
                <a:ea typeface="+mj-ea"/>
              </a:rPr>
              <a:t>4000</a:t>
            </a:r>
            <a:r>
              <a:rPr lang="zh-CN" altLang="en-US" sz="2057" b="1" dirty="0">
                <a:solidFill>
                  <a:srgbClr val="F8F8F8"/>
                </a:solidFill>
                <a:latin typeface="Agency FB" panose="020B0503020202020204" pitchFamily="34" charset="0"/>
                <a:ea typeface="+mj-ea"/>
              </a:rPr>
              <a:t>万</a:t>
            </a:r>
          </a:p>
        </p:txBody>
      </p:sp>
      <p:sp>
        <p:nvSpPr>
          <p:cNvPr id="11" name="TextBox 28">
            <a:extLst>
              <a:ext uri="{FF2B5EF4-FFF2-40B4-BE49-F238E27FC236}">
                <a16:creationId xmlns:a16="http://schemas.microsoft.com/office/drawing/2014/main" id="{C95DC931-91C7-47BF-AAFA-813115675C95}"/>
              </a:ext>
            </a:extLst>
          </p:cNvPr>
          <p:cNvSpPr txBox="1"/>
          <p:nvPr/>
        </p:nvSpPr>
        <p:spPr>
          <a:xfrm>
            <a:off x="3974398" y="3322115"/>
            <a:ext cx="1456769" cy="392415"/>
          </a:xfrm>
          <a:prstGeom prst="rect">
            <a:avLst/>
          </a:prstGeom>
          <a:noFill/>
        </p:spPr>
        <p:txBody>
          <a:bodyPr wrap="square" rtlCol="0">
            <a:spAutoFit/>
          </a:bodyPr>
          <a:lstStyle/>
          <a:p>
            <a:pPr algn="ctr"/>
            <a:r>
              <a:rPr lang="zh-CN" altLang="en-US" sz="975" dirty="0">
                <a:solidFill>
                  <a:srgbClr val="F8F8F8"/>
                </a:solidFill>
                <a:latin typeface="+mn-ea"/>
              </a:rPr>
              <a:t>请输入您的文字对实际情况进行说明</a:t>
            </a:r>
          </a:p>
        </p:txBody>
      </p:sp>
      <p:sp>
        <p:nvSpPr>
          <p:cNvPr id="14" name="TextBox 20">
            <a:extLst>
              <a:ext uri="{FF2B5EF4-FFF2-40B4-BE49-F238E27FC236}">
                <a16:creationId xmlns:a16="http://schemas.microsoft.com/office/drawing/2014/main" id="{F678E1BD-22AA-4F42-944B-B9E5F70701CE}"/>
              </a:ext>
            </a:extLst>
          </p:cNvPr>
          <p:cNvSpPr txBox="1"/>
          <p:nvPr/>
        </p:nvSpPr>
        <p:spPr>
          <a:xfrm>
            <a:off x="907976" y="292746"/>
            <a:ext cx="2067957" cy="323165"/>
          </a:xfrm>
          <a:prstGeom prst="rect">
            <a:avLst/>
          </a:prstGeom>
          <a:noFill/>
        </p:spPr>
        <p:txBody>
          <a:bodyPr wrap="square" rtlCol="0">
            <a:spAutoFit/>
          </a:bodyPr>
          <a:lstStyle/>
          <a:p>
            <a:r>
              <a:rPr lang="en-US" altLang="zh-CN" sz="1500" dirty="0" smtClean="0">
                <a:latin typeface="微软雅黑" panose="020B0503020204020204" pitchFamily="34" charset="-122"/>
                <a:ea typeface="微软雅黑" panose="020B0503020204020204" pitchFamily="34" charset="-122"/>
              </a:rPr>
              <a:t>PC</a:t>
            </a:r>
            <a:r>
              <a:rPr lang="zh-CN" altLang="en-US" sz="1500" dirty="0" smtClean="0">
                <a:latin typeface="微软雅黑" panose="020B0503020204020204" pitchFamily="34" charset="-122"/>
                <a:ea typeface="微软雅黑" panose="020B0503020204020204" pitchFamily="34" charset="-122"/>
              </a:rPr>
              <a:t>端展示</a:t>
            </a:r>
            <a:endParaRPr lang="zh-CN" altLang="en-US" sz="15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1C03D28-884B-4B34-8F25-8AFC9590DA8C}"/>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03</a:t>
            </a:r>
            <a:endParaRPr lang="zh-CN" altLang="en-US" sz="2000" dirty="0">
              <a:latin typeface="Agency FB" panose="020B0503020202020204" pitchFamily="34" charset="0"/>
            </a:endParaRPr>
          </a:p>
        </p:txBody>
      </p:sp>
      <p:cxnSp>
        <p:nvCxnSpPr>
          <p:cNvPr id="16" name="直接连接符 15">
            <a:extLst>
              <a:ext uri="{FF2B5EF4-FFF2-40B4-BE49-F238E27FC236}">
                <a16:creationId xmlns:a16="http://schemas.microsoft.com/office/drawing/2014/main" id="{080857F0-A055-4112-9942-2E3375B9FF04}"/>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CB4B32D1-1EFB-472B-9FBE-A0B6816B899E}"/>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587262" y="1426084"/>
            <a:ext cx="1154145" cy="369332"/>
          </a:xfrm>
          <a:prstGeom prst="rect">
            <a:avLst/>
          </a:prstGeom>
          <a:noFill/>
        </p:spPr>
        <p:txBody>
          <a:bodyPr wrap="square" rtlCol="0">
            <a:spAutoFit/>
          </a:bodyPr>
          <a:lstStyle/>
          <a:p>
            <a:r>
              <a:rPr lang="zh-CN" altLang="en-US" dirty="0" smtClean="0">
                <a:solidFill>
                  <a:schemeClr val="bg1"/>
                </a:solidFill>
              </a:rPr>
              <a:t>开发环境</a:t>
            </a:r>
            <a:endParaRPr lang="zh-CN" altLang="en-US" dirty="0">
              <a:solidFill>
                <a:schemeClr val="bg1"/>
              </a:solidFill>
            </a:endParaRPr>
          </a:p>
        </p:txBody>
      </p:sp>
      <p:sp>
        <p:nvSpPr>
          <p:cNvPr id="33" name="TextBox 32"/>
          <p:cNvSpPr txBox="1"/>
          <p:nvPr/>
        </p:nvSpPr>
        <p:spPr>
          <a:xfrm>
            <a:off x="3587262" y="2855742"/>
            <a:ext cx="1350498" cy="369332"/>
          </a:xfrm>
          <a:prstGeom prst="rect">
            <a:avLst/>
          </a:prstGeom>
          <a:noFill/>
        </p:spPr>
        <p:txBody>
          <a:bodyPr wrap="square" rtlCol="0">
            <a:spAutoFit/>
          </a:bodyPr>
          <a:lstStyle/>
          <a:p>
            <a:r>
              <a:rPr lang="en-US" altLang="zh-CN" dirty="0" smtClean="0">
                <a:solidFill>
                  <a:schemeClr val="bg1"/>
                </a:solidFill>
              </a:rPr>
              <a:t>Eclipse JEE</a:t>
            </a:r>
            <a:endParaRPr lang="zh-CN" altLang="en-US" dirty="0">
              <a:solidFill>
                <a:schemeClr val="bg1"/>
              </a:solidFill>
            </a:endParaRPr>
          </a:p>
        </p:txBody>
      </p:sp>
      <p:pic>
        <p:nvPicPr>
          <p:cNvPr id="1026" name="Picture 2" descr="https://timgsa.baidu.com/timg?image&amp;quality=80&amp;size=b9999_10000&amp;sec=1545061038622&amp;di=d3f935989ea961828893e30991410d51&amp;imgtype=0&amp;src=http%3A%2F%2Fpic.58pic.com%2F58pic%2F16%2F69%2F20%2F58t58PIC2Bu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83" y="1164749"/>
            <a:ext cx="3910519" cy="30383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45061" y="1613955"/>
            <a:ext cx="4052517" cy="1708160"/>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涉及：</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SSH(Struts2+Spring+Hibernate)</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css</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jquery</a:t>
            </a:r>
            <a:endParaRPr lang="en-US" altLang="zh-CN" sz="1400" dirty="0" smtClean="0">
              <a:latin typeface="微软雅黑" panose="020B0503020204020204" pitchFamily="34" charset="-122"/>
              <a:ea typeface="微软雅黑" panose="020B0503020204020204" pitchFamily="34" charset="-122"/>
            </a:endParaRPr>
          </a:p>
          <a:p>
            <a:pPr lvl="1">
              <a:lnSpc>
                <a:spcPct val="150000"/>
              </a:lnSpc>
            </a:pP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HTML5</a:t>
            </a:r>
            <a:r>
              <a:rPr lang="zh-CN" altLang="en-US" sz="1400" dirty="0" smtClean="0">
                <a:latin typeface="微软雅黑" panose="020B0503020204020204" pitchFamily="34" charset="-122"/>
                <a:ea typeface="微软雅黑" panose="020B0503020204020204" pitchFamily="34" charset="-122"/>
              </a:rPr>
              <a:t>提供的</a:t>
            </a:r>
            <a:r>
              <a:rPr lang="zh-CN" altLang="en-US" sz="1400" dirty="0">
                <a:latin typeface="微软雅黑" panose="020B0503020204020204" pitchFamily="34" charset="-122"/>
                <a:ea typeface="微软雅黑" panose="020B0503020204020204" pitchFamily="34" charset="-122"/>
              </a:rPr>
              <a:t>一种在单个 </a:t>
            </a:r>
            <a:r>
              <a:rPr lang="en-US" altLang="zh-CN" sz="1400" dirty="0">
                <a:latin typeface="微软雅黑" panose="020B0503020204020204" pitchFamily="34" charset="-122"/>
                <a:ea typeface="微软雅黑" panose="020B0503020204020204" pitchFamily="34" charset="-122"/>
              </a:rPr>
              <a:t>TCP </a:t>
            </a:r>
            <a:r>
              <a:rPr lang="zh-CN" altLang="en-US" sz="1400" dirty="0">
                <a:latin typeface="微软雅黑" panose="020B0503020204020204" pitchFamily="34" charset="-122"/>
                <a:ea typeface="微软雅黑" panose="020B0503020204020204" pitchFamily="34" charset="-122"/>
              </a:rPr>
              <a:t>连接</a:t>
            </a:r>
            <a:r>
              <a:rPr lang="zh-CN" altLang="en-US" sz="1400" dirty="0" smtClean="0">
                <a:latin typeface="微软雅黑" panose="020B0503020204020204" pitchFamily="34" charset="-122"/>
                <a:ea typeface="微软雅黑" panose="020B0503020204020204" pitchFamily="34" charset="-122"/>
              </a:rPr>
              <a:t>上</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进行全双工通信的协议</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771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
                                        <p:tgtEl>
                                          <p:spTgt spid="2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300"/>
                                        <p:tgtEl>
                                          <p:spTgt spid="1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400" fill="hold"/>
                                        <p:tgtEl>
                                          <p:spTgt spid="15"/>
                                        </p:tgtEl>
                                        <p:attrNameLst>
                                          <p:attrName>ppt_x</p:attrName>
                                        </p:attrNameLst>
                                      </p:cBhvr>
                                      <p:tavLst>
                                        <p:tav tm="0">
                                          <p:val>
                                            <p:strVal val="0-#ppt_w/2"/>
                                          </p:val>
                                        </p:tav>
                                        <p:tav tm="100000">
                                          <p:val>
                                            <p:strVal val="#ppt_x"/>
                                          </p:val>
                                        </p:tav>
                                      </p:tavLst>
                                    </p:anim>
                                    <p:anim calcmode="lin" valueType="num">
                                      <p:cBhvr additive="base">
                                        <p:cTn id="15" dur="400" fill="hold"/>
                                        <p:tgtEl>
                                          <p:spTgt spid="1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400" fill="hold"/>
                                        <p:tgtEl>
                                          <p:spTgt spid="14"/>
                                        </p:tgtEl>
                                        <p:attrNameLst>
                                          <p:attrName>ppt_x</p:attrName>
                                        </p:attrNameLst>
                                      </p:cBhvr>
                                      <p:tavLst>
                                        <p:tav tm="0">
                                          <p:val>
                                            <p:strVal val="1+#ppt_w/2"/>
                                          </p:val>
                                        </p:tav>
                                        <p:tav tm="100000">
                                          <p:val>
                                            <p:strVal val="#ppt_x"/>
                                          </p:val>
                                        </p:tav>
                                      </p:tavLst>
                                    </p:anim>
                                    <p:anim calcmode="lin" valueType="num">
                                      <p:cBhvr additive="base">
                                        <p:cTn id="20" dur="4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3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90"/>
                                          </p:val>
                                        </p:tav>
                                        <p:tav tm="100000">
                                          <p:val>
                                            <p:fltVal val="0"/>
                                          </p:val>
                                        </p:tav>
                                      </p:tavLst>
                                    </p:anim>
                                    <p:animEffect transition="in" filter="fade">
                                      <p:cBhvr>
                                        <p:cTn id="27" dur="500"/>
                                        <p:tgtEl>
                                          <p:spTgt spid="8"/>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 calcmode="lin" valueType="num">
                                      <p:cBhvr>
                                        <p:cTn id="32" dur="500" fill="hold"/>
                                        <p:tgtEl>
                                          <p:spTgt spid="9"/>
                                        </p:tgtEl>
                                        <p:attrNameLst>
                                          <p:attrName>style.rotation</p:attrName>
                                        </p:attrNameLst>
                                      </p:cBhvr>
                                      <p:tavLst>
                                        <p:tav tm="0">
                                          <p:val>
                                            <p:fltVal val="90"/>
                                          </p:val>
                                        </p:tav>
                                        <p:tav tm="100000">
                                          <p:val>
                                            <p:fltVal val="0"/>
                                          </p:val>
                                        </p:tav>
                                      </p:tavLst>
                                    </p:anim>
                                    <p:animEffect transition="in" filter="fade">
                                      <p:cBhvr>
                                        <p:cTn id="33" dur="500"/>
                                        <p:tgtEl>
                                          <p:spTgt spid="9"/>
                                        </p:tgtEl>
                                      </p:cBhvr>
                                    </p:animEffect>
                                  </p:childTnLst>
                                </p:cTn>
                              </p:par>
                            </p:childTnLst>
                          </p:cTn>
                        </p:par>
                        <p:par>
                          <p:cTn id="34" fill="hold">
                            <p:stCondLst>
                              <p:cond delay="1480"/>
                            </p:stCondLst>
                            <p:childTnLst>
                              <p:par>
                                <p:cTn id="35" presetID="3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90"/>
                                          </p:val>
                                        </p:tav>
                                        <p:tav tm="100000">
                                          <p:val>
                                            <p:fltVal val="0"/>
                                          </p:val>
                                        </p:tav>
                                      </p:tavLst>
                                    </p:anim>
                                    <p:animEffect transition="in" filter="fade">
                                      <p:cBhvr>
                                        <p:cTn id="40" dur="500"/>
                                        <p:tgtEl>
                                          <p:spTgt spid="1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90"/>
                                          </p:val>
                                        </p:tav>
                                        <p:tav tm="100000">
                                          <p:val>
                                            <p:fltVal val="0"/>
                                          </p:val>
                                        </p:tav>
                                      </p:tavLst>
                                    </p:anim>
                                    <p:animEffect transition="in" filter="fade">
                                      <p:cBhvr>
                                        <p:cTn id="46" dur="500"/>
                                        <p:tgtEl>
                                          <p:spTgt spid="11"/>
                                        </p:tgtEl>
                                      </p:cBhvr>
                                    </p:animEffect>
                                  </p:childTnLst>
                                </p:cTn>
                              </p:par>
                            </p:childTnLst>
                          </p:cTn>
                        </p:par>
                        <p:par>
                          <p:cTn id="47" fill="hold">
                            <p:stCondLst>
                              <p:cond delay="1980"/>
                            </p:stCondLst>
                            <p:childTnLst>
                              <p:par>
                                <p:cTn id="48" presetID="53" presetClass="entr" presetSubtype="16" fill="hold" nodeType="afterEffect">
                                  <p:stCondLst>
                                    <p:cond delay="0"/>
                                  </p:stCondLst>
                                  <p:childTnLst>
                                    <p:set>
                                      <p:cBhvr>
                                        <p:cTn id="49" dur="1" fill="hold">
                                          <p:stCondLst>
                                            <p:cond delay="0"/>
                                          </p:stCondLst>
                                        </p:cTn>
                                        <p:tgtEl>
                                          <p:spTgt spid="1026"/>
                                        </p:tgtEl>
                                        <p:attrNameLst>
                                          <p:attrName>style.visibility</p:attrName>
                                        </p:attrNameLst>
                                      </p:cBhvr>
                                      <p:to>
                                        <p:strVal val="visible"/>
                                      </p:to>
                                    </p:set>
                                    <p:anim calcmode="lin" valueType="num">
                                      <p:cBhvr>
                                        <p:cTn id="50" dur="500" fill="hold"/>
                                        <p:tgtEl>
                                          <p:spTgt spid="1026"/>
                                        </p:tgtEl>
                                        <p:attrNameLst>
                                          <p:attrName>ppt_w</p:attrName>
                                        </p:attrNameLst>
                                      </p:cBhvr>
                                      <p:tavLst>
                                        <p:tav tm="0">
                                          <p:val>
                                            <p:fltVal val="0"/>
                                          </p:val>
                                        </p:tav>
                                        <p:tav tm="100000">
                                          <p:val>
                                            <p:strVal val="#ppt_w"/>
                                          </p:val>
                                        </p:tav>
                                      </p:tavLst>
                                    </p:anim>
                                    <p:anim calcmode="lin" valueType="num">
                                      <p:cBhvr>
                                        <p:cTn id="51" dur="500" fill="hold"/>
                                        <p:tgtEl>
                                          <p:spTgt spid="1026"/>
                                        </p:tgtEl>
                                        <p:attrNameLst>
                                          <p:attrName>ppt_h</p:attrName>
                                        </p:attrNameLst>
                                      </p:cBhvr>
                                      <p:tavLst>
                                        <p:tav tm="0">
                                          <p:val>
                                            <p:fltVal val="0"/>
                                          </p:val>
                                        </p:tav>
                                        <p:tav tm="100000">
                                          <p:val>
                                            <p:strVal val="#ppt_h"/>
                                          </p:val>
                                        </p:tav>
                                      </p:tavLst>
                                    </p:anim>
                                    <p:animEffect transition="in" filter="fade">
                                      <p:cBhvr>
                                        <p:cTn id="52" dur="500"/>
                                        <p:tgtEl>
                                          <p:spTgt spid="1026"/>
                                        </p:tgtEl>
                                      </p:cBhvr>
                                    </p:animEffect>
                                  </p:childTnLst>
                                </p:cTn>
                              </p:par>
                            </p:childTnLst>
                          </p:cTn>
                        </p:par>
                        <p:par>
                          <p:cTn id="53" fill="hold">
                            <p:stCondLst>
                              <p:cond delay="2480"/>
                            </p:stCondLst>
                            <p:childTnLst>
                              <p:par>
                                <p:cTn id="54" presetID="53" presetClass="entr" presetSubtype="16"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ppt_w</p:attrName>
                                        </p:attrNameLst>
                                      </p:cBhvr>
                                      <p:tavLst>
                                        <p:tav tm="0">
                                          <p:val>
                                            <p:fltVal val="0"/>
                                          </p:val>
                                        </p:tav>
                                        <p:tav tm="100000">
                                          <p:val>
                                            <p:strVal val="#ppt_w"/>
                                          </p:val>
                                        </p:tav>
                                      </p:tavLst>
                                    </p:anim>
                                    <p:anim calcmode="lin" valueType="num">
                                      <p:cBhvr>
                                        <p:cTn id="57" dur="500" fill="hold"/>
                                        <p:tgtEl>
                                          <p:spTgt spid="3"/>
                                        </p:tgtEl>
                                        <p:attrNameLst>
                                          <p:attrName>ppt_h</p:attrName>
                                        </p:attrNameLst>
                                      </p:cBhvr>
                                      <p:tavLst>
                                        <p:tav tm="0">
                                          <p:val>
                                            <p:fltVal val="0"/>
                                          </p:val>
                                        </p:tav>
                                        <p:tav tm="100000">
                                          <p:val>
                                            <p:strVal val="#ppt_h"/>
                                          </p:val>
                                        </p:tav>
                                      </p:tavLst>
                                    </p:anim>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animBg="1"/>
      <p:bldP spid="2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5">
            <a:extLst>
              <a:ext uri="{FF2B5EF4-FFF2-40B4-BE49-F238E27FC236}">
                <a16:creationId xmlns:a16="http://schemas.microsoft.com/office/drawing/2014/main" id="{90672E83-9379-4D62-9E10-3FEB9AB2C929}"/>
              </a:ext>
            </a:extLst>
          </p:cNvPr>
          <p:cNvSpPr txBox="1"/>
          <p:nvPr/>
        </p:nvSpPr>
        <p:spPr>
          <a:xfrm>
            <a:off x="2555105" y="1819066"/>
            <a:ext cx="1149674" cy="499367"/>
          </a:xfrm>
          <a:prstGeom prst="rect">
            <a:avLst/>
          </a:prstGeom>
          <a:noFill/>
        </p:spPr>
        <p:txBody>
          <a:bodyPr wrap="none" rtlCol="0">
            <a:spAutoFit/>
          </a:bodyPr>
          <a:lstStyle/>
          <a:p>
            <a:r>
              <a:rPr lang="en-US" altLang="zh-CN" sz="2645" b="1" dirty="0">
                <a:solidFill>
                  <a:srgbClr val="F8F8F8"/>
                </a:solidFill>
                <a:latin typeface="Agency FB" panose="020B0503020202020204" pitchFamily="34" charset="0"/>
                <a:ea typeface="+mj-ea"/>
              </a:rPr>
              <a:t>2800</a:t>
            </a:r>
            <a:r>
              <a:rPr lang="zh-CN" altLang="en-US" sz="2645" b="1" dirty="0">
                <a:solidFill>
                  <a:srgbClr val="F8F8F8"/>
                </a:solidFill>
                <a:latin typeface="Agency FB" panose="020B0503020202020204" pitchFamily="34" charset="0"/>
                <a:ea typeface="+mj-ea"/>
              </a:rPr>
              <a:t>万</a:t>
            </a:r>
          </a:p>
        </p:txBody>
      </p:sp>
      <p:sp>
        <p:nvSpPr>
          <p:cNvPr id="9" name="TextBox 26">
            <a:extLst>
              <a:ext uri="{FF2B5EF4-FFF2-40B4-BE49-F238E27FC236}">
                <a16:creationId xmlns:a16="http://schemas.microsoft.com/office/drawing/2014/main" id="{A4FF0470-7EEA-4D16-A1A5-C2DD56E7C381}"/>
              </a:ext>
            </a:extLst>
          </p:cNvPr>
          <p:cNvSpPr txBox="1"/>
          <p:nvPr/>
        </p:nvSpPr>
        <p:spPr>
          <a:xfrm>
            <a:off x="2079250" y="2259861"/>
            <a:ext cx="1918969" cy="692497"/>
          </a:xfrm>
          <a:prstGeom prst="rect">
            <a:avLst/>
          </a:prstGeom>
          <a:noFill/>
        </p:spPr>
        <p:txBody>
          <a:bodyPr wrap="square" rtlCol="0">
            <a:spAutoFit/>
          </a:bodyPr>
          <a:lstStyle/>
          <a:p>
            <a:pPr algn="ctr"/>
            <a:r>
              <a:rPr lang="zh-CN" altLang="en-US" sz="975" dirty="0" smtClean="0">
                <a:solidFill>
                  <a:srgbClr val="F8F8F8"/>
                </a:solidFill>
                <a:latin typeface="+mn-ea"/>
              </a:rPr>
              <a:t>请</a:t>
            </a:r>
            <a:r>
              <a:rPr lang="zh-CN" altLang="en-US" sz="975" dirty="0">
                <a:solidFill>
                  <a:srgbClr val="F8F8F8"/>
                </a:solidFill>
                <a:latin typeface="+mn-ea"/>
              </a:rPr>
              <a:t>输入您的文字对目标进行说明请输入您的文字对目标进行说明请输入您的文字对目标进行说明</a:t>
            </a:r>
          </a:p>
          <a:p>
            <a:pPr algn="ctr"/>
            <a:endParaRPr lang="zh-CN" altLang="en-US" sz="975" dirty="0">
              <a:solidFill>
                <a:srgbClr val="F8F8F8"/>
              </a:solidFill>
              <a:latin typeface="+mn-ea"/>
            </a:endParaRPr>
          </a:p>
        </p:txBody>
      </p:sp>
      <p:sp>
        <p:nvSpPr>
          <p:cNvPr id="10" name="TextBox 27">
            <a:extLst>
              <a:ext uri="{FF2B5EF4-FFF2-40B4-BE49-F238E27FC236}">
                <a16:creationId xmlns:a16="http://schemas.microsoft.com/office/drawing/2014/main" id="{BB375E0B-7903-436B-9DC4-772D907D5642}"/>
              </a:ext>
            </a:extLst>
          </p:cNvPr>
          <p:cNvSpPr txBox="1"/>
          <p:nvPr/>
        </p:nvSpPr>
        <p:spPr>
          <a:xfrm>
            <a:off x="4271567" y="2980125"/>
            <a:ext cx="939681" cy="408894"/>
          </a:xfrm>
          <a:prstGeom prst="rect">
            <a:avLst/>
          </a:prstGeom>
          <a:noFill/>
        </p:spPr>
        <p:txBody>
          <a:bodyPr wrap="none" rtlCol="0">
            <a:spAutoFit/>
          </a:bodyPr>
          <a:lstStyle/>
          <a:p>
            <a:r>
              <a:rPr lang="en-US" altLang="zh-CN" sz="2057" b="1" dirty="0">
                <a:solidFill>
                  <a:srgbClr val="F8F8F8"/>
                </a:solidFill>
                <a:latin typeface="Agency FB" panose="020B0503020202020204" pitchFamily="34" charset="0"/>
                <a:ea typeface="+mj-ea"/>
              </a:rPr>
              <a:t>4000</a:t>
            </a:r>
            <a:r>
              <a:rPr lang="zh-CN" altLang="en-US" sz="2057" b="1" dirty="0">
                <a:solidFill>
                  <a:srgbClr val="F8F8F8"/>
                </a:solidFill>
                <a:latin typeface="Agency FB" panose="020B0503020202020204" pitchFamily="34" charset="0"/>
                <a:ea typeface="+mj-ea"/>
              </a:rPr>
              <a:t>万</a:t>
            </a:r>
          </a:p>
        </p:txBody>
      </p:sp>
      <p:sp>
        <p:nvSpPr>
          <p:cNvPr id="11" name="TextBox 28">
            <a:extLst>
              <a:ext uri="{FF2B5EF4-FFF2-40B4-BE49-F238E27FC236}">
                <a16:creationId xmlns:a16="http://schemas.microsoft.com/office/drawing/2014/main" id="{C95DC931-91C7-47BF-AAFA-813115675C95}"/>
              </a:ext>
            </a:extLst>
          </p:cNvPr>
          <p:cNvSpPr txBox="1"/>
          <p:nvPr/>
        </p:nvSpPr>
        <p:spPr>
          <a:xfrm>
            <a:off x="3974398" y="3322115"/>
            <a:ext cx="1456769" cy="392415"/>
          </a:xfrm>
          <a:prstGeom prst="rect">
            <a:avLst/>
          </a:prstGeom>
          <a:noFill/>
        </p:spPr>
        <p:txBody>
          <a:bodyPr wrap="square" rtlCol="0">
            <a:spAutoFit/>
          </a:bodyPr>
          <a:lstStyle/>
          <a:p>
            <a:pPr algn="ctr"/>
            <a:r>
              <a:rPr lang="zh-CN" altLang="en-US" sz="975" dirty="0">
                <a:solidFill>
                  <a:srgbClr val="F8F8F8"/>
                </a:solidFill>
                <a:latin typeface="+mn-ea"/>
              </a:rPr>
              <a:t>请输入您的文字对实际情况进行说明</a:t>
            </a:r>
          </a:p>
        </p:txBody>
      </p:sp>
      <p:sp>
        <p:nvSpPr>
          <p:cNvPr id="14" name="TextBox 20">
            <a:extLst>
              <a:ext uri="{FF2B5EF4-FFF2-40B4-BE49-F238E27FC236}">
                <a16:creationId xmlns:a16="http://schemas.microsoft.com/office/drawing/2014/main" id="{F678E1BD-22AA-4F42-944B-B9E5F70701CE}"/>
              </a:ext>
            </a:extLst>
          </p:cNvPr>
          <p:cNvSpPr txBox="1"/>
          <p:nvPr/>
        </p:nvSpPr>
        <p:spPr>
          <a:xfrm>
            <a:off x="907976" y="292746"/>
            <a:ext cx="2067957" cy="461665"/>
          </a:xfrm>
          <a:prstGeom prst="rect">
            <a:avLst/>
          </a:prstGeom>
          <a:noFill/>
        </p:spPr>
        <p:txBody>
          <a:bodyPr wrap="square" rtlCol="0">
            <a:spAutoFit/>
          </a:bodyPr>
          <a:lstStyle/>
          <a:p>
            <a:r>
              <a:rPr lang="en-US" altLang="zh-CN" sz="2400" dirty="0" smtClean="0">
                <a:latin typeface="方正兰亭准黑_GBK" panose="02000000000000000000" pitchFamily="2" charset="-122"/>
                <a:ea typeface="方正兰亭准黑_GBK" panose="02000000000000000000" pitchFamily="2" charset="-122"/>
              </a:rPr>
              <a:t>Pc</a:t>
            </a:r>
            <a:r>
              <a:rPr lang="zh-CN" altLang="en-US" sz="2400" dirty="0" smtClean="0">
                <a:latin typeface="方正兰亭准黑_GBK" panose="02000000000000000000" pitchFamily="2" charset="-122"/>
                <a:ea typeface="方正兰亭准黑_GBK" panose="02000000000000000000" pitchFamily="2" charset="-122"/>
              </a:rPr>
              <a:t>端展示</a:t>
            </a:r>
            <a:endParaRPr lang="zh-CN" altLang="en-US" sz="2400" dirty="0">
              <a:latin typeface="方正兰亭准黑_GBK" panose="02000000000000000000" pitchFamily="2" charset="-122"/>
              <a:ea typeface="方正兰亭准黑_GBK" panose="02000000000000000000" pitchFamily="2" charset="-122"/>
            </a:endParaRPr>
          </a:p>
        </p:txBody>
      </p:sp>
      <p:sp>
        <p:nvSpPr>
          <p:cNvPr id="15" name="矩形 14">
            <a:extLst>
              <a:ext uri="{FF2B5EF4-FFF2-40B4-BE49-F238E27FC236}">
                <a16:creationId xmlns:a16="http://schemas.microsoft.com/office/drawing/2014/main" id="{51C03D28-884B-4B34-8F25-8AFC9590DA8C}"/>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03</a:t>
            </a:r>
            <a:endParaRPr lang="zh-CN" altLang="en-US" sz="2000" dirty="0">
              <a:latin typeface="Agency FB" panose="020B0503020202020204" pitchFamily="34" charset="0"/>
            </a:endParaRPr>
          </a:p>
        </p:txBody>
      </p:sp>
      <p:cxnSp>
        <p:nvCxnSpPr>
          <p:cNvPr id="16" name="直接连接符 15">
            <a:extLst>
              <a:ext uri="{FF2B5EF4-FFF2-40B4-BE49-F238E27FC236}">
                <a16:creationId xmlns:a16="http://schemas.microsoft.com/office/drawing/2014/main" id="{080857F0-A055-4112-9942-2E3375B9FF04}"/>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CB4B32D1-1EFB-472B-9FBE-A0B6816B899E}"/>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587262" y="1426084"/>
            <a:ext cx="1154145" cy="369332"/>
          </a:xfrm>
          <a:prstGeom prst="rect">
            <a:avLst/>
          </a:prstGeom>
          <a:noFill/>
        </p:spPr>
        <p:txBody>
          <a:bodyPr wrap="square" rtlCol="0">
            <a:spAutoFit/>
          </a:bodyPr>
          <a:lstStyle/>
          <a:p>
            <a:r>
              <a:rPr lang="zh-CN" altLang="en-US" dirty="0" smtClean="0">
                <a:solidFill>
                  <a:schemeClr val="bg1"/>
                </a:solidFill>
              </a:rPr>
              <a:t>开发环境</a:t>
            </a:r>
            <a:endParaRPr lang="zh-CN" altLang="en-US" dirty="0">
              <a:solidFill>
                <a:schemeClr val="bg1"/>
              </a:solidFill>
            </a:endParaRPr>
          </a:p>
        </p:txBody>
      </p:sp>
      <p:sp>
        <p:nvSpPr>
          <p:cNvPr id="33" name="TextBox 32"/>
          <p:cNvSpPr txBox="1"/>
          <p:nvPr/>
        </p:nvSpPr>
        <p:spPr>
          <a:xfrm>
            <a:off x="3587262" y="2855742"/>
            <a:ext cx="1350498" cy="369332"/>
          </a:xfrm>
          <a:prstGeom prst="rect">
            <a:avLst/>
          </a:prstGeom>
          <a:noFill/>
        </p:spPr>
        <p:txBody>
          <a:bodyPr wrap="square" rtlCol="0">
            <a:spAutoFit/>
          </a:bodyPr>
          <a:lstStyle/>
          <a:p>
            <a:r>
              <a:rPr lang="en-US" altLang="zh-CN" dirty="0" smtClean="0">
                <a:solidFill>
                  <a:schemeClr val="bg1"/>
                </a:solidFill>
              </a:rPr>
              <a:t>Eclipse JEE</a:t>
            </a:r>
            <a:endParaRPr lang="zh-CN" altLang="en-US" dirty="0">
              <a:solidFill>
                <a:schemeClr val="bg1"/>
              </a:solidFill>
            </a:endParaRPr>
          </a:p>
        </p:txBody>
      </p:sp>
      <p:pic>
        <p:nvPicPr>
          <p:cNvPr id="1026" name="Picture 2" descr="https://timgsa.baidu.com/timg?image&amp;quality=80&amp;size=b9999_10000&amp;sec=1545061038622&amp;di=d3f935989ea961828893e30991410d51&amp;imgtype=0&amp;src=http%3A%2F%2Fpic.58pic.com%2F58pic%2F16%2F69%2F20%2F58t58PIC2Bu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83" y="1164749"/>
            <a:ext cx="3100879" cy="30383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74398" y="1610750"/>
            <a:ext cx="4599759" cy="2677656"/>
          </a:xfrm>
          <a:prstGeom prst="rect">
            <a:avLst/>
          </a:prstGeom>
          <a:noFill/>
        </p:spPr>
        <p:txBody>
          <a:bodyPr wrap="square" numCol="1" rtlCol="0" anchor="t">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功能：</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、用户模块</a:t>
            </a:r>
            <a:r>
              <a:rPr lang="zh-CN" altLang="en-US" sz="1400" dirty="0" smtClean="0">
                <a:latin typeface="微软雅黑" panose="020B0503020204020204" pitchFamily="34" charset="-122"/>
                <a:ea typeface="微软雅黑" panose="020B0503020204020204" pitchFamily="34" charset="-122"/>
              </a:rPr>
              <a:t>：登录</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2</a:t>
            </a:r>
            <a:r>
              <a:rPr lang="zh-CN" altLang="en-US" sz="1400" dirty="0" smtClean="0">
                <a:latin typeface="微软雅黑" panose="020B0503020204020204" pitchFamily="34" charset="-122"/>
                <a:ea typeface="微软雅黑" panose="020B0503020204020204" pitchFamily="34" charset="-122"/>
              </a:rPr>
              <a:t>、群</a:t>
            </a:r>
            <a:r>
              <a:rPr lang="zh-CN" altLang="en-US" sz="1400" dirty="0">
                <a:latin typeface="微软雅黑" panose="020B0503020204020204" pitchFamily="34" charset="-122"/>
                <a:ea typeface="微软雅黑" panose="020B0503020204020204" pitchFamily="34" charset="-122"/>
              </a:rPr>
              <a:t>模块：创建群、加入群、查找群、</a:t>
            </a:r>
            <a:r>
              <a:rPr lang="zh-CN" altLang="en-US" sz="1400" dirty="0" smtClean="0">
                <a:latin typeface="微软雅黑" panose="020B0503020204020204" pitchFamily="34" charset="-122"/>
                <a:ea typeface="微软雅黑" panose="020B0503020204020204" pitchFamily="34" charset="-122"/>
              </a:rPr>
              <a:t>群聊</a:t>
            </a:r>
            <a:r>
              <a:rPr lang="zh-CN" altLang="en-US" sz="1400" dirty="0" smtClean="0">
                <a:latin typeface="微软雅黑" panose="020B0503020204020204" pitchFamily="34" charset="-122"/>
                <a:ea typeface="微软雅黑" panose="020B0503020204020204" pitchFamily="34" charset="-122"/>
              </a:rPr>
              <a:t>、查</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看</a:t>
            </a:r>
            <a:r>
              <a:rPr lang="zh-CN" altLang="en-US" sz="1400" dirty="0">
                <a:latin typeface="微软雅黑" panose="020B0503020204020204" pitchFamily="34" charset="-122"/>
                <a:ea typeface="微软雅黑" panose="020B0503020204020204" pitchFamily="34" charset="-122"/>
              </a:rPr>
              <a:t>群资料、</a:t>
            </a:r>
            <a:r>
              <a:rPr lang="zh-CN" altLang="en-US" sz="1400" dirty="0" smtClean="0">
                <a:latin typeface="微软雅黑" panose="020B0503020204020204" pitchFamily="34" charset="-122"/>
                <a:ea typeface="微软雅黑" panose="020B0503020204020204" pitchFamily="34" charset="-122"/>
              </a:rPr>
              <a:t>更新群</a:t>
            </a:r>
            <a:r>
              <a:rPr lang="zh-CN" altLang="en-US" sz="1400" dirty="0" smtClean="0">
                <a:latin typeface="微软雅黑" panose="020B0503020204020204" pitchFamily="34" charset="-122"/>
                <a:ea typeface="微软雅黑" panose="020B0503020204020204" pitchFamily="34" charset="-122"/>
              </a:rPr>
              <a:t>资料、邀请</a:t>
            </a:r>
            <a:r>
              <a:rPr lang="zh-CN" altLang="en-US" sz="1400" dirty="0" smtClean="0">
                <a:latin typeface="微软雅黑" panose="020B0503020204020204" pitchFamily="34" charset="-122"/>
                <a:ea typeface="微软雅黑" panose="020B0503020204020204" pitchFamily="34" charset="-122"/>
              </a:rPr>
              <a:t>以及移除</a:t>
            </a:r>
            <a:r>
              <a:rPr lang="zh-CN" altLang="en-US" sz="1400" dirty="0">
                <a:latin typeface="微软雅黑" panose="020B0503020204020204" pitchFamily="34" charset="-122"/>
                <a:ea typeface="微软雅黑" panose="020B0503020204020204" pitchFamily="34" charset="-122"/>
              </a:rPr>
              <a:t>群</a:t>
            </a:r>
            <a:r>
              <a:rPr lang="zh-CN" altLang="en-US" sz="1400" dirty="0" smtClean="0">
                <a:latin typeface="微软雅黑" panose="020B0503020204020204" pitchFamily="34" charset="-122"/>
                <a:ea typeface="微软雅黑" panose="020B0503020204020204" pitchFamily="34" charset="-122"/>
              </a:rPr>
              <a:t>成员、</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退群、解散</a:t>
            </a:r>
            <a:r>
              <a:rPr lang="zh-CN" altLang="en-US" sz="1400" dirty="0" smtClean="0">
                <a:latin typeface="微软雅黑" panose="020B0503020204020204" pitchFamily="34" charset="-122"/>
                <a:ea typeface="微软雅黑" panose="020B0503020204020204" pitchFamily="34" charset="-122"/>
              </a:rPr>
              <a:t>群</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3</a:t>
            </a:r>
            <a:r>
              <a:rPr lang="zh-CN" altLang="en-US" sz="1400" dirty="0">
                <a:latin typeface="微软雅黑" panose="020B0503020204020204" pitchFamily="34" charset="-122"/>
                <a:ea typeface="微软雅黑" panose="020B0503020204020204" pitchFamily="34" charset="-122"/>
              </a:rPr>
              <a:t>、消息通知：接收消息通知</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4</a:t>
            </a:r>
            <a:r>
              <a:rPr lang="zh-CN" altLang="en-US" sz="1400" dirty="0">
                <a:latin typeface="微软雅黑" panose="020B0503020204020204" pitchFamily="34" charset="-122"/>
                <a:ea typeface="微软雅黑" panose="020B0503020204020204" pitchFamily="34" charset="-122"/>
              </a:rPr>
              <a:t>、地图：显示群员</a:t>
            </a:r>
            <a:r>
              <a:rPr lang="zh-CN" altLang="en-US" sz="1400" dirty="0" smtClean="0">
                <a:latin typeface="微软雅黑" panose="020B0503020204020204" pitchFamily="34" charset="-122"/>
                <a:ea typeface="微软雅黑" panose="020B0503020204020204" pitchFamily="34" charset="-122"/>
              </a:rPr>
              <a:t>位置信息</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5</a:t>
            </a:r>
            <a:r>
              <a:rPr lang="zh-CN" altLang="en-US" sz="1400" dirty="0" smtClean="0">
                <a:latin typeface="微软雅黑" panose="020B0503020204020204" pitchFamily="34" charset="-122"/>
                <a:ea typeface="微软雅黑" panose="020B0503020204020204" pitchFamily="34" charset="-122"/>
              </a:rPr>
              <a:t>、后台：对用户，群的管理</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011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
                                        <p:tgtEl>
                                          <p:spTgt spid="2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300"/>
                                        <p:tgtEl>
                                          <p:spTgt spid="1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400" fill="hold"/>
                                        <p:tgtEl>
                                          <p:spTgt spid="15"/>
                                        </p:tgtEl>
                                        <p:attrNameLst>
                                          <p:attrName>ppt_x</p:attrName>
                                        </p:attrNameLst>
                                      </p:cBhvr>
                                      <p:tavLst>
                                        <p:tav tm="0">
                                          <p:val>
                                            <p:strVal val="0-#ppt_w/2"/>
                                          </p:val>
                                        </p:tav>
                                        <p:tav tm="100000">
                                          <p:val>
                                            <p:strVal val="#ppt_x"/>
                                          </p:val>
                                        </p:tav>
                                      </p:tavLst>
                                    </p:anim>
                                    <p:anim calcmode="lin" valueType="num">
                                      <p:cBhvr additive="base">
                                        <p:cTn id="15" dur="400" fill="hold"/>
                                        <p:tgtEl>
                                          <p:spTgt spid="1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400" fill="hold"/>
                                        <p:tgtEl>
                                          <p:spTgt spid="14"/>
                                        </p:tgtEl>
                                        <p:attrNameLst>
                                          <p:attrName>ppt_x</p:attrName>
                                        </p:attrNameLst>
                                      </p:cBhvr>
                                      <p:tavLst>
                                        <p:tav tm="0">
                                          <p:val>
                                            <p:strVal val="1+#ppt_w/2"/>
                                          </p:val>
                                        </p:tav>
                                        <p:tav tm="100000">
                                          <p:val>
                                            <p:strVal val="#ppt_x"/>
                                          </p:val>
                                        </p:tav>
                                      </p:tavLst>
                                    </p:anim>
                                    <p:anim calcmode="lin" valueType="num">
                                      <p:cBhvr additive="base">
                                        <p:cTn id="20" dur="4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3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90"/>
                                          </p:val>
                                        </p:tav>
                                        <p:tav tm="100000">
                                          <p:val>
                                            <p:fltVal val="0"/>
                                          </p:val>
                                        </p:tav>
                                      </p:tavLst>
                                    </p:anim>
                                    <p:animEffect transition="in" filter="fade">
                                      <p:cBhvr>
                                        <p:cTn id="27" dur="500"/>
                                        <p:tgtEl>
                                          <p:spTgt spid="8"/>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 calcmode="lin" valueType="num">
                                      <p:cBhvr>
                                        <p:cTn id="32" dur="500" fill="hold"/>
                                        <p:tgtEl>
                                          <p:spTgt spid="9"/>
                                        </p:tgtEl>
                                        <p:attrNameLst>
                                          <p:attrName>style.rotation</p:attrName>
                                        </p:attrNameLst>
                                      </p:cBhvr>
                                      <p:tavLst>
                                        <p:tav tm="0">
                                          <p:val>
                                            <p:fltVal val="90"/>
                                          </p:val>
                                        </p:tav>
                                        <p:tav tm="100000">
                                          <p:val>
                                            <p:fltVal val="0"/>
                                          </p:val>
                                        </p:tav>
                                      </p:tavLst>
                                    </p:anim>
                                    <p:animEffect transition="in" filter="fade">
                                      <p:cBhvr>
                                        <p:cTn id="33" dur="500"/>
                                        <p:tgtEl>
                                          <p:spTgt spid="9"/>
                                        </p:tgtEl>
                                      </p:cBhvr>
                                    </p:animEffect>
                                  </p:childTnLst>
                                </p:cTn>
                              </p:par>
                            </p:childTnLst>
                          </p:cTn>
                        </p:par>
                        <p:par>
                          <p:cTn id="34" fill="hold">
                            <p:stCondLst>
                              <p:cond delay="1480"/>
                            </p:stCondLst>
                            <p:childTnLst>
                              <p:par>
                                <p:cTn id="35" presetID="3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90"/>
                                          </p:val>
                                        </p:tav>
                                        <p:tav tm="100000">
                                          <p:val>
                                            <p:fltVal val="0"/>
                                          </p:val>
                                        </p:tav>
                                      </p:tavLst>
                                    </p:anim>
                                    <p:animEffect transition="in" filter="fade">
                                      <p:cBhvr>
                                        <p:cTn id="40" dur="500"/>
                                        <p:tgtEl>
                                          <p:spTgt spid="1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 calcmode="lin" valueType="num">
                                      <p:cBhvr>
                                        <p:cTn id="45" dur="500" fill="hold"/>
                                        <p:tgtEl>
                                          <p:spTgt spid="11"/>
                                        </p:tgtEl>
                                        <p:attrNameLst>
                                          <p:attrName>style.rotation</p:attrName>
                                        </p:attrNameLst>
                                      </p:cBhvr>
                                      <p:tavLst>
                                        <p:tav tm="0">
                                          <p:val>
                                            <p:fltVal val="90"/>
                                          </p:val>
                                        </p:tav>
                                        <p:tav tm="100000">
                                          <p:val>
                                            <p:fltVal val="0"/>
                                          </p:val>
                                        </p:tav>
                                      </p:tavLst>
                                    </p:anim>
                                    <p:animEffect transition="in" filter="fade">
                                      <p:cBhvr>
                                        <p:cTn id="46" dur="500"/>
                                        <p:tgtEl>
                                          <p:spTgt spid="11"/>
                                        </p:tgtEl>
                                      </p:cBhvr>
                                    </p:animEffect>
                                  </p:childTnLst>
                                </p:cTn>
                              </p:par>
                            </p:childTnLst>
                          </p:cTn>
                        </p:par>
                        <p:par>
                          <p:cTn id="47" fill="hold">
                            <p:stCondLst>
                              <p:cond delay="1980"/>
                            </p:stCondLst>
                            <p:childTnLst>
                              <p:par>
                                <p:cTn id="48" presetID="53" presetClass="entr" presetSubtype="16" fill="hold" nodeType="afterEffect">
                                  <p:stCondLst>
                                    <p:cond delay="0"/>
                                  </p:stCondLst>
                                  <p:childTnLst>
                                    <p:set>
                                      <p:cBhvr>
                                        <p:cTn id="49" dur="1" fill="hold">
                                          <p:stCondLst>
                                            <p:cond delay="0"/>
                                          </p:stCondLst>
                                        </p:cTn>
                                        <p:tgtEl>
                                          <p:spTgt spid="1026"/>
                                        </p:tgtEl>
                                        <p:attrNameLst>
                                          <p:attrName>style.visibility</p:attrName>
                                        </p:attrNameLst>
                                      </p:cBhvr>
                                      <p:to>
                                        <p:strVal val="visible"/>
                                      </p:to>
                                    </p:set>
                                    <p:anim calcmode="lin" valueType="num">
                                      <p:cBhvr>
                                        <p:cTn id="50" dur="500" fill="hold"/>
                                        <p:tgtEl>
                                          <p:spTgt spid="1026"/>
                                        </p:tgtEl>
                                        <p:attrNameLst>
                                          <p:attrName>ppt_w</p:attrName>
                                        </p:attrNameLst>
                                      </p:cBhvr>
                                      <p:tavLst>
                                        <p:tav tm="0">
                                          <p:val>
                                            <p:fltVal val="0"/>
                                          </p:val>
                                        </p:tav>
                                        <p:tav tm="100000">
                                          <p:val>
                                            <p:strVal val="#ppt_w"/>
                                          </p:val>
                                        </p:tav>
                                      </p:tavLst>
                                    </p:anim>
                                    <p:anim calcmode="lin" valueType="num">
                                      <p:cBhvr>
                                        <p:cTn id="51" dur="500" fill="hold"/>
                                        <p:tgtEl>
                                          <p:spTgt spid="1026"/>
                                        </p:tgtEl>
                                        <p:attrNameLst>
                                          <p:attrName>ppt_h</p:attrName>
                                        </p:attrNameLst>
                                      </p:cBhvr>
                                      <p:tavLst>
                                        <p:tav tm="0">
                                          <p:val>
                                            <p:fltVal val="0"/>
                                          </p:val>
                                        </p:tav>
                                        <p:tav tm="100000">
                                          <p:val>
                                            <p:strVal val="#ppt_h"/>
                                          </p:val>
                                        </p:tav>
                                      </p:tavLst>
                                    </p:anim>
                                    <p:animEffect transition="in" filter="fade">
                                      <p:cBhvr>
                                        <p:cTn id="52" dur="500"/>
                                        <p:tgtEl>
                                          <p:spTgt spid="1026"/>
                                        </p:tgtEl>
                                      </p:cBhvr>
                                    </p:animEffect>
                                  </p:childTnLst>
                                </p:cTn>
                              </p:par>
                            </p:childTnLst>
                          </p:cTn>
                        </p:par>
                        <p:par>
                          <p:cTn id="53" fill="hold">
                            <p:stCondLst>
                              <p:cond delay="2480"/>
                            </p:stCondLst>
                            <p:childTnLst>
                              <p:par>
                                <p:cTn id="54" presetID="53" presetClass="entr" presetSubtype="16"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ppt_w</p:attrName>
                                        </p:attrNameLst>
                                      </p:cBhvr>
                                      <p:tavLst>
                                        <p:tav tm="0">
                                          <p:val>
                                            <p:fltVal val="0"/>
                                          </p:val>
                                        </p:tav>
                                        <p:tav tm="100000">
                                          <p:val>
                                            <p:strVal val="#ppt_w"/>
                                          </p:val>
                                        </p:tav>
                                      </p:tavLst>
                                    </p:anim>
                                    <p:anim calcmode="lin" valueType="num">
                                      <p:cBhvr>
                                        <p:cTn id="57" dur="500" fill="hold"/>
                                        <p:tgtEl>
                                          <p:spTgt spid="3"/>
                                        </p:tgtEl>
                                        <p:attrNameLst>
                                          <p:attrName>ppt_h</p:attrName>
                                        </p:attrNameLst>
                                      </p:cBhvr>
                                      <p:tavLst>
                                        <p:tav tm="0">
                                          <p:val>
                                            <p:fltVal val="0"/>
                                          </p:val>
                                        </p:tav>
                                        <p:tav tm="100000">
                                          <p:val>
                                            <p:strVal val="#ppt_h"/>
                                          </p:val>
                                        </p:tav>
                                      </p:tavLst>
                                    </p:anim>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animBg="1"/>
      <p:bldP spid="21"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35B5C36-48B5-4EA8-9CCA-3579AA626F9C}"/>
              </a:ext>
            </a:extLst>
          </p:cNvPr>
          <p:cNvSpPr txBox="1"/>
          <p:nvPr/>
        </p:nvSpPr>
        <p:spPr>
          <a:xfrm>
            <a:off x="5444163" y="1362579"/>
            <a:ext cx="1649811"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a:t>
            </a:r>
            <a:r>
              <a:rPr lang="en-US" altLang="zh-CN" sz="3600" spc="300" dirty="0" smtClean="0">
                <a:solidFill>
                  <a:srgbClr val="19B49B"/>
                </a:solidFill>
                <a:latin typeface="Agency FB" panose="020B0503020202020204" pitchFamily="34" charset="0"/>
              </a:rPr>
              <a:t>04</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id="{3077A60F-6437-4A52-A98E-3DFF5A667757}"/>
              </a:ext>
            </a:extLst>
          </p:cNvPr>
          <p:cNvSpPr txBox="1"/>
          <p:nvPr/>
        </p:nvSpPr>
        <p:spPr>
          <a:xfrm>
            <a:off x="1673690" y="2008910"/>
            <a:ext cx="4650632" cy="646331"/>
          </a:xfrm>
          <a:prstGeom prst="rect">
            <a:avLst/>
          </a:prstGeom>
          <a:noFill/>
        </p:spPr>
        <p:txBody>
          <a:bodyPr wrap="none" rtlCol="0">
            <a:spAutoFit/>
          </a:bodyPr>
          <a:lstStyle/>
          <a:p>
            <a:r>
              <a:rPr lang="zh-CN" altLang="en-US" sz="3600" b="1" dirty="0" smtClean="0">
                <a:latin typeface="Agency FB" panose="020B0503020202020204" pitchFamily="34" charset="0"/>
              </a:rPr>
              <a:t>                   </a:t>
            </a:r>
            <a:r>
              <a:rPr lang="zh-CN" altLang="en-US" sz="3600" b="1" dirty="0" smtClean="0">
                <a:latin typeface="Agency FB" panose="020B0503020202020204" pitchFamily="34" charset="0"/>
              </a:rPr>
              <a:t>小组分工</a:t>
            </a:r>
            <a:endParaRPr lang="zh-CN" altLang="en-US" sz="3600" b="1" dirty="0">
              <a:latin typeface="Agency FB" panose="020B0503020202020204" pitchFamily="34" charset="0"/>
            </a:endParaRPr>
          </a:p>
        </p:txBody>
      </p:sp>
    </p:spTree>
    <p:extLst>
      <p:ext uri="{BB962C8B-B14F-4D97-AF65-F5344CB8AC3E}">
        <p14:creationId xmlns:p14="http://schemas.microsoft.com/office/powerpoint/2010/main" val="1547043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2368012"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小组分工</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89402" y="1723292"/>
            <a:ext cx="7170102" cy="235449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王佳琳：注册、登录、测试文档、</a:t>
            </a:r>
            <a:r>
              <a:rPr lang="en-US" altLang="zh-CN" sz="1400" dirty="0" smtClean="0">
                <a:latin typeface="微软雅黑" panose="020B0503020204020204" pitchFamily="34" charset="-122"/>
                <a:ea typeface="微软雅黑" panose="020B0503020204020204" pitchFamily="34" charset="-122"/>
              </a:rPr>
              <a:t>Android</a:t>
            </a:r>
            <a:r>
              <a:rPr lang="zh-CN" altLang="en-US" sz="1400" dirty="0" smtClean="0">
                <a:latin typeface="微软雅黑" panose="020B0503020204020204" pitchFamily="34" charset="-122"/>
                <a:ea typeface="微软雅黑" panose="020B0503020204020204" pitchFamily="34" charset="-122"/>
              </a:rPr>
              <a:t>端使用手册</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林克楷：</a:t>
            </a:r>
            <a:r>
              <a:rPr lang="en-US" altLang="zh-CN" sz="1400" dirty="0" smtClean="0">
                <a:latin typeface="微软雅黑" panose="020B0503020204020204" pitchFamily="34" charset="-122"/>
                <a:ea typeface="微软雅黑" panose="020B0503020204020204" pitchFamily="34" charset="-122"/>
              </a:rPr>
              <a:t>PC</a:t>
            </a:r>
            <a:r>
              <a:rPr lang="zh-CN" altLang="en-US" sz="1400" dirty="0" smtClean="0">
                <a:latin typeface="微软雅黑" panose="020B0503020204020204" pitchFamily="34" charset="-122"/>
                <a:ea typeface="微软雅黑" panose="020B0503020204020204" pitchFamily="34" charset="-122"/>
              </a:rPr>
              <a:t>前端全部功能、</a:t>
            </a:r>
            <a:r>
              <a:rPr lang="en-US" altLang="zh-CN" sz="1400" dirty="0" smtClean="0">
                <a:latin typeface="微软雅黑" panose="020B0503020204020204" pitchFamily="34" charset="-122"/>
                <a:ea typeface="微软雅黑" panose="020B0503020204020204" pitchFamily="34" charset="-122"/>
              </a:rPr>
              <a:t>PC</a:t>
            </a:r>
            <a:r>
              <a:rPr lang="zh-CN" altLang="en-US" sz="1400" dirty="0" smtClean="0">
                <a:latin typeface="微软雅黑" panose="020B0503020204020204" pitchFamily="34" charset="-122"/>
                <a:ea typeface="微软雅黑" panose="020B0503020204020204" pitchFamily="34" charset="-122"/>
              </a:rPr>
              <a:t>端使用手册、后台部分功能</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严春浦：</a:t>
            </a:r>
            <a:r>
              <a:rPr lang="en-US" altLang="zh-CN" sz="1400" dirty="0" smtClean="0">
                <a:latin typeface="微软雅黑" panose="020B0503020204020204" pitchFamily="34" charset="-122"/>
                <a:ea typeface="微软雅黑" panose="020B0503020204020204" pitchFamily="34" charset="-122"/>
              </a:rPr>
              <a:t>Android</a:t>
            </a:r>
            <a:r>
              <a:rPr lang="zh-CN" altLang="en-US" sz="1400" dirty="0" smtClean="0">
                <a:latin typeface="微软雅黑" panose="020B0503020204020204" pitchFamily="34" charset="-122"/>
                <a:ea typeface="微软雅黑" panose="020B0503020204020204" pitchFamily="34" charset="-122"/>
              </a:rPr>
              <a:t>端查询个人信息、更新个人信息、创建群、加入群、查询群、退出群、</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地图部分功能</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何达万：</a:t>
            </a:r>
            <a:r>
              <a:rPr lang="en-US" altLang="zh-CN" sz="1400" dirty="0" smtClean="0">
                <a:latin typeface="微软雅黑" panose="020B0503020204020204" pitchFamily="34" charset="-122"/>
                <a:ea typeface="微软雅黑" panose="020B0503020204020204" pitchFamily="34" charset="-122"/>
              </a:rPr>
              <a:t>Android</a:t>
            </a:r>
            <a:r>
              <a:rPr lang="zh-CN" altLang="en-US" sz="1400" dirty="0" smtClean="0">
                <a:latin typeface="微软雅黑" panose="020B0503020204020204" pitchFamily="34" charset="-122"/>
                <a:ea typeface="微软雅黑" panose="020B0503020204020204" pitchFamily="34" charset="-122"/>
              </a:rPr>
              <a:t>端搜索群、群聊、查询群资料、邀请群成员、移除群成员、消息通知、</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地图部分功能</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黄楚峰：</a:t>
            </a:r>
            <a:r>
              <a:rPr lang="en-US" altLang="zh-CN" sz="1400" dirty="0" smtClean="0">
                <a:latin typeface="微软雅黑" panose="020B0503020204020204" pitchFamily="34" charset="-122"/>
                <a:ea typeface="微软雅黑" panose="020B0503020204020204" pitchFamily="34" charset="-122"/>
              </a:rPr>
              <a:t>Android</a:t>
            </a:r>
            <a:r>
              <a:rPr lang="zh-CN" altLang="en-US" sz="1400" dirty="0" smtClean="0">
                <a:latin typeface="微软雅黑" panose="020B0503020204020204" pitchFamily="34" charset="-122"/>
                <a:ea typeface="微软雅黑" panose="020B0503020204020204" pitchFamily="34" charset="-122"/>
              </a:rPr>
              <a:t>端更新群资料、后台部分功能</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02004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53"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90EACA00-6FF0-4BAA-8D34-F10560AA718B}"/>
              </a:ext>
            </a:extLst>
          </p:cNvPr>
          <p:cNvGrpSpPr/>
          <p:nvPr/>
        </p:nvGrpSpPr>
        <p:grpSpPr>
          <a:xfrm>
            <a:off x="798653" y="0"/>
            <a:ext cx="10797892" cy="5416952"/>
            <a:chOff x="798653" y="0"/>
            <a:chExt cx="10797892" cy="5416952"/>
          </a:xfrm>
        </p:grpSpPr>
        <p:pic>
          <p:nvPicPr>
            <p:cNvPr id="3" name="图片 2">
              <a:extLst>
                <a:ext uri="{FF2B5EF4-FFF2-40B4-BE49-F238E27FC236}">
                  <a16:creationId xmlns:a16="http://schemas.microsoft.com/office/drawing/2014/main" id="{C1D9B0E8-C194-46F2-A391-E279E0668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73" y="0"/>
              <a:ext cx="7641765" cy="5040313"/>
            </a:xfrm>
            <a:prstGeom prst="rect">
              <a:avLst/>
            </a:prstGeom>
          </p:spPr>
        </p:pic>
        <p:sp>
          <p:nvSpPr>
            <p:cNvPr id="27" name="矩形 26">
              <a:extLst>
                <a:ext uri="{FF2B5EF4-FFF2-40B4-BE49-F238E27FC236}">
                  <a16:creationId xmlns:a16="http://schemas.microsoft.com/office/drawing/2014/main" id="{F25AED5C-AAC9-4210-B394-DCA8A40B9276}"/>
                </a:ext>
              </a:extLst>
            </p:cNvPr>
            <p:cNvSpPr/>
            <p:nvPr/>
          </p:nvSpPr>
          <p:spPr>
            <a:xfrm>
              <a:off x="798653" y="0"/>
              <a:ext cx="10797892" cy="541695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43ACF4B5-3196-48FE-B2C6-0A6EBBFF1433}"/>
              </a:ext>
            </a:extLst>
          </p:cNvPr>
          <p:cNvSpPr/>
          <p:nvPr/>
        </p:nvSpPr>
        <p:spPr>
          <a:xfrm>
            <a:off x="0" y="0"/>
            <a:ext cx="6193742" cy="5040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3729F32-B1CF-409D-9D40-DCF83FEB4112}"/>
              </a:ext>
            </a:extLst>
          </p:cNvPr>
          <p:cNvSpPr/>
          <p:nvPr/>
        </p:nvSpPr>
        <p:spPr>
          <a:xfrm>
            <a:off x="769053" y="1112394"/>
            <a:ext cx="7112000"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A49E199-73FA-4DCD-95C0-785846948B65}"/>
              </a:ext>
            </a:extLst>
          </p:cNvPr>
          <p:cNvSpPr txBox="1"/>
          <p:nvPr/>
        </p:nvSpPr>
        <p:spPr>
          <a:xfrm>
            <a:off x="1201360" y="1327143"/>
            <a:ext cx="1300356" cy="1015663"/>
          </a:xfrm>
          <a:prstGeom prst="rect">
            <a:avLst/>
          </a:prstGeom>
          <a:noFill/>
        </p:spPr>
        <p:txBody>
          <a:bodyPr wrap="none" rtlCol="0">
            <a:spAutoFit/>
          </a:bodyPr>
          <a:lstStyle/>
          <a:p>
            <a:r>
              <a:rPr lang="en-US" altLang="zh-CN" sz="6000" dirty="0" smtClean="0">
                <a:solidFill>
                  <a:srgbClr val="19B49B"/>
                </a:solidFill>
                <a:latin typeface="Agency FB" panose="020B0503020202020204" pitchFamily="34" charset="0"/>
              </a:rPr>
              <a:t>2019</a:t>
            </a:r>
            <a:endParaRPr lang="zh-CN" altLang="en-US" sz="6000" dirty="0">
              <a:solidFill>
                <a:srgbClr val="19B49B"/>
              </a:solidFill>
              <a:latin typeface="Agency FB" panose="020B0503020202020204" pitchFamily="34" charset="0"/>
            </a:endParaRPr>
          </a:p>
        </p:txBody>
      </p:sp>
      <p:sp>
        <p:nvSpPr>
          <p:cNvPr id="11" name="文本框 10">
            <a:extLst>
              <a:ext uri="{FF2B5EF4-FFF2-40B4-BE49-F238E27FC236}">
                <a16:creationId xmlns:a16="http://schemas.microsoft.com/office/drawing/2014/main" id="{3FC2A3FB-BDB8-45AD-9ABC-C9725D1D4C64}"/>
              </a:ext>
            </a:extLst>
          </p:cNvPr>
          <p:cNvSpPr txBox="1"/>
          <p:nvPr/>
        </p:nvSpPr>
        <p:spPr>
          <a:xfrm>
            <a:off x="1140438" y="2213235"/>
            <a:ext cx="4020652" cy="646331"/>
          </a:xfrm>
          <a:prstGeom prst="rect">
            <a:avLst/>
          </a:prstGeom>
          <a:noFill/>
        </p:spPr>
        <p:txBody>
          <a:bodyPr wrap="none" rtlCol="0">
            <a:spAutoFit/>
          </a:bodyPr>
          <a:lstStyle/>
          <a:p>
            <a:r>
              <a:rPr lang="zh-CN" altLang="en-US" sz="3600" b="1" dirty="0">
                <a:latin typeface="方正兰亭中粗黑_GBK" panose="02000000000000000000" pitchFamily="2" charset="-122"/>
                <a:ea typeface="方正兰亭中粗黑_GBK" panose="02000000000000000000" pitchFamily="2" charset="-122"/>
              </a:rPr>
              <a:t>汇报完毕 感谢聆听</a:t>
            </a:r>
            <a:endParaRPr lang="zh-CN" altLang="en-US" sz="3600" b="1" dirty="0">
              <a:latin typeface="方正兰亭准黑_GBK" panose="02000000000000000000" pitchFamily="2" charset="-122"/>
              <a:ea typeface="方正兰亭准黑_GBK" panose="02000000000000000000" pitchFamily="2" charset="-122"/>
            </a:endParaRPr>
          </a:p>
        </p:txBody>
      </p:sp>
      <p:cxnSp>
        <p:nvCxnSpPr>
          <p:cNvPr id="7" name="直接连接符 6">
            <a:extLst>
              <a:ext uri="{FF2B5EF4-FFF2-40B4-BE49-F238E27FC236}">
                <a16:creationId xmlns:a16="http://schemas.microsoft.com/office/drawing/2014/main" id="{C1C37B0F-00A9-4F73-BAAA-5F3EA4C5E53C}"/>
              </a:ext>
            </a:extLst>
          </p:cNvPr>
          <p:cNvCxnSpPr>
            <a:cxnSpLocks/>
          </p:cNvCxnSpPr>
          <p:nvPr/>
        </p:nvCxnSpPr>
        <p:spPr>
          <a:xfrm>
            <a:off x="1335940" y="2877385"/>
            <a:ext cx="521435" cy="0"/>
          </a:xfrm>
          <a:prstGeom prst="line">
            <a:avLst/>
          </a:prstGeom>
          <a:ln w="25400">
            <a:solidFill>
              <a:srgbClr val="19B49B"/>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A563EAC-806F-49B4-AE8E-B9FB7A39A99A}"/>
              </a:ext>
            </a:extLst>
          </p:cNvPr>
          <p:cNvCxnSpPr>
            <a:cxnSpLocks/>
          </p:cNvCxnSpPr>
          <p:nvPr/>
        </p:nvCxnSpPr>
        <p:spPr>
          <a:xfrm>
            <a:off x="8627239" y="1119224"/>
            <a:ext cx="0" cy="541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024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5"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9"/>
                                        </p:tgtEl>
                                      </p:cBhvr>
                                    </p:animEffect>
                                  </p:childTnLst>
                                </p:cTn>
                              </p:par>
                            </p:childTnLst>
                          </p:cTn>
                        </p:par>
                        <p:par>
                          <p:cTn id="24" fill="hold">
                            <p:stCondLst>
                              <p:cond delay="2000"/>
                            </p:stCondLst>
                            <p:childTnLst>
                              <p:par>
                                <p:cTn id="25" presetID="22" presetClass="entr" presetSubtype="8"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
                                        <p:tgtEl>
                                          <p:spTgt spid="7"/>
                                        </p:tgtEl>
                                      </p:cBhvr>
                                    </p:animEffect>
                                  </p:childTnLst>
                                </p:cTn>
                              </p:par>
                            </p:childTnLst>
                          </p:cTn>
                        </p:par>
                        <p:par>
                          <p:cTn id="32" fill="hold">
                            <p:stCondLst>
                              <p:cond delay="3050"/>
                            </p:stCondLst>
                            <p:childTnLst>
                              <p:par>
                                <p:cTn id="33" presetID="22" presetClass="entr" presetSubtype="1"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639CD39-1E8A-4D85-950E-748B6ED23F49}"/>
              </a:ext>
            </a:extLst>
          </p:cNvPr>
          <p:cNvSpPr/>
          <p:nvPr/>
        </p:nvSpPr>
        <p:spPr>
          <a:xfrm>
            <a:off x="4439264" y="1128251"/>
            <a:ext cx="339213"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Agency FB" panose="020B0503020202020204" pitchFamily="34" charset="0"/>
                <a:ea typeface="★懐風体" panose="02000600000000000000" pitchFamily="2" charset="-128"/>
              </a:rPr>
              <a:t>01</a:t>
            </a:r>
            <a:endParaRPr lang="zh-CN" altLang="en-US" sz="1400" dirty="0">
              <a:latin typeface="Agency FB" panose="020B0503020202020204" pitchFamily="34" charset="0"/>
              <a:ea typeface="★懐風体" panose="02000600000000000000" pitchFamily="2" charset="-128"/>
            </a:endParaRPr>
          </a:p>
        </p:txBody>
      </p:sp>
      <p:pic>
        <p:nvPicPr>
          <p:cNvPr id="13" name="图片 12">
            <a:extLst>
              <a:ext uri="{FF2B5EF4-FFF2-40B4-BE49-F238E27FC236}">
                <a16:creationId xmlns:a16="http://schemas.microsoft.com/office/drawing/2014/main" id="{AD3E8EB2-3FE7-4B4C-859C-E3C0C25D1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82240" cy="5040313"/>
          </a:xfrm>
          <a:prstGeom prst="rect">
            <a:avLst/>
          </a:prstGeom>
        </p:spPr>
      </p:pic>
      <p:sp>
        <p:nvSpPr>
          <p:cNvPr id="3" name="矩形 2">
            <a:extLst>
              <a:ext uri="{FF2B5EF4-FFF2-40B4-BE49-F238E27FC236}">
                <a16:creationId xmlns:a16="http://schemas.microsoft.com/office/drawing/2014/main" id="{CDDF8CA1-EDA3-4D1C-AE86-0223C2BE7087}"/>
              </a:ext>
            </a:extLst>
          </p:cNvPr>
          <p:cNvSpPr/>
          <p:nvPr/>
        </p:nvSpPr>
        <p:spPr>
          <a:xfrm>
            <a:off x="1960881" y="995516"/>
            <a:ext cx="2140974" cy="3485043"/>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8F48077-E0F9-4626-8BA6-58D274AF3D88}"/>
              </a:ext>
            </a:extLst>
          </p:cNvPr>
          <p:cNvSpPr txBox="1"/>
          <p:nvPr/>
        </p:nvSpPr>
        <p:spPr>
          <a:xfrm>
            <a:off x="4908606" y="1098132"/>
            <a:ext cx="1107996" cy="369332"/>
          </a:xfrm>
          <a:prstGeom prst="rect">
            <a:avLst/>
          </a:prstGeom>
          <a:noFill/>
        </p:spPr>
        <p:txBody>
          <a:bodyPr wrap="none" rtlCol="0" anchor="b">
            <a:spAutoFit/>
          </a:bodyPr>
          <a:lstStyle/>
          <a:p>
            <a:r>
              <a:rPr lang="zh-CN" altLang="en-US" b="1" dirty="0">
                <a:latin typeface="微软雅黑" pitchFamily="34" charset="-122"/>
                <a:ea typeface="微软雅黑" pitchFamily="34" charset="-122"/>
              </a:rPr>
              <a:t>项目结构</a:t>
            </a:r>
          </a:p>
        </p:txBody>
      </p:sp>
      <p:sp>
        <p:nvSpPr>
          <p:cNvPr id="14" name="矩形 13">
            <a:extLst>
              <a:ext uri="{FF2B5EF4-FFF2-40B4-BE49-F238E27FC236}">
                <a16:creationId xmlns:a16="http://schemas.microsoft.com/office/drawing/2014/main" id="{CE672FA1-EBBB-487D-B88B-21A46995CB74}"/>
              </a:ext>
            </a:extLst>
          </p:cNvPr>
          <p:cNvSpPr/>
          <p:nvPr/>
        </p:nvSpPr>
        <p:spPr>
          <a:xfrm>
            <a:off x="4439264" y="1800779"/>
            <a:ext cx="339213"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gency FB" panose="020B0503020202020204" pitchFamily="34" charset="0"/>
                <a:ea typeface="★懐風体" panose="02000600000000000000" pitchFamily="2" charset="-128"/>
              </a:rPr>
              <a:t>02</a:t>
            </a:r>
            <a:endParaRPr lang="zh-CN" altLang="en-US" sz="1400" dirty="0">
              <a:latin typeface="Agency FB" panose="020B0503020202020204" pitchFamily="34" charset="0"/>
              <a:ea typeface="★懐風体" panose="02000600000000000000" pitchFamily="2" charset="-128"/>
            </a:endParaRPr>
          </a:p>
        </p:txBody>
      </p:sp>
      <p:sp>
        <p:nvSpPr>
          <p:cNvPr id="15" name="文本框 14">
            <a:extLst>
              <a:ext uri="{FF2B5EF4-FFF2-40B4-BE49-F238E27FC236}">
                <a16:creationId xmlns:a16="http://schemas.microsoft.com/office/drawing/2014/main" id="{DE94EDC2-76C5-4938-9406-805C46E26F26}"/>
              </a:ext>
            </a:extLst>
          </p:cNvPr>
          <p:cNvSpPr txBox="1"/>
          <p:nvPr/>
        </p:nvSpPr>
        <p:spPr>
          <a:xfrm>
            <a:off x="4908605" y="1770660"/>
            <a:ext cx="1824987" cy="369332"/>
          </a:xfrm>
          <a:prstGeom prst="rect">
            <a:avLst/>
          </a:prstGeom>
          <a:noFill/>
        </p:spPr>
        <p:txBody>
          <a:bodyPr wrap="none" rtlCol="0" anchor="b">
            <a:spAutoFit/>
          </a:bodyPr>
          <a:lstStyle/>
          <a:p>
            <a:r>
              <a:rPr lang="en-US" altLang="zh-CN" b="1" dirty="0" smtClean="0">
                <a:latin typeface="微软雅黑" pitchFamily="34" charset="-122"/>
                <a:ea typeface="微软雅黑" pitchFamily="34" charset="-122"/>
              </a:rPr>
              <a:t>Android</a:t>
            </a:r>
            <a:r>
              <a:rPr lang="zh-CN" altLang="en-US" b="1" dirty="0" smtClean="0">
                <a:latin typeface="微软雅黑" pitchFamily="34" charset="-122"/>
                <a:ea typeface="微软雅黑" pitchFamily="34" charset="-122"/>
              </a:rPr>
              <a:t>端功能</a:t>
            </a:r>
            <a:endParaRPr lang="zh-CN" altLang="en-US" b="1" dirty="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722BFA7A-C584-46E4-B5FF-A81C9FDEB88B}"/>
              </a:ext>
            </a:extLst>
          </p:cNvPr>
          <p:cNvSpPr/>
          <p:nvPr/>
        </p:nvSpPr>
        <p:spPr>
          <a:xfrm>
            <a:off x="4439264" y="2512143"/>
            <a:ext cx="339213"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gency FB" panose="020B0503020202020204" pitchFamily="34" charset="0"/>
                <a:ea typeface="★懐風体" panose="02000600000000000000" pitchFamily="2" charset="-128"/>
              </a:rPr>
              <a:t>03</a:t>
            </a:r>
            <a:endParaRPr lang="zh-CN" altLang="en-US" sz="1400" dirty="0">
              <a:latin typeface="Agency FB" panose="020B0503020202020204" pitchFamily="34" charset="0"/>
              <a:ea typeface="★懐風体" panose="02000600000000000000" pitchFamily="2" charset="-128"/>
            </a:endParaRPr>
          </a:p>
        </p:txBody>
      </p:sp>
      <p:sp>
        <p:nvSpPr>
          <p:cNvPr id="18" name="文本框 17">
            <a:extLst>
              <a:ext uri="{FF2B5EF4-FFF2-40B4-BE49-F238E27FC236}">
                <a16:creationId xmlns:a16="http://schemas.microsoft.com/office/drawing/2014/main" id="{C371297C-948F-4C43-BBAE-81642637A5EC}"/>
              </a:ext>
            </a:extLst>
          </p:cNvPr>
          <p:cNvSpPr txBox="1"/>
          <p:nvPr/>
        </p:nvSpPr>
        <p:spPr>
          <a:xfrm>
            <a:off x="4908606" y="2501810"/>
            <a:ext cx="1184940" cy="369332"/>
          </a:xfrm>
          <a:prstGeom prst="rect">
            <a:avLst/>
          </a:prstGeom>
          <a:noFill/>
        </p:spPr>
        <p:txBody>
          <a:bodyPr wrap="none" rtlCol="0" anchor="b">
            <a:spAutoFit/>
          </a:bodyPr>
          <a:lstStyle/>
          <a:p>
            <a:r>
              <a:rPr lang="en-US" altLang="zh-CN" b="1" dirty="0" smtClean="0">
                <a:latin typeface="微软雅黑" pitchFamily="34" charset="-122"/>
                <a:ea typeface="微软雅黑" pitchFamily="34" charset="-122"/>
              </a:rPr>
              <a:t>PC</a:t>
            </a:r>
            <a:r>
              <a:rPr lang="zh-CN" altLang="en-US" b="1" dirty="0" smtClean="0">
                <a:latin typeface="微软雅黑" pitchFamily="34" charset="-122"/>
                <a:ea typeface="微软雅黑" pitchFamily="34" charset="-122"/>
              </a:rPr>
              <a:t>端功能</a:t>
            </a:r>
            <a:endParaRPr lang="zh-CN" altLang="en-US" b="1" dirty="0">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57704740-F10A-4758-B54B-7C2EFFC43123}"/>
              </a:ext>
            </a:extLst>
          </p:cNvPr>
          <p:cNvSpPr/>
          <p:nvPr/>
        </p:nvSpPr>
        <p:spPr>
          <a:xfrm>
            <a:off x="4439264" y="3204989"/>
            <a:ext cx="339213"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gency FB" panose="020B0503020202020204" pitchFamily="34" charset="0"/>
                <a:ea typeface="★懐風体" panose="02000600000000000000" pitchFamily="2" charset="-128"/>
              </a:rPr>
              <a:t>04</a:t>
            </a:r>
            <a:endParaRPr lang="zh-CN" altLang="en-US" sz="1400" dirty="0">
              <a:latin typeface="Agency FB" panose="020B0503020202020204" pitchFamily="34" charset="0"/>
              <a:ea typeface="★懐風体" panose="02000600000000000000" pitchFamily="2" charset="-128"/>
            </a:endParaRPr>
          </a:p>
        </p:txBody>
      </p:sp>
      <p:sp>
        <p:nvSpPr>
          <p:cNvPr id="21" name="文本框 20">
            <a:extLst>
              <a:ext uri="{FF2B5EF4-FFF2-40B4-BE49-F238E27FC236}">
                <a16:creationId xmlns:a16="http://schemas.microsoft.com/office/drawing/2014/main" id="{86E87A9A-DD27-4683-9297-BF0EFBDAA8BC}"/>
              </a:ext>
            </a:extLst>
          </p:cNvPr>
          <p:cNvSpPr txBox="1"/>
          <p:nvPr/>
        </p:nvSpPr>
        <p:spPr>
          <a:xfrm>
            <a:off x="4908606" y="3174870"/>
            <a:ext cx="1107996" cy="369332"/>
          </a:xfrm>
          <a:prstGeom prst="rect">
            <a:avLst/>
          </a:prstGeom>
          <a:noFill/>
        </p:spPr>
        <p:txBody>
          <a:bodyPr wrap="none" rtlCol="0" anchor="b">
            <a:spAutoFit/>
          </a:bodyPr>
          <a:lstStyle/>
          <a:p>
            <a:r>
              <a:rPr lang="zh-CN" altLang="en-US" b="1" dirty="0" smtClean="0">
                <a:latin typeface="微软雅黑" pitchFamily="34" charset="-122"/>
                <a:ea typeface="微软雅黑" pitchFamily="34" charset="-122"/>
              </a:rPr>
              <a:t>小组分工</a:t>
            </a:r>
            <a:endParaRPr lang="zh-CN" altLang="en-US" b="1" dirty="0">
              <a:latin typeface="微软雅黑" pitchFamily="34" charset="-122"/>
              <a:ea typeface="微软雅黑" pitchFamily="34" charset="-122"/>
            </a:endParaRPr>
          </a:p>
        </p:txBody>
      </p:sp>
      <p:sp>
        <p:nvSpPr>
          <p:cNvPr id="23" name="文本框 22">
            <a:extLst>
              <a:ext uri="{FF2B5EF4-FFF2-40B4-BE49-F238E27FC236}">
                <a16:creationId xmlns:a16="http://schemas.microsoft.com/office/drawing/2014/main" id="{74C3B1E7-B5C2-4B7B-8419-B234A914BEE2}"/>
              </a:ext>
            </a:extLst>
          </p:cNvPr>
          <p:cNvSpPr txBox="1"/>
          <p:nvPr/>
        </p:nvSpPr>
        <p:spPr>
          <a:xfrm>
            <a:off x="3228158" y="1175339"/>
            <a:ext cx="738664" cy="1015663"/>
          </a:xfrm>
          <a:prstGeom prst="rect">
            <a:avLst/>
          </a:prstGeom>
          <a:noFill/>
        </p:spPr>
        <p:txBody>
          <a:bodyPr vert="eaVert" wrap="none" rtlCol="0">
            <a:spAutoFit/>
          </a:bodyPr>
          <a:lstStyle/>
          <a:p>
            <a:r>
              <a:rPr lang="zh-CN" altLang="en-US" sz="3600" b="1" dirty="0">
                <a:latin typeface="微软雅黑" pitchFamily="34" charset="-122"/>
                <a:ea typeface="微软雅黑" pitchFamily="34" charset="-122"/>
              </a:rPr>
              <a:t>目录</a:t>
            </a:r>
          </a:p>
        </p:txBody>
      </p:sp>
      <p:cxnSp>
        <p:nvCxnSpPr>
          <p:cNvPr id="24" name="直接连接符 23">
            <a:extLst>
              <a:ext uri="{FF2B5EF4-FFF2-40B4-BE49-F238E27FC236}">
                <a16:creationId xmlns:a16="http://schemas.microsoft.com/office/drawing/2014/main" id="{57EC3321-8540-432D-A06D-FE46EF21CF3C}"/>
              </a:ext>
            </a:extLst>
          </p:cNvPr>
          <p:cNvCxnSpPr>
            <a:cxnSpLocks/>
          </p:cNvCxnSpPr>
          <p:nvPr/>
        </p:nvCxnSpPr>
        <p:spPr>
          <a:xfrm>
            <a:off x="3308350" y="1244989"/>
            <a:ext cx="0" cy="47498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483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 presetClass="entr" presetSubtype="1" fill="hold" grpId="0" nodeType="afterEffect" p14:presetBounceEnd="20000">
                                      <p:stCondLst>
                                        <p:cond delay="0"/>
                                      </p:stCondLst>
                                      <p:iterate type="lt">
                                        <p:tmPct val="10000"/>
                                      </p:iterate>
                                      <p:childTnLst>
                                        <p:set>
                                          <p:cBhvr>
                                            <p:cTn id="14" dur="1" fill="hold">
                                              <p:stCondLst>
                                                <p:cond delay="0"/>
                                              </p:stCondLst>
                                            </p:cTn>
                                            <p:tgtEl>
                                              <p:spTgt spid="23"/>
                                            </p:tgtEl>
                                            <p:attrNameLst>
                                              <p:attrName>style.visibility</p:attrName>
                                            </p:attrNameLst>
                                          </p:cBhvr>
                                          <p:to>
                                            <p:strVal val="visible"/>
                                          </p:to>
                                        </p:set>
                                        <p:anim calcmode="lin" valueType="num" p14:bounceEnd="20000">
                                          <p:cBhvr additive="base">
                                            <p:cTn id="15" dur="500" fill="hold"/>
                                            <p:tgtEl>
                                              <p:spTgt spid="2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55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
                                            <p:tgtEl>
                                              <p:spTgt spid="24"/>
                                            </p:tgtEl>
                                          </p:cBhvr>
                                        </p:animEffect>
                                      </p:childTnLst>
                                    </p:cTn>
                                  </p:par>
                                </p:childTnLst>
                              </p:cTn>
                            </p:par>
                            <p:par>
                              <p:cTn id="21" fill="hold">
                                <p:stCondLst>
                                  <p:cond delay="165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par>
                              <p:cTn id="27" fill="hold">
                                <p:stCondLst>
                                  <p:cond delay="2150"/>
                                </p:stCondLst>
                                <p:childTnLst>
                                  <p:par>
                                    <p:cTn id="28" presetID="2" presetClass="entr" presetSubtype="2" fill="hold" grpId="0" nodeType="afterEffect" p14:presetBounceEnd="20000">
                                      <p:stCondLst>
                                        <p:cond delay="0"/>
                                      </p:stCondLst>
                                      <p:iterate type="wd">
                                        <p:tmPct val="10000"/>
                                      </p:iterate>
                                      <p:childTnLst>
                                        <p:set>
                                          <p:cBhvr>
                                            <p:cTn id="29" dur="1" fill="hold">
                                              <p:stCondLst>
                                                <p:cond delay="0"/>
                                              </p:stCondLst>
                                            </p:cTn>
                                            <p:tgtEl>
                                              <p:spTgt spid="6"/>
                                            </p:tgtEl>
                                            <p:attrNameLst>
                                              <p:attrName>style.visibility</p:attrName>
                                            </p:attrNameLst>
                                          </p:cBhvr>
                                          <p:to>
                                            <p:strVal val="visible"/>
                                          </p:to>
                                        </p:set>
                                        <p:anim calcmode="lin" valueType="num" p14:bounceEnd="20000">
                                          <p:cBhvr additive="base">
                                            <p:cTn id="30"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par>
                              <p:cTn id="38" fill="hold">
                                <p:stCondLst>
                                  <p:cond delay="3200"/>
                                </p:stCondLst>
                                <p:childTnLst>
                                  <p:par>
                                    <p:cTn id="39" presetID="2" presetClass="entr" presetSubtype="2" fill="hold" grpId="0" nodeType="afterEffect" p14:presetBounceEnd="20000">
                                      <p:stCondLst>
                                        <p:cond delay="0"/>
                                      </p:stCondLst>
                                      <p:iterate type="wd">
                                        <p:tmPct val="10000"/>
                                      </p:iterate>
                                      <p:childTnLst>
                                        <p:set>
                                          <p:cBhvr>
                                            <p:cTn id="40" dur="1" fill="hold">
                                              <p:stCondLst>
                                                <p:cond delay="0"/>
                                              </p:stCondLst>
                                            </p:cTn>
                                            <p:tgtEl>
                                              <p:spTgt spid="15"/>
                                            </p:tgtEl>
                                            <p:attrNameLst>
                                              <p:attrName>style.visibility</p:attrName>
                                            </p:attrNameLst>
                                          </p:cBhvr>
                                          <p:to>
                                            <p:strVal val="visible"/>
                                          </p:to>
                                        </p:set>
                                        <p:anim calcmode="lin" valueType="num" p14:bounceEnd="20000">
                                          <p:cBhvr additive="base">
                                            <p:cTn id="41" dur="500" fill="hold"/>
                                            <p:tgtEl>
                                              <p:spTgt spid="15"/>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800"/>
                                </p:stCondLst>
                                <p:childTnLst>
                                  <p:par>
                                    <p:cTn id="44" presetID="53"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par>
                              <p:cTn id="49" fill="hold">
                                <p:stCondLst>
                                  <p:cond delay="4300"/>
                                </p:stCondLst>
                                <p:childTnLst>
                                  <p:par>
                                    <p:cTn id="50" presetID="2" presetClass="entr" presetSubtype="2" fill="hold" grpId="0" nodeType="afterEffect" p14:presetBounceEnd="20000">
                                      <p:stCondLst>
                                        <p:cond delay="0"/>
                                      </p:stCondLst>
                                      <p:iterate type="wd">
                                        <p:tmPct val="10000"/>
                                      </p:iterate>
                                      <p:childTnLst>
                                        <p:set>
                                          <p:cBhvr>
                                            <p:cTn id="51" dur="1" fill="hold">
                                              <p:stCondLst>
                                                <p:cond delay="0"/>
                                              </p:stCondLst>
                                            </p:cTn>
                                            <p:tgtEl>
                                              <p:spTgt spid="18"/>
                                            </p:tgtEl>
                                            <p:attrNameLst>
                                              <p:attrName>style.visibility</p:attrName>
                                            </p:attrNameLst>
                                          </p:cBhvr>
                                          <p:to>
                                            <p:strVal val="visible"/>
                                          </p:to>
                                        </p:set>
                                        <p:anim calcmode="lin" valueType="num" p14:bounceEnd="20000">
                                          <p:cBhvr additive="base">
                                            <p:cTn id="52"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p:stCondLst>
                                  <p:cond delay="49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400"/>
                                </p:stCondLst>
                                <p:childTnLst>
                                  <p:par>
                                    <p:cTn id="61" presetID="2" presetClass="entr" presetSubtype="2" fill="hold" grpId="0" nodeType="afterEffect" p14:presetBounceEnd="20000">
                                      <p:stCondLst>
                                        <p:cond delay="0"/>
                                      </p:stCondLst>
                                      <p:iterate type="wd">
                                        <p:tmPct val="10000"/>
                                      </p:iterate>
                                      <p:childTnLst>
                                        <p:set>
                                          <p:cBhvr>
                                            <p:cTn id="62" dur="1" fill="hold">
                                              <p:stCondLst>
                                                <p:cond delay="0"/>
                                              </p:stCondLst>
                                            </p:cTn>
                                            <p:tgtEl>
                                              <p:spTgt spid="21"/>
                                            </p:tgtEl>
                                            <p:attrNameLst>
                                              <p:attrName>style.visibility</p:attrName>
                                            </p:attrNameLst>
                                          </p:cBhvr>
                                          <p:to>
                                            <p:strVal val="visible"/>
                                          </p:to>
                                        </p:set>
                                        <p:anim calcmode="lin" valueType="num" p14:bounceEnd="20000">
                                          <p:cBhvr additive="base">
                                            <p:cTn id="63" dur="500" fill="hold"/>
                                            <p:tgtEl>
                                              <p:spTgt spid="21"/>
                                            </p:tgtEl>
                                            <p:attrNameLst>
                                              <p:attrName>ppt_x</p:attrName>
                                            </p:attrNameLst>
                                          </p:cBhvr>
                                          <p:tavLst>
                                            <p:tav tm="0">
                                              <p:val>
                                                <p:strVal val="1+#ppt_w/2"/>
                                              </p:val>
                                            </p:tav>
                                            <p:tav tm="100000">
                                              <p:val>
                                                <p:strVal val="#ppt_x"/>
                                              </p:val>
                                            </p:tav>
                                          </p:tavLst>
                                        </p:anim>
                                        <p:anim calcmode="lin" valueType="num" p14:bounceEnd="20000">
                                          <p:cBhvr additive="base">
                                            <p:cTn id="6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p:bldP spid="14" grpId="0" animBg="1"/>
          <p:bldP spid="15" grpId="0"/>
          <p:bldP spid="17" grpId="0" animBg="1"/>
          <p:bldP spid="18" grpId="0"/>
          <p:bldP spid="20" grpId="0" animBg="1"/>
          <p:bldP spid="21" grpId="0"/>
          <p:bldP spid="2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 presetClass="entr" presetSubtype="1" fill="hold" grpId="0" nodeType="afterEffect">
                                      <p:stCondLst>
                                        <p:cond delay="0"/>
                                      </p:stCondLst>
                                      <p:iterate type="lt">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55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
                                            <p:tgtEl>
                                              <p:spTgt spid="24"/>
                                            </p:tgtEl>
                                          </p:cBhvr>
                                        </p:animEffect>
                                      </p:childTnLst>
                                    </p:cTn>
                                  </p:par>
                                </p:childTnLst>
                              </p:cTn>
                            </p:par>
                            <p:par>
                              <p:cTn id="21" fill="hold">
                                <p:stCondLst>
                                  <p:cond delay="165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par>
                              <p:cTn id="27" fill="hold">
                                <p:stCondLst>
                                  <p:cond delay="2150"/>
                                </p:stCondLst>
                                <p:childTnLst>
                                  <p:par>
                                    <p:cTn id="28" presetID="2" presetClass="entr" presetSubtype="2" fill="hold" grpId="0" nodeType="afterEffect">
                                      <p:stCondLst>
                                        <p:cond delay="0"/>
                                      </p:stCondLst>
                                      <p:iterate type="wd">
                                        <p:tmPct val="10000"/>
                                      </p:iterate>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par>
                              <p:cTn id="38" fill="hold">
                                <p:stCondLst>
                                  <p:cond delay="3200"/>
                                </p:stCondLst>
                                <p:childTnLst>
                                  <p:par>
                                    <p:cTn id="39" presetID="2" presetClass="entr" presetSubtype="2" fill="hold" grpId="0" nodeType="afterEffect">
                                      <p:stCondLst>
                                        <p:cond delay="0"/>
                                      </p:stCondLst>
                                      <p:iterate type="wd">
                                        <p:tmPct val="10000"/>
                                      </p:iterate>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800"/>
                                </p:stCondLst>
                                <p:childTnLst>
                                  <p:par>
                                    <p:cTn id="44" presetID="53"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par>
                              <p:cTn id="49" fill="hold">
                                <p:stCondLst>
                                  <p:cond delay="4300"/>
                                </p:stCondLst>
                                <p:childTnLst>
                                  <p:par>
                                    <p:cTn id="50" presetID="2" presetClass="entr" presetSubtype="2" fill="hold" grpId="0" nodeType="afterEffect">
                                      <p:stCondLst>
                                        <p:cond delay="0"/>
                                      </p:stCondLst>
                                      <p:iterate type="wd">
                                        <p:tmPct val="1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p:stCondLst>
                                  <p:cond delay="49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400"/>
                                </p:stCondLst>
                                <p:childTnLst>
                                  <p:par>
                                    <p:cTn id="61" presetID="2" presetClass="entr" presetSubtype="2" fill="hold" grpId="0" nodeType="afterEffect">
                                      <p:stCondLst>
                                        <p:cond delay="0"/>
                                      </p:stCondLst>
                                      <p:iterate type="wd">
                                        <p:tmPct val="10000"/>
                                      </p:iterate>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1+#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p:bldP spid="14" grpId="0" animBg="1"/>
          <p:bldP spid="15" grpId="0"/>
          <p:bldP spid="17" grpId="0" animBg="1"/>
          <p:bldP spid="18" grpId="0"/>
          <p:bldP spid="20" grpId="0" animBg="1"/>
          <p:bldP spid="21" grpId="0"/>
          <p:bldP spid="2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35B5C36-48B5-4EA8-9CCA-3579AA626F9C}"/>
              </a:ext>
            </a:extLst>
          </p:cNvPr>
          <p:cNvSpPr txBox="1"/>
          <p:nvPr/>
        </p:nvSpPr>
        <p:spPr>
          <a:xfrm>
            <a:off x="5525916" y="1344755"/>
            <a:ext cx="1568058"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01</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id="{3077A60F-6437-4A52-A98E-3DFF5A667757}"/>
              </a:ext>
            </a:extLst>
          </p:cNvPr>
          <p:cNvSpPr txBox="1"/>
          <p:nvPr/>
        </p:nvSpPr>
        <p:spPr>
          <a:xfrm>
            <a:off x="4184051" y="2051289"/>
            <a:ext cx="2031325" cy="646331"/>
          </a:xfrm>
          <a:prstGeom prst="rect">
            <a:avLst/>
          </a:prstGeom>
          <a:noFill/>
        </p:spPr>
        <p:txBody>
          <a:bodyPr wrap="none" rtlCol="0">
            <a:spAutoFit/>
          </a:bodyPr>
          <a:lstStyle/>
          <a:p>
            <a:r>
              <a:rPr lang="zh-CN" altLang="en-US" sz="3600" b="1" dirty="0">
                <a:latin typeface="微软雅黑" pitchFamily="34" charset="-122"/>
                <a:ea typeface="微软雅黑" pitchFamily="34" charset="-122"/>
              </a:rPr>
              <a:t>项目结构</a:t>
            </a:r>
          </a:p>
        </p:txBody>
      </p:sp>
    </p:spTree>
    <p:extLst>
      <p:ext uri="{BB962C8B-B14F-4D97-AF65-F5344CB8AC3E}">
        <p14:creationId xmlns:p14="http://schemas.microsoft.com/office/powerpoint/2010/main" val="1186171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1835224"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项目结构</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54" y="1174537"/>
            <a:ext cx="5603566" cy="3387274"/>
          </a:xfrm>
          <a:prstGeom prst="rect">
            <a:avLst/>
          </a:prstGeom>
        </p:spPr>
      </p:pic>
    </p:spTree>
    <p:extLst>
      <p:ext uri="{BB962C8B-B14F-4D97-AF65-F5344CB8AC3E}">
        <p14:creationId xmlns:p14="http://schemas.microsoft.com/office/powerpoint/2010/main" val="35161884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1835224"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项目结构</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p:nvPr/>
        </p:nvPicPr>
        <p:blipFill>
          <a:blip r:embed="rId3">
            <a:extLst>
              <a:ext uri="{28A0092B-C50C-407E-A947-70E740481C1C}">
                <a14:useLocalDpi xmlns:a14="http://schemas.microsoft.com/office/drawing/2010/main" val="0"/>
              </a:ext>
            </a:extLst>
          </a:blip>
          <a:stretch>
            <a:fillRect/>
          </a:stretch>
        </p:blipFill>
        <p:spPr>
          <a:xfrm>
            <a:off x="907977" y="872197"/>
            <a:ext cx="7244251" cy="4030967"/>
          </a:xfrm>
          <a:prstGeom prst="rect">
            <a:avLst/>
          </a:prstGeom>
        </p:spPr>
      </p:pic>
    </p:spTree>
    <p:extLst>
      <p:ext uri="{BB962C8B-B14F-4D97-AF65-F5344CB8AC3E}">
        <p14:creationId xmlns:p14="http://schemas.microsoft.com/office/powerpoint/2010/main" val="21872658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5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1835224"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项目结构</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747" y="798118"/>
            <a:ext cx="5766497" cy="4242195"/>
          </a:xfrm>
          <a:prstGeom prst="rect">
            <a:avLst/>
          </a:prstGeom>
        </p:spPr>
      </p:pic>
    </p:spTree>
    <p:extLst>
      <p:ext uri="{BB962C8B-B14F-4D97-AF65-F5344CB8AC3E}">
        <p14:creationId xmlns:p14="http://schemas.microsoft.com/office/powerpoint/2010/main" val="37722519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35B5C36-48B5-4EA8-9CCA-3579AA626F9C}"/>
              </a:ext>
            </a:extLst>
          </p:cNvPr>
          <p:cNvSpPr txBox="1"/>
          <p:nvPr/>
        </p:nvSpPr>
        <p:spPr>
          <a:xfrm>
            <a:off x="5440957" y="1414386"/>
            <a:ext cx="1653017"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a:t>
            </a:r>
            <a:r>
              <a:rPr lang="en-US" altLang="zh-CN" sz="3600" spc="300" dirty="0" smtClean="0">
                <a:solidFill>
                  <a:srgbClr val="19B49B"/>
                </a:solidFill>
                <a:latin typeface="Agency FB" panose="020B0503020202020204" pitchFamily="34" charset="0"/>
              </a:rPr>
              <a:t>02</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id="{3077A60F-6437-4A52-A98E-3DFF5A667757}"/>
              </a:ext>
            </a:extLst>
          </p:cNvPr>
          <p:cNvSpPr txBox="1"/>
          <p:nvPr/>
        </p:nvSpPr>
        <p:spPr>
          <a:xfrm>
            <a:off x="3631808" y="2060717"/>
            <a:ext cx="3462166" cy="646331"/>
          </a:xfrm>
          <a:prstGeom prst="rect">
            <a:avLst/>
          </a:prstGeom>
          <a:noFill/>
        </p:spPr>
        <p:txBody>
          <a:bodyPr wrap="none" rtlCol="0">
            <a:spAutoFit/>
          </a:bodyPr>
          <a:lstStyle/>
          <a:p>
            <a:r>
              <a:rPr lang="en-US" altLang="zh-CN" sz="3600" b="1" dirty="0" smtClean="0">
                <a:latin typeface="Agency FB" panose="020B0503020202020204" pitchFamily="34" charset="0"/>
              </a:rPr>
              <a:t>Android</a:t>
            </a:r>
            <a:r>
              <a:rPr lang="zh-CN" altLang="en-US" sz="3600" b="1" dirty="0" smtClean="0">
                <a:latin typeface="Agency FB" panose="020B0503020202020204" pitchFamily="34" charset="0"/>
              </a:rPr>
              <a:t>端展示</a:t>
            </a:r>
            <a:endParaRPr lang="zh-CN" altLang="en-US" sz="3600" b="1" dirty="0">
              <a:latin typeface="Agency FB" panose="020B0503020202020204" pitchFamily="34" charset="0"/>
            </a:endParaRPr>
          </a:p>
        </p:txBody>
      </p:sp>
    </p:spTree>
    <p:extLst>
      <p:ext uri="{BB962C8B-B14F-4D97-AF65-F5344CB8AC3E}">
        <p14:creationId xmlns:p14="http://schemas.microsoft.com/office/powerpoint/2010/main" val="3793469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1835224" cy="323165"/>
          </a:xfrm>
          <a:prstGeom prst="rect">
            <a:avLst/>
          </a:prstGeom>
          <a:noFill/>
        </p:spPr>
        <p:txBody>
          <a:bodyPr wrap="square" rtlCol="0">
            <a:spAutoFit/>
          </a:bodyPr>
          <a:lstStyle/>
          <a:p>
            <a:r>
              <a:rPr lang="en-US" altLang="zh-CN" sz="1500" dirty="0" smtClean="0">
                <a:latin typeface="微软雅黑" panose="020B0503020204020204" pitchFamily="34" charset="-122"/>
                <a:ea typeface="微软雅黑" panose="020B0503020204020204" pitchFamily="34" charset="-122"/>
              </a:rPr>
              <a:t>Android</a:t>
            </a:r>
            <a:r>
              <a:rPr lang="zh-CN" altLang="en-US" sz="1500" dirty="0" smtClean="0">
                <a:latin typeface="微软雅黑" panose="020B0503020204020204" pitchFamily="34" charset="-122"/>
                <a:ea typeface="微软雅黑" panose="020B0503020204020204" pitchFamily="34" charset="-122"/>
              </a:rPr>
              <a:t>端展示</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55" y="824237"/>
            <a:ext cx="2626871" cy="3814328"/>
          </a:xfrm>
          <a:prstGeom prst="rect">
            <a:avLst/>
          </a:prstGeom>
        </p:spPr>
      </p:pic>
      <p:sp>
        <p:nvSpPr>
          <p:cNvPr id="4" name="文本框 3"/>
          <p:cNvSpPr txBox="1"/>
          <p:nvPr/>
        </p:nvSpPr>
        <p:spPr>
          <a:xfrm>
            <a:off x="3436630" y="1685498"/>
            <a:ext cx="5315803" cy="2677656"/>
          </a:xfrm>
          <a:prstGeom prst="rect">
            <a:avLst/>
          </a:prstGeom>
          <a:noFill/>
        </p:spPr>
        <p:txBody>
          <a:bodyPr wrap="square" rtlCol="0">
            <a:spAutoFit/>
          </a:bodyPr>
          <a:lstStyle>
            <a:defPPr>
              <a:defRPr lang="en-US"/>
            </a:defPPr>
            <a:lvl1pPr>
              <a:lnSpc>
                <a:spcPct val="150000"/>
              </a:lnSpc>
              <a:defRPr sz="1400">
                <a:latin typeface="微软雅黑" panose="020B0503020204020204" pitchFamily="34" charset="-122"/>
                <a:ea typeface="微软雅黑" panose="020B0503020204020204" pitchFamily="34" charset="-122"/>
              </a:defRPr>
            </a:lvl1pPr>
          </a:lstStyle>
          <a:p>
            <a:r>
              <a:rPr lang="zh-CN" altLang="en-US" dirty="0"/>
              <a:t>涉及：</a:t>
            </a:r>
            <a:endParaRPr lang="en-US" altLang="zh-CN" dirty="0"/>
          </a:p>
          <a:p>
            <a:r>
              <a:rPr lang="en-US" altLang="zh-CN" dirty="0"/>
              <a:t>	1</a:t>
            </a:r>
            <a:r>
              <a:rPr lang="zh-CN" altLang="en-US" dirty="0"/>
              <a:t>、</a:t>
            </a:r>
            <a:r>
              <a:rPr lang="en-US" altLang="zh-CN" dirty="0" err="1" smtClean="0"/>
              <a:t>WebScoket</a:t>
            </a:r>
            <a:r>
              <a:rPr lang="zh-CN" altLang="en-US" dirty="0" smtClean="0"/>
              <a:t>：</a:t>
            </a:r>
            <a:r>
              <a:rPr lang="en-US" altLang="zh-CN" dirty="0" smtClean="0"/>
              <a:t>HTML5 </a:t>
            </a:r>
            <a:r>
              <a:rPr lang="zh-CN" altLang="en-US" dirty="0" smtClean="0"/>
              <a:t>提供</a:t>
            </a:r>
            <a:r>
              <a:rPr lang="zh-CN" altLang="en-US" dirty="0"/>
              <a:t>的一种在单个 </a:t>
            </a:r>
            <a:r>
              <a:rPr lang="en-US" altLang="zh-CN" dirty="0"/>
              <a:t>TCP </a:t>
            </a:r>
            <a:r>
              <a:rPr lang="zh-CN" altLang="en-US" dirty="0" smtClean="0"/>
              <a:t>连接上进</a:t>
            </a:r>
            <a:r>
              <a:rPr lang="en-US" altLang="zh-CN" dirty="0" smtClean="0"/>
              <a:t>	</a:t>
            </a:r>
            <a:r>
              <a:rPr lang="zh-CN" altLang="en-US" dirty="0" smtClean="0"/>
              <a:t>行</a:t>
            </a:r>
            <a:r>
              <a:rPr lang="zh-CN" altLang="en-US" dirty="0"/>
              <a:t>全双工通讯的协议</a:t>
            </a:r>
            <a:endParaRPr lang="en-US" altLang="zh-CN" dirty="0"/>
          </a:p>
          <a:p>
            <a:r>
              <a:rPr lang="en-US" altLang="zh-CN" dirty="0"/>
              <a:t>	2</a:t>
            </a:r>
            <a:r>
              <a:rPr lang="zh-CN" altLang="en-US" dirty="0"/>
              <a:t>、</a:t>
            </a:r>
            <a:r>
              <a:rPr lang="en-US" altLang="zh-CN" dirty="0"/>
              <a:t>Android </a:t>
            </a:r>
            <a:r>
              <a:rPr lang="en-US" altLang="zh-CN" dirty="0" smtClean="0"/>
              <a:t>Jetpack</a:t>
            </a:r>
            <a:r>
              <a:rPr lang="zh-CN" altLang="en-US" dirty="0" smtClean="0"/>
              <a:t>：</a:t>
            </a:r>
            <a:r>
              <a:rPr lang="en-US" altLang="zh-CN" dirty="0"/>
              <a:t>Android </a:t>
            </a:r>
            <a:r>
              <a:rPr lang="zh-CN" altLang="en-US" dirty="0"/>
              <a:t>软件组件的集合</a:t>
            </a:r>
            <a:endParaRPr lang="en-US" altLang="zh-CN" dirty="0"/>
          </a:p>
          <a:p>
            <a:r>
              <a:rPr lang="en-US" altLang="zh-CN" dirty="0"/>
              <a:t>	3</a:t>
            </a:r>
            <a:r>
              <a:rPr lang="zh-CN" altLang="en-US" dirty="0"/>
              <a:t>、</a:t>
            </a:r>
            <a:r>
              <a:rPr lang="en-US" altLang="zh-CN" dirty="0" err="1"/>
              <a:t>RxJava</a:t>
            </a:r>
            <a:r>
              <a:rPr lang="zh-CN" altLang="en-US" dirty="0"/>
              <a:t>、</a:t>
            </a:r>
            <a:r>
              <a:rPr lang="en-US" altLang="zh-CN" dirty="0" err="1" smtClean="0"/>
              <a:t>RxAndroid</a:t>
            </a:r>
            <a:r>
              <a:rPr lang="zh-CN" altLang="en-US" dirty="0" smtClean="0"/>
              <a:t>：响应式编程</a:t>
            </a:r>
            <a:endParaRPr lang="en-US" altLang="zh-CN" dirty="0"/>
          </a:p>
          <a:p>
            <a:r>
              <a:rPr lang="en-US" altLang="zh-CN" dirty="0"/>
              <a:t>	4</a:t>
            </a:r>
            <a:r>
              <a:rPr lang="zh-CN" altLang="en-US" dirty="0"/>
              <a:t>、</a:t>
            </a:r>
            <a:r>
              <a:rPr lang="en-US" altLang="zh-CN" dirty="0" smtClean="0"/>
              <a:t>Retrofit</a:t>
            </a:r>
            <a:r>
              <a:rPr lang="zh-CN" altLang="en-US" dirty="0" smtClean="0"/>
              <a:t>：</a:t>
            </a:r>
            <a:r>
              <a:rPr lang="zh-CN" altLang="en-US" dirty="0"/>
              <a:t>网络加载框架、</a:t>
            </a:r>
            <a:r>
              <a:rPr lang="en-US" altLang="zh-CN" dirty="0" err="1"/>
              <a:t>OkHttp</a:t>
            </a:r>
            <a:r>
              <a:rPr lang="zh-CN" altLang="en-US" dirty="0"/>
              <a:t>的加强</a:t>
            </a:r>
            <a:r>
              <a:rPr lang="zh-CN" altLang="en-US" dirty="0" smtClean="0"/>
              <a:t>版</a:t>
            </a:r>
            <a:r>
              <a:rPr lang="en-US" altLang="zh-CN" dirty="0"/>
              <a:t>	</a:t>
            </a:r>
          </a:p>
          <a:p>
            <a:r>
              <a:rPr lang="en-US" altLang="zh-CN" dirty="0"/>
              <a:t>	5</a:t>
            </a:r>
            <a:r>
              <a:rPr lang="zh-CN" altLang="en-US" dirty="0" smtClean="0"/>
              <a:t>、</a:t>
            </a:r>
            <a:r>
              <a:rPr lang="en-US" altLang="zh-CN" dirty="0" smtClean="0"/>
              <a:t>Android </a:t>
            </a:r>
            <a:r>
              <a:rPr lang="en-US" altLang="zh-CN" dirty="0" err="1" smtClean="0"/>
              <a:t>Butterknife</a:t>
            </a:r>
            <a:r>
              <a:rPr lang="zh-CN" altLang="en-US" dirty="0" smtClean="0"/>
              <a:t>：用注解</a:t>
            </a:r>
            <a:r>
              <a:rPr lang="zh-CN" altLang="en-US" dirty="0"/>
              <a:t>的</a:t>
            </a:r>
            <a:r>
              <a:rPr lang="zh-CN" altLang="en-US" dirty="0" smtClean="0"/>
              <a:t>形式在</a:t>
            </a:r>
            <a:r>
              <a:rPr lang="en-US" altLang="zh-CN" dirty="0"/>
              <a:t>android</a:t>
            </a:r>
            <a:r>
              <a:rPr lang="zh-CN" altLang="en-US" dirty="0"/>
              <a:t>中</a:t>
            </a:r>
            <a:r>
              <a:rPr lang="zh-CN" altLang="en-US" dirty="0" smtClean="0"/>
              <a:t>绑定</a:t>
            </a:r>
            <a:r>
              <a:rPr lang="en-US" altLang="zh-CN" dirty="0" smtClean="0"/>
              <a:t>	</a:t>
            </a:r>
            <a:r>
              <a:rPr lang="en-US" altLang="zh-CN" dirty="0" smtClean="0"/>
              <a:t>view</a:t>
            </a:r>
            <a:r>
              <a:rPr lang="zh-CN" altLang="en-US" dirty="0"/>
              <a:t>以及事件信息</a:t>
            </a:r>
            <a:endParaRPr lang="en-US" altLang="zh-CN" dirty="0"/>
          </a:p>
        </p:txBody>
      </p:sp>
    </p:spTree>
    <p:extLst>
      <p:ext uri="{BB962C8B-B14F-4D97-AF65-F5344CB8AC3E}">
        <p14:creationId xmlns:p14="http://schemas.microsoft.com/office/powerpoint/2010/main" val="41475772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par>
                          <p:cTn id="27" fill="hold">
                            <p:stCondLst>
                              <p:cond delay="1480"/>
                            </p:stCondLst>
                            <p:childTnLst>
                              <p:par>
                                <p:cTn id="28" presetID="53" presetClass="entr" presetSubtype="16"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20">
            <a:extLst>
              <a:ext uri="{FF2B5EF4-FFF2-40B4-BE49-F238E27FC236}">
                <a16:creationId xmlns:a16="http://schemas.microsoft.com/office/drawing/2014/main" id="{B7A94F03-CA4A-45FF-9A31-E0C7D01D35AB}"/>
              </a:ext>
            </a:extLst>
          </p:cNvPr>
          <p:cNvSpPr txBox="1"/>
          <p:nvPr/>
        </p:nvSpPr>
        <p:spPr>
          <a:xfrm>
            <a:off x="907977" y="292746"/>
            <a:ext cx="1835224" cy="323165"/>
          </a:xfrm>
          <a:prstGeom prst="rect">
            <a:avLst/>
          </a:prstGeom>
          <a:noFill/>
        </p:spPr>
        <p:txBody>
          <a:bodyPr wrap="square" rtlCol="0">
            <a:spAutoFit/>
          </a:bodyPr>
          <a:lstStyle/>
          <a:p>
            <a:r>
              <a:rPr lang="en-US" altLang="zh-CN" sz="1500" dirty="0" smtClean="0">
                <a:latin typeface="微软雅黑" panose="020B0503020204020204" pitchFamily="34" charset="-122"/>
                <a:ea typeface="微软雅黑" panose="020B0503020204020204" pitchFamily="34" charset="-122"/>
              </a:rPr>
              <a:t>Android</a:t>
            </a:r>
            <a:r>
              <a:rPr lang="zh-CN" altLang="en-US" sz="1500" dirty="0" smtClean="0">
                <a:latin typeface="微软雅黑" panose="020B0503020204020204" pitchFamily="34" charset="-122"/>
                <a:ea typeface="微软雅黑" panose="020B0503020204020204" pitchFamily="34" charset="-122"/>
              </a:rPr>
              <a:t>端展示</a:t>
            </a:r>
            <a:endParaRPr lang="zh-CN" altLang="en-US" sz="15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276257D-2914-43D7-8600-89915A0532FB}"/>
              </a:ext>
            </a:extLst>
          </p:cNvPr>
          <p:cNvSpPr/>
          <p:nvPr/>
        </p:nvSpPr>
        <p:spPr>
          <a:xfrm>
            <a:off x="398206" y="317090"/>
            <a:ext cx="412955"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gency FB" panose="020B0503020202020204" pitchFamily="34" charset="0"/>
              </a:rPr>
              <a:t>01</a:t>
            </a:r>
            <a:endParaRPr lang="zh-CN" altLang="en-US" sz="24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55" y="824237"/>
            <a:ext cx="2626871" cy="3814328"/>
          </a:xfrm>
          <a:prstGeom prst="rect">
            <a:avLst/>
          </a:prstGeom>
        </p:spPr>
      </p:pic>
      <p:sp>
        <p:nvSpPr>
          <p:cNvPr id="4" name="文本框 3"/>
          <p:cNvSpPr txBox="1"/>
          <p:nvPr/>
        </p:nvSpPr>
        <p:spPr>
          <a:xfrm>
            <a:off x="3016156" y="1685498"/>
            <a:ext cx="5736278" cy="2031325"/>
          </a:xfrm>
          <a:prstGeom prst="rect">
            <a:avLst/>
          </a:prstGeom>
          <a:noFill/>
        </p:spPr>
        <p:txBody>
          <a:bodyPr wrap="square" rtlCol="0">
            <a:spAutoFit/>
          </a:bodyPr>
          <a:lstStyle>
            <a:defPPr>
              <a:defRPr lang="en-US"/>
            </a:defPPr>
            <a:lvl1pPr>
              <a:lnSpc>
                <a:spcPct val="150000"/>
              </a:lnSpc>
              <a:defRPr sz="1400">
                <a:latin typeface="微软雅黑" panose="020B0503020204020204" pitchFamily="34" charset="-122"/>
                <a:ea typeface="微软雅黑" panose="020B0503020204020204" pitchFamily="34" charset="-122"/>
              </a:defRPr>
            </a:lvl1pPr>
          </a:lstStyle>
          <a:p>
            <a:r>
              <a:rPr lang="zh-CN" altLang="en-US" dirty="0" smtClean="0"/>
              <a:t>功能：</a:t>
            </a:r>
            <a:endParaRPr lang="en-US" altLang="zh-CN" dirty="0" smtClean="0"/>
          </a:p>
          <a:p>
            <a:r>
              <a:rPr lang="en-US" altLang="zh-CN" dirty="0"/>
              <a:t>	</a:t>
            </a:r>
            <a:r>
              <a:rPr lang="en-US" altLang="zh-CN" dirty="0" smtClean="0"/>
              <a:t>1</a:t>
            </a:r>
            <a:r>
              <a:rPr lang="zh-CN" altLang="en-US" dirty="0" smtClean="0"/>
              <a:t>、用户模块：注册、登录、找回密码、查看以及更新个人信息</a:t>
            </a:r>
            <a:endParaRPr lang="en-US" altLang="zh-CN" dirty="0" smtClean="0"/>
          </a:p>
          <a:p>
            <a:r>
              <a:rPr lang="en-US" altLang="zh-CN" dirty="0"/>
              <a:t>	</a:t>
            </a:r>
            <a:r>
              <a:rPr lang="en-US" altLang="zh-CN" dirty="0" smtClean="0"/>
              <a:t>2</a:t>
            </a:r>
            <a:r>
              <a:rPr lang="zh-CN" altLang="en-US" dirty="0" smtClean="0"/>
              <a:t>、群模块：创建群、加入群、查找群、群聊、查看群资料、</a:t>
            </a:r>
            <a:r>
              <a:rPr lang="zh-CN" altLang="en-US" dirty="0" smtClean="0"/>
              <a:t>更新</a:t>
            </a:r>
            <a:r>
              <a:rPr lang="en-US" altLang="zh-CN" dirty="0" smtClean="0"/>
              <a:t>	     </a:t>
            </a:r>
            <a:r>
              <a:rPr lang="zh-CN" altLang="en-US" dirty="0" smtClean="0"/>
              <a:t>群</a:t>
            </a:r>
            <a:r>
              <a:rPr lang="zh-CN" altLang="en-US" dirty="0" smtClean="0"/>
              <a:t>资料、邀请以及移除群成员</a:t>
            </a:r>
            <a:endParaRPr lang="en-US" altLang="zh-CN" dirty="0" smtClean="0"/>
          </a:p>
          <a:p>
            <a:r>
              <a:rPr lang="en-US" altLang="zh-CN" dirty="0"/>
              <a:t>	</a:t>
            </a:r>
            <a:r>
              <a:rPr lang="en-US" altLang="zh-CN" dirty="0" smtClean="0"/>
              <a:t>3</a:t>
            </a:r>
            <a:r>
              <a:rPr lang="zh-CN" altLang="en-US" dirty="0" smtClean="0"/>
              <a:t>、消息通知：接收消息通知</a:t>
            </a:r>
            <a:endParaRPr lang="en-US" altLang="zh-CN" dirty="0" smtClean="0"/>
          </a:p>
          <a:p>
            <a:r>
              <a:rPr lang="en-US" altLang="zh-CN" dirty="0"/>
              <a:t>	</a:t>
            </a:r>
            <a:r>
              <a:rPr lang="en-US" altLang="zh-CN" dirty="0" smtClean="0"/>
              <a:t>4</a:t>
            </a:r>
            <a:r>
              <a:rPr lang="zh-CN" altLang="en-US" dirty="0" smtClean="0"/>
              <a:t>、地图：显示群员位置信息</a:t>
            </a:r>
            <a:endParaRPr lang="en-US" altLang="zh-CN" dirty="0"/>
          </a:p>
        </p:txBody>
      </p:sp>
    </p:spTree>
    <p:extLst>
      <p:ext uri="{BB962C8B-B14F-4D97-AF65-F5344CB8AC3E}">
        <p14:creationId xmlns:p14="http://schemas.microsoft.com/office/powerpoint/2010/main" val="28108355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2"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1+#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par>
                          <p:cTn id="27" fill="hold">
                            <p:stCondLst>
                              <p:cond delay="1480"/>
                            </p:stCondLst>
                            <p:childTnLst>
                              <p:par>
                                <p:cTn id="28" presetID="53" presetClass="entr" presetSubtype="16"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8"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Lst>
</file>

<file path=ppt/theme/theme1.xml><?xml version="1.0" encoding="utf-8"?>
<a:theme xmlns:a="http://schemas.openxmlformats.org/drawingml/2006/main" name="Office 主题​​">
  <a:themeElements>
    <a:clrScheme name="自定义 8">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1E98A8"/>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1179</TotalTime>
  <Words>289</Words>
  <Application>Microsoft Office PowerPoint</Application>
  <PresentationFormat>自定义</PresentationFormat>
  <Paragraphs>92</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★懐風体</vt:lpstr>
      <vt:lpstr>Agency FB</vt:lpstr>
      <vt:lpstr>等线</vt:lpstr>
      <vt:lpstr>等线 Light</vt:lpstr>
      <vt:lpstr>方正兰亭中粗黑_GBK</vt:lpstr>
      <vt:lpstr>方正兰亭准黑_GBK</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Windows 用户</cp:lastModifiedBy>
  <cp:revision>122</cp:revision>
  <dcterms:created xsi:type="dcterms:W3CDTF">2017-08-07T14:44:08Z</dcterms:created>
  <dcterms:modified xsi:type="dcterms:W3CDTF">2018-12-17T13:21:20Z</dcterms:modified>
</cp:coreProperties>
</file>