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7"/>
  </p:notesMasterIdLst>
  <p:handoutMasterIdLst>
    <p:handoutMasterId r:id="rId28"/>
  </p:handoutMasterIdLst>
  <p:sldIdLst>
    <p:sldId id="4434" r:id="rId2"/>
    <p:sldId id="4435" r:id="rId3"/>
    <p:sldId id="4436" r:id="rId4"/>
    <p:sldId id="4414" r:id="rId5"/>
    <p:sldId id="4441" r:id="rId6"/>
    <p:sldId id="4450" r:id="rId7"/>
    <p:sldId id="4437" r:id="rId8"/>
    <p:sldId id="4451" r:id="rId9"/>
    <p:sldId id="4440" r:id="rId10"/>
    <p:sldId id="4438" r:id="rId11"/>
    <p:sldId id="4457" r:id="rId12"/>
    <p:sldId id="4458" r:id="rId13"/>
    <p:sldId id="4459" r:id="rId14"/>
    <p:sldId id="4460" r:id="rId15"/>
    <p:sldId id="4461" r:id="rId16"/>
    <p:sldId id="4462" r:id="rId17"/>
    <p:sldId id="4463" r:id="rId18"/>
    <p:sldId id="4464" r:id="rId19"/>
    <p:sldId id="4465" r:id="rId20"/>
    <p:sldId id="4466" r:id="rId21"/>
    <p:sldId id="4448" r:id="rId22"/>
    <p:sldId id="4439" r:id="rId23"/>
    <p:sldId id="4444" r:id="rId24"/>
    <p:sldId id="4453" r:id="rId25"/>
    <p:sldId id="4456" r:id="rId26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A8F45"/>
    <a:srgbClr val="00B0F0"/>
    <a:srgbClr val="4BC1DD"/>
    <a:srgbClr val="FFFFFF"/>
    <a:srgbClr val="C00000"/>
    <a:srgbClr val="D14E5B"/>
    <a:srgbClr val="58A9CC"/>
    <a:srgbClr val="0C2744"/>
    <a:srgbClr val="29ABE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5274" autoAdjust="0"/>
  </p:normalViewPr>
  <p:slideViewPr>
    <p:cSldViewPr>
      <p:cViewPr varScale="1">
        <p:scale>
          <a:sx n="67" d="100"/>
          <a:sy n="67" d="100"/>
        </p:scale>
        <p:origin x="-660" y="-108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82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48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01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01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56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43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1484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6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03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5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9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9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41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2938" y="1687619"/>
            <a:ext cx="11572875" cy="477321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DBD08-591A-41CC-BD3D-CC2B8861CCF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787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438150" y="-246446"/>
            <a:ext cx="13735050" cy="772554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  <a:effectLst>
            <a:softEdge rad="749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TC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%E5%85%A8%E5%8F%8C%E5%B7%A5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981200" y="2001295"/>
            <a:ext cx="88963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66256" y="4925168"/>
            <a:ext cx="12578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陈柯赞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930207" y="4985493"/>
            <a:ext cx="16930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黎安生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8559106" y="4968328"/>
            <a:ext cx="2190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郑海文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3466257" y="5736380"/>
            <a:ext cx="1481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赵华亮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5930206" y="5777655"/>
            <a:ext cx="1249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王智永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8559106" y="5817045"/>
            <a:ext cx="995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ea typeface="微软雅黑" pitchFamily="34" charset="-122"/>
              </a:rPr>
              <a:t>叶田</a:t>
            </a: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175933"/>
            <a:ext cx="48387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1" descr="C:\Users\Wangzy\Desktop\app实训\新综合\u=2261055620,1765857650&amp;fm=26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07" y="4912469"/>
            <a:ext cx="6413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2" descr="C:\Users\Wangzy\Desktop\app实训\新综合\u=560945465,1069067032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38" y="4939455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3" descr="C:\Users\Wangzy\Desktop\app实训\新综合\u=3491546592,3670976409&amp;fm=200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382" y="4925168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4" descr="C:\Users\Wangzy\Desktop\app实训\新综合\u=3608879713,3426753293&amp;fm=200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9" y="5664000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C:\Users\Wangzy\Pictures\Saved Pictures\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919" y="5674170"/>
            <a:ext cx="48418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6" descr="C:\Users\Wangzy\Desktop\IMG_20181120_21045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494" y="5710980"/>
            <a:ext cx="4937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550221" y="2692995"/>
            <a:ext cx="35830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6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</a:rPr>
              <a:t>点滴之间</a:t>
            </a:r>
          </a:p>
        </p:txBody>
      </p:sp>
    </p:spTree>
    <p:extLst>
      <p:ext uri="{BB962C8B-B14F-4D97-AF65-F5344CB8AC3E}">
        <p14:creationId xmlns:p14="http://schemas.microsoft.com/office/powerpoint/2010/main" val="66367430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1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6" grpId="0" bldLvl="0" autoUpdateAnimBg="0"/>
      <p:bldP spid="7" grpId="0" bldLvl="0" autoUpdateAnimBg="0"/>
      <p:bldP spid="8" grpId="0" bldLvl="0" autoUpdateAnimBg="0"/>
      <p:bldP spid="9" grpId="0" bldLvl="0" autoUpdateAnimBg="0"/>
      <p:bldP spid="10" grpId="0" bldLvl="0" autoUpdateAnimBg="0"/>
      <p:bldP spid="14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930" y="3616325"/>
            <a:ext cx="4860006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13" y="2748544"/>
            <a:ext cx="446862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项目界面展示</a:t>
            </a: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82725" y="1955417"/>
            <a:ext cx="4434778" cy="322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6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5813930" y="3616325"/>
            <a:ext cx="4860006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6205313" y="3696141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前期界面设计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8235079" y="3696141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1"/>
          <p:cNvSpPr txBox="1"/>
          <p:nvPr/>
        </p:nvSpPr>
        <p:spPr>
          <a:xfrm>
            <a:off x="6224164" y="4187095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项目亮点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517294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303859" y="52356"/>
            <a:ext cx="4455914" cy="7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803" tIns="57401" rIns="114803" bIns="57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chemeClr val="bg2"/>
                </a:solidFill>
                <a:ea typeface="微软雅黑" pitchFamily="34" charset="-122"/>
              </a:rPr>
              <a:t>前期界面</a:t>
            </a:r>
            <a:r>
              <a:rPr lang="zh-CN" altLang="en-US" sz="4000" b="1" dirty="0">
                <a:solidFill>
                  <a:schemeClr val="bg2"/>
                </a:solidFill>
                <a:ea typeface="微软雅黑" pitchFamily="34" charset="-122"/>
              </a:rPr>
              <a:t>设计</a:t>
            </a:r>
          </a:p>
        </p:txBody>
      </p:sp>
      <p:pic>
        <p:nvPicPr>
          <p:cNvPr id="7171" name="Picture 57" descr="C:\Users\Wangzy\Desktop\heih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54"/>
            <a:ext cx="4607719" cy="135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3" y="11720"/>
            <a:ext cx="2127499" cy="102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59" y="1459922"/>
            <a:ext cx="2800646" cy="48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29" y="1459923"/>
            <a:ext cx="2974777" cy="48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76465" y="6530866"/>
            <a:ext cx="1417587" cy="577588"/>
          </a:xfrm>
          <a:prstGeom prst="rect">
            <a:avLst/>
          </a:prstGeom>
          <a:noFill/>
        </p:spPr>
        <p:txBody>
          <a:bodyPr lIns="114803" tIns="57401" rIns="114803" bIns="57401">
            <a:spAutoFit/>
          </a:bodyPr>
          <a:lstStyle/>
          <a:p>
            <a:pPr>
              <a:defRPr/>
            </a:pPr>
            <a:r>
              <a:rPr lang="zh-CN" alt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注册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9495" y="6541196"/>
            <a:ext cx="1417587" cy="577588"/>
          </a:xfrm>
          <a:prstGeom prst="rect">
            <a:avLst/>
          </a:prstGeom>
          <a:noFill/>
        </p:spPr>
        <p:txBody>
          <a:bodyPr lIns="114803" tIns="57401" rIns="114803" bIns="57401">
            <a:spAutoFit/>
          </a:bodyPr>
          <a:lstStyle/>
          <a:p>
            <a:pPr>
              <a:defRPr/>
            </a:pPr>
            <a:r>
              <a:rPr lang="zh-CN" alt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3176165708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8196" grpId="1" bldLvl="0" autoUpdateAnimBg="0"/>
      <p:bldP spid="8196" grpId="2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76152" y="16742"/>
            <a:ext cx="4455914" cy="7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803" tIns="57401" rIns="114803" bIns="57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2"/>
                </a:solidFill>
                <a:ea typeface="微软雅黑" pitchFamily="34" charset="-122"/>
              </a:rPr>
              <a:t>界面设计</a:t>
            </a:r>
          </a:p>
        </p:txBody>
      </p:sp>
      <p:pic>
        <p:nvPicPr>
          <p:cNvPr id="8195" name="Picture 57" descr="C:\Users\Wangzy\Desktop\heih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54"/>
            <a:ext cx="4607719" cy="135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3" y="11720"/>
            <a:ext cx="2127499" cy="102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21" y="1734496"/>
            <a:ext cx="2684488" cy="469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89" y="1709617"/>
            <a:ext cx="2662658" cy="469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591" y="1746217"/>
            <a:ext cx="2664296" cy="469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06603" y="6437394"/>
            <a:ext cx="3645544" cy="577588"/>
          </a:xfrm>
          <a:prstGeom prst="rect">
            <a:avLst/>
          </a:prstGeom>
          <a:noFill/>
        </p:spPr>
        <p:txBody>
          <a:bodyPr lIns="114803" tIns="57401" rIns="114803" bIns="57401">
            <a:spAutoFit/>
          </a:bodyPr>
          <a:lstStyle/>
          <a:p>
            <a:pPr>
              <a:defRPr/>
            </a:pPr>
            <a:r>
              <a:rPr lang="zh-CN" alt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找回密码</a:t>
            </a:r>
          </a:p>
        </p:txBody>
      </p:sp>
    </p:spTree>
    <p:extLst>
      <p:ext uri="{BB962C8B-B14F-4D97-AF65-F5344CB8AC3E}">
        <p14:creationId xmlns:p14="http://schemas.microsoft.com/office/powerpoint/2010/main" val="2292747739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8196" grpId="1" bldLvl="0" autoUpdateAnimBg="0"/>
      <p:bldP spid="8196" grpId="2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76152" y="16742"/>
            <a:ext cx="4455914" cy="7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803" tIns="57401" rIns="114803" bIns="57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2"/>
                </a:solidFill>
                <a:ea typeface="微软雅黑" pitchFamily="34" charset="-122"/>
              </a:rPr>
              <a:t>界面设计</a:t>
            </a:r>
          </a:p>
        </p:txBody>
      </p:sp>
      <p:pic>
        <p:nvPicPr>
          <p:cNvPr id="9219" name="Picture 57" descr="C:\Users\Wangzy\Desktop\heih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54"/>
            <a:ext cx="4607719" cy="135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3" y="11720"/>
            <a:ext cx="2127499" cy="102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52" y="1240061"/>
            <a:ext cx="2905026" cy="519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79" y="1301201"/>
            <a:ext cx="2992958" cy="516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1"/>
          <p:cNvSpPr txBox="1">
            <a:spLocks noChangeArrowheads="1"/>
          </p:cNvSpPr>
          <p:nvPr/>
        </p:nvSpPr>
        <p:spPr bwMode="auto">
          <a:xfrm>
            <a:off x="2971128" y="6467858"/>
            <a:ext cx="2024806" cy="57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803" tIns="57401" rIns="114803" bIns="57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chemeClr val="bg1"/>
                </a:solidFill>
              </a:rPr>
              <a:t>首页</a:t>
            </a:r>
          </a:p>
        </p:txBody>
      </p:sp>
      <p:sp>
        <p:nvSpPr>
          <p:cNvPr id="9224" name="TextBox 2"/>
          <p:cNvSpPr txBox="1">
            <a:spLocks noChangeArrowheads="1"/>
          </p:cNvSpPr>
          <p:nvPr/>
        </p:nvSpPr>
        <p:spPr bwMode="auto">
          <a:xfrm>
            <a:off x="8322469" y="6626581"/>
            <a:ext cx="1317129" cy="57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803" tIns="57401" rIns="114803" bIns="57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chemeClr val="bg1"/>
                </a:solidFill>
              </a:rPr>
              <a:t>聊天</a:t>
            </a:r>
          </a:p>
        </p:txBody>
      </p:sp>
    </p:spTree>
    <p:extLst>
      <p:ext uri="{BB962C8B-B14F-4D97-AF65-F5344CB8AC3E}">
        <p14:creationId xmlns:p14="http://schemas.microsoft.com/office/powerpoint/2010/main" val="1564371281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8196" grpId="1" bldLvl="0" autoUpdateAnimBg="0"/>
      <p:bldP spid="8196" grpId="2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76152" y="16742"/>
            <a:ext cx="4455914" cy="7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803" tIns="57401" rIns="114803" bIns="57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2"/>
                </a:solidFill>
                <a:ea typeface="微软雅黑" pitchFamily="34" charset="-122"/>
              </a:rPr>
              <a:t>界面设计</a:t>
            </a:r>
          </a:p>
        </p:txBody>
      </p:sp>
      <p:pic>
        <p:nvPicPr>
          <p:cNvPr id="10243" name="Picture 57" descr="C:\Users\Wangzy\Desktop\heih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54"/>
            <a:ext cx="4607719" cy="135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3" y="11720"/>
            <a:ext cx="2127499" cy="102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73" y="1642415"/>
            <a:ext cx="3049291" cy="53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25" y="1610690"/>
            <a:ext cx="3222077" cy="538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72791" y="3771787"/>
            <a:ext cx="1567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群资料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3437" y="3796280"/>
            <a:ext cx="1416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群公告</a:t>
            </a:r>
          </a:p>
        </p:txBody>
      </p:sp>
    </p:spTree>
    <p:extLst>
      <p:ext uri="{BB962C8B-B14F-4D97-AF65-F5344CB8AC3E}">
        <p14:creationId xmlns:p14="http://schemas.microsoft.com/office/powerpoint/2010/main" val="1932610039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8196" grpId="1" bldLvl="0" autoUpdateAnimBg="0"/>
      <p:bldP spid="8196" grpId="2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76152" y="16742"/>
            <a:ext cx="4455914" cy="7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803" tIns="57401" rIns="114803" bIns="57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2"/>
                </a:solidFill>
                <a:ea typeface="微软雅黑" pitchFamily="34" charset="-122"/>
              </a:rPr>
              <a:t>界面设计</a:t>
            </a:r>
          </a:p>
        </p:txBody>
      </p:sp>
      <p:pic>
        <p:nvPicPr>
          <p:cNvPr id="11267" name="Picture 57" descr="C:\Users\Wangzy\Desktop\heih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54"/>
            <a:ext cx="4607719" cy="135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3" y="11720"/>
            <a:ext cx="2127499" cy="102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68" y="1642415"/>
            <a:ext cx="3096344" cy="53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51" y="1594799"/>
            <a:ext cx="3145457" cy="53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2751" y="3596362"/>
            <a:ext cx="165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删除群成员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42399" y="3596362"/>
            <a:ext cx="168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查看群成员资料</a:t>
            </a:r>
          </a:p>
        </p:txBody>
      </p:sp>
    </p:spTree>
    <p:extLst>
      <p:ext uri="{BB962C8B-B14F-4D97-AF65-F5344CB8AC3E}">
        <p14:creationId xmlns:p14="http://schemas.microsoft.com/office/powerpoint/2010/main" val="1164783117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8196" grpId="1" bldLvl="0" autoUpdateAnimBg="0"/>
      <p:bldP spid="8196" grpId="2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76152" y="16742"/>
            <a:ext cx="4455914" cy="7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803" tIns="57401" rIns="114803" bIns="57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2"/>
                </a:solidFill>
                <a:ea typeface="微软雅黑" pitchFamily="34" charset="-122"/>
              </a:rPr>
              <a:t>界面设计</a:t>
            </a:r>
          </a:p>
        </p:txBody>
      </p:sp>
      <p:pic>
        <p:nvPicPr>
          <p:cNvPr id="12291" name="Picture 57" descr="C:\Users\Wangzy\Desktop\heih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54"/>
            <a:ext cx="4607719" cy="135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3" y="11720"/>
            <a:ext cx="2127499" cy="102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33" y="1459924"/>
            <a:ext cx="3000572" cy="5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81" y="1455633"/>
            <a:ext cx="3096344" cy="5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16807" y="3589902"/>
            <a:ext cx="1291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地图定位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85759" y="380534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联系群成员</a:t>
            </a:r>
          </a:p>
        </p:txBody>
      </p:sp>
    </p:spTree>
    <p:extLst>
      <p:ext uri="{BB962C8B-B14F-4D97-AF65-F5344CB8AC3E}">
        <p14:creationId xmlns:p14="http://schemas.microsoft.com/office/powerpoint/2010/main" val="3367412651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8196" grpId="1" bldLvl="0" autoUpdateAnimBg="0"/>
      <p:bldP spid="8196" grpId="2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76152" y="16742"/>
            <a:ext cx="4455914" cy="7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803" tIns="57401" rIns="114803" bIns="57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2"/>
                </a:solidFill>
                <a:ea typeface="微软雅黑" pitchFamily="34" charset="-122"/>
              </a:rPr>
              <a:t>界面设计</a:t>
            </a:r>
          </a:p>
        </p:txBody>
      </p:sp>
      <p:pic>
        <p:nvPicPr>
          <p:cNvPr id="13315" name="Picture 57" descr="C:\Users\Wangzy\Desktop\heih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54"/>
            <a:ext cx="4607719" cy="135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3" y="11720"/>
            <a:ext cx="2127499" cy="102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44" y="1516526"/>
            <a:ext cx="3214141" cy="559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70" y="1516526"/>
            <a:ext cx="3222078" cy="559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4839" y="3589903"/>
            <a:ext cx="1478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创建群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29775" y="3589903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搜索群</a:t>
            </a:r>
          </a:p>
        </p:txBody>
      </p:sp>
    </p:spTree>
    <p:extLst>
      <p:ext uri="{BB962C8B-B14F-4D97-AF65-F5344CB8AC3E}">
        <p14:creationId xmlns:p14="http://schemas.microsoft.com/office/powerpoint/2010/main" val="426769635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8196" grpId="1" bldLvl="0" autoUpdateAnimBg="0"/>
      <p:bldP spid="8196" grpId="2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76152" y="16742"/>
            <a:ext cx="4455914" cy="7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803" tIns="57401" rIns="114803" bIns="57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2"/>
                </a:solidFill>
                <a:ea typeface="微软雅黑" pitchFamily="34" charset="-122"/>
              </a:rPr>
              <a:t>界面设计</a:t>
            </a:r>
          </a:p>
        </p:txBody>
      </p:sp>
      <p:pic>
        <p:nvPicPr>
          <p:cNvPr id="14339" name="Picture 57" descr="C:\Users\Wangzy\Desktop\heih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54"/>
            <a:ext cx="4607719" cy="135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3" y="11720"/>
            <a:ext cx="2127499" cy="102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20" y="1459924"/>
            <a:ext cx="3126085" cy="562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图片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15" y="1459924"/>
            <a:ext cx="3096344" cy="560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8775" y="2464197"/>
            <a:ext cx="1723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消息界面</a:t>
            </a:r>
          </a:p>
        </p:txBody>
      </p:sp>
    </p:spTree>
    <p:extLst>
      <p:ext uri="{BB962C8B-B14F-4D97-AF65-F5344CB8AC3E}">
        <p14:creationId xmlns:p14="http://schemas.microsoft.com/office/powerpoint/2010/main" val="2012846871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8196" grpId="1" bldLvl="0" autoUpdateAnimBg="0"/>
      <p:bldP spid="8196" grpId="2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76152" y="16742"/>
            <a:ext cx="4455914" cy="7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803" tIns="57401" rIns="114803" bIns="57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2"/>
                </a:solidFill>
                <a:ea typeface="微软雅黑" pitchFamily="34" charset="-122"/>
              </a:rPr>
              <a:t>界面设计</a:t>
            </a:r>
          </a:p>
        </p:txBody>
      </p:sp>
      <p:pic>
        <p:nvPicPr>
          <p:cNvPr id="15363" name="Picture 57" descr="C:\Users\Wangzy\Desktop\heih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54"/>
            <a:ext cx="4607719" cy="135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3" y="11720"/>
            <a:ext cx="2127499" cy="102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7" y="1459924"/>
            <a:ext cx="3126383" cy="565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37" y="1459924"/>
            <a:ext cx="3154090" cy="565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3657" y="3589903"/>
            <a:ext cx="1324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“我”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13751" y="3589903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个人资料</a:t>
            </a:r>
          </a:p>
        </p:txBody>
      </p:sp>
    </p:spTree>
    <p:extLst>
      <p:ext uri="{BB962C8B-B14F-4D97-AF65-F5344CB8AC3E}">
        <p14:creationId xmlns:p14="http://schemas.microsoft.com/office/powerpoint/2010/main" val="2284218658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8196" grpId="1" bldLvl="0" autoUpdateAnimBg="0"/>
      <p:bldP spid="8196" grpId="2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5379974" y="2362542"/>
            <a:ext cx="4012975" cy="742357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7925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1"/>
          <p:cNvSpPr txBox="1"/>
          <p:nvPr>
            <p:custDataLst>
              <p:tags r:id="rId3"/>
            </p:custDataLst>
          </p:nvPr>
        </p:nvSpPr>
        <p:spPr>
          <a:xfrm flipH="1">
            <a:off x="5595602" y="2411037"/>
            <a:ext cx="845841" cy="6154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999" dirty="0">
                <a:solidFill>
                  <a:schemeClr val="bg1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3999" dirty="0">
              <a:solidFill>
                <a:schemeClr val="bg1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4"/>
            </p:custDataLst>
          </p:nvPr>
        </p:nvSpPr>
        <p:spPr>
          <a:xfrm flipH="1">
            <a:off x="3465802" y="3355942"/>
            <a:ext cx="4011444" cy="74120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323982" tIns="0" rIns="0" bIns="0" rtlCol="0" anchor="ctr">
            <a:no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功能模块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2"/>
          <p:cNvSpPr txBox="1"/>
          <p:nvPr>
            <p:custDataLst>
              <p:tags r:id="rId5"/>
            </p:custDataLst>
          </p:nvPr>
        </p:nvSpPr>
        <p:spPr>
          <a:xfrm flipH="1">
            <a:off x="6441443" y="3403863"/>
            <a:ext cx="845841" cy="6154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999" dirty="0">
                <a:solidFill>
                  <a:schemeClr val="bg1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3999" dirty="0">
              <a:solidFill>
                <a:schemeClr val="bg1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12" name="MH_SubTitle_1"/>
          <p:cNvSpPr/>
          <p:nvPr>
            <p:custDataLst>
              <p:tags r:id="rId6"/>
            </p:custDataLst>
          </p:nvPr>
        </p:nvSpPr>
        <p:spPr>
          <a:xfrm>
            <a:off x="5379974" y="4290940"/>
            <a:ext cx="4012975" cy="742357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7925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项目界面展示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1"/>
          <p:cNvSpPr txBox="1"/>
          <p:nvPr>
            <p:custDataLst>
              <p:tags r:id="rId7"/>
            </p:custDataLst>
          </p:nvPr>
        </p:nvSpPr>
        <p:spPr>
          <a:xfrm flipH="1">
            <a:off x="5595602" y="4339435"/>
            <a:ext cx="845841" cy="6154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999" dirty="0">
                <a:solidFill>
                  <a:schemeClr val="bg1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3999" dirty="0">
              <a:solidFill>
                <a:schemeClr val="bg1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1" name="MH_SubTitle_2"/>
          <p:cNvSpPr/>
          <p:nvPr>
            <p:custDataLst>
              <p:tags r:id="rId8"/>
            </p:custDataLst>
          </p:nvPr>
        </p:nvSpPr>
        <p:spPr>
          <a:xfrm flipH="1">
            <a:off x="3465802" y="5284340"/>
            <a:ext cx="4011444" cy="74120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323982" tIns="0" rIns="0" bIns="0" rtlCol="0" anchor="ctr">
            <a:no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分工及总结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Other_2"/>
          <p:cNvSpPr txBox="1"/>
          <p:nvPr>
            <p:custDataLst>
              <p:tags r:id="rId9"/>
            </p:custDataLst>
          </p:nvPr>
        </p:nvSpPr>
        <p:spPr>
          <a:xfrm flipH="1">
            <a:off x="6441443" y="5332260"/>
            <a:ext cx="845841" cy="6154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999" dirty="0">
                <a:solidFill>
                  <a:schemeClr val="bg1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3999" dirty="0">
              <a:solidFill>
                <a:schemeClr val="bg1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0"/>
            </p:custDataLst>
          </p:nvPr>
        </p:nvSpPr>
        <p:spPr>
          <a:xfrm>
            <a:off x="4269253" y="1061039"/>
            <a:ext cx="1679482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5" name="MH_Others_2"/>
          <p:cNvSpPr txBox="1"/>
          <p:nvPr>
            <p:custDataLst>
              <p:tags r:id="rId11"/>
            </p:custDataLst>
          </p:nvPr>
        </p:nvSpPr>
        <p:spPr>
          <a:xfrm>
            <a:off x="6294160" y="1061059"/>
            <a:ext cx="31706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040172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  <p:bldP spid="19" grpId="0" animBg="1"/>
      <p:bldP spid="38" grpId="0"/>
      <p:bldP spid="12" grpId="0" animBg="1"/>
      <p:bldP spid="20" grpId="0"/>
      <p:bldP spid="21" grpId="0" animBg="1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971846" y="431651"/>
            <a:ext cx="3949155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1" name="Group 337"/>
          <p:cNvGrpSpPr/>
          <p:nvPr/>
        </p:nvGrpSpPr>
        <p:grpSpPr>
          <a:xfrm>
            <a:off x="668735" y="2940889"/>
            <a:ext cx="4833961" cy="1248914"/>
            <a:chOff x="1" y="0"/>
            <a:chExt cx="4392858" cy="2872248"/>
          </a:xfrm>
        </p:grpSpPr>
        <p:sp>
          <p:nvSpPr>
            <p:cNvPr id="32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Shape 335"/>
            <p:cNvSpPr/>
            <p:nvPr/>
          </p:nvSpPr>
          <p:spPr>
            <a:xfrm>
              <a:off x="1441304" y="715758"/>
              <a:ext cx="1686890" cy="1147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defRPr/>
              </a:pPr>
              <a:r>
                <a:rPr lang="zh-CN" altLang="en-US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手机</a:t>
              </a:r>
              <a:r>
                <a:rPr lang="en-US" altLang="zh-CN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app</a:t>
              </a:r>
              <a:r>
                <a:rPr lang="zh-CN" altLang="en-US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端</a:t>
              </a:r>
            </a:p>
          </p:txBody>
        </p:sp>
      </p:grpSp>
      <p:grpSp>
        <p:nvGrpSpPr>
          <p:cNvPr id="34" name="Group 342"/>
          <p:cNvGrpSpPr/>
          <p:nvPr/>
        </p:nvGrpSpPr>
        <p:grpSpPr>
          <a:xfrm>
            <a:off x="3909095" y="2940889"/>
            <a:ext cx="4218203" cy="1247078"/>
            <a:chOff x="0" y="0"/>
            <a:chExt cx="4392859" cy="2872248"/>
          </a:xfrm>
          <a:solidFill>
            <a:srgbClr val="E60000"/>
          </a:solidFill>
        </p:grpSpPr>
        <p:sp>
          <p:nvSpPr>
            <p:cNvPr id="35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Shape 340"/>
            <p:cNvSpPr/>
            <p:nvPr/>
          </p:nvSpPr>
          <p:spPr>
            <a:xfrm>
              <a:off x="747719" y="991592"/>
              <a:ext cx="2852436" cy="1028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3200" b="1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网页端</a:t>
              </a:r>
            </a:p>
            <a:p>
              <a:pPr algn="ctr">
                <a:lnSpc>
                  <a:spcPct val="120000"/>
                </a:lnSpc>
              </a:pP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47"/>
          <p:cNvGrpSpPr/>
          <p:nvPr/>
        </p:nvGrpSpPr>
        <p:grpSpPr>
          <a:xfrm>
            <a:off x="7080961" y="2948341"/>
            <a:ext cx="3812910" cy="1232174"/>
            <a:chOff x="411783" y="0"/>
            <a:chExt cx="3981076" cy="2872248"/>
          </a:xfrm>
        </p:grpSpPr>
        <p:sp>
          <p:nvSpPr>
            <p:cNvPr id="38" name="Shape 343"/>
            <p:cNvSpPr/>
            <p:nvPr/>
          </p:nvSpPr>
          <p:spPr>
            <a:xfrm>
              <a:off x="411783" y="0"/>
              <a:ext cx="3981076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Shape 345"/>
            <p:cNvSpPr/>
            <p:nvPr/>
          </p:nvSpPr>
          <p:spPr>
            <a:xfrm>
              <a:off x="1086541" y="991592"/>
              <a:ext cx="2972476" cy="729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后台</a:t>
              </a:r>
              <a:r>
                <a:rPr lang="zh-CN" altLang="en-US" sz="32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管理系统</a:t>
              </a:r>
              <a:endParaRPr lang="zh-CN" alt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60" name="Group 360"/>
          <p:cNvGrpSpPr/>
          <p:nvPr/>
        </p:nvGrpSpPr>
        <p:grpSpPr>
          <a:xfrm>
            <a:off x="2527937" y="4040331"/>
            <a:ext cx="418486" cy="364899"/>
            <a:chOff x="0" y="0"/>
            <a:chExt cx="850594" cy="850594"/>
          </a:xfrm>
        </p:grpSpPr>
        <p:sp>
          <p:nvSpPr>
            <p:cNvPr id="61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3" name="Group 363"/>
          <p:cNvGrpSpPr/>
          <p:nvPr/>
        </p:nvGrpSpPr>
        <p:grpSpPr>
          <a:xfrm>
            <a:off x="5637287" y="4054968"/>
            <a:ext cx="498452" cy="373727"/>
            <a:chOff x="0" y="0"/>
            <a:chExt cx="850594" cy="850594"/>
          </a:xfrm>
          <a:solidFill>
            <a:srgbClr val="E60000"/>
          </a:solidFill>
        </p:grpSpPr>
        <p:sp>
          <p:nvSpPr>
            <p:cNvPr id="64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Shape 362"/>
            <p:cNvSpPr/>
            <p:nvPr/>
          </p:nvSpPr>
          <p:spPr>
            <a:xfrm>
              <a:off x="331243" y="180145"/>
              <a:ext cx="188486" cy="490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6" name="Group 366"/>
          <p:cNvGrpSpPr/>
          <p:nvPr/>
        </p:nvGrpSpPr>
        <p:grpSpPr>
          <a:xfrm>
            <a:off x="8666599" y="4054968"/>
            <a:ext cx="418486" cy="364899"/>
            <a:chOff x="0" y="0"/>
            <a:chExt cx="850594" cy="850594"/>
          </a:xfrm>
        </p:grpSpPr>
        <p:sp>
          <p:nvSpPr>
            <p:cNvPr id="67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Shape 365"/>
            <p:cNvSpPr/>
            <p:nvPr/>
          </p:nvSpPr>
          <p:spPr>
            <a:xfrm>
              <a:off x="331243" y="180145"/>
              <a:ext cx="188486" cy="490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4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dvAuto="0"/>
      <p:bldP spid="34" grpId="0" advAuto="0"/>
      <p:bldP spid="37" grpId="0" advAuto="0"/>
      <p:bldP spid="60" grpId="0" advAuto="0"/>
      <p:bldP spid="63" grpId="0" advAuto="0"/>
      <p:bldP spid="66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 rot="9900000">
            <a:off x="7611898" y="4495798"/>
            <a:ext cx="951441" cy="813426"/>
            <a:chOff x="2208213" y="4308475"/>
            <a:chExt cx="1313851" cy="1123184"/>
          </a:xfrm>
          <a:solidFill>
            <a:schemeClr val="accent4"/>
          </a:solidFill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17100000">
            <a:off x="4173320" y="4447006"/>
            <a:ext cx="951515" cy="813366"/>
            <a:chOff x="2208213" y="4308475"/>
            <a:chExt cx="1313851" cy="1123184"/>
          </a:xfrm>
          <a:solidFill>
            <a:schemeClr val="accent3"/>
          </a:solidFill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18"/>
          <p:cNvGrpSpPr/>
          <p:nvPr/>
        </p:nvGrpSpPr>
        <p:grpSpPr>
          <a:xfrm flipH="1">
            <a:off x="7522842" y="1898082"/>
            <a:ext cx="951440" cy="813426"/>
            <a:chOff x="2208213" y="4308475"/>
            <a:chExt cx="1313851" cy="1123184"/>
          </a:xfrm>
          <a:solidFill>
            <a:schemeClr val="accent2"/>
          </a:solidFill>
        </p:grpSpPr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14"/>
          <p:cNvGrpSpPr/>
          <p:nvPr/>
        </p:nvGrpSpPr>
        <p:grpSpPr>
          <a:xfrm>
            <a:off x="4263273" y="1898082"/>
            <a:ext cx="951441" cy="813426"/>
            <a:chOff x="2208213" y="4308475"/>
            <a:chExt cx="1313851" cy="1123184"/>
          </a:xfrm>
        </p:grpSpPr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Text Placeholder 7"/>
          <p:cNvSpPr txBox="1">
            <a:spLocks/>
          </p:cNvSpPr>
          <p:nvPr/>
        </p:nvSpPr>
        <p:spPr>
          <a:xfrm>
            <a:off x="4254035" y="1969891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ln>
                  <a:noFill/>
                </a:ln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857251" y="1816125"/>
            <a:ext cx="3355264" cy="155119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是一种在单个</a:t>
            </a:r>
            <a:r>
              <a:rPr lang="en-US" altLang="zh-CN" sz="2800" dirty="0">
                <a:solidFill>
                  <a:schemeClr val="bg1"/>
                </a:solidFill>
                <a:hlinkClick r:id="rId3"/>
              </a:rPr>
              <a:t>TCP</a:t>
            </a:r>
            <a:r>
              <a:rPr lang="zh-CN" altLang="en-US" sz="2800" dirty="0">
                <a:solidFill>
                  <a:schemeClr val="bg1"/>
                </a:solidFill>
              </a:rPr>
              <a:t>连接上进行</a:t>
            </a:r>
            <a:r>
              <a:rPr lang="zh-CN" altLang="en-US" sz="2800" dirty="0">
                <a:solidFill>
                  <a:schemeClr val="bg1"/>
                </a:solidFill>
                <a:hlinkClick r:id="rId4"/>
              </a:rPr>
              <a:t>全双工</a:t>
            </a:r>
            <a:r>
              <a:rPr lang="zh-CN" altLang="en-US" sz="2800" dirty="0">
                <a:solidFill>
                  <a:schemeClr val="bg1"/>
                </a:solidFill>
              </a:rPr>
              <a:t>通信的协议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212515" y="4732458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857250" y="4561938"/>
            <a:ext cx="3163611" cy="155119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调用第三方</a:t>
            </a:r>
            <a:r>
              <a:rPr lang="en-US" altLang="zh-CN" sz="2800" dirty="0" err="1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接口（百度地图），实现多人定位功能。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849723" y="1969891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9" name="Text Placeholder 2"/>
          <p:cNvSpPr txBox="1">
            <a:spLocks/>
          </p:cNvSpPr>
          <p:nvPr/>
        </p:nvSpPr>
        <p:spPr>
          <a:xfrm>
            <a:off x="8760113" y="1920881"/>
            <a:ext cx="3501910" cy="155119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结合微信和</a:t>
            </a:r>
            <a:r>
              <a:rPr lang="en-US" altLang="zh-CN" sz="2800" dirty="0" err="1">
                <a:solidFill>
                  <a:schemeClr val="bg1"/>
                </a:solidFill>
              </a:rPr>
              <a:t>qq</a:t>
            </a:r>
            <a:r>
              <a:rPr lang="zh-CN" altLang="en-US" sz="2800" dirty="0">
                <a:solidFill>
                  <a:schemeClr val="bg1"/>
                </a:solidFill>
              </a:rPr>
              <a:t>的界面风格设计设计出来，符合大众的使用习惯。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932663" y="4699193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1" name="Text Placeholder 2"/>
          <p:cNvSpPr txBox="1">
            <a:spLocks/>
          </p:cNvSpPr>
          <p:nvPr/>
        </p:nvSpPr>
        <p:spPr>
          <a:xfrm>
            <a:off x="8741782" y="4303405"/>
            <a:ext cx="3232209" cy="206825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用户数据的高度保护，功能高度可扩展性，信息的接受和发送实时性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Shape 1719"/>
          <p:cNvSpPr/>
          <p:nvPr/>
        </p:nvSpPr>
        <p:spPr>
          <a:xfrm>
            <a:off x="4796125" y="3276397"/>
            <a:ext cx="1558843" cy="187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44" y="21600"/>
                </a:moveTo>
                <a:lnTo>
                  <a:pt x="17863" y="16372"/>
                </a:lnTo>
                <a:lnTo>
                  <a:pt x="21600" y="11064"/>
                </a:lnTo>
                <a:cubicBezTo>
                  <a:pt x="16705" y="10632"/>
                  <a:pt x="12832" y="7246"/>
                  <a:pt x="12619" y="3093"/>
                </a:cubicBezTo>
                <a:lnTo>
                  <a:pt x="6294" y="0"/>
                </a:lnTo>
                <a:lnTo>
                  <a:pt x="0" y="3080"/>
                </a:lnTo>
                <a:cubicBezTo>
                  <a:pt x="216" y="13022"/>
                  <a:pt x="9708" y="21118"/>
                  <a:pt x="21544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Shape 1720"/>
          <p:cNvSpPr/>
          <p:nvPr/>
        </p:nvSpPr>
        <p:spPr>
          <a:xfrm>
            <a:off x="6166927" y="3590045"/>
            <a:ext cx="1870348" cy="155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305"/>
                </a:moveTo>
                <a:lnTo>
                  <a:pt x="3079" y="21600"/>
                </a:lnTo>
                <a:cubicBezTo>
                  <a:pt x="13022" y="21383"/>
                  <a:pt x="21117" y="11891"/>
                  <a:pt x="21600" y="57"/>
                </a:cubicBezTo>
                <a:lnTo>
                  <a:pt x="16372" y="3738"/>
                </a:lnTo>
                <a:lnTo>
                  <a:pt x="11063" y="0"/>
                </a:lnTo>
                <a:cubicBezTo>
                  <a:pt x="10631" y="4895"/>
                  <a:pt x="7245" y="8768"/>
                  <a:pt x="3093" y="8981"/>
                </a:cubicBezTo>
                <a:cubicBezTo>
                  <a:pt x="3093" y="8981"/>
                  <a:pt x="0" y="15305"/>
                  <a:pt x="0" y="1530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Shape 1721"/>
          <p:cNvSpPr/>
          <p:nvPr/>
        </p:nvSpPr>
        <p:spPr>
          <a:xfrm>
            <a:off x="6468922" y="1922939"/>
            <a:ext cx="1558843" cy="187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21"/>
                </a:moveTo>
                <a:cubicBezTo>
                  <a:pt x="21384" y="8578"/>
                  <a:pt x="11891" y="483"/>
                  <a:pt x="56" y="0"/>
                </a:cubicBezTo>
                <a:lnTo>
                  <a:pt x="3737" y="5228"/>
                </a:lnTo>
                <a:lnTo>
                  <a:pt x="0" y="10536"/>
                </a:lnTo>
                <a:cubicBezTo>
                  <a:pt x="4895" y="10968"/>
                  <a:pt x="8767" y="14353"/>
                  <a:pt x="8981" y="18507"/>
                </a:cubicBezTo>
                <a:lnTo>
                  <a:pt x="15305" y="21600"/>
                </a:lnTo>
                <a:cubicBezTo>
                  <a:pt x="15305" y="21600"/>
                  <a:pt x="21600" y="18521"/>
                  <a:pt x="21600" y="1852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Shape 1722"/>
          <p:cNvSpPr/>
          <p:nvPr/>
        </p:nvSpPr>
        <p:spPr>
          <a:xfrm>
            <a:off x="4796124" y="1864575"/>
            <a:ext cx="1870348" cy="1558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294"/>
                </a:moveTo>
                <a:lnTo>
                  <a:pt x="18521" y="0"/>
                </a:lnTo>
                <a:cubicBezTo>
                  <a:pt x="8577" y="216"/>
                  <a:pt x="483" y="9708"/>
                  <a:pt x="0" y="21544"/>
                </a:cubicBezTo>
                <a:lnTo>
                  <a:pt x="5227" y="17863"/>
                </a:lnTo>
                <a:lnTo>
                  <a:pt x="10537" y="21600"/>
                </a:lnTo>
                <a:cubicBezTo>
                  <a:pt x="10969" y="16705"/>
                  <a:pt x="14354" y="12832"/>
                  <a:pt x="18507" y="12619"/>
                </a:cubicBezTo>
                <a:cubicBezTo>
                  <a:pt x="18507" y="12619"/>
                  <a:pt x="21600" y="6294"/>
                  <a:pt x="21600" y="629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4921001" y="2298850"/>
            <a:ext cx="1675387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Websocket</a:t>
            </a:r>
            <a:endParaRPr lang="es-ES_tradnl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5215688" y="3820453"/>
            <a:ext cx="543006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b="1" dirty="0"/>
              <a:t>多人定位</a:t>
            </a:r>
            <a:r>
              <a:rPr lang="zh-CN" altLang="en-US" sz="2000" dirty="0"/>
              <a:t>：</a:t>
            </a:r>
            <a:endParaRPr lang="en-US" altLang="zh-CN" sz="2000" dirty="0"/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7118389" y="2638255"/>
            <a:ext cx="619418" cy="679618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界面简约，操作方便</a:t>
            </a:r>
            <a:endParaRPr lang="es-ES_tradnl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6666472" y="4134555"/>
            <a:ext cx="872371" cy="679618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数据实用性</a:t>
            </a:r>
            <a:endParaRPr lang="es-ES_tradnl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971846" y="431651"/>
            <a:ext cx="3949155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项目亮点</a:t>
            </a:r>
          </a:p>
        </p:txBody>
      </p:sp>
    </p:spTree>
    <p:extLst>
      <p:ext uri="{BB962C8B-B14F-4D97-AF65-F5344CB8AC3E}">
        <p14:creationId xmlns:p14="http://schemas.microsoft.com/office/powerpoint/2010/main" val="18963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50"/>
                            </p:stCondLst>
                            <p:childTnLst>
                              <p:par>
                                <p:cTn id="62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400"/>
                            </p:stCondLst>
                            <p:childTnLst>
                              <p:par>
                                <p:cTn id="66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50"/>
                            </p:stCondLst>
                            <p:childTnLst>
                              <p:par>
                                <p:cTn id="70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1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6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1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6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 advAuto="0"/>
      <p:bldP spid="53" grpId="0" animBg="1" advAuto="0"/>
      <p:bldP spid="54" grpId="0" animBg="1" advAuto="0"/>
      <p:bldP spid="55" grpId="0" animBg="1" advAuto="0"/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05313" y="2748544"/>
            <a:ext cx="446862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分工及总结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13" y="3696141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各成员分工情况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603" y="3696141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项目总结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725" y="1955417"/>
            <a:ext cx="4434778" cy="322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6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098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930" y="3616325"/>
            <a:ext cx="4860006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6036904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958971"/>
            <a:ext cx="3284566" cy="6026907"/>
            <a:chOff x="1912729" y="1458758"/>
            <a:chExt cx="3510756" cy="5754689"/>
          </a:xfrm>
        </p:grpSpPr>
        <p:grpSp>
          <p:nvGrpSpPr>
            <p:cNvPr id="5" name="Group 4"/>
            <p:cNvGrpSpPr/>
            <p:nvPr/>
          </p:nvGrpSpPr>
          <p:grpSpPr>
            <a:xfrm>
              <a:off x="1967338" y="1458758"/>
              <a:ext cx="297019" cy="5754689"/>
              <a:chOff x="1370155" y="1213680"/>
              <a:chExt cx="278939" cy="5754689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094725" y="6428933"/>
                <a:ext cx="814866" cy="26400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6054" y="1989666"/>
                <a:ext cx="271545" cy="4411408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2771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03350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3789820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6845" y="2352105"/>
              <a:ext cx="2330568" cy="440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陈柯赞</a:t>
              </a:r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21712" y="2333052"/>
              <a:ext cx="349876" cy="44081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21712" y="3076683"/>
              <a:ext cx="349876" cy="44081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2495" y="3914662"/>
              <a:ext cx="349876" cy="44081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116710"/>
              <a:ext cx="2330568" cy="4104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黎安生</a:t>
              </a:r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3838878"/>
              <a:ext cx="2330568" cy="440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郑海文</a:t>
              </a:r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5" name="TextBox 8"/>
          <p:cNvSpPr txBox="1"/>
          <p:nvPr/>
        </p:nvSpPr>
        <p:spPr>
          <a:xfrm>
            <a:off x="857250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各成员分工情况</a:t>
            </a:r>
          </a:p>
        </p:txBody>
      </p:sp>
      <p:sp>
        <p:nvSpPr>
          <p:cNvPr id="68" name="Pentagon 12"/>
          <p:cNvSpPr/>
          <p:nvPr/>
        </p:nvSpPr>
        <p:spPr>
          <a:xfrm>
            <a:off x="2017817" y="4192389"/>
            <a:ext cx="3284566" cy="635943"/>
          </a:xfrm>
          <a:prstGeom prst="homePlate">
            <a:avLst>
              <a:gd name="adj" fmla="val 36274"/>
            </a:avLst>
          </a:prstGeom>
          <a:solidFill>
            <a:schemeClr val="accent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Box 193"/>
          <p:cNvSpPr txBox="1"/>
          <p:nvPr/>
        </p:nvSpPr>
        <p:spPr>
          <a:xfrm>
            <a:off x="2026221" y="4317612"/>
            <a:ext cx="32733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70" name="Rectangle 40"/>
          <p:cNvSpPr/>
          <p:nvPr/>
        </p:nvSpPr>
        <p:spPr>
          <a:xfrm>
            <a:off x="2636663" y="4279527"/>
            <a:ext cx="2180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赵华亮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Pentagon 12"/>
          <p:cNvSpPr/>
          <p:nvPr/>
        </p:nvSpPr>
        <p:spPr>
          <a:xfrm>
            <a:off x="2005787" y="5776565"/>
            <a:ext cx="3284566" cy="635943"/>
          </a:xfrm>
          <a:prstGeom prst="homePlate">
            <a:avLst>
              <a:gd name="adj" fmla="val 36274"/>
            </a:avLst>
          </a:prstGeom>
          <a:solidFill>
            <a:schemeClr val="accent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Box 193"/>
          <p:cNvSpPr txBox="1"/>
          <p:nvPr/>
        </p:nvSpPr>
        <p:spPr>
          <a:xfrm>
            <a:off x="2014191" y="5901788"/>
            <a:ext cx="32733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Rectangle 40"/>
          <p:cNvSpPr/>
          <p:nvPr/>
        </p:nvSpPr>
        <p:spPr>
          <a:xfrm>
            <a:off x="2665233" y="5863703"/>
            <a:ext cx="2180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叶田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Pentagon 11"/>
          <p:cNvSpPr/>
          <p:nvPr/>
        </p:nvSpPr>
        <p:spPr>
          <a:xfrm>
            <a:off x="2017817" y="4984477"/>
            <a:ext cx="3284566" cy="635943"/>
          </a:xfrm>
          <a:prstGeom prst="homePlate">
            <a:avLst>
              <a:gd name="adj" fmla="val 36274"/>
            </a:avLst>
          </a:pr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192"/>
          <p:cNvSpPr txBox="1"/>
          <p:nvPr/>
        </p:nvSpPr>
        <p:spPr>
          <a:xfrm>
            <a:off x="2026221" y="5109522"/>
            <a:ext cx="32733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Rectangle 39"/>
          <p:cNvSpPr/>
          <p:nvPr/>
        </p:nvSpPr>
        <p:spPr>
          <a:xfrm>
            <a:off x="2665233" y="5056900"/>
            <a:ext cx="2180415" cy="42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王智永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3271" y="4963541"/>
            <a:ext cx="6919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负责</a:t>
            </a:r>
            <a:r>
              <a:rPr lang="en-US" altLang="zh-CN" sz="2200" dirty="0">
                <a:solidFill>
                  <a:schemeClr val="bg1"/>
                </a:solidFill>
              </a:rPr>
              <a:t>android</a:t>
            </a:r>
            <a:r>
              <a:rPr lang="zh-CN" altLang="en-US" sz="2200" dirty="0">
                <a:solidFill>
                  <a:schemeClr val="bg1"/>
                </a:solidFill>
              </a:rPr>
              <a:t>前端部分界面代码，以及地图界面的定位功能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5078" y="5879091"/>
            <a:ext cx="6971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负责图片和一些资料的收集，辅助其他成员完成项目</a:t>
            </a:r>
          </a:p>
        </p:txBody>
      </p:sp>
      <p:sp>
        <p:nvSpPr>
          <p:cNvPr id="15" name="矩形 14"/>
          <p:cNvSpPr/>
          <p:nvPr/>
        </p:nvSpPr>
        <p:spPr>
          <a:xfrm>
            <a:off x="5505078" y="4179111"/>
            <a:ext cx="66434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负责</a:t>
            </a:r>
            <a:r>
              <a:rPr lang="en-US" altLang="zh-CN" sz="2200" dirty="0">
                <a:solidFill>
                  <a:schemeClr val="bg1"/>
                </a:solidFill>
              </a:rPr>
              <a:t>android</a:t>
            </a:r>
            <a:r>
              <a:rPr lang="zh-CN" altLang="en-US" sz="2200" dirty="0">
                <a:solidFill>
                  <a:schemeClr val="bg1"/>
                </a:solidFill>
              </a:rPr>
              <a:t>前端部分界面代码，头像更换、</a:t>
            </a:r>
            <a:r>
              <a:rPr lang="en-US" altLang="zh-CN" sz="2200" dirty="0" err="1">
                <a:solidFill>
                  <a:schemeClr val="bg1"/>
                </a:solidFill>
              </a:rPr>
              <a:t>Json</a:t>
            </a:r>
            <a:r>
              <a:rPr lang="zh-CN" altLang="en-US" sz="2200" dirty="0">
                <a:solidFill>
                  <a:schemeClr val="bg1"/>
                </a:solidFill>
              </a:rPr>
              <a:t>解析</a:t>
            </a:r>
            <a:endParaRPr lang="zh-CN" altLang="en-US" sz="2200" dirty="0"/>
          </a:p>
        </p:txBody>
      </p:sp>
      <p:sp>
        <p:nvSpPr>
          <p:cNvPr id="16" name="矩形 15"/>
          <p:cNvSpPr/>
          <p:nvPr/>
        </p:nvSpPr>
        <p:spPr>
          <a:xfrm>
            <a:off x="5620342" y="3377159"/>
            <a:ext cx="66651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负责</a:t>
            </a:r>
            <a:r>
              <a:rPr lang="en-US" altLang="zh-CN" sz="2200" dirty="0">
                <a:solidFill>
                  <a:schemeClr val="bg1"/>
                </a:solidFill>
              </a:rPr>
              <a:t>android</a:t>
            </a:r>
            <a:r>
              <a:rPr lang="zh-CN" altLang="en-US" sz="2200" dirty="0">
                <a:solidFill>
                  <a:schemeClr val="bg1"/>
                </a:solidFill>
              </a:rPr>
              <a:t>前端部分界面代码</a:t>
            </a:r>
            <a:r>
              <a:rPr lang="zh-CN" altLang="en-US" sz="2200" dirty="0" smtClean="0">
                <a:solidFill>
                  <a:schemeClr val="bg1"/>
                </a:solidFill>
              </a:rPr>
              <a:t>，群聊功能，与后台交互代码</a:t>
            </a:r>
            <a:endParaRPr lang="zh-CN" alt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5505078" y="2653430"/>
            <a:ext cx="36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负责</a:t>
            </a:r>
            <a:r>
              <a:rPr lang="en-US" altLang="zh-CN" sz="2200" dirty="0">
                <a:solidFill>
                  <a:schemeClr val="bg1"/>
                </a:solidFill>
              </a:rPr>
              <a:t>web</a:t>
            </a:r>
            <a:r>
              <a:rPr lang="zh-CN" altLang="en-US" sz="2200" dirty="0">
                <a:solidFill>
                  <a:schemeClr val="bg1"/>
                </a:solidFill>
              </a:rPr>
              <a:t>端全部功能和代码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69657" y="1899274"/>
            <a:ext cx="3521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</a:rPr>
              <a:t> 负责</a:t>
            </a:r>
            <a:r>
              <a:rPr lang="zh-CN" altLang="en-US" sz="2200" dirty="0">
                <a:solidFill>
                  <a:schemeClr val="bg1"/>
                </a:solidFill>
              </a:rPr>
              <a:t>后台管理，数据维护</a:t>
            </a:r>
          </a:p>
        </p:txBody>
      </p:sp>
    </p:spTree>
    <p:extLst>
      <p:ext uri="{BB962C8B-B14F-4D97-AF65-F5344CB8AC3E}">
        <p14:creationId xmlns:p14="http://schemas.microsoft.com/office/powerpoint/2010/main" val="3218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0" grpId="0"/>
      <p:bldP spid="71" grpId="0" animBg="1"/>
      <p:bldP spid="72" grpId="0"/>
      <p:bldP spid="73" grpId="0"/>
      <p:bldP spid="74" grpId="0" animBg="1"/>
      <p:bldP spid="75" grpId="0"/>
      <p:bldP spid="76" grpId="0"/>
      <p:bldP spid="2" grpId="0"/>
      <p:bldP spid="3" grpId="0"/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8"/>
          <p:cNvSpPr txBox="1"/>
          <p:nvPr/>
        </p:nvSpPr>
        <p:spPr>
          <a:xfrm>
            <a:off x="857250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项目总结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8855" y="880021"/>
            <a:ext cx="95770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在我们小组成员共同努力之下，我们在十三周就基本上实现了所有的功能，在过程中也是非常的坎坷，但是并未因为这些的坎坷而阻止了小组成员的步伐，毕竟没有经历过风雨如何见彩虹呢？我们虽然没有很好的技术，但是我们有着一股不认输的韧劲，彼此相互帮助，在我们众志成城下，我们集思广益，克服了重重的苦难，虽然我们与他人相比之下还是相距深远，所以我们还需不断努力，才可能尽量地缩小差距。在最后的两周下，我们不断的测试，不断的努力，发现了很多的</a:t>
            </a:r>
            <a:r>
              <a:rPr lang="en-US" altLang="zh-CN" sz="3200" dirty="0">
                <a:solidFill>
                  <a:schemeClr val="bg1"/>
                </a:solidFill>
              </a:rPr>
              <a:t>Bug</a:t>
            </a:r>
            <a:r>
              <a:rPr lang="zh-CN" altLang="en-US" sz="3200" dirty="0">
                <a:solidFill>
                  <a:schemeClr val="bg1"/>
                </a:solidFill>
              </a:rPr>
              <a:t>，大多的</a:t>
            </a:r>
            <a:r>
              <a:rPr lang="en-US" altLang="zh-CN" sz="3200" dirty="0">
                <a:solidFill>
                  <a:schemeClr val="bg1"/>
                </a:solidFill>
              </a:rPr>
              <a:t>Bug</a:t>
            </a:r>
            <a:r>
              <a:rPr lang="zh-CN" altLang="en-US" sz="3200" dirty="0">
                <a:solidFill>
                  <a:schemeClr val="bg1"/>
                </a:solidFill>
              </a:rPr>
              <a:t>都能的已解决，完善了许多的功能，总之我们无论身在何处，都应该像这次一样，有着一种不轻易言放弃的精神。</a:t>
            </a:r>
          </a:p>
        </p:txBody>
      </p:sp>
    </p:spTree>
    <p:extLst>
      <p:ext uri="{BB962C8B-B14F-4D97-AF65-F5344CB8AC3E}">
        <p14:creationId xmlns:p14="http://schemas.microsoft.com/office/powerpoint/2010/main" val="5146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133600" y="2465226"/>
            <a:ext cx="85915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>
                <a:solidFill>
                  <a:schemeClr val="bg1"/>
                </a:solidFill>
                <a:cs typeface="Arial" panose="020B0604020202020204" pitchFamily="34" charset="0"/>
              </a:rPr>
              <a:t>THANK YOU </a:t>
            </a:r>
            <a:endParaRPr lang="zh-CN" altLang="en-US" sz="9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196089" y="4036856"/>
            <a:ext cx="64665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</p:spTree>
    <p:extLst>
      <p:ext uri="{BB962C8B-B14F-4D97-AF65-F5344CB8AC3E}">
        <p14:creationId xmlns:p14="http://schemas.microsoft.com/office/powerpoint/2010/main" val="143916059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725" y="1955417"/>
            <a:ext cx="4434778" cy="322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6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813930" y="3616325"/>
            <a:ext cx="4860006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13" y="2748544"/>
            <a:ext cx="446862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05313" y="3696141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603" y="3696141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项目目标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13" y="4070553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项目范围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49603" y="4070553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04271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8"/>
          <p:cNvSpPr txBox="1"/>
          <p:nvPr/>
        </p:nvSpPr>
        <p:spPr>
          <a:xfrm>
            <a:off x="2237804" y="153912"/>
            <a:ext cx="3949155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2237804" y="831020"/>
            <a:ext cx="280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INTRODUTION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4799" y="2536205"/>
            <a:ext cx="93610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点滴之间是一个基于</a:t>
            </a:r>
            <a:r>
              <a:rPr lang="en-US" altLang="zh-CN" sz="3200" b="1" dirty="0">
                <a:solidFill>
                  <a:schemeClr val="bg1"/>
                </a:solidFill>
              </a:rPr>
              <a:t>LBS</a:t>
            </a:r>
            <a:r>
              <a:rPr lang="zh-CN" altLang="en-US" sz="3200" b="1" dirty="0">
                <a:solidFill>
                  <a:schemeClr val="bg1"/>
                </a:solidFill>
              </a:rPr>
              <a:t>、百度地图、</a:t>
            </a:r>
            <a:r>
              <a:rPr lang="en-US" altLang="zh-CN" sz="3200" b="1" dirty="0" err="1">
                <a:solidFill>
                  <a:schemeClr val="bg1"/>
                </a:solidFill>
              </a:rPr>
              <a:t>websocket</a:t>
            </a:r>
            <a:r>
              <a:rPr lang="zh-CN" altLang="en-US" sz="3200" b="1" dirty="0">
                <a:solidFill>
                  <a:schemeClr val="bg1"/>
                </a:solidFill>
              </a:rPr>
              <a:t>的</a:t>
            </a:r>
            <a:r>
              <a:rPr lang="en-US" altLang="zh-CN" sz="3200" b="1" dirty="0">
                <a:solidFill>
                  <a:schemeClr val="bg1"/>
                </a:solidFill>
              </a:rPr>
              <a:t>android</a:t>
            </a:r>
            <a:r>
              <a:rPr lang="zh-CN" altLang="en-US" sz="3200" b="1" dirty="0">
                <a:solidFill>
                  <a:schemeClr val="bg1"/>
                </a:solidFill>
              </a:rPr>
              <a:t>手机应用，具有定位、通讯、群聊等功能。通过此应用，可以轻松地定位你和你的朋友们所在的位置，让你不再为与朋友走失而烦恼，为旅游组团、志愿者组团、老人孩子走失提供了帮助</a:t>
            </a:r>
            <a:r>
              <a:rPr lang="zh-CN" altLang="en-US" sz="3200" dirty="0">
                <a:solidFill>
                  <a:schemeClr val="bg1"/>
                </a:solidFill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Picture 57" descr="C:\Users\Wangzy\Desktop\heihe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466"/>
            <a:ext cx="3639204" cy="143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9915"/>
            <a:ext cx="1681126" cy="10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4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8"/>
          <p:cNvSpPr txBox="1"/>
          <p:nvPr/>
        </p:nvSpPr>
        <p:spPr>
          <a:xfrm>
            <a:off x="857250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项目目标</a:t>
            </a:r>
          </a:p>
        </p:txBody>
      </p:sp>
      <p:sp>
        <p:nvSpPr>
          <p:cNvPr id="61" name="TextBox 8"/>
          <p:cNvSpPr txBox="1"/>
          <p:nvPr/>
        </p:nvSpPr>
        <p:spPr>
          <a:xfrm>
            <a:off x="857250" y="712750"/>
            <a:ext cx="280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GOALS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8972636" y="4964321"/>
            <a:ext cx="1943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老人迷路</a:t>
            </a: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1532831" y="5024616"/>
            <a:ext cx="1943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旅游组团</a:t>
            </a: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5433093" y="4979085"/>
            <a:ext cx="2220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志愿者组团</a:t>
            </a:r>
          </a:p>
        </p:txBody>
      </p:sp>
      <p:pic>
        <p:nvPicPr>
          <p:cNvPr id="65" name="Picture 14" descr="G:\android实训\综合实训-Android项目整合开发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591" y="2272061"/>
            <a:ext cx="3096344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5" descr="G:\android实训\综合实训-Android项目整合开发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37" y="2272061"/>
            <a:ext cx="35083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6" descr="G:\android实训\综合实训-Android项目整合开发\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25" y="2272061"/>
            <a:ext cx="3216226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8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utoUpdateAnimBg="0"/>
      <p:bldP spid="63" grpId="0" bldLvl="0" autoUpdateAnimBg="0"/>
      <p:bldP spid="64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8"/>
          <p:cNvSpPr txBox="1"/>
          <p:nvPr/>
        </p:nvSpPr>
        <p:spPr>
          <a:xfrm>
            <a:off x="1172791" y="172012"/>
            <a:ext cx="356484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项目范围</a:t>
            </a:r>
          </a:p>
        </p:txBody>
      </p:sp>
      <p:sp>
        <p:nvSpPr>
          <p:cNvPr id="48" name="TextBox 8"/>
          <p:cNvSpPr txBox="1"/>
          <p:nvPr/>
        </p:nvSpPr>
        <p:spPr>
          <a:xfrm>
            <a:off x="1172791" y="787565"/>
            <a:ext cx="280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SCOPE OF THEPROJECT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Oval 2"/>
          <p:cNvSpPr>
            <a:spLocks noChangeArrowheads="1"/>
          </p:cNvSpPr>
          <p:nvPr/>
        </p:nvSpPr>
        <p:spPr bwMode="auto">
          <a:xfrm>
            <a:off x="7168346" y="1451993"/>
            <a:ext cx="3437494" cy="28124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5882204" y="2248173"/>
            <a:ext cx="808137" cy="1440160"/>
          </a:xfrm>
          <a:prstGeom prst="ellipse">
            <a:avLst/>
          </a:prstGeom>
          <a:solidFill>
            <a:schemeClr val="bg1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rgbClr val="CA8F4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1645786" y="1451993"/>
            <a:ext cx="3688184" cy="29713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Freeform 9"/>
          <p:cNvSpPr>
            <a:spLocks/>
          </p:cNvSpPr>
          <p:nvPr/>
        </p:nvSpPr>
        <p:spPr bwMode="auto">
          <a:xfrm rot="16200000">
            <a:off x="8573500" y="4663071"/>
            <a:ext cx="963138" cy="234407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Freeform 10"/>
          <p:cNvSpPr>
            <a:spLocks/>
          </p:cNvSpPr>
          <p:nvPr/>
        </p:nvSpPr>
        <p:spPr bwMode="auto">
          <a:xfrm rot="5400000">
            <a:off x="2886957" y="4802859"/>
            <a:ext cx="1069329" cy="310306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Freeform 11"/>
          <p:cNvSpPr>
            <a:spLocks/>
          </p:cNvSpPr>
          <p:nvPr/>
        </p:nvSpPr>
        <p:spPr bwMode="auto">
          <a:xfrm>
            <a:off x="6895723" y="2954415"/>
            <a:ext cx="95993" cy="191988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Freeform 12"/>
          <p:cNvSpPr>
            <a:spLocks/>
          </p:cNvSpPr>
          <p:nvPr/>
        </p:nvSpPr>
        <p:spPr bwMode="auto">
          <a:xfrm>
            <a:off x="5562967" y="2954415"/>
            <a:ext cx="95995" cy="191988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8" name="Picture 6" descr="C:\Users\Wangzy\Pictures\Saved Pictures\wAArdpAIF3qAAAbqw8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12" y="1905941"/>
            <a:ext cx="2795931" cy="209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 descr="C:\Users\Wangzy\Pictures\Saved Pictures\笔记本电脑 (9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27" y="1745407"/>
            <a:ext cx="2893894" cy="222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21" y="2734190"/>
            <a:ext cx="973102" cy="62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3590012" y="5261844"/>
            <a:ext cx="175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手机端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373591" y="5261844"/>
            <a:ext cx="177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网页端</a:t>
            </a:r>
          </a:p>
        </p:txBody>
      </p:sp>
    </p:spTree>
    <p:extLst>
      <p:ext uri="{BB962C8B-B14F-4D97-AF65-F5344CB8AC3E}">
        <p14:creationId xmlns:p14="http://schemas.microsoft.com/office/powerpoint/2010/main" val="20387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50" grpId="0" animBg="1"/>
          <p:bldP spid="50" grpId="1" animBg="1"/>
          <p:bldP spid="52" grpId="0" animBg="1"/>
          <p:bldP spid="52" grpId="1" animBg="1"/>
          <p:bldP spid="56" grpId="0" animBg="1"/>
          <p:bldP spid="57" grpId="0" animBg="1"/>
          <p:bldP spid="58" grpId="0" animBg="1"/>
          <p:bldP spid="5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50" grpId="0" animBg="1"/>
          <p:bldP spid="50" grpId="1" animBg="1"/>
          <p:bldP spid="52" grpId="0" animBg="1"/>
          <p:bldP spid="52" grpId="1" animBg="1"/>
          <p:bldP spid="56" grpId="0" animBg="1"/>
          <p:bldP spid="57" grpId="0" animBg="1"/>
          <p:bldP spid="58" grpId="0" animBg="1"/>
          <p:bldP spid="59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05313" y="2748544"/>
            <a:ext cx="446862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功能模块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13" y="3696141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功能图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13" y="4070553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主要功能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725" y="1955417"/>
            <a:ext cx="4434778" cy="322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6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6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930" y="3616325"/>
            <a:ext cx="4860006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3797071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val 8"/>
          <p:cNvSpPr/>
          <p:nvPr/>
        </p:nvSpPr>
        <p:spPr>
          <a:xfrm>
            <a:off x="7319634" y="4178017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8"/>
          <p:cNvSpPr txBox="1"/>
          <p:nvPr/>
        </p:nvSpPr>
        <p:spPr>
          <a:xfrm>
            <a:off x="1244799" y="172013"/>
            <a:ext cx="356160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功能图</a:t>
            </a:r>
          </a:p>
        </p:txBody>
      </p:sp>
      <p:sp>
        <p:nvSpPr>
          <p:cNvPr id="77" name="Oval 7"/>
          <p:cNvSpPr/>
          <p:nvPr/>
        </p:nvSpPr>
        <p:spPr>
          <a:xfrm>
            <a:off x="5223192" y="4189871"/>
            <a:ext cx="321451" cy="32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Oval 8"/>
          <p:cNvSpPr/>
          <p:nvPr/>
        </p:nvSpPr>
        <p:spPr>
          <a:xfrm>
            <a:off x="6193522" y="2447479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Teardrop 13"/>
          <p:cNvSpPr/>
          <p:nvPr/>
        </p:nvSpPr>
        <p:spPr>
          <a:xfrm rot="8032920">
            <a:off x="5620937" y="150499"/>
            <a:ext cx="1145170" cy="1145170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Teardrop 14"/>
          <p:cNvSpPr/>
          <p:nvPr/>
        </p:nvSpPr>
        <p:spPr>
          <a:xfrm rot="16200000" flipH="1">
            <a:off x="8372426" y="1406794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Teardrop 15"/>
          <p:cNvSpPr/>
          <p:nvPr/>
        </p:nvSpPr>
        <p:spPr>
          <a:xfrm flipH="1">
            <a:off x="8167285" y="5374510"/>
            <a:ext cx="1145170" cy="1145170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Teardrop 16"/>
          <p:cNvSpPr/>
          <p:nvPr/>
        </p:nvSpPr>
        <p:spPr>
          <a:xfrm rot="9359698" flipH="1">
            <a:off x="2643030" y="2512816"/>
            <a:ext cx="1145170" cy="114517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7" name="Chord 48"/>
          <p:cNvSpPr/>
          <p:nvPr/>
        </p:nvSpPr>
        <p:spPr>
          <a:xfrm rot="16811692">
            <a:off x="5252534" y="2589506"/>
            <a:ext cx="2281376" cy="2296459"/>
          </a:xfrm>
          <a:prstGeom prst="chord">
            <a:avLst>
              <a:gd name="adj1" fmla="val 4234771"/>
              <a:gd name="adj2" fmla="val 1553198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8" name="Arc 43"/>
          <p:cNvSpPr/>
          <p:nvPr/>
        </p:nvSpPr>
        <p:spPr>
          <a:xfrm>
            <a:off x="3928595" y="1510098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9" name="Arc 43"/>
          <p:cNvSpPr/>
          <p:nvPr/>
        </p:nvSpPr>
        <p:spPr>
          <a:xfrm rot="10800000">
            <a:off x="3928077" y="1547499"/>
            <a:ext cx="4915523" cy="4517098"/>
          </a:xfrm>
          <a:prstGeom prst="arc">
            <a:avLst>
              <a:gd name="adj1" fmla="val 10769273"/>
              <a:gd name="adj2" fmla="val 0"/>
            </a:avLst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0" name="Teardrop 12"/>
          <p:cNvSpPr/>
          <p:nvPr/>
        </p:nvSpPr>
        <p:spPr>
          <a:xfrm rot="12404860">
            <a:off x="9047158" y="2862476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1" name="Teardrop 12"/>
          <p:cNvSpPr/>
          <p:nvPr/>
        </p:nvSpPr>
        <p:spPr>
          <a:xfrm rot="1526991">
            <a:off x="3124834" y="5018882"/>
            <a:ext cx="1247867" cy="111511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2" name="Teardrop 12"/>
          <p:cNvSpPr/>
          <p:nvPr/>
        </p:nvSpPr>
        <p:spPr>
          <a:xfrm rot="5400000">
            <a:off x="4198826" y="596922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Teardrop 12"/>
          <p:cNvSpPr/>
          <p:nvPr/>
        </p:nvSpPr>
        <p:spPr>
          <a:xfrm rot="9702430">
            <a:off x="7166912" y="329777"/>
            <a:ext cx="1145170" cy="1228028"/>
          </a:xfrm>
          <a:prstGeom prst="teardrop">
            <a:avLst>
              <a:gd name="adj" fmla="val 103133"/>
            </a:avLst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" name="Teardrop 12"/>
          <p:cNvSpPr/>
          <p:nvPr/>
        </p:nvSpPr>
        <p:spPr>
          <a:xfrm rot="21061545">
            <a:off x="5426305" y="6126281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Teardrop 14"/>
          <p:cNvSpPr/>
          <p:nvPr/>
        </p:nvSpPr>
        <p:spPr>
          <a:xfrm rot="19870166" flipH="1">
            <a:off x="8945011" y="4141764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6" name="Teardrop 14"/>
          <p:cNvSpPr/>
          <p:nvPr/>
        </p:nvSpPr>
        <p:spPr>
          <a:xfrm rot="1103021" flipH="1">
            <a:off x="6929970" y="6126280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7" name="Teardrop 14"/>
          <p:cNvSpPr/>
          <p:nvPr/>
        </p:nvSpPr>
        <p:spPr>
          <a:xfrm rot="4904731" flipH="1">
            <a:off x="4051879" y="5923017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8" name="Teardrop 14"/>
          <p:cNvSpPr/>
          <p:nvPr/>
        </p:nvSpPr>
        <p:spPr>
          <a:xfrm rot="8361901" flipH="1">
            <a:off x="2701139" y="3938716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Chord 48"/>
          <p:cNvSpPr/>
          <p:nvPr/>
        </p:nvSpPr>
        <p:spPr>
          <a:xfrm rot="6069228">
            <a:off x="5338435" y="2549160"/>
            <a:ext cx="2103554" cy="2306669"/>
          </a:xfrm>
          <a:prstGeom prst="chord">
            <a:avLst>
              <a:gd name="adj1" fmla="val 4234771"/>
              <a:gd name="adj2" fmla="val 1553198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Teardrop 14"/>
          <p:cNvSpPr/>
          <p:nvPr/>
        </p:nvSpPr>
        <p:spPr>
          <a:xfrm rot="9440069" flipH="1">
            <a:off x="3185964" y="1406794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23274" y="2042492"/>
            <a:ext cx="164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登录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189812" y="4502644"/>
            <a:ext cx="164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找回密码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859533" y="4559199"/>
            <a:ext cx="164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注册</a:t>
            </a:r>
          </a:p>
        </p:txBody>
      </p:sp>
      <p:sp>
        <p:nvSpPr>
          <p:cNvPr id="3" name="矩形 2"/>
          <p:cNvSpPr/>
          <p:nvPr/>
        </p:nvSpPr>
        <p:spPr>
          <a:xfrm>
            <a:off x="5786030" y="5744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加入群</a:t>
            </a:r>
          </a:p>
        </p:txBody>
      </p:sp>
      <p:sp>
        <p:nvSpPr>
          <p:cNvPr id="12" name="矩形 11"/>
          <p:cNvSpPr/>
          <p:nvPr/>
        </p:nvSpPr>
        <p:spPr>
          <a:xfrm>
            <a:off x="4279396" y="10374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进行群聊</a:t>
            </a:r>
          </a:p>
        </p:txBody>
      </p:sp>
      <p:sp>
        <p:nvSpPr>
          <p:cNvPr id="13" name="矩形 12"/>
          <p:cNvSpPr/>
          <p:nvPr/>
        </p:nvSpPr>
        <p:spPr>
          <a:xfrm>
            <a:off x="7166455" y="8028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查看定位</a:t>
            </a:r>
          </a:p>
        </p:txBody>
      </p:sp>
      <p:sp>
        <p:nvSpPr>
          <p:cNvPr id="14" name="矩形 13"/>
          <p:cNvSpPr/>
          <p:nvPr/>
        </p:nvSpPr>
        <p:spPr>
          <a:xfrm>
            <a:off x="3204551" y="17947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电话联系</a:t>
            </a:r>
          </a:p>
        </p:txBody>
      </p:sp>
      <p:sp>
        <p:nvSpPr>
          <p:cNvPr id="24" name="矩形 23"/>
          <p:cNvSpPr/>
          <p:nvPr/>
        </p:nvSpPr>
        <p:spPr>
          <a:xfrm>
            <a:off x="2671875" y="29007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退出群聊</a:t>
            </a:r>
          </a:p>
        </p:txBody>
      </p:sp>
      <p:sp>
        <p:nvSpPr>
          <p:cNvPr id="25" name="矩形 24"/>
          <p:cNvSpPr/>
          <p:nvPr/>
        </p:nvSpPr>
        <p:spPr>
          <a:xfrm>
            <a:off x="8409600" y="1873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显示定位</a:t>
            </a:r>
          </a:p>
        </p:txBody>
      </p:sp>
      <p:sp>
        <p:nvSpPr>
          <p:cNvPr id="26" name="矩形 25"/>
          <p:cNvSpPr/>
          <p:nvPr/>
        </p:nvSpPr>
        <p:spPr>
          <a:xfrm>
            <a:off x="2881386" y="437958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schemeClr val="bg1"/>
                </a:solidFill>
              </a:rPr>
              <a:t>搜索群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68732" y="542740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查看群成员</a:t>
            </a:r>
          </a:p>
        </p:txBody>
      </p:sp>
      <p:sp>
        <p:nvSpPr>
          <p:cNvPr id="35" name="矩形 34"/>
          <p:cNvSpPr/>
          <p:nvPr/>
        </p:nvSpPr>
        <p:spPr>
          <a:xfrm>
            <a:off x="4107275" y="6126270"/>
            <a:ext cx="116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编辑个人资料</a:t>
            </a:r>
          </a:p>
        </p:txBody>
      </p:sp>
      <p:sp>
        <p:nvSpPr>
          <p:cNvPr id="36" name="矩形 35"/>
          <p:cNvSpPr/>
          <p:nvPr/>
        </p:nvSpPr>
        <p:spPr>
          <a:xfrm>
            <a:off x="5555197" y="6348006"/>
            <a:ext cx="959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编辑群资料</a:t>
            </a:r>
          </a:p>
        </p:txBody>
      </p:sp>
      <p:sp>
        <p:nvSpPr>
          <p:cNvPr id="37" name="矩形 36"/>
          <p:cNvSpPr/>
          <p:nvPr/>
        </p:nvSpPr>
        <p:spPr>
          <a:xfrm>
            <a:off x="8317885" y="574394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解散群</a:t>
            </a:r>
          </a:p>
        </p:txBody>
      </p:sp>
      <p:sp>
        <p:nvSpPr>
          <p:cNvPr id="38" name="矩形 37"/>
          <p:cNvSpPr/>
          <p:nvPr/>
        </p:nvSpPr>
        <p:spPr>
          <a:xfrm>
            <a:off x="9158662" y="3159717"/>
            <a:ext cx="922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发布群公告</a:t>
            </a:r>
          </a:p>
        </p:txBody>
      </p:sp>
      <p:sp>
        <p:nvSpPr>
          <p:cNvPr id="39" name="矩形 38"/>
          <p:cNvSpPr/>
          <p:nvPr/>
        </p:nvSpPr>
        <p:spPr>
          <a:xfrm>
            <a:off x="9139485" y="45180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踢人</a:t>
            </a:r>
          </a:p>
        </p:txBody>
      </p:sp>
      <p:sp>
        <p:nvSpPr>
          <p:cNvPr id="40" name="矩形 39"/>
          <p:cNvSpPr/>
          <p:nvPr/>
        </p:nvSpPr>
        <p:spPr>
          <a:xfrm>
            <a:off x="6948557" y="64956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注销账号</a:t>
            </a:r>
          </a:p>
        </p:txBody>
      </p:sp>
      <p:sp>
        <p:nvSpPr>
          <p:cNvPr id="41" name="矩形 40"/>
          <p:cNvSpPr/>
          <p:nvPr/>
        </p:nvSpPr>
        <p:spPr>
          <a:xfrm>
            <a:off x="5371343" y="3380726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点滴之间</a:t>
            </a:r>
          </a:p>
        </p:txBody>
      </p:sp>
    </p:spTree>
    <p:extLst>
      <p:ext uri="{BB962C8B-B14F-4D97-AF65-F5344CB8AC3E}">
        <p14:creationId xmlns:p14="http://schemas.microsoft.com/office/powerpoint/2010/main" val="4204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77" grpId="0" animBg="1"/>
      <p:bldP spid="85" grpId="0" animBg="1"/>
      <p:bldP spid="108" grpId="0" animBg="1"/>
      <p:bldP spid="109" grpId="0" animBg="1"/>
      <p:bldP spid="110" grpId="0" animBg="1"/>
      <p:bldP spid="111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857250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主要功能</a:t>
            </a:r>
          </a:p>
        </p:txBody>
      </p:sp>
      <p:grpSp>
        <p:nvGrpSpPr>
          <p:cNvPr id="55" name="Group 4"/>
          <p:cNvGrpSpPr>
            <a:grpSpLocks noChangeAspect="1"/>
          </p:cNvGrpSpPr>
          <p:nvPr/>
        </p:nvGrpSpPr>
        <p:grpSpPr>
          <a:xfrm rot="4351113">
            <a:off x="3586230" y="842147"/>
            <a:ext cx="6238500" cy="5328753"/>
            <a:chOff x="648018" y="84142"/>
            <a:chExt cx="6991610" cy="5972042"/>
          </a:xfrm>
        </p:grpSpPr>
        <p:sp>
          <p:nvSpPr>
            <p:cNvPr id="5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673"/>
            <p:cNvSpPr>
              <a:spLocks noEditPoints="1"/>
            </p:cNvSpPr>
            <p:nvPr/>
          </p:nvSpPr>
          <p:spPr bwMode="auto">
            <a:xfrm rot="21275257">
              <a:off x="3733091" y="84142"/>
              <a:ext cx="2978733" cy="3169976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675"/>
            <p:cNvSpPr>
              <a:spLocks noEditPoints="1"/>
            </p:cNvSpPr>
            <p:nvPr/>
          </p:nvSpPr>
          <p:spPr bwMode="auto">
            <a:xfrm rot="21275257">
              <a:off x="648018" y="1557259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Oval 676"/>
            <p:cNvSpPr>
              <a:spLocks noChangeArrowheads="1"/>
            </p:cNvSpPr>
            <p:nvPr/>
          </p:nvSpPr>
          <p:spPr bwMode="auto">
            <a:xfrm rot="21275257">
              <a:off x="1000613" y="1920319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Oval 677"/>
            <p:cNvSpPr>
              <a:spLocks noChangeArrowheads="1"/>
            </p:cNvSpPr>
            <p:nvPr/>
          </p:nvSpPr>
          <p:spPr bwMode="auto">
            <a:xfrm rot="21275257">
              <a:off x="4210232" y="622917"/>
              <a:ext cx="2034644" cy="2060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679"/>
            <p:cNvSpPr>
              <a:spLocks noEditPoints="1"/>
            </p:cNvSpPr>
            <p:nvPr/>
          </p:nvSpPr>
          <p:spPr bwMode="auto">
            <a:xfrm rot="21275257">
              <a:off x="3749976" y="3200717"/>
              <a:ext cx="2858325" cy="285546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Oval 680"/>
            <p:cNvSpPr>
              <a:spLocks noChangeArrowheads="1"/>
            </p:cNvSpPr>
            <p:nvPr/>
          </p:nvSpPr>
          <p:spPr bwMode="auto">
            <a:xfrm rot="21275257">
              <a:off x="4158148" y="3594065"/>
              <a:ext cx="1982781" cy="20533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7691513" y="2168673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4531994" y="3938171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7" name="Picture 6" descr="C:\Users\Wangzy\Desktop\e50cde6da1b4b00897a8cf6e8f3ffd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660" y="1329426"/>
            <a:ext cx="1357574" cy="135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 descr="C:\Users\Wangzy\Desktop\9257486e6b2bec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515" y="3422164"/>
            <a:ext cx="1253648" cy="125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61" y="4194619"/>
            <a:ext cx="1226213" cy="12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1513" y="1024037"/>
            <a:ext cx="4858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定位：显示已登录群成员的位置信息。</a:t>
            </a:r>
          </a:p>
        </p:txBody>
      </p:sp>
      <p:sp>
        <p:nvSpPr>
          <p:cNvPr id="3" name="矩形 2"/>
          <p:cNvSpPr/>
          <p:nvPr/>
        </p:nvSpPr>
        <p:spPr>
          <a:xfrm>
            <a:off x="9669735" y="3015167"/>
            <a:ext cx="2880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群聊天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  <a:r>
              <a:rPr lang="zh-CN" altLang="en-US" sz="3200" dirty="0">
                <a:solidFill>
                  <a:schemeClr val="bg1"/>
                </a:solidFill>
              </a:rPr>
              <a:t>加入群的成员，可在群里发言，群成员都可见。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735" y="3850862"/>
            <a:ext cx="3528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管理群：群主拥有的权限，可编辑群信息，发布群公告，踢人等。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3976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  <p:bldP spid="2" grpId="0"/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92D050"/>
      </a:accent2>
      <a:accent3>
        <a:srgbClr val="4BC1DD"/>
      </a:accent3>
      <a:accent4>
        <a:srgbClr val="92D050"/>
      </a:accent4>
      <a:accent5>
        <a:srgbClr val="4BC1DD"/>
      </a:accent5>
      <a:accent6>
        <a:srgbClr val="92D050"/>
      </a:accent6>
      <a:hlink>
        <a:srgbClr val="4BC1DD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688</Words>
  <Application>Microsoft Office PowerPoint</Application>
  <PresentationFormat>自定义</PresentationFormat>
  <Paragraphs>154</Paragraphs>
  <Slides>25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1</cp:revision>
  <dcterms:created xsi:type="dcterms:W3CDTF">2016-11-24T15:39:02Z</dcterms:created>
  <dcterms:modified xsi:type="dcterms:W3CDTF">2018-12-18T14:41:40Z</dcterms:modified>
</cp:coreProperties>
</file>