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4" r:id="rId8"/>
    <p:sldId id="261" r:id="rId9"/>
    <p:sldId id="284" r:id="rId10"/>
    <p:sldId id="285" r:id="rId11"/>
    <p:sldId id="286" r:id="rId12"/>
    <p:sldId id="287" r:id="rId13"/>
    <p:sldId id="288" r:id="rId14"/>
    <p:sldId id="291" r:id="rId15"/>
    <p:sldId id="292" r:id="rId16"/>
    <p:sldId id="293" r:id="rId17"/>
    <p:sldId id="289" r:id="rId18"/>
    <p:sldId id="290" r:id="rId19"/>
    <p:sldId id="282" r:id="rId20"/>
    <p:sldId id="283" r:id="rId2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8" d="100"/>
          <a:sy n="48" d="100"/>
        </p:scale>
        <p:origin x="15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BEFEC64-3B02-48AC-B709-B2823D518D38}" type="datetimeFigureOut">
              <a:rPr lang="zh-CN" altLang="en-US" smtClean="0"/>
              <a:pPr/>
              <a:t>2018/12/17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2587AEE7-B495-4867-BA7D-C57079FABF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159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/>
              <a:t>http://www.ypppt.com</a:t>
            </a: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zh-CN" altLang="en-US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572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424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92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937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989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215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286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117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133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82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1975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3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2018/12/17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2018/12/17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65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874820" y="1893368"/>
            <a:ext cx="10965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天下纵横项目展示</a:t>
            </a:r>
            <a:endParaRPr lang="en-US" altLang="zh-CN" sz="6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286933" y="186776"/>
            <a:ext cx="81844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难题二   </a:t>
            </a:r>
            <a:r>
              <a:rPr lang="zh-CN" altLang="en-US" sz="2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缺乏团队开发经验</a:t>
            </a:r>
            <a:endParaRPr lang="en-US" altLang="zh-CN" sz="3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0F0E3F-F214-409C-B92E-D2E964E1C6D8}"/>
              </a:ext>
            </a:extLst>
          </p:cNvPr>
          <p:cNvSpPr txBox="1"/>
          <p:nvPr/>
        </p:nvSpPr>
        <p:spPr>
          <a:xfrm>
            <a:off x="1004711" y="1580444"/>
            <a:ext cx="7247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、编码前期大家都不知道从哪里开始，明确分工后就各自做各自的缺乏交流，导致后面整合困难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F86CFC93-4DFF-455A-8667-1C3C9F64990F}"/>
              </a:ext>
            </a:extLst>
          </p:cNvPr>
          <p:cNvSpPr txBox="1"/>
          <p:nvPr/>
        </p:nvSpPr>
        <p:spPr>
          <a:xfrm>
            <a:off x="1004711" y="2420114"/>
            <a:ext cx="983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、大家对项目的想法还有代码风格不一致，大量的时间用在讨论使用</a:t>
            </a:r>
            <a:endParaRPr lang="en-US" altLang="zh-CN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哪一种技术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47DB6F-06E5-4149-905D-C5047D0721C6}"/>
              </a:ext>
            </a:extLst>
          </p:cNvPr>
          <p:cNvSpPr/>
          <p:nvPr/>
        </p:nvSpPr>
        <p:spPr>
          <a:xfrm>
            <a:off x="1004711" y="3429000"/>
            <a:ext cx="87825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、对</a:t>
            </a:r>
            <a:r>
              <a:rPr lang="en-US" altLang="zh-CN" dirty="0" err="1">
                <a:solidFill>
                  <a:schemeClr val="bg1"/>
                </a:solidFill>
              </a:rPr>
              <a:t>github</a:t>
            </a:r>
            <a:r>
              <a:rPr lang="zh-CN" altLang="en-US" dirty="0">
                <a:solidFill>
                  <a:schemeClr val="bg1"/>
                </a:solidFill>
              </a:rPr>
              <a:t>使用不熟悉，导致更新和上传代码出现了很多问题</a:t>
            </a:r>
          </a:p>
        </p:txBody>
      </p:sp>
    </p:spTree>
    <p:extLst>
      <p:ext uri="{BB962C8B-B14F-4D97-AF65-F5344CB8AC3E}">
        <p14:creationId xmlns:p14="http://schemas.microsoft.com/office/powerpoint/2010/main" val="21671074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286933" y="186776"/>
            <a:ext cx="81844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难题三   </a:t>
            </a:r>
            <a:r>
              <a:rPr lang="zh-CN" altLang="en-US" sz="2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技术难题</a:t>
            </a:r>
            <a:endParaRPr lang="en-US" altLang="zh-CN" sz="3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0F0E3F-F214-409C-B92E-D2E964E1C6D8}"/>
              </a:ext>
            </a:extLst>
          </p:cNvPr>
          <p:cNvSpPr txBox="1"/>
          <p:nvPr/>
        </p:nvSpPr>
        <p:spPr>
          <a:xfrm>
            <a:off x="1004711" y="1580444"/>
            <a:ext cx="7247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、以前都是用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servlet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写一个简易的后台，后面听从老师的建议，使用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</a:rPr>
              <a:t>ssm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框架搭建后台，需要花时间学习，然后随着对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</a:rPr>
              <a:t>ssm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的理解加深，后面意识到一些错误，需要修改代码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F86CFC93-4DFF-455A-8667-1C3C9F64990F}"/>
              </a:ext>
            </a:extLst>
          </p:cNvPr>
          <p:cNvSpPr txBox="1"/>
          <p:nvPr/>
        </p:nvSpPr>
        <p:spPr>
          <a:xfrm>
            <a:off x="1004711" y="2782669"/>
            <a:ext cx="983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、对聊天功能使用的技术有争议，最后从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</a:rPr>
              <a:t>websocket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换成了环信，浪费</a:t>
            </a:r>
            <a:endParaRPr lang="en-US" altLang="zh-CN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了不少时间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47DB6F-06E5-4149-905D-C5047D0721C6}"/>
              </a:ext>
            </a:extLst>
          </p:cNvPr>
          <p:cNvSpPr/>
          <p:nvPr/>
        </p:nvSpPr>
        <p:spPr>
          <a:xfrm>
            <a:off x="1004711" y="3780894"/>
            <a:ext cx="8782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、因为版本、虚拟机定位、更新不完全等原因，导致各种各样的问题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675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4</a:t>
            </a:r>
            <a:endParaRPr 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435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技术细节</a:t>
            </a: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154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CD22CEE-CCB3-4770-82E0-C93CC96FA084}"/>
              </a:ext>
            </a:extLst>
          </p:cNvPr>
          <p:cNvSpPr txBox="1"/>
          <p:nvPr/>
        </p:nvSpPr>
        <p:spPr>
          <a:xfrm>
            <a:off x="3845859" y="338408"/>
            <a:ext cx="429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后台技术细节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85FE31-21FA-4C94-A126-936C7ED9A3FF}"/>
              </a:ext>
            </a:extLst>
          </p:cNvPr>
          <p:cNvSpPr txBox="1"/>
          <p:nvPr/>
        </p:nvSpPr>
        <p:spPr>
          <a:xfrm>
            <a:off x="1057836" y="1102659"/>
            <a:ext cx="10483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后台使用</a:t>
            </a:r>
            <a:r>
              <a:rPr lang="en-US" altLang="zh-CN" dirty="0">
                <a:solidFill>
                  <a:schemeClr val="bg1"/>
                </a:solidFill>
              </a:rPr>
              <a:t>Maven</a:t>
            </a:r>
            <a:r>
              <a:rPr lang="zh-CN" altLang="en-US" dirty="0">
                <a:solidFill>
                  <a:schemeClr val="bg1"/>
                </a:solidFill>
              </a:rPr>
              <a:t>进行依赖管理以及构建。使用了</a:t>
            </a:r>
            <a:r>
              <a:rPr lang="en-US" altLang="zh-CN" dirty="0">
                <a:solidFill>
                  <a:schemeClr val="bg1"/>
                </a:solidFill>
              </a:rPr>
              <a:t>Spring</a:t>
            </a:r>
            <a:r>
              <a:rPr lang="zh-CN" altLang="en-US" dirty="0">
                <a:solidFill>
                  <a:schemeClr val="bg1"/>
                </a:solidFill>
              </a:rPr>
              <a:t>框架作为项目的容器，</a:t>
            </a:r>
            <a:r>
              <a:rPr lang="en-US" altLang="zh-CN" dirty="0" err="1">
                <a:solidFill>
                  <a:schemeClr val="bg1"/>
                </a:solidFill>
              </a:rPr>
              <a:t>Mybatis</a:t>
            </a:r>
            <a:r>
              <a:rPr lang="zh-CN" altLang="en-US" dirty="0">
                <a:solidFill>
                  <a:schemeClr val="bg1"/>
                </a:solidFill>
              </a:rPr>
              <a:t>作为持久层框架，使用了逆向工程通过数据库自动生成</a:t>
            </a:r>
            <a:r>
              <a:rPr lang="en-US" altLang="zh-CN" dirty="0" err="1">
                <a:solidFill>
                  <a:schemeClr val="bg1"/>
                </a:solidFill>
              </a:rPr>
              <a:t>pojo</a:t>
            </a:r>
            <a:r>
              <a:rPr lang="zh-CN" altLang="en-US" dirty="0">
                <a:solidFill>
                  <a:schemeClr val="bg1"/>
                </a:solidFill>
              </a:rPr>
              <a:t>类，使用</a:t>
            </a:r>
            <a:r>
              <a:rPr lang="en-US" altLang="zh-CN" dirty="0" err="1">
                <a:solidFill>
                  <a:schemeClr val="bg1"/>
                </a:solidFill>
              </a:rPr>
              <a:t>SpringMvc</a:t>
            </a:r>
            <a:r>
              <a:rPr lang="zh-CN" altLang="en-US" dirty="0">
                <a:solidFill>
                  <a:schemeClr val="bg1"/>
                </a:solidFill>
              </a:rPr>
              <a:t>作为控制层框架进行参数的管理以及生成</a:t>
            </a:r>
            <a:r>
              <a:rPr lang="en-US" altLang="zh-CN" dirty="0">
                <a:solidFill>
                  <a:schemeClr val="bg1"/>
                </a:solidFill>
              </a:rPr>
              <a:t>JSON</a:t>
            </a:r>
            <a:r>
              <a:rPr lang="zh-CN" altLang="en-US" dirty="0">
                <a:solidFill>
                  <a:schemeClr val="bg1"/>
                </a:solidFill>
              </a:rPr>
              <a:t>数据。控制层与业务逻辑层之间、业务逻辑层与持久层之间都是使用自动装配进行关联。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BE68AE5-FA5D-4307-8D28-5181768A1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754" y="2328575"/>
            <a:ext cx="6634347" cy="401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2485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677550" y="319941"/>
            <a:ext cx="81844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PC</a:t>
            </a:r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端管理员界面技术细节</a:t>
            </a:r>
            <a:endParaRPr lang="en-US" altLang="zh-CN" sz="3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EDB24B-AA4E-4FE6-888B-F41F2B391994}"/>
              </a:ext>
            </a:extLst>
          </p:cNvPr>
          <p:cNvSpPr txBox="1"/>
          <p:nvPr/>
        </p:nvSpPr>
        <p:spPr>
          <a:xfrm>
            <a:off x="1243263" y="1591439"/>
            <a:ext cx="97054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1.</a:t>
            </a:r>
            <a:r>
              <a:rPr lang="zh-CN" altLang="en-US" sz="2400" dirty="0">
                <a:solidFill>
                  <a:schemeClr val="bg1"/>
                </a:solidFill>
              </a:rPr>
              <a:t>开发语言</a:t>
            </a:r>
            <a:r>
              <a:rPr lang="en-US" altLang="zh-CN" sz="2400" dirty="0">
                <a:solidFill>
                  <a:schemeClr val="bg1"/>
                </a:solidFill>
              </a:rPr>
              <a:t>-----</a:t>
            </a:r>
            <a:r>
              <a:rPr lang="en-US" altLang="zh-CN" sz="2400" dirty="0" err="1">
                <a:solidFill>
                  <a:schemeClr val="bg1"/>
                </a:solidFill>
              </a:rPr>
              <a:t>js</a:t>
            </a:r>
            <a:r>
              <a:rPr lang="en-US" altLang="zh-CN" sz="2400" dirty="0">
                <a:solidFill>
                  <a:schemeClr val="bg1"/>
                </a:solidFill>
              </a:rPr>
              <a:t> + vue.js + stylus</a:t>
            </a: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2.</a:t>
            </a:r>
            <a:r>
              <a:rPr lang="zh-CN" altLang="en-US" sz="2400" dirty="0">
                <a:solidFill>
                  <a:schemeClr val="bg1"/>
                </a:solidFill>
              </a:rPr>
              <a:t>开发工具</a:t>
            </a:r>
            <a:r>
              <a:rPr lang="en-US" altLang="zh-CN" sz="2400" dirty="0">
                <a:solidFill>
                  <a:schemeClr val="bg1"/>
                </a:solidFill>
              </a:rPr>
              <a:t>-----WebStorm</a:t>
            </a: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3.</a:t>
            </a:r>
            <a:r>
              <a:rPr lang="zh-CN" altLang="en-US" sz="2400" dirty="0">
                <a:solidFill>
                  <a:schemeClr val="bg1"/>
                </a:solidFill>
              </a:rPr>
              <a:t>基本项目是脚手架</a:t>
            </a:r>
            <a:r>
              <a:rPr lang="en-US" altLang="zh-CN" sz="2400" dirty="0" err="1">
                <a:solidFill>
                  <a:schemeClr val="bg1"/>
                </a:solidFill>
              </a:rPr>
              <a:t>vue</a:t>
            </a:r>
            <a:r>
              <a:rPr lang="en-US" altLang="zh-CN" sz="2400" dirty="0">
                <a:solidFill>
                  <a:schemeClr val="bg1"/>
                </a:solidFill>
              </a:rPr>
              <a:t>-cli</a:t>
            </a:r>
            <a:r>
              <a:rPr lang="zh-CN" altLang="en-US" sz="2400" dirty="0">
                <a:solidFill>
                  <a:schemeClr val="bg1"/>
                </a:solidFill>
              </a:rPr>
              <a:t>搭建的，在</a:t>
            </a:r>
            <a:r>
              <a:rPr lang="en-US" altLang="zh-CN" sz="2400" dirty="0" err="1">
                <a:solidFill>
                  <a:schemeClr val="bg1"/>
                </a:solidFill>
              </a:rPr>
              <a:t>webstrom</a:t>
            </a:r>
            <a:r>
              <a:rPr lang="zh-CN" altLang="en-US" sz="2400" dirty="0">
                <a:solidFill>
                  <a:schemeClr val="bg1"/>
                </a:solidFill>
              </a:rPr>
              <a:t>上进行编码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	登陆页</a:t>
            </a:r>
            <a:r>
              <a:rPr lang="en-US" altLang="zh-CN" sz="2400" dirty="0">
                <a:solidFill>
                  <a:schemeClr val="bg1"/>
                </a:solidFill>
              </a:rPr>
              <a:t>-----</a:t>
            </a:r>
            <a:r>
              <a:rPr lang="en-US" altLang="zh-CN" sz="2400" dirty="0" err="1">
                <a:solidFill>
                  <a:schemeClr val="bg1"/>
                </a:solidFill>
              </a:rPr>
              <a:t>vue</a:t>
            </a:r>
            <a:r>
              <a:rPr lang="en-US" altLang="zh-CN" sz="2400" dirty="0">
                <a:solidFill>
                  <a:schemeClr val="bg1"/>
                </a:solidFill>
              </a:rPr>
              <a:t>-particles</a:t>
            </a:r>
            <a:r>
              <a:rPr lang="zh-CN" altLang="en-US" sz="2400" dirty="0">
                <a:solidFill>
                  <a:schemeClr val="bg1"/>
                </a:solidFill>
              </a:rPr>
              <a:t>粒子插件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	管理界面</a:t>
            </a:r>
            <a:r>
              <a:rPr lang="en-US" altLang="zh-CN" sz="2400" dirty="0">
                <a:solidFill>
                  <a:schemeClr val="bg1"/>
                </a:solidFill>
              </a:rPr>
              <a:t>-----</a:t>
            </a:r>
            <a:r>
              <a:rPr lang="zh-CN" altLang="en-US" sz="2400" dirty="0">
                <a:solidFill>
                  <a:schemeClr val="bg1"/>
                </a:solidFill>
              </a:rPr>
              <a:t>饿了么提供的</a:t>
            </a:r>
            <a:r>
              <a:rPr lang="en-US" altLang="zh-CN" sz="2400" dirty="0">
                <a:solidFill>
                  <a:schemeClr val="bg1"/>
                </a:solidFill>
              </a:rPr>
              <a:t>Element</a:t>
            </a:r>
            <a:r>
              <a:rPr lang="zh-CN" altLang="en-US" sz="2400" dirty="0">
                <a:solidFill>
                  <a:schemeClr val="bg1"/>
                </a:solidFill>
              </a:rPr>
              <a:t>框架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	聊天界面</a:t>
            </a:r>
            <a:r>
              <a:rPr lang="en-US" altLang="zh-CN" sz="2400" dirty="0">
                <a:solidFill>
                  <a:schemeClr val="bg1"/>
                </a:solidFill>
              </a:rPr>
              <a:t>-----</a:t>
            </a:r>
            <a:r>
              <a:rPr lang="zh-CN" altLang="en-US" sz="2400" dirty="0">
                <a:solidFill>
                  <a:schemeClr val="bg1"/>
                </a:solidFill>
              </a:rPr>
              <a:t>环信</a:t>
            </a:r>
            <a:r>
              <a:rPr lang="en-US" altLang="zh-CN" sz="2400" dirty="0">
                <a:solidFill>
                  <a:schemeClr val="bg1"/>
                </a:solidFill>
              </a:rPr>
              <a:t>IM </a:t>
            </a:r>
            <a:r>
              <a:rPr lang="zh-CN" altLang="en-US" sz="2400" dirty="0">
                <a:solidFill>
                  <a:schemeClr val="bg1"/>
                </a:solidFill>
              </a:rPr>
              <a:t>百度地图 滚动插件</a:t>
            </a:r>
            <a:r>
              <a:rPr lang="en-US" altLang="zh-CN" sz="2400" dirty="0">
                <a:solidFill>
                  <a:schemeClr val="bg1"/>
                </a:solidFill>
              </a:rPr>
              <a:t>better-scroll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	</a:t>
            </a:r>
            <a:r>
              <a:rPr lang="zh-CN" altLang="en-US" sz="2400" dirty="0">
                <a:solidFill>
                  <a:schemeClr val="bg1"/>
                </a:solidFill>
              </a:rPr>
              <a:t>请求网络</a:t>
            </a:r>
            <a:r>
              <a:rPr lang="en-US" altLang="zh-CN" sz="2400" dirty="0">
                <a:solidFill>
                  <a:schemeClr val="bg1"/>
                </a:solidFill>
              </a:rPr>
              <a:t>-----</a:t>
            </a:r>
            <a:r>
              <a:rPr lang="en-US" altLang="zh-CN" sz="2400" dirty="0" err="1">
                <a:solidFill>
                  <a:schemeClr val="bg1"/>
                </a:solidFill>
              </a:rPr>
              <a:t>axios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	</a:t>
            </a:r>
            <a:r>
              <a:rPr lang="zh-CN" altLang="en-US" sz="2400" dirty="0">
                <a:solidFill>
                  <a:schemeClr val="bg1"/>
                </a:solidFill>
              </a:rPr>
              <a:t>页面切换</a:t>
            </a:r>
            <a:r>
              <a:rPr lang="en-US" altLang="zh-CN" sz="2400" dirty="0">
                <a:solidFill>
                  <a:schemeClr val="bg1"/>
                </a:solidFill>
              </a:rPr>
              <a:t>-----</a:t>
            </a:r>
            <a:r>
              <a:rPr lang="en-US" altLang="zh-CN" sz="2400" dirty="0" err="1">
                <a:solidFill>
                  <a:schemeClr val="bg1"/>
                </a:solidFill>
              </a:rPr>
              <a:t>vue</a:t>
            </a:r>
            <a:r>
              <a:rPr lang="en-US" altLang="zh-CN" sz="2400" dirty="0">
                <a:solidFill>
                  <a:schemeClr val="bg1"/>
                </a:solidFill>
              </a:rPr>
              <a:t>-router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	</a:t>
            </a:r>
            <a:r>
              <a:rPr lang="zh-CN" altLang="en-US" sz="2400" dirty="0">
                <a:solidFill>
                  <a:schemeClr val="bg1"/>
                </a:solidFill>
              </a:rPr>
              <a:t>数据缓存</a:t>
            </a:r>
            <a:r>
              <a:rPr lang="en-US" altLang="zh-CN" sz="2400" dirty="0">
                <a:solidFill>
                  <a:schemeClr val="bg1"/>
                </a:solidFill>
              </a:rPr>
              <a:t>-----</a:t>
            </a:r>
            <a:r>
              <a:rPr lang="en-US" altLang="zh-CN" sz="2400" dirty="0" err="1">
                <a:solidFill>
                  <a:schemeClr val="bg1"/>
                </a:solidFill>
              </a:rPr>
              <a:t>vuex</a:t>
            </a:r>
            <a:r>
              <a:rPr lang="en-US" altLang="zh-CN" sz="2400" dirty="0">
                <a:solidFill>
                  <a:schemeClr val="bg1"/>
                </a:solidFill>
              </a:rPr>
              <a:t> cookie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3021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286933" y="186776"/>
            <a:ext cx="81844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app</a:t>
            </a:r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端技术细节</a:t>
            </a:r>
            <a:endParaRPr lang="en-US" altLang="zh-CN" sz="3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310527-A99E-4D27-86C8-2CD19792C3CF}"/>
              </a:ext>
            </a:extLst>
          </p:cNvPr>
          <p:cNvSpPr txBox="1"/>
          <p:nvPr/>
        </p:nvSpPr>
        <p:spPr>
          <a:xfrm>
            <a:off x="1891553" y="1335741"/>
            <a:ext cx="81844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开发语言：</a:t>
            </a:r>
            <a:r>
              <a:rPr lang="en-US" altLang="zh-CN" dirty="0">
                <a:solidFill>
                  <a:schemeClr val="bg1"/>
                </a:solidFill>
              </a:rPr>
              <a:t>android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开发工具：</a:t>
            </a:r>
            <a:r>
              <a:rPr lang="en-US" altLang="zh-CN" dirty="0">
                <a:solidFill>
                  <a:schemeClr val="bg1"/>
                </a:solidFill>
              </a:rPr>
              <a:t>android studio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具体功能：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地图功能：百度地图提供的第三方包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聊天功能：环信提供的第三方包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网络请求：</a:t>
            </a:r>
            <a:r>
              <a:rPr lang="en-US" altLang="zh-CN" dirty="0" err="1">
                <a:solidFill>
                  <a:schemeClr val="bg1"/>
                </a:solidFill>
              </a:rPr>
              <a:t>okhttp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数据解析：</a:t>
            </a:r>
            <a:r>
              <a:rPr lang="en-US" altLang="zh-CN" dirty="0" err="1">
                <a:solidFill>
                  <a:schemeClr val="bg1"/>
                </a:solidFill>
              </a:rPr>
              <a:t>gson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请求网络图片：</a:t>
            </a:r>
            <a:r>
              <a:rPr lang="en-US" altLang="zh-CN" dirty="0" err="1">
                <a:solidFill>
                  <a:schemeClr val="bg1"/>
                </a:solidFill>
              </a:rPr>
              <a:t>SmartImageView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015527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5</a:t>
            </a:r>
            <a:endParaRPr 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435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5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总结</a:t>
            </a: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4758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286933" y="186776"/>
            <a:ext cx="81844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总结</a:t>
            </a:r>
            <a:endParaRPr lang="en-US" altLang="zh-CN" sz="3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0F0E3F-F214-409C-B92E-D2E964E1C6D8}"/>
              </a:ext>
            </a:extLst>
          </p:cNvPr>
          <p:cNvSpPr txBox="1"/>
          <p:nvPr/>
        </p:nvSpPr>
        <p:spPr>
          <a:xfrm>
            <a:off x="1004711" y="1580444"/>
            <a:ext cx="103970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</a:rPr>
              <a:t>通过这个项目，我们小组每个人都感受到了组队开发和个人开发的不同，组队需要更多的交流、配合和理解，这花掉了我们很多的时间。个人开发只需要关注技术难题，组队开发更多的是分工和交流的难题。项目完成后我们都学到了不少。</a:t>
            </a:r>
          </a:p>
        </p:txBody>
      </p:sp>
    </p:spTree>
    <p:extLst>
      <p:ext uri="{BB962C8B-B14F-4D97-AF65-F5344CB8AC3E}">
        <p14:creationId xmlns:p14="http://schemas.microsoft.com/office/powerpoint/2010/main" val="3085057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7172800" y="2923210"/>
            <a:ext cx="623405" cy="546805"/>
            <a:chOff x="14344650" y="-2063655"/>
            <a:chExt cx="2655698" cy="2329383"/>
          </a:xfrm>
          <a:solidFill>
            <a:schemeClr val="bg1">
              <a:alpha val="60000"/>
            </a:schemeClr>
          </a:solidFill>
        </p:grpSpPr>
        <p:sp>
          <p:nvSpPr>
            <p:cNvPr id="130" name="椭圆 129"/>
            <p:cNvSpPr/>
            <p:nvPr/>
          </p:nvSpPr>
          <p:spPr>
            <a:xfrm>
              <a:off x="14344650" y="-8792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14668500" y="-29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15101049" y="-8639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15266898" y="-11111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15419298" y="-20636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15781248" y="-583186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16390848" y="-7115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16509179" y="-133432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15770046" y="113328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16847948" y="-1236009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140" name="直接连接符 139"/>
            <p:cNvCxnSpPr>
              <a:stCxn id="132" idx="7"/>
              <a:endCxn id="133" idx="3"/>
            </p:cNvCxnSpPr>
            <p:nvPr/>
          </p:nvCxnSpPr>
          <p:spPr>
            <a:xfrm flipV="1">
              <a:off x="15231131" y="-981073"/>
              <a:ext cx="58085" cy="139486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7190688" y="2926609"/>
            <a:ext cx="587482" cy="511019"/>
            <a:chOff x="14491853" y="-2049174"/>
            <a:chExt cx="2502668" cy="2176934"/>
          </a:xfrm>
        </p:grpSpPr>
        <p:cxnSp>
          <p:nvCxnSpPr>
            <p:cNvPr id="111" name="直接连接符 110"/>
            <p:cNvCxnSpPr>
              <a:stCxn id="134" idx="3"/>
              <a:endCxn id="130" idx="7"/>
            </p:cNvCxnSpPr>
            <p:nvPr/>
          </p:nvCxnSpPr>
          <p:spPr>
            <a:xfrm flipH="1">
              <a:off x="14546894" y="-1995400"/>
              <a:ext cx="965718" cy="107662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30" idx="4"/>
              <a:endCxn id="131" idx="0"/>
            </p:cNvCxnSpPr>
            <p:nvPr/>
          </p:nvCxnSpPr>
          <p:spPr>
            <a:xfrm>
              <a:off x="14491853" y="-788661"/>
              <a:ext cx="321906" cy="72496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31" idx="6"/>
              <a:endCxn id="138" idx="2"/>
            </p:cNvCxnSpPr>
            <p:nvPr/>
          </p:nvCxnSpPr>
          <p:spPr>
            <a:xfrm>
              <a:off x="14889195" y="11441"/>
              <a:ext cx="952193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38" idx="7"/>
              <a:endCxn id="137" idx="2"/>
            </p:cNvCxnSpPr>
            <p:nvPr/>
          </p:nvCxnSpPr>
          <p:spPr>
            <a:xfrm flipV="1">
              <a:off x="15971130" y="-118247"/>
              <a:ext cx="608646" cy="19206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37" idx="0"/>
              <a:endCxn id="139" idx="4"/>
            </p:cNvCxnSpPr>
            <p:nvPr/>
          </p:nvCxnSpPr>
          <p:spPr>
            <a:xfrm flipV="1">
              <a:off x="16656384" y="-1144748"/>
              <a:ext cx="338137" cy="95219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39" idx="1"/>
              <a:endCxn id="134" idx="6"/>
            </p:cNvCxnSpPr>
            <p:nvPr/>
          </p:nvCxnSpPr>
          <p:spPr>
            <a:xfrm flipH="1" flipV="1">
              <a:off x="15642822" y="-2049174"/>
              <a:ext cx="1298445" cy="77365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34" idx="4"/>
              <a:endCxn id="133" idx="0"/>
            </p:cNvCxnSpPr>
            <p:nvPr/>
          </p:nvCxnSpPr>
          <p:spPr>
            <a:xfrm flipH="1">
              <a:off x="15415014" y="-1973082"/>
              <a:ext cx="151485" cy="80341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34" idx="5"/>
              <a:endCxn id="135" idx="0"/>
            </p:cNvCxnSpPr>
            <p:nvPr/>
          </p:nvCxnSpPr>
          <p:spPr>
            <a:xfrm>
              <a:off x="15620380" y="-1995400"/>
              <a:ext cx="308381" cy="13525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35" idx="1"/>
              <a:endCxn id="133" idx="5"/>
            </p:cNvCxnSpPr>
            <p:nvPr/>
          </p:nvCxnSpPr>
          <p:spPr>
            <a:xfrm flipH="1" flipV="1">
              <a:off x="15468805" y="-1039280"/>
              <a:ext cx="405764" cy="41928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35" idx="7"/>
              <a:endCxn id="136" idx="2"/>
            </p:cNvCxnSpPr>
            <p:nvPr/>
          </p:nvCxnSpPr>
          <p:spPr>
            <a:xfrm flipV="1">
              <a:off x="15982334" y="-695733"/>
              <a:ext cx="478802" cy="757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36" idx="7"/>
              <a:endCxn id="139" idx="3"/>
            </p:cNvCxnSpPr>
            <p:nvPr/>
          </p:nvCxnSpPr>
          <p:spPr>
            <a:xfrm flipV="1">
              <a:off x="16591930" y="-1167600"/>
              <a:ext cx="348957" cy="41658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36" idx="4"/>
              <a:endCxn id="137" idx="1"/>
            </p:cNvCxnSpPr>
            <p:nvPr/>
          </p:nvCxnSpPr>
          <p:spPr>
            <a:xfrm>
              <a:off x="16538050" y="-620933"/>
              <a:ext cx="64922" cy="4490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37" idx="2"/>
              <a:endCxn id="135" idx="5"/>
            </p:cNvCxnSpPr>
            <p:nvPr/>
          </p:nvCxnSpPr>
          <p:spPr>
            <a:xfrm flipH="1" flipV="1">
              <a:off x="15982356" y="-511297"/>
              <a:ext cx="597826" cy="3949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35" idx="7"/>
              <a:endCxn id="139" idx="2"/>
            </p:cNvCxnSpPr>
            <p:nvPr/>
          </p:nvCxnSpPr>
          <p:spPr>
            <a:xfrm flipV="1">
              <a:off x="15982334" y="-1220521"/>
              <a:ext cx="935962" cy="600530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35" idx="4"/>
              <a:endCxn id="138" idx="0"/>
            </p:cNvCxnSpPr>
            <p:nvPr/>
          </p:nvCxnSpPr>
          <p:spPr>
            <a:xfrm flipH="1">
              <a:off x="15917633" y="-489908"/>
              <a:ext cx="10820" cy="54372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38" idx="1"/>
              <a:endCxn id="132" idx="5"/>
            </p:cNvCxnSpPr>
            <p:nvPr/>
          </p:nvCxnSpPr>
          <p:spPr>
            <a:xfrm flipH="1" flipV="1">
              <a:off x="15300704" y="-794519"/>
              <a:ext cx="562659" cy="86833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32" idx="2"/>
              <a:endCxn id="130" idx="6"/>
            </p:cNvCxnSpPr>
            <p:nvPr/>
          </p:nvCxnSpPr>
          <p:spPr>
            <a:xfrm flipH="1" flipV="1">
              <a:off x="14568813" y="-863057"/>
              <a:ext cx="603236" cy="1623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32" idx="3"/>
              <a:endCxn id="131" idx="7"/>
            </p:cNvCxnSpPr>
            <p:nvPr/>
          </p:nvCxnSpPr>
          <p:spPr>
            <a:xfrm flipH="1">
              <a:off x="14867051" y="-792947"/>
              <a:ext cx="324611" cy="75201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32" idx="0"/>
              <a:endCxn id="133" idx="3"/>
            </p:cNvCxnSpPr>
            <p:nvPr/>
          </p:nvCxnSpPr>
          <p:spPr>
            <a:xfrm flipV="1">
              <a:off x="15245548" y="-1039348"/>
              <a:ext cx="113614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026165" y="2936393"/>
            <a:ext cx="1876425" cy="440055"/>
            <a:chOff x="1902600" y="5380508"/>
            <a:chExt cx="1876425" cy="440055"/>
          </a:xfrm>
        </p:grpSpPr>
        <p:sp>
          <p:nvSpPr>
            <p:cNvPr id="107" name="矩形 106"/>
            <p:cNvSpPr/>
            <p:nvPr/>
          </p:nvSpPr>
          <p:spPr>
            <a:xfrm>
              <a:off x="1902600" y="5380508"/>
              <a:ext cx="1876425" cy="440055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1914316" y="5405166"/>
              <a:ext cx="18479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汇报人：第五组</a:t>
              </a:r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4272915" y="1643380"/>
            <a:ext cx="3619500" cy="972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感谢大家</a:t>
            </a:r>
          </a:p>
        </p:txBody>
      </p:sp>
      <p:cxnSp>
        <p:nvCxnSpPr>
          <p:cNvPr id="146" name="直接连接符 145"/>
          <p:cNvCxnSpPr/>
          <p:nvPr/>
        </p:nvCxnSpPr>
        <p:spPr>
          <a:xfrm>
            <a:off x="4273253" y="2697983"/>
            <a:ext cx="3528000" cy="0"/>
          </a:xfrm>
          <a:prstGeom prst="line">
            <a:avLst/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522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椭圆 119"/>
          <p:cNvSpPr/>
          <p:nvPr/>
        </p:nvSpPr>
        <p:spPr>
          <a:xfrm>
            <a:off x="-362465" y="17216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-287261" y="209594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-1137429" y="431960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9588" y="6148430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487051" y="4202619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040763" y="2545242"/>
            <a:ext cx="395208" cy="396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2543366" y="367503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3645268" y="1652904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2019262" y="1461399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1435971" y="1027275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2840215" y="-120771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1435970" y="-557904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7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077718" y="4699018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4775135" y="469256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455401" y="-1764747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4216317" y="-1072070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4988975" y="2095947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6059382" y="2154940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6898791" y="107714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536610" y="73351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8714479" y="123435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6997251" y="-68448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0126429" y="56166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1650762" y="52405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2005815" y="1521412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10518714" y="-715648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5641999" y="431636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12475802" y="-38002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>
            <a:stCxn id="134" idx="5"/>
            <a:endCxn id="129" idx="0"/>
          </p:cNvCxnSpPr>
          <p:nvPr/>
        </p:nvCxnSpPr>
        <p:spPr>
          <a:xfrm>
            <a:off x="708777" y="-1510924"/>
            <a:ext cx="875619" cy="25381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131" idx="4"/>
            <a:endCxn id="129" idx="0"/>
          </p:cNvCxnSpPr>
          <p:nvPr/>
        </p:nvCxnSpPr>
        <p:spPr>
          <a:xfrm>
            <a:off x="1584395" y="-260533"/>
            <a:ext cx="1" cy="12878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1584394" y="217155"/>
            <a:ext cx="1313698" cy="78945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  <a:endCxn id="120" idx="5"/>
          </p:cNvCxnSpPr>
          <p:nvPr/>
        </p:nvCxnSpPr>
        <p:spPr>
          <a:xfrm flipH="1" flipV="1">
            <a:off x="-163117" y="216916"/>
            <a:ext cx="1599088" cy="95904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121" idx="7"/>
          </p:cNvCxnSpPr>
          <p:nvPr/>
        </p:nvCxnSpPr>
        <p:spPr>
          <a:xfrm flipH="1">
            <a:off x="-33885" y="1185607"/>
            <a:ext cx="1454138" cy="9538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  <a:endCxn id="121" idx="7"/>
          </p:cNvCxnSpPr>
          <p:nvPr/>
        </p:nvCxnSpPr>
        <p:spPr>
          <a:xfrm flipH="1" flipV="1">
            <a:off x="-33885" y="2139496"/>
            <a:ext cx="1074648" cy="60374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238367" y="1324647"/>
            <a:ext cx="346029" cy="12205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238367" y="1715222"/>
            <a:ext cx="824368" cy="83002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1689347" y="1281098"/>
            <a:ext cx="329915" cy="32898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603827" y="2883249"/>
            <a:ext cx="494813" cy="13193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121" idx="5"/>
            <a:endCxn id="124" idx="1"/>
          </p:cNvCxnSpPr>
          <p:nvPr/>
        </p:nvCxnSpPr>
        <p:spPr>
          <a:xfrm>
            <a:off x="-33885" y="2349769"/>
            <a:ext cx="555139" cy="188711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  <a:endCxn id="122" idx="6"/>
          </p:cNvCxnSpPr>
          <p:nvPr/>
        </p:nvCxnSpPr>
        <p:spPr>
          <a:xfrm flipH="1">
            <a:off x="-903878" y="4236882"/>
            <a:ext cx="1425132" cy="1997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26364" y="4402319"/>
            <a:ext cx="394890" cy="174611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26364" y="4898718"/>
            <a:ext cx="985557" cy="124971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194494" y="2941242"/>
            <a:ext cx="43873" cy="175777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720602" y="3823716"/>
            <a:ext cx="1822764" cy="4958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1378094" y="2883249"/>
            <a:ext cx="1208745" cy="8353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2167687" y="1758771"/>
            <a:ext cx="524104" cy="191625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2796742" y="1990830"/>
            <a:ext cx="906403" cy="172774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3037819" y="275134"/>
            <a:ext cx="805053" cy="13777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2316111" y="617942"/>
            <a:ext cx="2459024" cy="99214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1732820" y="1175961"/>
            <a:ext cx="1912448" cy="6748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277066" y="3928852"/>
            <a:ext cx="1309773" cy="80442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3982599" y="723078"/>
            <a:ext cx="836009" cy="9878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130" idx="7"/>
            <a:endCxn id="135" idx="3"/>
          </p:cNvCxnSpPr>
          <p:nvPr/>
        </p:nvCxnSpPr>
        <p:spPr>
          <a:xfrm flipV="1">
            <a:off x="3177546" y="-818247"/>
            <a:ext cx="1082244" cy="7554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31" idx="5"/>
            <a:endCxn id="130" idx="2"/>
          </p:cNvCxnSpPr>
          <p:nvPr/>
        </p:nvCxnSpPr>
        <p:spPr>
          <a:xfrm>
            <a:off x="1689346" y="-304082"/>
            <a:ext cx="1150869" cy="3812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3235423" y="77182"/>
            <a:ext cx="1539712" cy="54076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135" idx="4"/>
            <a:endCxn id="133" idx="1"/>
          </p:cNvCxnSpPr>
          <p:nvPr/>
        </p:nvCxnSpPr>
        <p:spPr>
          <a:xfrm>
            <a:off x="4364742" y="-774698"/>
            <a:ext cx="453866" cy="128750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4040476" y="1850857"/>
            <a:ext cx="948499" cy="36207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5222526" y="2212929"/>
            <a:ext cx="871059" cy="14171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2840215" y="2295647"/>
            <a:ext cx="2182963" cy="152806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5028511" y="723078"/>
            <a:ext cx="1065074" cy="14661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6258730" y="1330964"/>
            <a:ext cx="683534" cy="85823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144" idx="4"/>
            <a:endCxn id="138" idx="0"/>
          </p:cNvCxnSpPr>
          <p:nvPr/>
        </p:nvCxnSpPr>
        <p:spPr>
          <a:xfrm flipH="1">
            <a:off x="7047216" y="-387109"/>
            <a:ext cx="98460" cy="146425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5071984" y="269556"/>
            <a:ext cx="3441972" cy="34838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  <a:endCxn id="144" idx="3"/>
          </p:cNvCxnSpPr>
          <p:nvPr/>
        </p:nvCxnSpPr>
        <p:spPr>
          <a:xfrm flipV="1">
            <a:off x="5028511" y="-430658"/>
            <a:ext cx="2012213" cy="94346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7195640" y="1225828"/>
            <a:ext cx="1518839" cy="15721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135" idx="5"/>
            <a:endCxn id="140" idx="1"/>
          </p:cNvCxnSpPr>
          <p:nvPr/>
        </p:nvCxnSpPr>
        <p:spPr>
          <a:xfrm>
            <a:off x="4469693" y="-818247"/>
            <a:ext cx="4288259" cy="20961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9011328" y="761361"/>
            <a:ext cx="1149304" cy="62168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139" idx="6"/>
            <a:endCxn id="150" idx="3"/>
          </p:cNvCxnSpPr>
          <p:nvPr/>
        </p:nvCxnSpPr>
        <p:spPr>
          <a:xfrm flipV="1">
            <a:off x="8931818" y="-461826"/>
            <a:ext cx="1630369" cy="7331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  <a:endCxn id="150" idx="4"/>
          </p:cNvCxnSpPr>
          <p:nvPr/>
        </p:nvCxnSpPr>
        <p:spPr>
          <a:xfrm flipV="1">
            <a:off x="10325777" y="-418277"/>
            <a:ext cx="341362" cy="10142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  <a:endCxn id="150" idx="4"/>
          </p:cNvCxnSpPr>
          <p:nvPr/>
        </p:nvCxnSpPr>
        <p:spPr>
          <a:xfrm flipV="1">
            <a:off x="8967855" y="-418277"/>
            <a:ext cx="1699284" cy="169618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8931818" y="271304"/>
            <a:ext cx="2718944" cy="4014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  <a:endCxn id="150" idx="5"/>
          </p:cNvCxnSpPr>
          <p:nvPr/>
        </p:nvCxnSpPr>
        <p:spPr>
          <a:xfrm flipH="1" flipV="1">
            <a:off x="10772090" y="-461826"/>
            <a:ext cx="1291602" cy="204121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0359980" y="678643"/>
            <a:ext cx="1703712" cy="90074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1904138" y="777872"/>
            <a:ext cx="159554" cy="8015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39" idx="1"/>
            <a:endCxn id="144" idx="5"/>
          </p:cNvCxnSpPr>
          <p:nvPr/>
        </p:nvCxnSpPr>
        <p:spPr>
          <a:xfrm flipH="1" flipV="1">
            <a:off x="7250627" y="-430658"/>
            <a:ext cx="1343860" cy="56198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5790424" y="2388903"/>
            <a:ext cx="385734" cy="192746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2796742" y="3928852"/>
            <a:ext cx="2845257" cy="5361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33" idx="5"/>
            <a:endCxn id="138" idx="2"/>
          </p:cNvCxnSpPr>
          <p:nvPr/>
        </p:nvCxnSpPr>
        <p:spPr>
          <a:xfrm>
            <a:off x="5028511" y="723078"/>
            <a:ext cx="1870280" cy="50275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3" idx="3"/>
            <a:endCxn id="147" idx="7"/>
          </p:cNvCxnSpPr>
          <p:nvPr/>
        </p:nvCxnSpPr>
        <p:spPr>
          <a:xfrm flipH="1">
            <a:off x="11904138" y="-126198"/>
            <a:ext cx="615137" cy="69379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3851920" y="2974729"/>
            <a:ext cx="1966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53" name="椭圆 152"/>
          <p:cNvSpPr/>
          <p:nvPr/>
        </p:nvSpPr>
        <p:spPr>
          <a:xfrm>
            <a:off x="7647806" y="2023532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7647806" y="2834807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7647806" y="3646082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0" name="椭圆 159"/>
          <p:cNvSpPr/>
          <p:nvPr/>
        </p:nvSpPr>
        <p:spPr>
          <a:xfrm>
            <a:off x="7647806" y="4457357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632680" y="2046990"/>
            <a:ext cx="2357190" cy="495300"/>
            <a:chOff x="8858444" y="2013481"/>
            <a:chExt cx="2357190" cy="495300"/>
          </a:xfrm>
        </p:grpSpPr>
        <p:sp>
          <p:nvSpPr>
            <p:cNvPr id="164" name="矩形 163"/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38139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功能介绍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632680" y="2864180"/>
            <a:ext cx="2357190" cy="495300"/>
            <a:chOff x="8859539" y="2817720"/>
            <a:chExt cx="2357190" cy="495300"/>
          </a:xfrm>
        </p:grpSpPr>
        <p:sp>
          <p:nvSpPr>
            <p:cNvPr id="166" name="矩形 165"/>
            <p:cNvSpPr/>
            <p:nvPr/>
          </p:nvSpPr>
          <p:spPr>
            <a:xfrm>
              <a:off x="8859539" y="2817720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8871255" y="2842378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分工情况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632680" y="3681370"/>
            <a:ext cx="2357190" cy="495300"/>
            <a:chOff x="8858444" y="3567629"/>
            <a:chExt cx="2357190" cy="495300"/>
          </a:xfrm>
        </p:grpSpPr>
        <p:sp>
          <p:nvSpPr>
            <p:cNvPr id="168" name="矩形 167"/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870160" y="3592287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遇到的难题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632680" y="4498560"/>
            <a:ext cx="2357190" cy="495300"/>
            <a:chOff x="8846728" y="4295858"/>
            <a:chExt cx="2357190" cy="495300"/>
          </a:xfrm>
        </p:grpSpPr>
        <p:sp>
          <p:nvSpPr>
            <p:cNvPr id="170" name="矩形 169"/>
            <p:cNvSpPr/>
            <p:nvPr/>
          </p:nvSpPr>
          <p:spPr>
            <a:xfrm>
              <a:off x="8846728" y="4295858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8858444" y="4320516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技术细节</a:t>
              </a:r>
            </a:p>
          </p:txBody>
        </p:sp>
      </p:grpSp>
      <p:sp>
        <p:nvSpPr>
          <p:cNvPr id="106" name="椭圆 105">
            <a:extLst>
              <a:ext uri="{FF2B5EF4-FFF2-40B4-BE49-F238E27FC236}">
                <a16:creationId xmlns:a16="http://schemas.microsoft.com/office/drawing/2014/main" id="{FAE77ADB-579A-482E-9BD9-24B70E635A16}"/>
              </a:ext>
            </a:extLst>
          </p:cNvPr>
          <p:cNvSpPr/>
          <p:nvPr/>
        </p:nvSpPr>
        <p:spPr>
          <a:xfrm>
            <a:off x="7647806" y="5362003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A93EF702-7697-4117-9503-A0E9BDA7E0C5}"/>
              </a:ext>
            </a:extLst>
          </p:cNvPr>
          <p:cNvGrpSpPr/>
          <p:nvPr/>
        </p:nvGrpSpPr>
        <p:grpSpPr>
          <a:xfrm>
            <a:off x="8632680" y="5315750"/>
            <a:ext cx="2357190" cy="495300"/>
            <a:chOff x="8846728" y="4295858"/>
            <a:chExt cx="2357190" cy="495300"/>
          </a:xfrm>
        </p:grpSpPr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A53A0709-F135-4E6A-8560-21B85D411EDF}"/>
                </a:ext>
              </a:extLst>
            </p:cNvPr>
            <p:cNvSpPr/>
            <p:nvPr/>
          </p:nvSpPr>
          <p:spPr>
            <a:xfrm>
              <a:off x="8846728" y="4295858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766E4D6F-51C7-4907-B9ED-3F7F7FDE53F2}"/>
                </a:ext>
              </a:extLst>
            </p:cNvPr>
            <p:cNvSpPr txBox="1"/>
            <p:nvPr/>
          </p:nvSpPr>
          <p:spPr>
            <a:xfrm>
              <a:off x="8858444" y="4320516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总结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000"/>
                            </p:stCondLst>
                            <p:childTnLst>
                              <p:par>
                                <p:cTn id="2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500"/>
                            </p:stCondLst>
                            <p:childTnLst>
                              <p:par>
                                <p:cTn id="26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ldLvl="0" animBg="1"/>
      <p:bldP spid="121" grpId="0" bldLvl="0" animBg="1"/>
      <p:bldP spid="122" grpId="0" bldLvl="0" animBg="1"/>
      <p:bldP spid="123" grpId="0" bldLvl="0" animBg="1"/>
      <p:bldP spid="124" grpId="0" bldLvl="0" animBg="1"/>
      <p:bldP spid="125" grpId="0" bldLvl="0" animBg="1"/>
      <p:bldP spid="126" grpId="0" bldLvl="0" animBg="1"/>
      <p:bldP spid="127" grpId="0" bldLvl="0" animBg="1"/>
      <p:bldP spid="128" grpId="0" bldLvl="0" animBg="1"/>
      <p:bldP spid="129" grpId="0" bldLvl="0" animBg="1"/>
      <p:bldP spid="130" grpId="0" bldLvl="0" animBg="1"/>
      <p:bldP spid="131" grpId="0" bldLvl="0" animBg="1"/>
      <p:bldP spid="132" grpId="0" bldLvl="0" animBg="1"/>
      <p:bldP spid="133" grpId="0" bldLvl="0" animBg="1"/>
      <p:bldP spid="134" grpId="0" bldLvl="0" animBg="1"/>
      <p:bldP spid="135" grpId="0" bldLvl="0" animBg="1"/>
      <p:bldP spid="136" grpId="0" bldLvl="0" animBg="1"/>
      <p:bldP spid="137" grpId="0" bldLvl="0" animBg="1"/>
      <p:bldP spid="138" grpId="0" bldLvl="0" animBg="1"/>
      <p:bldP spid="139" grpId="0" bldLvl="0" animBg="1"/>
      <p:bldP spid="140" grpId="0" bldLvl="0" animBg="1"/>
      <p:bldP spid="144" grpId="0" bldLvl="0" animBg="1"/>
      <p:bldP spid="145" grpId="0" bldLvl="0" animBg="1"/>
      <p:bldP spid="147" grpId="0" bldLvl="0" animBg="1"/>
      <p:bldP spid="148" grpId="0" bldLvl="0" animBg="1"/>
      <p:bldP spid="150" grpId="0" bldLvl="0" animBg="1"/>
      <p:bldP spid="174" grpId="0" bldLvl="0" animBg="1"/>
      <p:bldP spid="183" grpId="0" bldLvl="0" animBg="1"/>
      <p:bldP spid="151" grpId="0"/>
      <p:bldP spid="153" grpId="0" bldLvl="0" animBg="1"/>
      <p:bldP spid="154" grpId="0" bldLvl="0" animBg="1"/>
      <p:bldP spid="157" grpId="0" bldLvl="0" animBg="1"/>
      <p:bldP spid="160" grpId="0" bldLvl="0" animBg="1"/>
      <p:bldP spid="10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1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43568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功能介绍</a:t>
            </a:r>
          </a:p>
          <a:p>
            <a:endParaRPr lang="zh-CN" altLang="en-US" sz="5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功能情况</a:t>
            </a:r>
            <a:endParaRPr lang="en-US" altLang="zh-CN" sz="3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607902" y="1887774"/>
            <a:ext cx="4892435" cy="381258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登陆、注册、个人信息管理、密码管理、注销等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5130711" y="1473111"/>
            <a:ext cx="1227196" cy="1227194"/>
            <a:chOff x="4888524" y="1547446"/>
            <a:chExt cx="1383323" cy="1383323"/>
          </a:xfrm>
        </p:grpSpPr>
        <p:sp>
          <p:nvSpPr>
            <p:cNvPr id="3" name="菱形 2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accent1">
                <a:alpha val="35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809454" y="1516005"/>
            <a:ext cx="11240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6600" kern="0">
                <a:solidFill>
                  <a:schemeClr val="bg1"/>
                </a:solidFill>
                <a:ea typeface="微软雅黑" panose="020B0503020204020204" charset="-122"/>
              </a:rPr>
              <a:t>01</a:t>
            </a:r>
            <a:endParaRPr lang="en-US" altLang="zh-CN" sz="6600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933480" y="1760465"/>
            <a:ext cx="2156593" cy="531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sz="2400" b="1" kern="0" dirty="0">
                <a:solidFill>
                  <a:schemeClr val="bg1"/>
                </a:solidFill>
                <a:ea typeface="微软雅黑" panose="020B0503020204020204" charset="-122"/>
              </a:rPr>
              <a:t>基本功能</a:t>
            </a:r>
          </a:p>
        </p:txBody>
      </p:sp>
      <p:cxnSp>
        <p:nvCxnSpPr>
          <p:cNvPr id="6" name="直线连接符 5"/>
          <p:cNvCxnSpPr/>
          <p:nvPr/>
        </p:nvCxnSpPr>
        <p:spPr>
          <a:xfrm>
            <a:off x="3671242" y="2086708"/>
            <a:ext cx="1207477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6556712" y="4475841"/>
            <a:ext cx="30572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zh-CN" altLang="en-US" sz="1600" kern="0" dirty="0">
                <a:solidFill>
                  <a:schemeClr val="bg1"/>
                </a:solidFill>
                <a:ea typeface="微软雅黑" panose="020B0503020204020204" charset="-122"/>
              </a:rPr>
              <a:t>好友部分、群聊部分、地图部分</a:t>
            </a:r>
            <a:endParaRPr lang="en-US" altLang="zh-CN" sz="1600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5070942" y="4037619"/>
            <a:ext cx="1227196" cy="1227194"/>
            <a:chOff x="4888524" y="1547446"/>
            <a:chExt cx="1383323" cy="1383323"/>
          </a:xfrm>
        </p:grpSpPr>
        <p:sp>
          <p:nvSpPr>
            <p:cNvPr id="39" name="菱形 38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749685" y="4080513"/>
            <a:ext cx="11240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6600" kern="0" dirty="0">
                <a:solidFill>
                  <a:schemeClr val="bg1"/>
                </a:solidFill>
                <a:ea typeface="微软雅黑" panose="020B0503020204020204" charset="-122"/>
              </a:rPr>
              <a:t>02</a:t>
            </a:r>
          </a:p>
        </p:txBody>
      </p:sp>
      <p:sp>
        <p:nvSpPr>
          <p:cNvPr id="37" name="矩形 36"/>
          <p:cNvSpPr/>
          <p:nvPr/>
        </p:nvSpPr>
        <p:spPr>
          <a:xfrm>
            <a:off x="1873711" y="4324973"/>
            <a:ext cx="2156593" cy="829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sz="2400" b="1" kern="0" dirty="0">
                <a:solidFill>
                  <a:schemeClr val="bg1"/>
                </a:solidFill>
                <a:ea typeface="微软雅黑" panose="020B0503020204020204" charset="-122"/>
              </a:rPr>
              <a:t>核心功能</a:t>
            </a:r>
          </a:p>
          <a:p>
            <a:pPr defTabSz="1218565">
              <a:lnSpc>
                <a:spcPct val="130000"/>
              </a:lnSpc>
              <a:defRPr/>
            </a:pPr>
            <a:endParaRPr lang="zh-CN" altLang="en-US" sz="1400" b="1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cxnSp>
        <p:nvCxnSpPr>
          <p:cNvPr id="38" name="直线连接符 37"/>
          <p:cNvCxnSpPr/>
          <p:nvPr/>
        </p:nvCxnSpPr>
        <p:spPr>
          <a:xfrm>
            <a:off x="3611473" y="4651216"/>
            <a:ext cx="1207477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31" grpId="0"/>
      <p:bldP spid="32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核心功能</a:t>
            </a:r>
            <a:endParaRPr lang="en-US" altLang="zh-CN" sz="3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9" name="任意多边形 158"/>
          <p:cNvSpPr/>
          <p:nvPr/>
        </p:nvSpPr>
        <p:spPr bwMode="auto">
          <a:xfrm>
            <a:off x="5129188" y="4574244"/>
            <a:ext cx="1980457" cy="507802"/>
          </a:xfrm>
          <a:custGeom>
            <a:avLst/>
            <a:gdLst>
              <a:gd name="connsiteX0" fmla="*/ 416379 w 2282049"/>
              <a:gd name="connsiteY0" fmla="*/ 0 h 585132"/>
              <a:gd name="connsiteX1" fmla="*/ 424202 w 2282049"/>
              <a:gd name="connsiteY1" fmla="*/ 24110 h 585132"/>
              <a:gd name="connsiteX2" fmla="*/ 1848198 w 2282049"/>
              <a:gd name="connsiteY2" fmla="*/ 24110 h 585132"/>
              <a:gd name="connsiteX3" fmla="*/ 1853226 w 2282049"/>
              <a:gd name="connsiteY3" fmla="*/ 8614 h 585132"/>
              <a:gd name="connsiteX4" fmla="*/ 2282049 w 2282049"/>
              <a:gd name="connsiteY4" fmla="*/ 585132 h 585132"/>
              <a:gd name="connsiteX5" fmla="*/ 0 w 2282049"/>
              <a:gd name="connsiteY5" fmla="*/ 585132 h 585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2049" h="585132">
                <a:moveTo>
                  <a:pt x="416379" y="0"/>
                </a:moveTo>
                <a:lnTo>
                  <a:pt x="424202" y="24110"/>
                </a:lnTo>
                <a:lnTo>
                  <a:pt x="1848198" y="24110"/>
                </a:lnTo>
                <a:lnTo>
                  <a:pt x="1853226" y="8614"/>
                </a:lnTo>
                <a:lnTo>
                  <a:pt x="2282049" y="585132"/>
                </a:lnTo>
                <a:lnTo>
                  <a:pt x="0" y="585132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1" name="任意多边形 160"/>
          <p:cNvSpPr/>
          <p:nvPr/>
        </p:nvSpPr>
        <p:spPr bwMode="auto">
          <a:xfrm>
            <a:off x="4521245" y="3208363"/>
            <a:ext cx="977078" cy="1873876"/>
          </a:xfrm>
          <a:custGeom>
            <a:avLst/>
            <a:gdLst>
              <a:gd name="connsiteX0" fmla="*/ 0 w 1125871"/>
              <a:gd name="connsiteY0" fmla="*/ 0 h 2159238"/>
              <a:gd name="connsiteX1" fmla="*/ 690629 w 1125871"/>
              <a:gd name="connsiteY1" fmla="*/ 237484 h 2159238"/>
              <a:gd name="connsiteX2" fmla="*/ 684687 w 1125871"/>
              <a:gd name="connsiteY2" fmla="*/ 241807 h 2159238"/>
              <a:gd name="connsiteX3" fmla="*/ 1124727 w 1125871"/>
              <a:gd name="connsiteY3" fmla="*/ 1597993 h 2159238"/>
              <a:gd name="connsiteX4" fmla="*/ 1125871 w 1125871"/>
              <a:gd name="connsiteY4" fmla="*/ 1597993 h 2159238"/>
              <a:gd name="connsiteX5" fmla="*/ 704711 w 1125871"/>
              <a:gd name="connsiteY5" fmla="*/ 2159238 h 215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5871" h="2159238">
                <a:moveTo>
                  <a:pt x="0" y="0"/>
                </a:moveTo>
                <a:lnTo>
                  <a:pt x="690629" y="237484"/>
                </a:lnTo>
                <a:lnTo>
                  <a:pt x="684687" y="241807"/>
                </a:lnTo>
                <a:lnTo>
                  <a:pt x="1124727" y="1597993"/>
                </a:lnTo>
                <a:lnTo>
                  <a:pt x="1125871" y="1597993"/>
                </a:lnTo>
                <a:lnTo>
                  <a:pt x="704711" y="2159238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3" name="任意多边形 152"/>
          <p:cNvSpPr/>
          <p:nvPr/>
        </p:nvSpPr>
        <p:spPr bwMode="auto">
          <a:xfrm>
            <a:off x="4514997" y="2045696"/>
            <a:ext cx="1599886" cy="1369318"/>
          </a:xfrm>
          <a:custGeom>
            <a:avLst/>
            <a:gdLst>
              <a:gd name="connsiteX0" fmla="*/ 1842834 w 1843523"/>
              <a:gd name="connsiteY0" fmla="*/ 0 h 1577843"/>
              <a:gd name="connsiteX1" fmla="*/ 1842834 w 1843523"/>
              <a:gd name="connsiteY1" fmla="*/ 735457 h 1577843"/>
              <a:gd name="connsiteX2" fmla="*/ 1842834 w 1843523"/>
              <a:gd name="connsiteY2" fmla="*/ 744152 h 1577843"/>
              <a:gd name="connsiteX3" fmla="*/ 696954 w 1843523"/>
              <a:gd name="connsiteY3" fmla="*/ 1577843 h 1577843"/>
              <a:gd name="connsiteX4" fmla="*/ 0 w 1843523"/>
              <a:gd name="connsiteY4" fmla="*/ 1335406 h 1577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3523" h="1577843">
                <a:moveTo>
                  <a:pt x="1842834" y="0"/>
                </a:moveTo>
                <a:cubicBezTo>
                  <a:pt x="1844028" y="245122"/>
                  <a:pt x="1843431" y="490290"/>
                  <a:pt x="1842834" y="735457"/>
                </a:cubicBezTo>
                <a:lnTo>
                  <a:pt x="1842834" y="744152"/>
                </a:lnTo>
                <a:lnTo>
                  <a:pt x="696954" y="1577843"/>
                </a:lnTo>
                <a:lnTo>
                  <a:pt x="0" y="1335406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5" name="任意多边形 154"/>
          <p:cNvSpPr/>
          <p:nvPr/>
        </p:nvSpPr>
        <p:spPr bwMode="auto">
          <a:xfrm>
            <a:off x="6115708" y="2039567"/>
            <a:ext cx="1599754" cy="1379610"/>
          </a:xfrm>
          <a:custGeom>
            <a:avLst/>
            <a:gdLst>
              <a:gd name="connsiteX0" fmla="*/ 0 w 1843371"/>
              <a:gd name="connsiteY0" fmla="*/ 0 h 1589703"/>
              <a:gd name="connsiteX1" fmla="*/ 934221 w 1843371"/>
              <a:gd name="connsiteY1" fmla="*/ 678740 h 1589703"/>
              <a:gd name="connsiteX2" fmla="*/ 1843371 w 1843371"/>
              <a:gd name="connsiteY2" fmla="*/ 1345706 h 1589703"/>
              <a:gd name="connsiteX3" fmla="*/ 1151127 w 1843371"/>
              <a:gd name="connsiteY3" fmla="*/ 1589703 h 1589703"/>
              <a:gd name="connsiteX4" fmla="*/ 1151487 w 1843371"/>
              <a:gd name="connsiteY4" fmla="*/ 1588592 h 1589703"/>
              <a:gd name="connsiteX5" fmla="*/ 0 w 1843371"/>
              <a:gd name="connsiteY5" fmla="*/ 750823 h 1589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71" h="1589703">
                <a:moveTo>
                  <a:pt x="0" y="0"/>
                </a:moveTo>
                <a:lnTo>
                  <a:pt x="934221" y="678740"/>
                </a:lnTo>
                <a:lnTo>
                  <a:pt x="1843371" y="1345706"/>
                </a:lnTo>
                <a:lnTo>
                  <a:pt x="1151127" y="1589703"/>
                </a:lnTo>
                <a:lnTo>
                  <a:pt x="1151487" y="1588592"/>
                </a:lnTo>
                <a:lnTo>
                  <a:pt x="0" y="750823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7" name="任意多边形 156"/>
          <p:cNvSpPr/>
          <p:nvPr/>
        </p:nvSpPr>
        <p:spPr bwMode="auto">
          <a:xfrm>
            <a:off x="6734766" y="3205340"/>
            <a:ext cx="978243" cy="1876704"/>
          </a:xfrm>
          <a:custGeom>
            <a:avLst/>
            <a:gdLst>
              <a:gd name="connsiteX0" fmla="*/ 1127214 w 1127214"/>
              <a:gd name="connsiteY0" fmla="*/ 0 h 2162497"/>
              <a:gd name="connsiteX1" fmla="*/ 424859 w 1127214"/>
              <a:gd name="connsiteY1" fmla="*/ 2162497 h 2162497"/>
              <a:gd name="connsiteX2" fmla="*/ 0 w 1127214"/>
              <a:gd name="connsiteY2" fmla="*/ 1595671 h 2162497"/>
              <a:gd name="connsiteX3" fmla="*/ 438156 w 1127214"/>
              <a:gd name="connsiteY3" fmla="*/ 245290 h 2162497"/>
              <a:gd name="connsiteX4" fmla="*/ 436181 w 1127214"/>
              <a:gd name="connsiteY4" fmla="*/ 243853 h 216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7214" h="2162497">
                <a:moveTo>
                  <a:pt x="1127214" y="0"/>
                </a:moveTo>
                <a:lnTo>
                  <a:pt x="424859" y="2162497"/>
                </a:lnTo>
                <a:lnTo>
                  <a:pt x="0" y="1595671"/>
                </a:lnTo>
                <a:lnTo>
                  <a:pt x="438156" y="245290"/>
                </a:lnTo>
                <a:lnTo>
                  <a:pt x="436181" y="24385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rgbClr val="323122"/>
                  </a:gs>
                  <a:gs pos="0">
                    <a:srgbClr val="826E4E"/>
                  </a:gs>
                </a:gsLst>
                <a:path path="circle">
                  <a:fillToRect l="50000" t="50000" r="50000" b="5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4146433" y="2049148"/>
            <a:ext cx="1324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>
                    <a:alpha val="80000"/>
                  </a:schemeClr>
                </a:solidFill>
                <a:ea typeface="微软雅黑" panose="020B0503020204020204" pitchFamily="34" charset="-122"/>
              </a:rPr>
              <a:t>01</a:t>
            </a:r>
            <a:endParaRPr lang="zh-CN" altLang="en-US" sz="4800" b="1" dirty="0">
              <a:solidFill>
                <a:schemeClr val="bg1">
                  <a:alpha val="8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6250471" y="1456829"/>
            <a:ext cx="1324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>
                    <a:alpha val="65000"/>
                  </a:schemeClr>
                </a:solidFill>
                <a:ea typeface="微软雅黑" panose="020B0503020204020204" pitchFamily="34" charset="-122"/>
              </a:rPr>
              <a:t>02</a:t>
            </a:r>
            <a:endParaRPr lang="zh-CN" altLang="en-US" sz="4800" b="1" dirty="0">
              <a:solidFill>
                <a:schemeClr val="bg1">
                  <a:alpha val="6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7624712" y="3280914"/>
            <a:ext cx="1324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>
                    <a:alpha val="50000"/>
                  </a:schemeClr>
                </a:solidFill>
                <a:ea typeface="微软雅黑" panose="020B0503020204020204" pitchFamily="34" charset="-122"/>
              </a:rPr>
              <a:t>03</a:t>
            </a:r>
            <a:endParaRPr lang="zh-CN" altLang="en-US" sz="4800" b="1" dirty="0">
              <a:solidFill>
                <a:schemeClr val="bg1">
                  <a:alpha val="50000"/>
                </a:schemeClr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476337" y="1377132"/>
            <a:ext cx="3662810" cy="1292544"/>
            <a:chOff x="7447127" y="1730193"/>
            <a:chExt cx="2610516" cy="819530"/>
          </a:xfrm>
        </p:grpSpPr>
        <p:sp>
          <p:nvSpPr>
            <p:cNvPr id="170" name="矩形 169"/>
            <p:cNvSpPr/>
            <p:nvPr/>
          </p:nvSpPr>
          <p:spPr>
            <a:xfrm>
              <a:off x="7453713" y="1730193"/>
              <a:ext cx="2603929" cy="4529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群聊部分：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7447127" y="2105039"/>
              <a:ext cx="2610516" cy="4446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聊天、查看群成员位置、创群、加群、退群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28774" y="3247177"/>
            <a:ext cx="2610516" cy="1561964"/>
            <a:chOff x="8442790" y="3769009"/>
            <a:chExt cx="2610516" cy="1083187"/>
          </a:xfrm>
        </p:grpSpPr>
        <p:sp>
          <p:nvSpPr>
            <p:cNvPr id="172" name="矩形 171"/>
            <p:cNvSpPr/>
            <p:nvPr/>
          </p:nvSpPr>
          <p:spPr>
            <a:xfrm>
              <a:off x="8449376" y="3769009"/>
              <a:ext cx="2603929" cy="31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地图部分：</a:t>
              </a:r>
            </a:p>
          </p:txBody>
        </p:sp>
        <p:sp>
          <p:nvSpPr>
            <p:cNvPr id="173" name="矩形 172"/>
            <p:cNvSpPr/>
            <p:nvPr/>
          </p:nvSpPr>
          <p:spPr>
            <a:xfrm>
              <a:off x="8442790" y="4143855"/>
              <a:ext cx="2610516" cy="7083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显示关注好友的位置、</a:t>
              </a:r>
              <a:endParaRPr lang="en-US" altLang="zh-CN" sz="16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导航、显示好友信息、</a:t>
              </a:r>
              <a:endParaRPr lang="en-US" altLang="zh-CN" sz="16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点聚合、显示路线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49866" y="2257068"/>
            <a:ext cx="3173649" cy="1235612"/>
            <a:chOff x="1587924" y="2610127"/>
            <a:chExt cx="2606382" cy="866916"/>
          </a:xfrm>
        </p:grpSpPr>
        <p:sp>
          <p:nvSpPr>
            <p:cNvPr id="178" name="矩形 177"/>
            <p:cNvSpPr/>
            <p:nvPr/>
          </p:nvSpPr>
          <p:spPr>
            <a:xfrm>
              <a:off x="1590377" y="2610127"/>
              <a:ext cx="2603929" cy="4508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好友部分：</a:t>
              </a:r>
            </a:p>
          </p:txBody>
        </p:sp>
        <p:sp>
          <p:nvSpPr>
            <p:cNvPr id="179" name="矩形 178"/>
            <p:cNvSpPr/>
            <p:nvPr/>
          </p:nvSpPr>
          <p:spPr>
            <a:xfrm>
              <a:off x="1587924" y="2984973"/>
              <a:ext cx="2606382" cy="4920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单聊、添加好友、删除好友、</a:t>
              </a:r>
              <a:endParaRPr lang="en-US" altLang="zh-CN" sz="16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是否关注、发送位置、发送表情</a:t>
              </a:r>
            </a:p>
          </p:txBody>
        </p:sp>
      </p:grpSp>
      <p:sp>
        <p:nvSpPr>
          <p:cNvPr id="180" name="椭圆 179"/>
          <p:cNvSpPr/>
          <p:nvPr/>
        </p:nvSpPr>
        <p:spPr>
          <a:xfrm>
            <a:off x="5926233" y="2530747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1" name="椭圆 180"/>
          <p:cNvSpPr/>
          <p:nvPr/>
        </p:nvSpPr>
        <p:spPr>
          <a:xfrm>
            <a:off x="5267928" y="4407131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2" name="椭圆 181"/>
          <p:cNvSpPr/>
          <p:nvPr/>
        </p:nvSpPr>
        <p:spPr>
          <a:xfrm>
            <a:off x="4973175" y="3152056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6571684" y="439924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6912841" y="325937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186" name="直接连接符 185"/>
          <p:cNvCxnSpPr>
            <a:stCxn id="180" idx="4"/>
            <a:endCxn id="181" idx="7"/>
          </p:cNvCxnSpPr>
          <p:nvPr/>
        </p:nvCxnSpPr>
        <p:spPr>
          <a:xfrm flipH="1">
            <a:off x="5575373" y="2890747"/>
            <a:ext cx="531495" cy="15690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80" idx="4"/>
            <a:endCxn id="183" idx="1"/>
          </p:cNvCxnSpPr>
          <p:nvPr/>
        </p:nvCxnSpPr>
        <p:spPr>
          <a:xfrm>
            <a:off x="6106868" y="2890747"/>
            <a:ext cx="517525" cy="156146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82" idx="5"/>
            <a:endCxn id="183" idx="1"/>
          </p:cNvCxnSpPr>
          <p:nvPr/>
        </p:nvCxnSpPr>
        <p:spPr>
          <a:xfrm>
            <a:off x="5280454" y="3459335"/>
            <a:ext cx="1343660" cy="9925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82" idx="5"/>
            <a:endCxn id="184" idx="2"/>
          </p:cNvCxnSpPr>
          <p:nvPr/>
        </p:nvCxnSpPr>
        <p:spPr>
          <a:xfrm flipV="1">
            <a:off x="5280454" y="3439650"/>
            <a:ext cx="1631950" cy="196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81" idx="7"/>
            <a:endCxn id="184" idx="2"/>
          </p:cNvCxnSpPr>
          <p:nvPr/>
        </p:nvCxnSpPr>
        <p:spPr>
          <a:xfrm flipV="1">
            <a:off x="5575207" y="3440042"/>
            <a:ext cx="1337310" cy="101981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2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25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25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25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25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59" grpId="0" bldLvl="0" animBg="1"/>
      <p:bldP spid="161" grpId="0" bldLvl="0" animBg="1"/>
      <p:bldP spid="153" grpId="0" bldLvl="0" animBg="1"/>
      <p:bldP spid="155" grpId="0" bldLvl="0" animBg="1"/>
      <p:bldP spid="157" grpId="0" bldLvl="0" animBg="1"/>
      <p:bldP spid="165" grpId="0"/>
      <p:bldP spid="166" grpId="0"/>
      <p:bldP spid="167" grpId="0"/>
      <p:bldP spid="180" grpId="0" bldLvl="0" animBg="1"/>
      <p:bldP spid="181" grpId="0" bldLvl="0" animBg="1"/>
      <p:bldP spid="182" grpId="0" bldLvl="0" animBg="1"/>
      <p:bldP spid="183" grpId="0" bldLvl="0" animBg="1"/>
      <p:bldP spid="18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2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435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分工情况</a:t>
            </a: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5390397" y="1731014"/>
            <a:ext cx="1839400" cy="1272918"/>
            <a:chOff x="5456437" y="1541462"/>
            <a:chExt cx="1839400" cy="1272918"/>
          </a:xfrm>
        </p:grpSpPr>
        <p:grpSp>
          <p:nvGrpSpPr>
            <p:cNvPr id="79" name="组合 78"/>
            <p:cNvGrpSpPr/>
            <p:nvPr/>
          </p:nvGrpSpPr>
          <p:grpSpPr>
            <a:xfrm>
              <a:off x="5456437" y="1541462"/>
              <a:ext cx="1839400" cy="1272918"/>
              <a:chOff x="5456437" y="1541462"/>
              <a:chExt cx="1839400" cy="1272918"/>
            </a:xfrm>
          </p:grpSpPr>
          <p:sp>
            <p:nvSpPr>
              <p:cNvPr id="81" name="Freeform 125"/>
              <p:cNvSpPr/>
              <p:nvPr/>
            </p:nvSpPr>
            <p:spPr bwMode="auto">
              <a:xfrm>
                <a:off x="5456437" y="1541462"/>
                <a:ext cx="1839400" cy="1272918"/>
              </a:xfrm>
              <a:custGeom>
                <a:avLst/>
                <a:gdLst>
                  <a:gd name="T0" fmla="*/ 63 w 116"/>
                  <a:gd name="T1" fmla="*/ 73 h 80"/>
                  <a:gd name="T2" fmla="*/ 116 w 116"/>
                  <a:gd name="T3" fmla="*/ 40 h 80"/>
                  <a:gd name="T4" fmla="*/ 63 w 116"/>
                  <a:gd name="T5" fmla="*/ 8 h 80"/>
                  <a:gd name="T6" fmla="*/ 58 w 116"/>
                  <a:gd name="T7" fmla="*/ 4 h 80"/>
                  <a:gd name="T8" fmla="*/ 40 w 116"/>
                  <a:gd name="T9" fmla="*/ 0 h 80"/>
                  <a:gd name="T10" fmla="*/ 0 w 116"/>
                  <a:gd name="T11" fmla="*/ 40 h 80"/>
                  <a:gd name="T12" fmla="*/ 40 w 116"/>
                  <a:gd name="T13" fmla="*/ 80 h 80"/>
                  <a:gd name="T14" fmla="*/ 58 w 116"/>
                  <a:gd name="T15" fmla="*/ 76 h 80"/>
                  <a:gd name="T16" fmla="*/ 63 w 116"/>
                  <a:gd name="T17" fmla="*/ 7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80">
                    <a:moveTo>
                      <a:pt x="63" y="73"/>
                    </a:moveTo>
                    <a:cubicBezTo>
                      <a:pt x="116" y="40"/>
                      <a:pt x="116" y="40"/>
                      <a:pt x="116" y="40"/>
                    </a:cubicBezTo>
                    <a:cubicBezTo>
                      <a:pt x="63" y="8"/>
                      <a:pt x="63" y="8"/>
                      <a:pt x="63" y="8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3" y="2"/>
                      <a:pt x="47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80"/>
                      <a:pt x="40" y="80"/>
                    </a:cubicBezTo>
                    <a:cubicBezTo>
                      <a:pt x="47" y="80"/>
                      <a:pt x="53" y="79"/>
                      <a:pt x="58" y="76"/>
                    </a:cubicBezTo>
                    <a:lnTo>
                      <a:pt x="63" y="73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Freeform 126"/>
              <p:cNvSpPr/>
              <p:nvPr/>
            </p:nvSpPr>
            <p:spPr bwMode="auto">
              <a:xfrm>
                <a:off x="5573242" y="1648094"/>
                <a:ext cx="1559491" cy="1059654"/>
              </a:xfrm>
              <a:custGeom>
                <a:avLst/>
                <a:gdLst>
                  <a:gd name="T0" fmla="*/ 98 w 98"/>
                  <a:gd name="T1" fmla="*/ 33 h 67"/>
                  <a:gd name="T2" fmla="*/ 49 w 98"/>
                  <a:gd name="T3" fmla="*/ 3 h 67"/>
                  <a:gd name="T4" fmla="*/ 34 w 98"/>
                  <a:gd name="T5" fmla="*/ 0 h 67"/>
                  <a:gd name="T6" fmla="*/ 0 w 98"/>
                  <a:gd name="T7" fmla="*/ 33 h 67"/>
                  <a:gd name="T8" fmla="*/ 34 w 98"/>
                  <a:gd name="T9" fmla="*/ 67 h 67"/>
                  <a:gd name="T10" fmla="*/ 49 w 98"/>
                  <a:gd name="T11" fmla="*/ 64 h 67"/>
                  <a:gd name="T12" fmla="*/ 98 w 98"/>
                  <a:gd name="T13" fmla="*/ 3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67">
                    <a:moveTo>
                      <a:pt x="98" y="33"/>
                    </a:moveTo>
                    <a:cubicBezTo>
                      <a:pt x="49" y="3"/>
                      <a:pt x="49" y="3"/>
                      <a:pt x="49" y="3"/>
                    </a:cubicBezTo>
                    <a:cubicBezTo>
                      <a:pt x="44" y="1"/>
                      <a:pt x="39" y="0"/>
                      <a:pt x="34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39" y="67"/>
                      <a:pt x="44" y="66"/>
                      <a:pt x="49" y="64"/>
                    </a:cubicBezTo>
                    <a:lnTo>
                      <a:pt x="98" y="33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0" name="文本框 79"/>
            <p:cNvSpPr txBox="1"/>
            <p:nvPr/>
          </p:nvSpPr>
          <p:spPr>
            <a:xfrm>
              <a:off x="5694521" y="1762423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01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6379548" y="2920626"/>
            <a:ext cx="1286247" cy="1839400"/>
            <a:chOff x="6376138" y="2731074"/>
            <a:chExt cx="1286247" cy="1839400"/>
          </a:xfrm>
        </p:grpSpPr>
        <p:grpSp>
          <p:nvGrpSpPr>
            <p:cNvPr id="84" name="组合 83"/>
            <p:cNvGrpSpPr/>
            <p:nvPr/>
          </p:nvGrpSpPr>
          <p:grpSpPr>
            <a:xfrm>
              <a:off x="6376138" y="2731074"/>
              <a:ext cx="1286247" cy="1839400"/>
              <a:chOff x="6376138" y="2731074"/>
              <a:chExt cx="1286247" cy="1839400"/>
            </a:xfrm>
          </p:grpSpPr>
          <p:sp>
            <p:nvSpPr>
              <p:cNvPr id="86" name="Freeform 129"/>
              <p:cNvSpPr/>
              <p:nvPr/>
            </p:nvSpPr>
            <p:spPr bwMode="auto">
              <a:xfrm>
                <a:off x="6376138" y="2731074"/>
                <a:ext cx="1286247" cy="1839400"/>
              </a:xfrm>
              <a:custGeom>
                <a:avLst/>
                <a:gdLst>
                  <a:gd name="T0" fmla="*/ 8 w 81"/>
                  <a:gd name="T1" fmla="*/ 64 h 116"/>
                  <a:gd name="T2" fmla="*/ 41 w 81"/>
                  <a:gd name="T3" fmla="*/ 116 h 116"/>
                  <a:gd name="T4" fmla="*/ 73 w 81"/>
                  <a:gd name="T5" fmla="*/ 64 h 116"/>
                  <a:gd name="T6" fmla="*/ 76 w 81"/>
                  <a:gd name="T7" fmla="*/ 58 h 116"/>
                  <a:gd name="T8" fmla="*/ 81 w 81"/>
                  <a:gd name="T9" fmla="*/ 40 h 116"/>
                  <a:gd name="T10" fmla="*/ 41 w 81"/>
                  <a:gd name="T11" fmla="*/ 0 h 116"/>
                  <a:gd name="T12" fmla="*/ 0 w 81"/>
                  <a:gd name="T13" fmla="*/ 40 h 116"/>
                  <a:gd name="T14" fmla="*/ 5 w 81"/>
                  <a:gd name="T15" fmla="*/ 58 h 116"/>
                  <a:gd name="T16" fmla="*/ 8 w 81"/>
                  <a:gd name="T17" fmla="*/ 6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116">
                    <a:moveTo>
                      <a:pt x="8" y="64"/>
                    </a:moveTo>
                    <a:cubicBezTo>
                      <a:pt x="41" y="116"/>
                      <a:pt x="41" y="116"/>
                      <a:pt x="41" y="116"/>
                    </a:cubicBezTo>
                    <a:cubicBezTo>
                      <a:pt x="73" y="64"/>
                      <a:pt x="73" y="64"/>
                      <a:pt x="73" y="64"/>
                    </a:cubicBezTo>
                    <a:cubicBezTo>
                      <a:pt x="76" y="58"/>
                      <a:pt x="76" y="58"/>
                      <a:pt x="76" y="58"/>
                    </a:cubicBezTo>
                    <a:cubicBezTo>
                      <a:pt x="79" y="53"/>
                      <a:pt x="81" y="47"/>
                      <a:pt x="81" y="40"/>
                    </a:cubicBezTo>
                    <a:cubicBezTo>
                      <a:pt x="81" y="18"/>
                      <a:pt x="63" y="0"/>
                      <a:pt x="41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47"/>
                      <a:pt x="2" y="53"/>
                      <a:pt x="5" y="58"/>
                    </a:cubicBezTo>
                    <a:lnTo>
                      <a:pt x="8" y="64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7" name="Freeform 130"/>
              <p:cNvSpPr/>
              <p:nvPr/>
            </p:nvSpPr>
            <p:spPr bwMode="auto">
              <a:xfrm>
                <a:off x="6486102" y="2838945"/>
                <a:ext cx="1066319" cy="1559491"/>
              </a:xfrm>
              <a:custGeom>
                <a:avLst/>
                <a:gdLst>
                  <a:gd name="T0" fmla="*/ 34 w 67"/>
                  <a:gd name="T1" fmla="*/ 98 h 98"/>
                  <a:gd name="T2" fmla="*/ 64 w 67"/>
                  <a:gd name="T3" fmla="*/ 50 h 98"/>
                  <a:gd name="T4" fmla="*/ 67 w 67"/>
                  <a:gd name="T5" fmla="*/ 34 h 98"/>
                  <a:gd name="T6" fmla="*/ 34 w 67"/>
                  <a:gd name="T7" fmla="*/ 0 h 98"/>
                  <a:gd name="T8" fmla="*/ 0 w 67"/>
                  <a:gd name="T9" fmla="*/ 34 h 98"/>
                  <a:gd name="T10" fmla="*/ 3 w 67"/>
                  <a:gd name="T11" fmla="*/ 50 h 98"/>
                  <a:gd name="T12" fmla="*/ 34 w 67"/>
                  <a:gd name="T13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98">
                    <a:moveTo>
                      <a:pt x="34" y="98"/>
                    </a:moveTo>
                    <a:cubicBezTo>
                      <a:pt x="64" y="50"/>
                      <a:pt x="64" y="50"/>
                      <a:pt x="64" y="50"/>
                    </a:cubicBezTo>
                    <a:cubicBezTo>
                      <a:pt x="66" y="45"/>
                      <a:pt x="67" y="40"/>
                      <a:pt x="67" y="34"/>
                    </a:cubicBezTo>
                    <a:cubicBezTo>
                      <a:pt x="67" y="16"/>
                      <a:pt x="52" y="0"/>
                      <a:pt x="34" y="0"/>
                    </a:cubicBezTo>
                    <a:cubicBezTo>
                      <a:pt x="15" y="0"/>
                      <a:pt x="0" y="16"/>
                      <a:pt x="0" y="34"/>
                    </a:cubicBezTo>
                    <a:cubicBezTo>
                      <a:pt x="0" y="40"/>
                      <a:pt x="1" y="45"/>
                      <a:pt x="3" y="50"/>
                    </a:cubicBezTo>
                    <a:lnTo>
                      <a:pt x="34" y="98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5" name="文本框 84"/>
            <p:cNvSpPr txBox="1"/>
            <p:nvPr/>
          </p:nvSpPr>
          <p:spPr>
            <a:xfrm>
              <a:off x="6551828" y="2993054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02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710619" y="4013603"/>
            <a:ext cx="1852729" cy="1272918"/>
            <a:chOff x="4776659" y="3824051"/>
            <a:chExt cx="1852729" cy="1272918"/>
          </a:xfrm>
        </p:grpSpPr>
        <p:grpSp>
          <p:nvGrpSpPr>
            <p:cNvPr id="89" name="组合 88"/>
            <p:cNvGrpSpPr/>
            <p:nvPr/>
          </p:nvGrpSpPr>
          <p:grpSpPr>
            <a:xfrm>
              <a:off x="4776659" y="3824051"/>
              <a:ext cx="1852729" cy="1272918"/>
              <a:chOff x="4776659" y="3824051"/>
              <a:chExt cx="1852729" cy="1272918"/>
            </a:xfrm>
          </p:grpSpPr>
          <p:sp>
            <p:nvSpPr>
              <p:cNvPr id="91" name="Freeform 127"/>
              <p:cNvSpPr/>
              <p:nvPr/>
            </p:nvSpPr>
            <p:spPr bwMode="auto">
              <a:xfrm>
                <a:off x="4776659" y="3824051"/>
                <a:ext cx="1852729" cy="1272918"/>
              </a:xfrm>
              <a:custGeom>
                <a:avLst/>
                <a:gdLst>
                  <a:gd name="T0" fmla="*/ 53 w 117"/>
                  <a:gd name="T1" fmla="*/ 7 h 80"/>
                  <a:gd name="T2" fmla="*/ 0 w 117"/>
                  <a:gd name="T3" fmla="*/ 40 h 80"/>
                  <a:gd name="T4" fmla="*/ 53 w 117"/>
                  <a:gd name="T5" fmla="*/ 72 h 80"/>
                  <a:gd name="T6" fmla="*/ 58 w 117"/>
                  <a:gd name="T7" fmla="*/ 75 h 80"/>
                  <a:gd name="T8" fmla="*/ 77 w 117"/>
                  <a:gd name="T9" fmla="*/ 80 h 80"/>
                  <a:gd name="T10" fmla="*/ 117 w 117"/>
                  <a:gd name="T11" fmla="*/ 40 h 80"/>
                  <a:gd name="T12" fmla="*/ 77 w 117"/>
                  <a:gd name="T13" fmla="*/ 0 h 80"/>
                  <a:gd name="T14" fmla="*/ 58 w 117"/>
                  <a:gd name="T15" fmla="*/ 4 h 80"/>
                  <a:gd name="T16" fmla="*/ 53 w 117"/>
                  <a:gd name="T17" fmla="*/ 7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7" h="80">
                    <a:moveTo>
                      <a:pt x="53" y="7"/>
                    </a:moveTo>
                    <a:cubicBezTo>
                      <a:pt x="0" y="40"/>
                      <a:pt x="0" y="40"/>
                      <a:pt x="0" y="40"/>
                    </a:cubicBezTo>
                    <a:cubicBezTo>
                      <a:pt x="53" y="72"/>
                      <a:pt x="53" y="72"/>
                      <a:pt x="53" y="72"/>
                    </a:cubicBezTo>
                    <a:cubicBezTo>
                      <a:pt x="58" y="75"/>
                      <a:pt x="58" y="75"/>
                      <a:pt x="58" y="75"/>
                    </a:cubicBezTo>
                    <a:cubicBezTo>
                      <a:pt x="64" y="78"/>
                      <a:pt x="70" y="80"/>
                      <a:pt x="77" y="80"/>
                    </a:cubicBezTo>
                    <a:cubicBezTo>
                      <a:pt x="99" y="80"/>
                      <a:pt x="117" y="62"/>
                      <a:pt x="117" y="40"/>
                    </a:cubicBezTo>
                    <a:cubicBezTo>
                      <a:pt x="117" y="18"/>
                      <a:pt x="99" y="0"/>
                      <a:pt x="77" y="0"/>
                    </a:cubicBezTo>
                    <a:cubicBezTo>
                      <a:pt x="70" y="0"/>
                      <a:pt x="64" y="1"/>
                      <a:pt x="58" y="4"/>
                    </a:cubicBezTo>
                    <a:lnTo>
                      <a:pt x="53" y="7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Freeform 128"/>
              <p:cNvSpPr/>
              <p:nvPr/>
            </p:nvSpPr>
            <p:spPr bwMode="auto">
              <a:xfrm>
                <a:off x="4971404" y="3920686"/>
                <a:ext cx="1559491" cy="1079648"/>
              </a:xfrm>
              <a:custGeom>
                <a:avLst/>
                <a:gdLst>
                  <a:gd name="T0" fmla="*/ 0 w 98"/>
                  <a:gd name="T1" fmla="*/ 34 h 68"/>
                  <a:gd name="T2" fmla="*/ 49 w 98"/>
                  <a:gd name="T3" fmla="*/ 64 h 68"/>
                  <a:gd name="T4" fmla="*/ 64 w 98"/>
                  <a:gd name="T5" fmla="*/ 68 h 68"/>
                  <a:gd name="T6" fmla="*/ 98 w 98"/>
                  <a:gd name="T7" fmla="*/ 34 h 68"/>
                  <a:gd name="T8" fmla="*/ 64 w 98"/>
                  <a:gd name="T9" fmla="*/ 0 h 68"/>
                  <a:gd name="T10" fmla="*/ 49 w 98"/>
                  <a:gd name="T11" fmla="*/ 4 h 68"/>
                  <a:gd name="T12" fmla="*/ 0 w 98"/>
                  <a:gd name="T13" fmla="*/ 3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68">
                    <a:moveTo>
                      <a:pt x="0" y="34"/>
                    </a:moveTo>
                    <a:cubicBezTo>
                      <a:pt x="49" y="64"/>
                      <a:pt x="49" y="64"/>
                      <a:pt x="49" y="64"/>
                    </a:cubicBezTo>
                    <a:cubicBezTo>
                      <a:pt x="53" y="66"/>
                      <a:pt x="59" y="68"/>
                      <a:pt x="64" y="68"/>
                    </a:cubicBezTo>
                    <a:cubicBezTo>
                      <a:pt x="83" y="68"/>
                      <a:pt x="98" y="53"/>
                      <a:pt x="98" y="34"/>
                    </a:cubicBezTo>
                    <a:cubicBezTo>
                      <a:pt x="98" y="15"/>
                      <a:pt x="83" y="0"/>
                      <a:pt x="64" y="0"/>
                    </a:cubicBezTo>
                    <a:cubicBezTo>
                      <a:pt x="59" y="0"/>
                      <a:pt x="53" y="1"/>
                      <a:pt x="49" y="4"/>
                    </a:cubicBezTo>
                    <a:lnTo>
                      <a:pt x="0" y="3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0" name="文本框 89"/>
            <p:cNvSpPr txBox="1"/>
            <p:nvPr/>
          </p:nvSpPr>
          <p:spPr>
            <a:xfrm>
              <a:off x="5551235" y="4045012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03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4218150" y="2367473"/>
            <a:ext cx="1286247" cy="1839400"/>
            <a:chOff x="4376790" y="2177921"/>
            <a:chExt cx="1286247" cy="1839400"/>
          </a:xfrm>
        </p:grpSpPr>
        <p:grpSp>
          <p:nvGrpSpPr>
            <p:cNvPr id="94" name="组合 93"/>
            <p:cNvGrpSpPr/>
            <p:nvPr/>
          </p:nvGrpSpPr>
          <p:grpSpPr>
            <a:xfrm>
              <a:off x="4376790" y="2177921"/>
              <a:ext cx="1286247" cy="1839400"/>
              <a:chOff x="4376790" y="2177921"/>
              <a:chExt cx="1286247" cy="1839400"/>
            </a:xfrm>
          </p:grpSpPr>
          <p:sp>
            <p:nvSpPr>
              <p:cNvPr id="96" name="Freeform 123"/>
              <p:cNvSpPr/>
              <p:nvPr/>
            </p:nvSpPr>
            <p:spPr bwMode="auto">
              <a:xfrm>
                <a:off x="4376790" y="2177921"/>
                <a:ext cx="1286247" cy="1839400"/>
              </a:xfrm>
              <a:custGeom>
                <a:avLst/>
                <a:gdLst>
                  <a:gd name="T0" fmla="*/ 73 w 81"/>
                  <a:gd name="T1" fmla="*/ 53 h 116"/>
                  <a:gd name="T2" fmla="*/ 40 w 81"/>
                  <a:gd name="T3" fmla="*/ 0 h 116"/>
                  <a:gd name="T4" fmla="*/ 8 w 81"/>
                  <a:gd name="T5" fmla="*/ 53 h 116"/>
                  <a:gd name="T6" fmla="*/ 5 w 81"/>
                  <a:gd name="T7" fmla="*/ 58 h 116"/>
                  <a:gd name="T8" fmla="*/ 0 w 81"/>
                  <a:gd name="T9" fmla="*/ 76 h 116"/>
                  <a:gd name="T10" fmla="*/ 40 w 81"/>
                  <a:gd name="T11" fmla="*/ 116 h 116"/>
                  <a:gd name="T12" fmla="*/ 81 w 81"/>
                  <a:gd name="T13" fmla="*/ 76 h 116"/>
                  <a:gd name="T14" fmla="*/ 76 w 81"/>
                  <a:gd name="T15" fmla="*/ 58 h 116"/>
                  <a:gd name="T16" fmla="*/ 73 w 81"/>
                  <a:gd name="T17" fmla="*/ 5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116">
                    <a:moveTo>
                      <a:pt x="73" y="53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2" y="63"/>
                      <a:pt x="0" y="70"/>
                      <a:pt x="0" y="76"/>
                    </a:cubicBezTo>
                    <a:cubicBezTo>
                      <a:pt x="0" y="98"/>
                      <a:pt x="18" y="116"/>
                      <a:pt x="40" y="116"/>
                    </a:cubicBezTo>
                    <a:cubicBezTo>
                      <a:pt x="63" y="116"/>
                      <a:pt x="81" y="98"/>
                      <a:pt x="81" y="76"/>
                    </a:cubicBezTo>
                    <a:cubicBezTo>
                      <a:pt x="81" y="70"/>
                      <a:pt x="79" y="63"/>
                      <a:pt x="76" y="58"/>
                    </a:cubicBezTo>
                    <a:lnTo>
                      <a:pt x="73" y="53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Freeform 124"/>
              <p:cNvSpPr/>
              <p:nvPr/>
            </p:nvSpPr>
            <p:spPr bwMode="auto">
              <a:xfrm>
                <a:off x="4480089" y="2369334"/>
                <a:ext cx="1079648" cy="1552827"/>
              </a:xfrm>
              <a:custGeom>
                <a:avLst/>
                <a:gdLst>
                  <a:gd name="T0" fmla="*/ 34 w 68"/>
                  <a:gd name="T1" fmla="*/ 0 h 98"/>
                  <a:gd name="T2" fmla="*/ 4 w 68"/>
                  <a:gd name="T3" fmla="*/ 49 h 98"/>
                  <a:gd name="T4" fmla="*/ 0 w 68"/>
                  <a:gd name="T5" fmla="*/ 65 h 98"/>
                  <a:gd name="T6" fmla="*/ 34 w 68"/>
                  <a:gd name="T7" fmla="*/ 98 h 98"/>
                  <a:gd name="T8" fmla="*/ 68 w 68"/>
                  <a:gd name="T9" fmla="*/ 65 h 98"/>
                  <a:gd name="T10" fmla="*/ 64 w 68"/>
                  <a:gd name="T11" fmla="*/ 49 h 98"/>
                  <a:gd name="T12" fmla="*/ 34 w 68"/>
                  <a:gd name="T13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98">
                    <a:moveTo>
                      <a:pt x="34" y="0"/>
                    </a:moveTo>
                    <a:cubicBezTo>
                      <a:pt x="4" y="49"/>
                      <a:pt x="4" y="49"/>
                      <a:pt x="4" y="49"/>
                    </a:cubicBezTo>
                    <a:cubicBezTo>
                      <a:pt x="2" y="54"/>
                      <a:pt x="0" y="59"/>
                      <a:pt x="0" y="65"/>
                    </a:cubicBezTo>
                    <a:cubicBezTo>
                      <a:pt x="0" y="83"/>
                      <a:pt x="15" y="98"/>
                      <a:pt x="34" y="98"/>
                    </a:cubicBezTo>
                    <a:cubicBezTo>
                      <a:pt x="53" y="98"/>
                      <a:pt x="68" y="83"/>
                      <a:pt x="68" y="65"/>
                    </a:cubicBezTo>
                    <a:cubicBezTo>
                      <a:pt x="68" y="59"/>
                      <a:pt x="67" y="54"/>
                      <a:pt x="64" y="49"/>
                    </a:cubicBez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5" name="文本框 94"/>
            <p:cNvSpPr txBox="1"/>
            <p:nvPr/>
          </p:nvSpPr>
          <p:spPr>
            <a:xfrm>
              <a:off x="4552480" y="2885056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04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98" name="Freeform 131"/>
          <p:cNvSpPr>
            <a:spLocks noEditPoints="1"/>
          </p:cNvSpPr>
          <p:nvPr/>
        </p:nvSpPr>
        <p:spPr bwMode="auto">
          <a:xfrm>
            <a:off x="4211698" y="2463726"/>
            <a:ext cx="223145" cy="404774"/>
          </a:xfrm>
          <a:custGeom>
            <a:avLst/>
            <a:gdLst>
              <a:gd name="T0" fmla="*/ 17 w 18"/>
              <a:gd name="T1" fmla="*/ 4 h 33"/>
              <a:gd name="T2" fmla="*/ 2 w 18"/>
              <a:gd name="T3" fmla="*/ 4 h 33"/>
              <a:gd name="T4" fmla="*/ 2 w 18"/>
              <a:gd name="T5" fmla="*/ 28 h 33"/>
              <a:gd name="T6" fmla="*/ 17 w 18"/>
              <a:gd name="T7" fmla="*/ 28 h 33"/>
              <a:gd name="T8" fmla="*/ 17 w 18"/>
              <a:gd name="T9" fmla="*/ 4 h 33"/>
              <a:gd name="T10" fmla="*/ 10 w 18"/>
              <a:gd name="T11" fmla="*/ 30 h 33"/>
              <a:gd name="T12" fmla="*/ 9 w 18"/>
              <a:gd name="T13" fmla="*/ 29 h 33"/>
              <a:gd name="T14" fmla="*/ 8 w 18"/>
              <a:gd name="T15" fmla="*/ 30 h 33"/>
              <a:gd name="T16" fmla="*/ 9 w 18"/>
              <a:gd name="T17" fmla="*/ 32 h 33"/>
              <a:gd name="T18" fmla="*/ 10 w 18"/>
              <a:gd name="T19" fmla="*/ 30 h 33"/>
              <a:gd name="T20" fmla="*/ 3 w 18"/>
              <a:gd name="T21" fmla="*/ 0 h 33"/>
              <a:gd name="T22" fmla="*/ 15 w 18"/>
              <a:gd name="T23" fmla="*/ 0 h 33"/>
              <a:gd name="T24" fmla="*/ 18 w 18"/>
              <a:gd name="T25" fmla="*/ 3 h 33"/>
              <a:gd name="T26" fmla="*/ 18 w 18"/>
              <a:gd name="T27" fmla="*/ 29 h 33"/>
              <a:gd name="T28" fmla="*/ 15 w 18"/>
              <a:gd name="T29" fmla="*/ 33 h 33"/>
              <a:gd name="T30" fmla="*/ 3 w 18"/>
              <a:gd name="T31" fmla="*/ 33 h 33"/>
              <a:gd name="T32" fmla="*/ 0 w 18"/>
              <a:gd name="T33" fmla="*/ 29 h 33"/>
              <a:gd name="T34" fmla="*/ 0 w 18"/>
              <a:gd name="T35" fmla="*/ 3 h 33"/>
              <a:gd name="T36" fmla="*/ 3 w 18"/>
              <a:gd name="T37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" h="33">
                <a:moveTo>
                  <a:pt x="17" y="4"/>
                </a:moveTo>
                <a:cubicBezTo>
                  <a:pt x="2" y="4"/>
                  <a:pt x="2" y="4"/>
                  <a:pt x="2" y="4"/>
                </a:cubicBezTo>
                <a:cubicBezTo>
                  <a:pt x="2" y="28"/>
                  <a:pt x="2" y="28"/>
                  <a:pt x="2" y="28"/>
                </a:cubicBezTo>
                <a:cubicBezTo>
                  <a:pt x="17" y="28"/>
                  <a:pt x="17" y="28"/>
                  <a:pt x="17" y="28"/>
                </a:cubicBezTo>
                <a:cubicBezTo>
                  <a:pt x="17" y="4"/>
                  <a:pt x="17" y="4"/>
                  <a:pt x="17" y="4"/>
                </a:cubicBezTo>
                <a:close/>
                <a:moveTo>
                  <a:pt x="10" y="30"/>
                </a:moveTo>
                <a:cubicBezTo>
                  <a:pt x="10" y="30"/>
                  <a:pt x="10" y="29"/>
                  <a:pt x="9" y="29"/>
                </a:cubicBezTo>
                <a:cubicBezTo>
                  <a:pt x="9" y="29"/>
                  <a:pt x="8" y="30"/>
                  <a:pt x="8" y="30"/>
                </a:cubicBezTo>
                <a:cubicBezTo>
                  <a:pt x="8" y="31"/>
                  <a:pt x="9" y="32"/>
                  <a:pt x="9" y="32"/>
                </a:cubicBezTo>
                <a:cubicBezTo>
                  <a:pt x="10" y="32"/>
                  <a:pt x="10" y="31"/>
                  <a:pt x="10" y="30"/>
                </a:cubicBezTo>
                <a:close/>
                <a:moveTo>
                  <a:pt x="3" y="0"/>
                </a:moveTo>
                <a:cubicBezTo>
                  <a:pt x="15" y="0"/>
                  <a:pt x="15" y="0"/>
                  <a:pt x="15" y="0"/>
                </a:cubicBezTo>
                <a:cubicBezTo>
                  <a:pt x="17" y="0"/>
                  <a:pt x="18" y="1"/>
                  <a:pt x="18" y="3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31"/>
                  <a:pt x="17" y="33"/>
                  <a:pt x="15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2" y="33"/>
                  <a:pt x="0" y="31"/>
                  <a:pt x="0" y="29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3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9" name="Freeform 132"/>
          <p:cNvSpPr>
            <a:spLocks noEditPoints="1"/>
          </p:cNvSpPr>
          <p:nvPr/>
        </p:nvSpPr>
        <p:spPr bwMode="auto">
          <a:xfrm>
            <a:off x="7308366" y="4365589"/>
            <a:ext cx="332925" cy="343664"/>
          </a:xfrm>
          <a:custGeom>
            <a:avLst/>
            <a:gdLst>
              <a:gd name="T0" fmla="*/ 17 w 26"/>
              <a:gd name="T1" fmla="*/ 1 h 27"/>
              <a:gd name="T2" fmla="*/ 24 w 26"/>
              <a:gd name="T3" fmla="*/ 14 h 27"/>
              <a:gd name="T4" fmla="*/ 10 w 26"/>
              <a:gd name="T5" fmla="*/ 21 h 27"/>
              <a:gd name="T6" fmla="*/ 2 w 26"/>
              <a:gd name="T7" fmla="*/ 8 h 27"/>
              <a:gd name="T8" fmla="*/ 14 w 26"/>
              <a:gd name="T9" fmla="*/ 22 h 27"/>
              <a:gd name="T10" fmla="*/ 14 w 26"/>
              <a:gd name="T11" fmla="*/ 22 h 27"/>
              <a:gd name="T12" fmla="*/ 14 w 26"/>
              <a:gd name="T13" fmla="*/ 26 h 27"/>
              <a:gd name="T14" fmla="*/ 13 w 26"/>
              <a:gd name="T15" fmla="*/ 26 h 27"/>
              <a:gd name="T16" fmla="*/ 14 w 26"/>
              <a:gd name="T17" fmla="*/ 22 h 27"/>
              <a:gd name="T18" fmla="*/ 12 w 26"/>
              <a:gd name="T19" fmla="*/ 22 h 27"/>
              <a:gd name="T20" fmla="*/ 13 w 26"/>
              <a:gd name="T21" fmla="*/ 25 h 27"/>
              <a:gd name="T22" fmla="*/ 12 w 26"/>
              <a:gd name="T23" fmla="*/ 26 h 27"/>
              <a:gd name="T24" fmla="*/ 12 w 26"/>
              <a:gd name="T25" fmla="*/ 22 h 27"/>
              <a:gd name="T26" fmla="*/ 11 w 26"/>
              <a:gd name="T27" fmla="*/ 23 h 27"/>
              <a:gd name="T28" fmla="*/ 12 w 26"/>
              <a:gd name="T29" fmla="*/ 23 h 27"/>
              <a:gd name="T30" fmla="*/ 11 w 26"/>
              <a:gd name="T31" fmla="*/ 25 h 27"/>
              <a:gd name="T32" fmla="*/ 11 w 26"/>
              <a:gd name="T33" fmla="*/ 24 h 27"/>
              <a:gd name="T34" fmla="*/ 11 w 26"/>
              <a:gd name="T35" fmla="*/ 23 h 27"/>
              <a:gd name="T36" fmla="*/ 11 w 26"/>
              <a:gd name="T37" fmla="*/ 23 h 27"/>
              <a:gd name="T38" fmla="*/ 11 w 26"/>
              <a:gd name="T39" fmla="*/ 24 h 27"/>
              <a:gd name="T40" fmla="*/ 11 w 26"/>
              <a:gd name="T41" fmla="*/ 24 h 27"/>
              <a:gd name="T42" fmla="*/ 10 w 26"/>
              <a:gd name="T43" fmla="*/ 23 h 27"/>
              <a:gd name="T44" fmla="*/ 15 w 26"/>
              <a:gd name="T45" fmla="*/ 22 h 27"/>
              <a:gd name="T46" fmla="*/ 14 w 26"/>
              <a:gd name="T47" fmla="*/ 22 h 27"/>
              <a:gd name="T48" fmla="*/ 15 w 26"/>
              <a:gd name="T49" fmla="*/ 26 h 27"/>
              <a:gd name="T50" fmla="*/ 15 w 26"/>
              <a:gd name="T51" fmla="*/ 25 h 27"/>
              <a:gd name="T52" fmla="*/ 15 w 26"/>
              <a:gd name="T53" fmla="*/ 22 h 27"/>
              <a:gd name="T54" fmla="*/ 16 w 26"/>
              <a:gd name="T55" fmla="*/ 23 h 27"/>
              <a:gd name="T56" fmla="*/ 16 w 26"/>
              <a:gd name="T57" fmla="*/ 25 h 27"/>
              <a:gd name="T58" fmla="*/ 16 w 26"/>
              <a:gd name="T59" fmla="*/ 25 h 27"/>
              <a:gd name="T60" fmla="*/ 16 w 26"/>
              <a:gd name="T61" fmla="*/ 23 h 27"/>
              <a:gd name="T62" fmla="*/ 17 w 26"/>
              <a:gd name="T63" fmla="*/ 23 h 27"/>
              <a:gd name="T64" fmla="*/ 16 w 26"/>
              <a:gd name="T65" fmla="*/ 23 h 27"/>
              <a:gd name="T66" fmla="*/ 17 w 26"/>
              <a:gd name="T67" fmla="*/ 24 h 27"/>
              <a:gd name="T68" fmla="*/ 17 w 26"/>
              <a:gd name="T69" fmla="*/ 24 h 27"/>
              <a:gd name="T70" fmla="*/ 17 w 26"/>
              <a:gd name="T71" fmla="*/ 23 h 27"/>
              <a:gd name="T72" fmla="*/ 0 w 26"/>
              <a:gd name="T73" fmla="*/ 5 h 27"/>
              <a:gd name="T74" fmla="*/ 5 w 26"/>
              <a:gd name="T75" fmla="*/ 27 h 27"/>
              <a:gd name="T76" fmla="*/ 26 w 26"/>
              <a:gd name="T77" fmla="*/ 21 h 27"/>
              <a:gd name="T78" fmla="*/ 21 w 26"/>
              <a:gd name="T79" fmla="*/ 0 h 27"/>
              <a:gd name="T80" fmla="*/ 5 w 26"/>
              <a:gd name="T81" fmla="*/ 22 h 27"/>
              <a:gd name="T82" fmla="*/ 5 w 26"/>
              <a:gd name="T83" fmla="*/ 26 h 27"/>
              <a:gd name="T84" fmla="*/ 5 w 26"/>
              <a:gd name="T85" fmla="*/ 22 h 27"/>
              <a:gd name="T86" fmla="*/ 7 w 26"/>
              <a:gd name="T87" fmla="*/ 24 h 27"/>
              <a:gd name="T88" fmla="*/ 4 w 26"/>
              <a:gd name="T89" fmla="*/ 24 h 27"/>
              <a:gd name="T90" fmla="*/ 5 w 26"/>
              <a:gd name="T91" fmla="*/ 23 h 27"/>
              <a:gd name="T92" fmla="*/ 5 w 26"/>
              <a:gd name="T93" fmla="*/ 25 h 27"/>
              <a:gd name="T94" fmla="*/ 5 w 26"/>
              <a:gd name="T95" fmla="*/ 23 h 27"/>
              <a:gd name="T96" fmla="*/ 24 w 26"/>
              <a:gd name="T97" fmla="*/ 24 h 27"/>
              <a:gd name="T98" fmla="*/ 20 w 26"/>
              <a:gd name="T99" fmla="*/ 24 h 27"/>
              <a:gd name="T100" fmla="*/ 22 w 26"/>
              <a:gd name="T101" fmla="*/ 22 h 27"/>
              <a:gd name="T102" fmla="*/ 22 w 26"/>
              <a:gd name="T103" fmla="*/ 25 h 27"/>
              <a:gd name="T104" fmla="*/ 22 w 26"/>
              <a:gd name="T105" fmla="*/ 22 h 27"/>
              <a:gd name="T106" fmla="*/ 23 w 26"/>
              <a:gd name="T107" fmla="*/ 24 h 27"/>
              <a:gd name="T108" fmla="*/ 21 w 26"/>
              <a:gd name="T109" fmla="*/ 24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" h="27">
                <a:moveTo>
                  <a:pt x="10" y="1"/>
                </a:moveTo>
                <a:cubicBezTo>
                  <a:pt x="17" y="1"/>
                  <a:pt x="17" y="1"/>
                  <a:pt x="17" y="1"/>
                </a:cubicBezTo>
                <a:cubicBezTo>
                  <a:pt x="21" y="1"/>
                  <a:pt x="24" y="4"/>
                  <a:pt x="24" y="8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8"/>
                  <a:pt x="21" y="21"/>
                  <a:pt x="17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6" y="21"/>
                  <a:pt x="2" y="18"/>
                  <a:pt x="2" y="14"/>
                </a:cubicBezTo>
                <a:cubicBezTo>
                  <a:pt x="2" y="8"/>
                  <a:pt x="2" y="8"/>
                  <a:pt x="2" y="8"/>
                </a:cubicBezTo>
                <a:cubicBezTo>
                  <a:pt x="2" y="4"/>
                  <a:pt x="6" y="1"/>
                  <a:pt x="10" y="1"/>
                </a:cubicBezTo>
                <a:close/>
                <a:moveTo>
                  <a:pt x="14" y="22"/>
                </a:move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2"/>
                  <a:pt x="13" y="22"/>
                  <a:pt x="14" y="22"/>
                </a:cubicBezTo>
                <a:close/>
                <a:moveTo>
                  <a:pt x="12" y="22"/>
                </a:moveTo>
                <a:cubicBezTo>
                  <a:pt x="12" y="22"/>
                  <a:pt x="12" y="22"/>
                  <a:pt x="12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6"/>
                  <a:pt x="12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6"/>
                  <a:pt x="12" y="25"/>
                  <a:pt x="12" y="25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lose/>
                <a:moveTo>
                  <a:pt x="11" y="23"/>
                </a:moveTo>
                <a:cubicBezTo>
                  <a:pt x="11" y="23"/>
                  <a:pt x="11" y="23"/>
                  <a:pt x="11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5"/>
                  <a:pt x="12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4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lose/>
                <a:moveTo>
                  <a:pt x="11" y="23"/>
                </a:move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1" y="23"/>
                </a:cubicBezTo>
                <a:close/>
                <a:moveTo>
                  <a:pt x="15" y="22"/>
                </a:move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4" y="22"/>
                  <a:pt x="14" y="22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5" y="26"/>
                  <a:pt x="15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5" y="25"/>
                  <a:pt x="15" y="25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6" y="23"/>
                </a:moveTo>
                <a:cubicBezTo>
                  <a:pt x="16" y="23"/>
                  <a:pt x="16" y="23"/>
                  <a:pt x="16" y="23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23"/>
                  <a:pt x="16" y="23"/>
                  <a:pt x="16" y="23"/>
                </a:cubicBezTo>
                <a:close/>
                <a:moveTo>
                  <a:pt x="17" y="23"/>
                </a:moveTo>
                <a:cubicBezTo>
                  <a:pt x="17" y="23"/>
                  <a:pt x="17" y="23"/>
                  <a:pt x="17" y="23"/>
                </a:cubicBezTo>
                <a:cubicBezTo>
                  <a:pt x="17" y="23"/>
                  <a:pt x="16" y="23"/>
                  <a:pt x="16" y="23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24"/>
                  <a:pt x="17" y="24"/>
                  <a:pt x="17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23"/>
                  <a:pt x="17" y="23"/>
                  <a:pt x="17" y="23"/>
                </a:cubicBezTo>
                <a:close/>
                <a:moveTo>
                  <a:pt x="5" y="0"/>
                </a:moveTo>
                <a:cubicBezTo>
                  <a:pt x="3" y="0"/>
                  <a:pt x="0" y="2"/>
                  <a:pt x="0" y="5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5"/>
                  <a:pt x="3" y="27"/>
                  <a:pt x="5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4" y="27"/>
                  <a:pt x="26" y="25"/>
                  <a:pt x="26" y="21"/>
                </a:cubicBezTo>
                <a:cubicBezTo>
                  <a:pt x="26" y="5"/>
                  <a:pt x="26" y="5"/>
                  <a:pt x="26" y="5"/>
                </a:cubicBezTo>
                <a:cubicBezTo>
                  <a:pt x="26" y="2"/>
                  <a:pt x="24" y="0"/>
                  <a:pt x="21" y="0"/>
                </a:cubicBezTo>
                <a:cubicBezTo>
                  <a:pt x="5" y="0"/>
                  <a:pt x="5" y="0"/>
                  <a:pt x="5" y="0"/>
                </a:cubicBezTo>
                <a:close/>
                <a:moveTo>
                  <a:pt x="5" y="22"/>
                </a:moveTo>
                <a:cubicBezTo>
                  <a:pt x="6" y="22"/>
                  <a:pt x="7" y="23"/>
                  <a:pt x="7" y="24"/>
                </a:cubicBezTo>
                <a:cubicBezTo>
                  <a:pt x="7" y="25"/>
                  <a:pt x="6" y="26"/>
                  <a:pt x="5" y="26"/>
                </a:cubicBezTo>
                <a:cubicBezTo>
                  <a:pt x="4" y="26"/>
                  <a:pt x="3" y="25"/>
                  <a:pt x="3" y="24"/>
                </a:cubicBezTo>
                <a:cubicBezTo>
                  <a:pt x="3" y="23"/>
                  <a:pt x="4" y="22"/>
                  <a:pt x="5" y="22"/>
                </a:cubicBezTo>
                <a:close/>
                <a:moveTo>
                  <a:pt x="5" y="22"/>
                </a:moveTo>
                <a:cubicBezTo>
                  <a:pt x="6" y="22"/>
                  <a:pt x="7" y="23"/>
                  <a:pt x="7" y="24"/>
                </a:cubicBezTo>
                <a:cubicBezTo>
                  <a:pt x="7" y="25"/>
                  <a:pt x="6" y="25"/>
                  <a:pt x="5" y="25"/>
                </a:cubicBezTo>
                <a:cubicBezTo>
                  <a:pt x="4" y="25"/>
                  <a:pt x="4" y="25"/>
                  <a:pt x="4" y="24"/>
                </a:cubicBezTo>
                <a:cubicBezTo>
                  <a:pt x="4" y="23"/>
                  <a:pt x="4" y="22"/>
                  <a:pt x="5" y="22"/>
                </a:cubicBezTo>
                <a:close/>
                <a:moveTo>
                  <a:pt x="5" y="23"/>
                </a:moveTo>
                <a:cubicBezTo>
                  <a:pt x="6" y="23"/>
                  <a:pt x="6" y="23"/>
                  <a:pt x="6" y="24"/>
                </a:cubicBezTo>
                <a:cubicBezTo>
                  <a:pt x="6" y="24"/>
                  <a:pt x="6" y="25"/>
                  <a:pt x="5" y="25"/>
                </a:cubicBezTo>
                <a:cubicBezTo>
                  <a:pt x="5" y="25"/>
                  <a:pt x="4" y="24"/>
                  <a:pt x="4" y="24"/>
                </a:cubicBezTo>
                <a:cubicBezTo>
                  <a:pt x="4" y="23"/>
                  <a:pt x="5" y="23"/>
                  <a:pt x="5" y="23"/>
                </a:cubicBezTo>
                <a:close/>
                <a:moveTo>
                  <a:pt x="22" y="21"/>
                </a:moveTo>
                <a:cubicBezTo>
                  <a:pt x="23" y="21"/>
                  <a:pt x="24" y="22"/>
                  <a:pt x="24" y="24"/>
                </a:cubicBezTo>
                <a:cubicBezTo>
                  <a:pt x="24" y="25"/>
                  <a:pt x="23" y="26"/>
                  <a:pt x="22" y="26"/>
                </a:cubicBezTo>
                <a:cubicBezTo>
                  <a:pt x="21" y="26"/>
                  <a:pt x="20" y="25"/>
                  <a:pt x="20" y="24"/>
                </a:cubicBezTo>
                <a:cubicBezTo>
                  <a:pt x="20" y="22"/>
                  <a:pt x="21" y="21"/>
                  <a:pt x="22" y="21"/>
                </a:cubicBezTo>
                <a:close/>
                <a:moveTo>
                  <a:pt x="22" y="22"/>
                </a:moveTo>
                <a:cubicBezTo>
                  <a:pt x="23" y="22"/>
                  <a:pt x="24" y="23"/>
                  <a:pt x="24" y="24"/>
                </a:cubicBezTo>
                <a:cubicBezTo>
                  <a:pt x="24" y="24"/>
                  <a:pt x="23" y="25"/>
                  <a:pt x="22" y="25"/>
                </a:cubicBezTo>
                <a:cubicBezTo>
                  <a:pt x="21" y="25"/>
                  <a:pt x="21" y="24"/>
                  <a:pt x="21" y="24"/>
                </a:cubicBezTo>
                <a:cubicBezTo>
                  <a:pt x="21" y="23"/>
                  <a:pt x="21" y="22"/>
                  <a:pt x="22" y="22"/>
                </a:cubicBezTo>
                <a:close/>
                <a:moveTo>
                  <a:pt x="22" y="23"/>
                </a:moveTo>
                <a:cubicBezTo>
                  <a:pt x="23" y="23"/>
                  <a:pt x="23" y="23"/>
                  <a:pt x="23" y="24"/>
                </a:cubicBezTo>
                <a:cubicBezTo>
                  <a:pt x="23" y="24"/>
                  <a:pt x="23" y="24"/>
                  <a:pt x="22" y="24"/>
                </a:cubicBezTo>
                <a:cubicBezTo>
                  <a:pt x="22" y="24"/>
                  <a:pt x="21" y="24"/>
                  <a:pt x="21" y="24"/>
                </a:cubicBezTo>
                <a:cubicBezTo>
                  <a:pt x="21" y="23"/>
                  <a:pt x="22" y="23"/>
                  <a:pt x="22" y="23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0" name="Freeform 133"/>
          <p:cNvSpPr>
            <a:spLocks noEditPoints="1"/>
          </p:cNvSpPr>
          <p:nvPr/>
        </p:nvSpPr>
        <p:spPr bwMode="auto">
          <a:xfrm>
            <a:off x="4690081" y="4968346"/>
            <a:ext cx="381251" cy="306075"/>
          </a:xfrm>
          <a:custGeom>
            <a:avLst/>
            <a:gdLst>
              <a:gd name="T0" fmla="*/ 3 w 30"/>
              <a:gd name="T1" fmla="*/ 3 h 24"/>
              <a:gd name="T2" fmla="*/ 27 w 30"/>
              <a:gd name="T3" fmla="*/ 3 h 24"/>
              <a:gd name="T4" fmla="*/ 27 w 30"/>
              <a:gd name="T5" fmla="*/ 21 h 24"/>
              <a:gd name="T6" fmla="*/ 3 w 30"/>
              <a:gd name="T7" fmla="*/ 21 h 24"/>
              <a:gd name="T8" fmla="*/ 3 w 30"/>
              <a:gd name="T9" fmla="*/ 3 h 24"/>
              <a:gd name="T10" fmla="*/ 29 w 30"/>
              <a:gd name="T11" fmla="*/ 11 h 24"/>
              <a:gd name="T12" fmla="*/ 30 w 30"/>
              <a:gd name="T13" fmla="*/ 12 h 24"/>
              <a:gd name="T14" fmla="*/ 29 w 30"/>
              <a:gd name="T15" fmla="*/ 13 h 24"/>
              <a:gd name="T16" fmla="*/ 28 w 30"/>
              <a:gd name="T17" fmla="*/ 12 h 24"/>
              <a:gd name="T18" fmla="*/ 29 w 30"/>
              <a:gd name="T19" fmla="*/ 11 h 24"/>
              <a:gd name="T20" fmla="*/ 28 w 30"/>
              <a:gd name="T21" fmla="*/ 0 h 24"/>
              <a:gd name="T22" fmla="*/ 3 w 30"/>
              <a:gd name="T23" fmla="*/ 0 h 24"/>
              <a:gd name="T24" fmla="*/ 0 w 30"/>
              <a:gd name="T25" fmla="*/ 3 h 24"/>
              <a:gd name="T26" fmla="*/ 0 w 30"/>
              <a:gd name="T27" fmla="*/ 21 h 24"/>
              <a:gd name="T28" fmla="*/ 3 w 30"/>
              <a:gd name="T29" fmla="*/ 24 h 24"/>
              <a:gd name="T30" fmla="*/ 28 w 30"/>
              <a:gd name="T31" fmla="*/ 24 h 24"/>
              <a:gd name="T32" fmla="*/ 30 w 30"/>
              <a:gd name="T33" fmla="*/ 21 h 24"/>
              <a:gd name="T34" fmla="*/ 30 w 30"/>
              <a:gd name="T35" fmla="*/ 3 h 24"/>
              <a:gd name="T36" fmla="*/ 28 w 30"/>
              <a:gd name="T3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0" h="24">
                <a:moveTo>
                  <a:pt x="3" y="3"/>
                </a:moveTo>
                <a:cubicBezTo>
                  <a:pt x="27" y="3"/>
                  <a:pt x="27" y="3"/>
                  <a:pt x="27" y="3"/>
                </a:cubicBezTo>
                <a:cubicBezTo>
                  <a:pt x="27" y="21"/>
                  <a:pt x="27" y="21"/>
                  <a:pt x="27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3"/>
                  <a:pt x="3" y="3"/>
                  <a:pt x="3" y="3"/>
                </a:cubicBezTo>
                <a:close/>
                <a:moveTo>
                  <a:pt x="29" y="11"/>
                </a:moveTo>
                <a:cubicBezTo>
                  <a:pt x="29" y="11"/>
                  <a:pt x="30" y="12"/>
                  <a:pt x="30" y="12"/>
                </a:cubicBezTo>
                <a:cubicBezTo>
                  <a:pt x="30" y="13"/>
                  <a:pt x="29" y="13"/>
                  <a:pt x="29" y="13"/>
                </a:cubicBezTo>
                <a:cubicBezTo>
                  <a:pt x="28" y="13"/>
                  <a:pt x="28" y="13"/>
                  <a:pt x="28" y="12"/>
                </a:cubicBezTo>
                <a:cubicBezTo>
                  <a:pt x="28" y="12"/>
                  <a:pt x="28" y="11"/>
                  <a:pt x="29" y="11"/>
                </a:cubicBezTo>
                <a:close/>
                <a:moveTo>
                  <a:pt x="28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3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2"/>
                  <a:pt x="1" y="24"/>
                  <a:pt x="3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9" y="24"/>
                  <a:pt x="30" y="22"/>
                  <a:pt x="30" y="21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2"/>
                  <a:pt x="29" y="0"/>
                  <a:pt x="28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1" name="Freeform 134"/>
          <p:cNvSpPr>
            <a:spLocks noEditPoints="1"/>
          </p:cNvSpPr>
          <p:nvPr/>
        </p:nvSpPr>
        <p:spPr bwMode="auto">
          <a:xfrm>
            <a:off x="6735046" y="1675236"/>
            <a:ext cx="413199" cy="306567"/>
          </a:xfrm>
          <a:custGeom>
            <a:avLst/>
            <a:gdLst>
              <a:gd name="T0" fmla="*/ 3 w 26"/>
              <a:gd name="T1" fmla="*/ 2 h 19"/>
              <a:gd name="T2" fmla="*/ 16 w 26"/>
              <a:gd name="T3" fmla="*/ 2 h 19"/>
              <a:gd name="T4" fmla="*/ 16 w 26"/>
              <a:gd name="T5" fmla="*/ 2 h 19"/>
              <a:gd name="T6" fmla="*/ 16 w 26"/>
              <a:gd name="T7" fmla="*/ 1 h 19"/>
              <a:gd name="T8" fmla="*/ 17 w 26"/>
              <a:gd name="T9" fmla="*/ 0 h 19"/>
              <a:gd name="T10" fmla="*/ 21 w 26"/>
              <a:gd name="T11" fmla="*/ 0 h 19"/>
              <a:gd name="T12" fmla="*/ 23 w 26"/>
              <a:gd name="T13" fmla="*/ 1 h 19"/>
              <a:gd name="T14" fmla="*/ 23 w 26"/>
              <a:gd name="T15" fmla="*/ 2 h 19"/>
              <a:gd name="T16" fmla="*/ 23 w 26"/>
              <a:gd name="T17" fmla="*/ 2 h 19"/>
              <a:gd name="T18" fmla="*/ 23 w 26"/>
              <a:gd name="T19" fmla="*/ 2 h 19"/>
              <a:gd name="T20" fmla="*/ 26 w 26"/>
              <a:gd name="T21" fmla="*/ 5 h 19"/>
              <a:gd name="T22" fmla="*/ 26 w 26"/>
              <a:gd name="T23" fmla="*/ 16 h 19"/>
              <a:gd name="T24" fmla="*/ 23 w 26"/>
              <a:gd name="T25" fmla="*/ 19 h 19"/>
              <a:gd name="T26" fmla="*/ 3 w 26"/>
              <a:gd name="T27" fmla="*/ 19 h 19"/>
              <a:gd name="T28" fmla="*/ 0 w 26"/>
              <a:gd name="T29" fmla="*/ 16 h 19"/>
              <a:gd name="T30" fmla="*/ 0 w 26"/>
              <a:gd name="T31" fmla="*/ 5 h 19"/>
              <a:gd name="T32" fmla="*/ 3 w 26"/>
              <a:gd name="T33" fmla="*/ 2 h 19"/>
              <a:gd name="T34" fmla="*/ 17 w 26"/>
              <a:gd name="T35" fmla="*/ 2 h 19"/>
              <a:gd name="T36" fmla="*/ 21 w 26"/>
              <a:gd name="T37" fmla="*/ 2 h 19"/>
              <a:gd name="T38" fmla="*/ 21 w 26"/>
              <a:gd name="T39" fmla="*/ 0 h 19"/>
              <a:gd name="T40" fmla="*/ 17 w 26"/>
              <a:gd name="T41" fmla="*/ 0 h 19"/>
              <a:gd name="T42" fmla="*/ 17 w 26"/>
              <a:gd name="T43" fmla="*/ 2 h 19"/>
              <a:gd name="T44" fmla="*/ 13 w 26"/>
              <a:gd name="T45" fmla="*/ 4 h 19"/>
              <a:gd name="T46" fmla="*/ 7 w 26"/>
              <a:gd name="T47" fmla="*/ 10 h 19"/>
              <a:gd name="T48" fmla="*/ 13 w 26"/>
              <a:gd name="T49" fmla="*/ 17 h 19"/>
              <a:gd name="T50" fmla="*/ 20 w 26"/>
              <a:gd name="T51" fmla="*/ 10 h 19"/>
              <a:gd name="T52" fmla="*/ 13 w 26"/>
              <a:gd name="T53" fmla="*/ 4 h 19"/>
              <a:gd name="T54" fmla="*/ 18 w 26"/>
              <a:gd name="T55" fmla="*/ 10 h 19"/>
              <a:gd name="T56" fmla="*/ 13 w 26"/>
              <a:gd name="T57" fmla="*/ 6 h 19"/>
              <a:gd name="T58" fmla="*/ 9 w 26"/>
              <a:gd name="T59" fmla="*/ 10 h 19"/>
              <a:gd name="T60" fmla="*/ 13 w 26"/>
              <a:gd name="T61" fmla="*/ 15 h 19"/>
              <a:gd name="T62" fmla="*/ 18 w 26"/>
              <a:gd name="T63" fmla="*/ 10 h 19"/>
              <a:gd name="T64" fmla="*/ 13 w 26"/>
              <a:gd name="T65" fmla="*/ 5 h 19"/>
              <a:gd name="T66" fmla="*/ 8 w 26"/>
              <a:gd name="T67" fmla="*/ 10 h 19"/>
              <a:gd name="T68" fmla="*/ 13 w 26"/>
              <a:gd name="T69" fmla="*/ 16 h 19"/>
              <a:gd name="T70" fmla="*/ 18 w 26"/>
              <a:gd name="T71" fmla="*/ 10 h 19"/>
              <a:gd name="T72" fmla="*/ 13 w 26"/>
              <a:gd name="T73" fmla="*/ 5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6" h="19">
                <a:moveTo>
                  <a:pt x="3" y="2"/>
                </a:move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1"/>
                  <a:pt x="16" y="1"/>
                  <a:pt x="16" y="1"/>
                </a:cubicBezTo>
                <a:cubicBezTo>
                  <a:pt x="16" y="0"/>
                  <a:pt x="16" y="0"/>
                  <a:pt x="17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2" y="0"/>
                  <a:pt x="23" y="0"/>
                  <a:pt x="23" y="1"/>
                </a:cubicBezTo>
                <a:cubicBezTo>
                  <a:pt x="23" y="2"/>
                  <a:pt x="23" y="2"/>
                  <a:pt x="23" y="2"/>
                </a:cubicBezTo>
                <a:cubicBezTo>
                  <a:pt x="23" y="2"/>
                  <a:pt x="23" y="2"/>
                  <a:pt x="23" y="2"/>
                </a:cubicBezTo>
                <a:cubicBezTo>
                  <a:pt x="23" y="2"/>
                  <a:pt x="23" y="2"/>
                  <a:pt x="23" y="2"/>
                </a:cubicBezTo>
                <a:cubicBezTo>
                  <a:pt x="25" y="2"/>
                  <a:pt x="26" y="3"/>
                  <a:pt x="26" y="5"/>
                </a:cubicBezTo>
                <a:cubicBezTo>
                  <a:pt x="26" y="16"/>
                  <a:pt x="26" y="16"/>
                  <a:pt x="26" y="16"/>
                </a:cubicBezTo>
                <a:cubicBezTo>
                  <a:pt x="26" y="17"/>
                  <a:pt x="25" y="19"/>
                  <a:pt x="2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2" y="19"/>
                  <a:pt x="0" y="17"/>
                  <a:pt x="0" y="16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2"/>
                  <a:pt x="3" y="2"/>
                </a:cubicBezTo>
                <a:close/>
                <a:moveTo>
                  <a:pt x="17" y="2"/>
                </a:moveTo>
                <a:cubicBezTo>
                  <a:pt x="21" y="2"/>
                  <a:pt x="21" y="2"/>
                  <a:pt x="21" y="2"/>
                </a:cubicBezTo>
                <a:cubicBezTo>
                  <a:pt x="21" y="0"/>
                  <a:pt x="21" y="0"/>
                  <a:pt x="21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2"/>
                  <a:pt x="17" y="2"/>
                  <a:pt x="17" y="2"/>
                </a:cubicBezTo>
                <a:close/>
                <a:moveTo>
                  <a:pt x="13" y="4"/>
                </a:moveTo>
                <a:cubicBezTo>
                  <a:pt x="10" y="4"/>
                  <a:pt x="7" y="7"/>
                  <a:pt x="7" y="10"/>
                </a:cubicBezTo>
                <a:cubicBezTo>
                  <a:pt x="7" y="14"/>
                  <a:pt x="10" y="17"/>
                  <a:pt x="13" y="17"/>
                </a:cubicBezTo>
                <a:cubicBezTo>
                  <a:pt x="17" y="17"/>
                  <a:pt x="20" y="14"/>
                  <a:pt x="20" y="10"/>
                </a:cubicBezTo>
                <a:cubicBezTo>
                  <a:pt x="20" y="7"/>
                  <a:pt x="17" y="4"/>
                  <a:pt x="13" y="4"/>
                </a:cubicBezTo>
                <a:close/>
                <a:moveTo>
                  <a:pt x="18" y="10"/>
                </a:moveTo>
                <a:cubicBezTo>
                  <a:pt x="18" y="8"/>
                  <a:pt x="16" y="6"/>
                  <a:pt x="13" y="6"/>
                </a:cubicBezTo>
                <a:cubicBezTo>
                  <a:pt x="11" y="6"/>
                  <a:pt x="9" y="8"/>
                  <a:pt x="9" y="10"/>
                </a:cubicBezTo>
                <a:cubicBezTo>
                  <a:pt x="9" y="13"/>
                  <a:pt x="11" y="15"/>
                  <a:pt x="13" y="15"/>
                </a:cubicBezTo>
                <a:cubicBezTo>
                  <a:pt x="16" y="15"/>
                  <a:pt x="18" y="13"/>
                  <a:pt x="18" y="10"/>
                </a:cubicBezTo>
                <a:close/>
                <a:moveTo>
                  <a:pt x="13" y="5"/>
                </a:moveTo>
                <a:cubicBezTo>
                  <a:pt x="11" y="5"/>
                  <a:pt x="8" y="7"/>
                  <a:pt x="8" y="10"/>
                </a:cubicBezTo>
                <a:cubicBezTo>
                  <a:pt x="8" y="13"/>
                  <a:pt x="11" y="16"/>
                  <a:pt x="13" y="16"/>
                </a:cubicBezTo>
                <a:cubicBezTo>
                  <a:pt x="16" y="16"/>
                  <a:pt x="18" y="13"/>
                  <a:pt x="18" y="10"/>
                </a:cubicBezTo>
                <a:cubicBezTo>
                  <a:pt x="18" y="7"/>
                  <a:pt x="16" y="5"/>
                  <a:pt x="13" y="5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7313356" y="1273026"/>
            <a:ext cx="3411088" cy="853054"/>
            <a:chOff x="7379396" y="1782296"/>
            <a:chExt cx="3129152" cy="853054"/>
          </a:xfrm>
        </p:grpSpPr>
        <p:sp>
          <p:nvSpPr>
            <p:cNvPr id="103" name="矩形 102"/>
            <p:cNvSpPr/>
            <p:nvPr/>
          </p:nvSpPr>
          <p:spPr>
            <a:xfrm>
              <a:off x="7385983" y="1782296"/>
              <a:ext cx="3122565" cy="8530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app</a:t>
              </a:r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环信聊天与管理员</a:t>
              </a:r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PC</a:t>
              </a:r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端：</a:t>
              </a:r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	</a:t>
              </a:r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黄立根</a:t>
              </a:r>
            </a:p>
          </p:txBody>
        </p:sp>
        <p:sp>
          <p:nvSpPr>
            <p:cNvPr id="104" name="矩形 103"/>
            <p:cNvSpPr/>
            <p:nvPr/>
          </p:nvSpPr>
          <p:spPr>
            <a:xfrm>
              <a:off x="7379396" y="2157142"/>
              <a:ext cx="3122565" cy="3450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endParaRPr sz="14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1241778" y="4528245"/>
            <a:ext cx="3258251" cy="850939"/>
            <a:chOff x="1443504" y="5037515"/>
            <a:chExt cx="3122565" cy="850939"/>
          </a:xfrm>
        </p:grpSpPr>
        <p:sp>
          <p:nvSpPr>
            <p:cNvPr id="106" name="矩形 105"/>
            <p:cNvSpPr/>
            <p:nvPr/>
          </p:nvSpPr>
          <p:spPr>
            <a:xfrm>
              <a:off x="1659880" y="5037515"/>
              <a:ext cx="2906189" cy="8509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百度地图、软件测试：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黄俊贤、冯德志</a:t>
              </a:r>
            </a:p>
          </p:txBody>
        </p:sp>
        <p:sp>
          <p:nvSpPr>
            <p:cNvPr id="107" name="矩形 106"/>
            <p:cNvSpPr/>
            <p:nvPr/>
          </p:nvSpPr>
          <p:spPr>
            <a:xfrm>
              <a:off x="1443504" y="5412361"/>
              <a:ext cx="3122565" cy="3450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endParaRPr sz="14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7731521" y="4019320"/>
            <a:ext cx="3410495" cy="853054"/>
            <a:chOff x="7797561" y="4528590"/>
            <a:chExt cx="3410495" cy="853054"/>
          </a:xfrm>
        </p:grpSpPr>
        <p:sp>
          <p:nvSpPr>
            <p:cNvPr id="109" name="矩形 108"/>
            <p:cNvSpPr/>
            <p:nvPr/>
          </p:nvSpPr>
          <p:spPr>
            <a:xfrm>
              <a:off x="7804148" y="4528590"/>
              <a:ext cx="3403908" cy="8530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App</a:t>
              </a:r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对接后台、</a:t>
              </a:r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app</a:t>
              </a:r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界面：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邱志鹏</a:t>
              </a:r>
            </a:p>
          </p:txBody>
        </p:sp>
        <p:sp>
          <p:nvSpPr>
            <p:cNvPr id="110" name="矩形 109"/>
            <p:cNvSpPr/>
            <p:nvPr/>
          </p:nvSpPr>
          <p:spPr>
            <a:xfrm>
              <a:off x="7797561" y="4903436"/>
              <a:ext cx="3122565" cy="3450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endParaRPr sz="14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968922" y="2078751"/>
            <a:ext cx="3122565" cy="719940"/>
            <a:chOff x="1034962" y="2588021"/>
            <a:chExt cx="3122565" cy="719940"/>
          </a:xfrm>
        </p:grpSpPr>
        <p:sp>
          <p:nvSpPr>
            <p:cNvPr id="112" name="矩形 111"/>
            <p:cNvSpPr/>
            <p:nvPr/>
          </p:nvSpPr>
          <p:spPr>
            <a:xfrm>
              <a:off x="1034962" y="2588021"/>
              <a:ext cx="3122565" cy="4529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后台开发：李达波</a:t>
              </a:r>
            </a:p>
          </p:txBody>
        </p:sp>
        <p:sp>
          <p:nvSpPr>
            <p:cNvPr id="113" name="矩形 112"/>
            <p:cNvSpPr/>
            <p:nvPr/>
          </p:nvSpPr>
          <p:spPr>
            <a:xfrm>
              <a:off x="1034962" y="2962867"/>
              <a:ext cx="3122565" cy="3450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endParaRPr sz="14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14" name="椭圆 113"/>
          <p:cNvSpPr/>
          <p:nvPr/>
        </p:nvSpPr>
        <p:spPr>
          <a:xfrm>
            <a:off x="4663689" y="2182612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6844262" y="452505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6" name="椭圆 115"/>
          <p:cNvSpPr/>
          <p:nvPr/>
        </p:nvSpPr>
        <p:spPr>
          <a:xfrm flipH="1">
            <a:off x="7028686" y="2180983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7" name="椭圆 116"/>
          <p:cNvSpPr/>
          <p:nvPr/>
        </p:nvSpPr>
        <p:spPr>
          <a:xfrm flipH="1">
            <a:off x="4596598" y="4467337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bldLvl="0" animBg="1"/>
      <p:bldP spid="99" grpId="0" bldLvl="0" animBg="1"/>
      <p:bldP spid="100" grpId="0" bldLvl="0" animBg="1"/>
      <p:bldP spid="101" grpId="0" bldLvl="0" animBg="1"/>
      <p:bldP spid="114" grpId="0" bldLvl="0" animBg="1"/>
      <p:bldP spid="115" grpId="0" bldLvl="0" animBg="1"/>
      <p:bldP spid="116" grpId="0" bldLvl="0" animBg="1"/>
      <p:bldP spid="11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3</a:t>
            </a:r>
            <a:endParaRPr 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435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遇到的难题</a:t>
            </a: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486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286933" y="186776"/>
            <a:ext cx="81844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难题一     </a:t>
            </a:r>
            <a:r>
              <a:rPr lang="zh-CN" altLang="en-US" sz="2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前期设计不能满足编码需求</a:t>
            </a:r>
            <a:endParaRPr lang="en-US" altLang="zh-CN" sz="3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0F0E3F-F214-409C-B92E-D2E964E1C6D8}"/>
              </a:ext>
            </a:extLst>
          </p:cNvPr>
          <p:cNvSpPr txBox="1"/>
          <p:nvPr/>
        </p:nvSpPr>
        <p:spPr>
          <a:xfrm>
            <a:off x="1004711" y="1580444"/>
            <a:ext cx="724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、用例规约文档设计不够合理，在后期编码中不断修改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F86CFC93-4DFF-455A-8667-1C3C9F64990F}"/>
              </a:ext>
            </a:extLst>
          </p:cNvPr>
          <p:cNvSpPr txBox="1"/>
          <p:nvPr/>
        </p:nvSpPr>
        <p:spPr>
          <a:xfrm>
            <a:off x="1004711" y="2195688"/>
            <a:ext cx="983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、编码之前没有事先规定虚拟机型号、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API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版本、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android studio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版本等，导致不同环境下的开发</a:t>
            </a:r>
            <a:endParaRPr lang="en-US" altLang="zh-CN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所呈现的效果不一样、甚至不能运行。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       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6717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576</Words>
  <Application>Microsoft Office PowerPoint</Application>
  <PresentationFormat>宽屏</PresentationFormat>
  <Paragraphs>101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微软雅黑</vt:lpstr>
      <vt:lpstr>Arial</vt:lpstr>
      <vt:lpstr>Calibri</vt:lpstr>
      <vt:lpstr>Calibri Light</vt:lpstr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user</cp:lastModifiedBy>
  <cp:revision>24</cp:revision>
  <dcterms:created xsi:type="dcterms:W3CDTF">2017-05-21T03:23:00Z</dcterms:created>
  <dcterms:modified xsi:type="dcterms:W3CDTF">2018-12-17T14:57:58Z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