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8" r:id="rId3"/>
    <p:sldId id="269" r:id="rId5"/>
    <p:sldId id="282" r:id="rId6"/>
    <p:sldId id="285" r:id="rId7"/>
    <p:sldId id="308" r:id="rId8"/>
    <p:sldId id="284" r:id="rId9"/>
    <p:sldId id="310" r:id="rId10"/>
    <p:sldId id="286" r:id="rId11"/>
    <p:sldId id="271" r:id="rId12"/>
    <p:sldId id="278" r:id="rId13"/>
    <p:sldId id="259" r:id="rId14"/>
    <p:sldId id="279" r:id="rId15"/>
    <p:sldId id="261" r:id="rId16"/>
    <p:sldId id="263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66"/>
      </p:cViewPr>
      <p:guideLst>
        <p:guide orient="horz" pos="817"/>
        <p:guide pos="3801"/>
        <p:guide pos="1974"/>
        <p:guide pos="5701"/>
        <p:guide orient="horz" pos="2137"/>
        <p:guide orient="horz" pos="1588"/>
        <p:guide pos="6716"/>
        <p:guide orient="horz" pos="1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8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A370D-DCBB-472B-9C7C-ADA8E822A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61DBE-6B1C-4738-A02E-9BD993EBF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CD47-4498-49C2-B039-606104318D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1742-2A5B-4123-A8C5-3DF3529641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6" y="0"/>
            <a:ext cx="10284577" cy="6858000"/>
          </a:xfrm>
          <a:prstGeom prst="rect">
            <a:avLst/>
          </a:prstGeom>
        </p:spPr>
      </p:pic>
      <p:sp>
        <p:nvSpPr>
          <p:cNvPr id="5" name="六边形 4"/>
          <p:cNvSpPr/>
          <p:nvPr/>
        </p:nvSpPr>
        <p:spPr>
          <a:xfrm>
            <a:off x="4775200" y="2112989"/>
            <a:ext cx="2641600" cy="224790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4775200" y="2112989"/>
            <a:ext cx="2641600" cy="22479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79520" y="5292371"/>
            <a:ext cx="543295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LinkLive-link the lives</a:t>
            </a:r>
            <a:endParaRPr lang="en-US" sz="28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图片 6" descr="稿定设计导出-20181217-153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65" y="232283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816414" y="2683472"/>
            <a:ext cx="894408" cy="970356"/>
            <a:chOff x="3013748" y="1523733"/>
            <a:chExt cx="2160000" cy="2343417"/>
          </a:xfrm>
        </p:grpSpPr>
        <p:sp>
          <p:nvSpPr>
            <p:cNvPr id="5" name="等腰三角形 4"/>
            <p:cNvSpPr>
              <a:spLocks noChangeAspect="1"/>
            </p:cNvSpPr>
            <p:nvPr/>
          </p:nvSpPr>
          <p:spPr>
            <a:xfrm>
              <a:off x="3013748" y="1523733"/>
              <a:ext cx="2160000" cy="180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013748" y="2067150"/>
              <a:ext cx="2160000" cy="1800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2710815" y="2388235"/>
            <a:ext cx="1788795" cy="149098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/>
        </p:nvSpPr>
        <p:spPr>
          <a:xfrm rot="10800000">
            <a:off x="4499610" y="3434715"/>
            <a:ext cx="715645" cy="59626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 rot="10800000">
            <a:off x="5215164" y="2908410"/>
            <a:ext cx="2057138" cy="2231819"/>
            <a:chOff x="3013748" y="1523733"/>
            <a:chExt cx="2160000" cy="2343417"/>
          </a:xfrm>
        </p:grpSpPr>
        <p:sp>
          <p:nvSpPr>
            <p:cNvPr id="14" name="等腰三角形 13"/>
            <p:cNvSpPr>
              <a:spLocks noChangeAspect="1"/>
            </p:cNvSpPr>
            <p:nvPr/>
          </p:nvSpPr>
          <p:spPr>
            <a:xfrm>
              <a:off x="3013748" y="1523733"/>
              <a:ext cx="2160000" cy="180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3013748" y="2067150"/>
              <a:ext cx="2160000" cy="1800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等腰三角形 16"/>
          <p:cNvSpPr>
            <a:spLocks noChangeAspect="1"/>
          </p:cNvSpPr>
          <p:nvPr/>
        </p:nvSpPr>
        <p:spPr>
          <a:xfrm>
            <a:off x="7272020" y="2684780"/>
            <a:ext cx="894715" cy="74549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 rot="10800000">
            <a:off x="8166710" y="3054043"/>
            <a:ext cx="1520494" cy="1649605"/>
            <a:chOff x="3013748" y="1523733"/>
            <a:chExt cx="2160000" cy="2343417"/>
          </a:xfrm>
        </p:grpSpPr>
        <p:sp>
          <p:nvSpPr>
            <p:cNvPr id="20" name="等腰三角形 19"/>
            <p:cNvSpPr>
              <a:spLocks noChangeAspect="1"/>
            </p:cNvSpPr>
            <p:nvPr/>
          </p:nvSpPr>
          <p:spPr>
            <a:xfrm>
              <a:off x="3013748" y="1523733"/>
              <a:ext cx="2160000" cy="180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3013748" y="2067150"/>
              <a:ext cx="2160000" cy="1800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18091839">
            <a:off x="1572843" y="1455336"/>
            <a:ext cx="2160896" cy="403465"/>
            <a:chOff x="1463181" y="4946525"/>
            <a:chExt cx="2160896" cy="403465"/>
          </a:xfrm>
        </p:grpSpPr>
        <p:sp>
          <p:nvSpPr>
            <p:cNvPr id="32" name="文本框 31"/>
            <p:cNvSpPr txBox="1"/>
            <p:nvPr/>
          </p:nvSpPr>
          <p:spPr>
            <a:xfrm>
              <a:off x="1463181" y="4946525"/>
              <a:ext cx="216089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</a:rPr>
                <a:t>查看好友位置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463181" y="5346635"/>
              <a:ext cx="2160896" cy="335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18091839">
            <a:off x="3381976" y="5238169"/>
            <a:ext cx="2160896" cy="403465"/>
            <a:chOff x="1463181" y="4946525"/>
            <a:chExt cx="2160896" cy="403465"/>
          </a:xfrm>
        </p:grpSpPr>
        <p:sp>
          <p:nvSpPr>
            <p:cNvPr id="36" name="文本框 35"/>
            <p:cNvSpPr txBox="1"/>
            <p:nvPr/>
          </p:nvSpPr>
          <p:spPr>
            <a:xfrm>
              <a:off x="1463181" y="4946525"/>
              <a:ext cx="216089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</a:rPr>
                <a:t>分享动态 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463181" y="5346635"/>
              <a:ext cx="2160896" cy="335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椭圆 43"/>
          <p:cNvSpPr/>
          <p:nvPr/>
        </p:nvSpPr>
        <p:spPr>
          <a:xfrm>
            <a:off x="3112135" y="528320"/>
            <a:ext cx="37338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126230" y="6297930"/>
            <a:ext cx="37338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87105" y="528320"/>
            <a:ext cx="37338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 rot="18091839">
            <a:off x="7040828" y="1471211"/>
            <a:ext cx="2160896" cy="403465"/>
            <a:chOff x="1463181" y="4946525"/>
            <a:chExt cx="2160896" cy="403465"/>
          </a:xfrm>
        </p:grpSpPr>
        <p:sp>
          <p:nvSpPr>
            <p:cNvPr id="54" name="文本框 53"/>
            <p:cNvSpPr txBox="1"/>
            <p:nvPr/>
          </p:nvSpPr>
          <p:spPr>
            <a:xfrm>
              <a:off x="1463181" y="4946525"/>
              <a:ext cx="216089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</a:rPr>
                <a:t>与好友即时聊天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463181" y="5346635"/>
              <a:ext cx="2160896" cy="335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图片 56" descr="24185458105059812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135" y="423545"/>
            <a:ext cx="2026285" cy="3013075"/>
          </a:xfrm>
          <a:prstGeom prst="rect">
            <a:avLst/>
          </a:prstGeom>
        </p:spPr>
      </p:pic>
      <p:pic>
        <p:nvPicPr>
          <p:cNvPr id="58" name="图片 57" descr="动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3436620"/>
            <a:ext cx="2127250" cy="3204210"/>
          </a:xfrm>
          <a:prstGeom prst="rect">
            <a:avLst/>
          </a:prstGeom>
        </p:spPr>
      </p:pic>
      <p:pic>
        <p:nvPicPr>
          <p:cNvPr id="59" name="图片 58" descr="聊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45" y="423545"/>
            <a:ext cx="2026920" cy="3012440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 flipV="1">
            <a:off x="3829050" y="3025140"/>
            <a:ext cx="224790" cy="2108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971925" y="2840990"/>
            <a:ext cx="920115" cy="2451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我的位置</a:t>
            </a:r>
            <a:endParaRPr lang="zh-CN" altLang="en-US" sz="1200"/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8197215" y="5342890"/>
            <a:ext cx="970280" cy="10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9105900" y="5070475"/>
            <a:ext cx="1134745" cy="2730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发表动态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0"/>
            <a:ext cx="963966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1"/>
          <a:stretch>
            <a:fillRect/>
          </a:stretch>
        </p:blipFill>
        <p:spPr>
          <a:xfrm>
            <a:off x="8867411" y="0"/>
            <a:ext cx="332458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2782669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PART THREE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3429000"/>
            <a:ext cx="537028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96000" y="3429000"/>
            <a:ext cx="5370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架构</a:t>
            </a:r>
            <a:endParaRPr lang="zh-CN" alt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3163207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-635" y="4566557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207375" y="3194050"/>
            <a:ext cx="635" cy="13652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803015" y="3162935"/>
            <a:ext cx="1905" cy="13747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7550" y="4167505"/>
            <a:ext cx="2589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百度定位与地图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</a:rPr>
              <a:t>sdk</a:t>
            </a:r>
            <a:endParaRPr lang="en-US" altLang="zh-CN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1104" y="4167603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</a:rPr>
              <a:t>LeanCloud</a:t>
            </a:r>
            <a:endParaRPr lang="en-US" altLang="zh-CN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96236" y="4167264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</a:rPr>
              <a:t>android </a:t>
            </a:r>
            <a:endParaRPr lang="en-US" altLang="zh-CN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5975" y="492760"/>
            <a:ext cx="469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接口与</a:t>
            </a:r>
            <a:r>
              <a:rPr lang="en-US" altLang="zh-CN">
                <a:solidFill>
                  <a:schemeClr val="accent1"/>
                </a:solidFill>
              </a:rPr>
              <a:t>sdk</a:t>
            </a:r>
            <a:r>
              <a:rPr lang="zh-CN" altLang="en-US">
                <a:solidFill>
                  <a:schemeClr val="accent1"/>
                </a:solidFill>
              </a:rPr>
              <a:t>等支持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5" name="图片 54" descr="百度定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75" y="3525481"/>
            <a:ext cx="897156" cy="56903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LeanCloud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37480" y="3613150"/>
            <a:ext cx="17157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LeanCloud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89" name="Picture 3" descr="C:\Users\admin\Desktop\蜂导ppt\3x\资源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6308">
            <a:off x="2941480" y="1373198"/>
            <a:ext cx="1723577" cy="17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Users\admin\Desktop\蜂导ppt\3x\资源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6308">
            <a:off x="7606825" y="1373198"/>
            <a:ext cx="1723577" cy="17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" descr="C:\Users\admin\Desktop\蜂导ppt\3x\资源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6308">
            <a:off x="5246530" y="97483"/>
            <a:ext cx="1723577" cy="17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52" y="3522462"/>
            <a:ext cx="1057946" cy="572271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3119120" y="203962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移动终端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947025" y="203962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74030" y="763905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C/S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4457065" y="1261110"/>
            <a:ext cx="953770" cy="5499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754495" y="1297305"/>
            <a:ext cx="1005205" cy="6273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457065" y="2689225"/>
            <a:ext cx="3302635" cy="12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69205" y="2322195"/>
            <a:ext cx="205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http</a:t>
            </a:r>
            <a:r>
              <a:rPr lang="zh-CN" altLang="en-US">
                <a:solidFill>
                  <a:schemeClr val="accent1"/>
                </a:solidFill>
              </a:rPr>
              <a:t>协议</a:t>
            </a:r>
            <a:r>
              <a:rPr lang="en-US" altLang="zh-CN">
                <a:solidFill>
                  <a:schemeClr val="accent1"/>
                </a:solidFill>
              </a:rPr>
              <a:t>/json</a:t>
            </a:r>
            <a:r>
              <a:rPr lang="zh-CN" altLang="en-US">
                <a:solidFill>
                  <a:schemeClr val="accent1"/>
                </a:solidFill>
              </a:rPr>
              <a:t>数据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-635" y="5968637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01598" y="3162842"/>
            <a:ext cx="962026" cy="114300"/>
          </a:xfrm>
          <a:prstGeom prst="rect">
            <a:avLst/>
          </a:prstGeom>
          <a:solidFill>
            <a:srgbClr val="FC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01600" y="4566285"/>
            <a:ext cx="962025" cy="113030"/>
          </a:xfrm>
          <a:prstGeom prst="rect">
            <a:avLst/>
          </a:prstGeom>
          <a:solidFill>
            <a:srgbClr val="FC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106679" y="3304629"/>
            <a:ext cx="1038327" cy="880022"/>
            <a:chOff x="457199" y="510629"/>
            <a:chExt cx="1038327" cy="880022"/>
          </a:xfrm>
        </p:grpSpPr>
        <p:sp>
          <p:nvSpPr>
            <p:cNvPr id="114" name="五边形 113"/>
            <p:cNvSpPr/>
            <p:nvPr/>
          </p:nvSpPr>
          <p:spPr>
            <a:xfrm rot="5400000">
              <a:off x="498201" y="469628"/>
              <a:ext cx="880020" cy="962025"/>
            </a:xfrm>
            <a:prstGeom prst="homePlate">
              <a:avLst>
                <a:gd name="adj" fmla="val 32178"/>
              </a:avLst>
            </a:prstGeom>
            <a:solidFill>
              <a:srgbClr val="FC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33500" y="510629"/>
              <a:ext cx="962026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</a:rPr>
                <a:t>c</a:t>
              </a:r>
              <a:endParaRPr lang="en-US" altLang="zh-CN" sz="4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06679" y="4711789"/>
            <a:ext cx="1038327" cy="880022"/>
            <a:chOff x="457199" y="510629"/>
            <a:chExt cx="1038327" cy="880022"/>
          </a:xfrm>
        </p:grpSpPr>
        <p:sp>
          <p:nvSpPr>
            <p:cNvPr id="120" name="五边形 119"/>
            <p:cNvSpPr/>
            <p:nvPr/>
          </p:nvSpPr>
          <p:spPr>
            <a:xfrm rot="5400000">
              <a:off x="498201" y="469628"/>
              <a:ext cx="880020" cy="962025"/>
            </a:xfrm>
            <a:prstGeom prst="homePlate">
              <a:avLst>
                <a:gd name="adj" fmla="val 32178"/>
              </a:avLst>
            </a:prstGeom>
            <a:solidFill>
              <a:srgbClr val="FC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33500" y="510629"/>
              <a:ext cx="962026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</a:rPr>
                <a:t>s</a:t>
              </a:r>
              <a:endParaRPr lang="en-US" altLang="zh-CN" sz="44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图片 1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2" y="4805816"/>
            <a:ext cx="1654967" cy="580898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25" y="4805816"/>
            <a:ext cx="1606414" cy="580898"/>
          </a:xfrm>
          <a:prstGeom prst="rect">
            <a:avLst/>
          </a:prstGeom>
        </p:spPr>
      </p:pic>
      <p:pic>
        <p:nvPicPr>
          <p:cNvPr id="124" name="图片 123" descr="baidu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418" y="4804955"/>
            <a:ext cx="1599799" cy="580898"/>
          </a:xfrm>
          <a:prstGeom prst="rect">
            <a:avLst/>
          </a:prstGeom>
        </p:spPr>
      </p:pic>
      <p:cxnSp>
        <p:nvCxnSpPr>
          <p:cNvPr id="125" name="直接连接符 124"/>
          <p:cNvCxnSpPr/>
          <p:nvPr/>
        </p:nvCxnSpPr>
        <p:spPr>
          <a:xfrm>
            <a:off x="3091815" y="4559300"/>
            <a:ext cx="10160" cy="142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10064115" y="4865370"/>
            <a:ext cx="170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 SSM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6090920" y="4559300"/>
            <a:ext cx="10160" cy="139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9269730" y="4620260"/>
            <a:ext cx="10160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1059815" y="5560060"/>
            <a:ext cx="173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mysql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664585" y="5570220"/>
            <a:ext cx="183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eclipse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953250" y="5560060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百度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984740" y="55187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SSM</a:t>
            </a:r>
            <a:r>
              <a:rPr lang="zh-CN" altLang="en-US">
                <a:solidFill>
                  <a:schemeClr val="bg1"/>
                </a:solidFill>
              </a:rPr>
              <a:t>框架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AutoShape 18"/>
          <p:cNvSpPr>
            <a:spLocks noChangeArrowheads="1"/>
          </p:cNvSpPr>
          <p:nvPr/>
        </p:nvSpPr>
        <p:spPr bwMode="auto">
          <a:xfrm>
            <a:off x="3234963" y="445411"/>
            <a:ext cx="5751287" cy="5751279"/>
          </a:xfrm>
          <a:custGeom>
            <a:avLst/>
            <a:gdLst>
              <a:gd name="G0" fmla="+- 4088 0 0"/>
              <a:gd name="G1" fmla="+- 21600 0 4088"/>
              <a:gd name="G2" fmla="+- 21600 0 408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88" y="10800"/>
                </a:moveTo>
                <a:cubicBezTo>
                  <a:pt x="4088" y="14507"/>
                  <a:pt x="7093" y="17512"/>
                  <a:pt x="10800" y="17512"/>
                </a:cubicBezTo>
                <a:cubicBezTo>
                  <a:pt x="14507" y="17512"/>
                  <a:pt x="17512" y="14507"/>
                  <a:pt x="17512" y="10800"/>
                </a:cubicBezTo>
                <a:cubicBezTo>
                  <a:pt x="17512" y="7093"/>
                  <a:pt x="14507" y="4088"/>
                  <a:pt x="10800" y="4088"/>
                </a:cubicBezTo>
                <a:cubicBezTo>
                  <a:pt x="7093" y="4088"/>
                  <a:pt x="4088" y="7093"/>
                  <a:pt x="4088" y="10800"/>
                </a:cubicBez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shade val="95294"/>
                  <a:invGamma/>
                  <a:alpha val="38000"/>
                </a:srgbClr>
              </a:gs>
              <a:gs pos="100000">
                <a:srgbClr val="0066CC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8" tIns="45719" rIns="91438" bIns="45719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ldLvl="0" animBg="1"/>
      <p:bldP spid="13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2"/>
          <a:stretch>
            <a:fillRect/>
          </a:stretch>
        </p:blipFill>
        <p:spPr>
          <a:xfrm>
            <a:off x="0" y="-114300"/>
            <a:ext cx="12192000" cy="6972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782669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PART FOUR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429000"/>
            <a:ext cx="537028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429000"/>
            <a:ext cx="5370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我的团队</a:t>
            </a:r>
            <a:endParaRPr lang="zh-CN" alt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47920" y="377105"/>
            <a:ext cx="596272" cy="646904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7150"/>
              <a:ext cx="2160000" cy="1800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056" y="1024009"/>
            <a:ext cx="10176869" cy="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2329" y="500789"/>
            <a:ext cx="3754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j-lt"/>
              </a:rPr>
              <a:t>TeamMate</a:t>
            </a:r>
            <a:endParaRPr lang="en-US" altLang="zh-CN" sz="2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985" y="1672274"/>
            <a:ext cx="5232400" cy="45338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r="11567"/>
          <a:stretch>
            <a:fillRect/>
          </a:stretch>
        </p:blipFill>
        <p:spPr>
          <a:xfrm>
            <a:off x="647919" y="1773238"/>
            <a:ext cx="4972050" cy="4312920"/>
          </a:xfrm>
          <a:prstGeom prst="rect">
            <a:avLst/>
          </a:prstGeom>
        </p:spPr>
      </p:pic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313376" y="2376624"/>
            <a:ext cx="596272" cy="646904"/>
            <a:chOff x="3013748" y="1523733"/>
            <a:chExt cx="2160000" cy="2343417"/>
          </a:xfrm>
        </p:grpSpPr>
        <p:sp>
          <p:nvSpPr>
            <p:cNvPr id="12" name="等腰三角形 11"/>
            <p:cNvSpPr/>
            <p:nvPr/>
          </p:nvSpPr>
          <p:spPr>
            <a:xfrm>
              <a:off x="3013748" y="1523733"/>
              <a:ext cx="2160000" cy="18000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3013748" y="2067150"/>
              <a:ext cx="2160000" cy="1800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909649" y="2473407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我的队友</a:t>
            </a:r>
            <a:endParaRPr lang="zh-CN" alt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909435" y="2873375"/>
            <a:ext cx="4281170" cy="3429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149697834249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3075940"/>
            <a:ext cx="706755" cy="706755"/>
          </a:xfrm>
          <a:prstGeom prst="rect">
            <a:avLst/>
          </a:prstGeom>
        </p:spPr>
      </p:pic>
      <p:pic>
        <p:nvPicPr>
          <p:cNvPr id="20" name="图片 19" descr="e82ae1300a4ee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275" y="4148455"/>
            <a:ext cx="702945" cy="702945"/>
          </a:xfrm>
          <a:prstGeom prst="rect">
            <a:avLst/>
          </a:prstGeom>
        </p:spPr>
      </p:pic>
      <p:pic>
        <p:nvPicPr>
          <p:cNvPr id="21" name="图片 20" descr="u=2911083660,2614937347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55" y="5271135"/>
            <a:ext cx="703580" cy="704215"/>
          </a:xfrm>
          <a:prstGeom prst="rect">
            <a:avLst/>
          </a:prstGeom>
        </p:spPr>
      </p:pic>
      <p:pic>
        <p:nvPicPr>
          <p:cNvPr id="22" name="图片 21" descr="timg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955" y="4148455"/>
            <a:ext cx="703580" cy="702945"/>
          </a:xfrm>
          <a:prstGeom prst="rect">
            <a:avLst/>
          </a:prstGeom>
        </p:spPr>
      </p:pic>
      <p:pic>
        <p:nvPicPr>
          <p:cNvPr id="23" name="图片 22" descr="185887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910" y="3075305"/>
            <a:ext cx="702310" cy="7023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22515" y="332613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陈</a:t>
            </a:r>
            <a:r>
              <a:rPr lang="zh-CN" altLang="en-US">
                <a:solidFill>
                  <a:schemeClr val="accent5"/>
                </a:solidFill>
              </a:rPr>
              <a:t>添楠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79660" y="332613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黄龙强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2515" y="431609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李福森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79660" y="431546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王一鸣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22515" y="543941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邱培松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2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0" y="2782669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3429000"/>
            <a:ext cx="537028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000" y="3429000"/>
            <a:ext cx="537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Thank you for your reading.</a:t>
            </a:r>
            <a:endParaRPr lang="en-US" altLang="zh-CN" sz="24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802310"/>
            <a:ext cx="5372100" cy="5253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2782669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PART ONE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096000" y="3429000"/>
            <a:ext cx="537028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000" y="3429000"/>
            <a:ext cx="5370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What is “Link Live”? </a:t>
            </a:r>
            <a:endParaRPr lang="en-US" altLang="zh-CN" sz="24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60703" y="1238498"/>
            <a:ext cx="7722870" cy="4254955"/>
            <a:chOff x="1514522" y="1304925"/>
            <a:chExt cx="7722870" cy="4254955"/>
          </a:xfrm>
        </p:grpSpPr>
        <p:grpSp>
          <p:nvGrpSpPr>
            <p:cNvPr id="4" name="组合 3"/>
            <p:cNvGrpSpPr/>
            <p:nvPr/>
          </p:nvGrpSpPr>
          <p:grpSpPr>
            <a:xfrm>
              <a:off x="1514522" y="1304925"/>
              <a:ext cx="4464211" cy="4254955"/>
              <a:chOff x="938213" y="1330325"/>
              <a:chExt cx="4464211" cy="4254955"/>
            </a:xfrm>
          </p:grpSpPr>
          <p:sp>
            <p:nvSpPr>
              <p:cNvPr id="2" name="正五边形 1"/>
              <p:cNvSpPr/>
              <p:nvPr/>
            </p:nvSpPr>
            <p:spPr>
              <a:xfrm>
                <a:off x="938213" y="1330325"/>
                <a:ext cx="4267200" cy="4124325"/>
              </a:xfrm>
              <a:prstGeom prst="pent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正五边形 2"/>
              <p:cNvSpPr/>
              <p:nvPr/>
            </p:nvSpPr>
            <p:spPr>
              <a:xfrm rot="2204025">
                <a:off x="1135224" y="1460955"/>
                <a:ext cx="4267200" cy="4124325"/>
              </a:xfrm>
              <a:prstGeom prst="pentago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273642" y="3020663"/>
              <a:ext cx="267428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app</a:t>
              </a:r>
              <a:r>
                <a:rPr lang="zh-CN" altLang="en-US" sz="2800" b="1" dirty="0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标签</a:t>
              </a:r>
              <a:endParaRPr lang="zh-CN" altLang="en-US" sz="2800" b="1" dirty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5079233" y="1840481"/>
              <a:ext cx="4004442" cy="1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781722" y="2881882"/>
              <a:ext cx="3301953" cy="14987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5840142" y="4372861"/>
              <a:ext cx="3243533" cy="1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993924" y="5429250"/>
              <a:ext cx="408975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068617" y="1840230"/>
              <a:ext cx="401574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基于百度定位服务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880147" y="2882265"/>
              <a:ext cx="32442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sym typeface="+mn-ea"/>
                </a:rPr>
                <a:t>即时位置</a:t>
              </a:r>
              <a:endParaRPr lang="zh-CN" altLang="en-US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40142" y="3963035"/>
              <a:ext cx="33242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</a:rPr>
                <a:t>即时通信</a:t>
              </a:r>
              <a:endParaRPr lang="zh-CN" altLang="en-US" sz="2000" b="1" dirty="0" smtClean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93687" y="5029200"/>
              <a:ext cx="424370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+mj-lt"/>
                  <a:sym typeface="+mn-ea"/>
                </a:rPr>
                <a:t>信息分享</a:t>
              </a:r>
              <a:endParaRPr lang="en-US" altLang="zh-CN" sz="20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083550" y="2306320"/>
            <a:ext cx="34918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这款软件实现价值依靠于用户分享的信息</a:t>
            </a:r>
            <a:r>
              <a:rPr lang="en-US" altLang="zh-CN" sz="2000">
                <a:solidFill>
                  <a:schemeClr val="bg1"/>
                </a:solidFill>
              </a:rPr>
              <a:t>.</a:t>
            </a:r>
            <a:r>
              <a:rPr lang="zh-CN" altLang="en-US" sz="2000">
                <a:solidFill>
                  <a:schemeClr val="bg1"/>
                </a:solidFill>
              </a:rPr>
              <a:t>用户可以在这个软件中分享自己的位置、个人信息、个人动态、与好友进行即时聊天、同时也可以查看好友的实时位置个人信息、个人动态</a:t>
            </a:r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五边形 5"/>
          <p:cNvSpPr/>
          <p:nvPr/>
        </p:nvSpPr>
        <p:spPr>
          <a:xfrm>
            <a:off x="-812777" y="-1601857"/>
            <a:ext cx="4267200" cy="4124325"/>
          </a:xfrm>
          <a:prstGeom prst="pent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五边形 6"/>
          <p:cNvSpPr/>
          <p:nvPr/>
        </p:nvSpPr>
        <p:spPr>
          <a:xfrm rot="2204025">
            <a:off x="-615766" y="-1471227"/>
            <a:ext cx="4267200" cy="4124325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8616973" y="3789293"/>
            <a:ext cx="4267200" cy="4124325"/>
          </a:xfrm>
          <a:prstGeom prst="pent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 rot="2204025">
            <a:off x="8813984" y="3919923"/>
            <a:ext cx="4267200" cy="4124325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13934" y="1467349"/>
            <a:ext cx="6480000" cy="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136973" y="5373842"/>
            <a:ext cx="6480000" cy="1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58393" y="1941076"/>
            <a:ext cx="48373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uFillTx/>
              </a:rPr>
              <a:t>qq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和微信广布全球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可他们却因为社交网络的庞大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导致用户对一些信息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不想被陌生人获取的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必须时刻警惕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这样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,app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的功能就受到局限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.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所以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就萌生出做一款专注于亲朋好友圈子的软件，这样就能把一些乐于分享给好友的信息分享出来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uFillTx/>
              </a:rPr>
              <a:t>并且拓展出各种功能</a:t>
            </a:r>
            <a:r>
              <a:rPr lang="en-US" altLang="zh-CN" sz="2000" dirty="0">
                <a:solidFill>
                  <a:schemeClr val="bg1"/>
                </a:solidFill>
                <a:uFillTx/>
              </a:rPr>
              <a:t>.</a:t>
            </a:r>
            <a:endParaRPr lang="en-US" altLang="zh-CN" sz="2000" dirty="0">
              <a:solidFill>
                <a:schemeClr val="bg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2160" y="622935"/>
            <a:ext cx="3747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sym typeface="+mn-ea"/>
              </a:rPr>
              <a:t>app</a:t>
            </a:r>
            <a:r>
              <a:rPr lang="zh-CN" altLang="en-US" sz="28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sym typeface="+mn-ea"/>
              </a:rPr>
              <a:t>制作背景</a:t>
            </a:r>
            <a:endParaRPr lang="zh-CN" altLang="en-US" sz="28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774825" y="0"/>
            <a:ext cx="7559" cy="18034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11" idx="3"/>
          </p:cNvCxnSpPr>
          <p:nvPr/>
        </p:nvCxnSpPr>
        <p:spPr>
          <a:xfrm flipH="1">
            <a:off x="4668715" y="0"/>
            <a:ext cx="42418" cy="374552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980281" y="1803400"/>
            <a:ext cx="1589088" cy="15890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5400000">
            <a:off x="3874171" y="3745523"/>
            <a:ext cx="1589088" cy="1589088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>
            <a:spLocks noChangeAspect="1"/>
          </p:cNvSpPr>
          <p:nvPr/>
        </p:nvSpPr>
        <p:spPr>
          <a:xfrm rot="10800000">
            <a:off x="987840" y="1803400"/>
            <a:ext cx="1589088" cy="1589088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>
            <a:spLocks noChangeAspect="1"/>
          </p:cNvSpPr>
          <p:nvPr/>
        </p:nvSpPr>
        <p:spPr>
          <a:xfrm rot="10800000">
            <a:off x="3860904" y="3744546"/>
            <a:ext cx="1589088" cy="15890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5945" y="2270033"/>
            <a:ext cx="11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6567" y="4215924"/>
            <a:ext cx="11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4346" y="3606800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</a:rPr>
              <a:t>旅游组团</a:t>
            </a:r>
            <a:endParaRPr lang="en-US" altLang="zh-CN" sz="2000" b="1" dirty="0" smtClean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74999" y="5542425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防老人走失</a:t>
            </a:r>
            <a:endParaRPr lang="zh-CN" altLang="en-US" sz="200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66924" y="901564"/>
            <a:ext cx="6480000" cy="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0925" y="415925"/>
            <a:ext cx="43599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 descr="690133929273172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6725" y="540385"/>
            <a:ext cx="2981325" cy="6008370"/>
          </a:xfrm>
          <a:prstGeom prst="rect">
            <a:avLst/>
          </a:prstGeom>
        </p:spPr>
      </p:pic>
      <p:pic>
        <p:nvPicPr>
          <p:cNvPr id="12" name="图片 11" descr="微信截图_201812172046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90" y="1233170"/>
            <a:ext cx="2613660" cy="457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774825" y="0"/>
            <a:ext cx="7559" cy="18034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980281" y="1803400"/>
            <a:ext cx="1589088" cy="15890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>
            <a:spLocks noChangeAspect="1"/>
          </p:cNvSpPr>
          <p:nvPr/>
        </p:nvSpPr>
        <p:spPr>
          <a:xfrm rot="10800000">
            <a:off x="987840" y="1803400"/>
            <a:ext cx="1589088" cy="1589088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5945" y="2270033"/>
            <a:ext cx="11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601" y="3606800"/>
            <a:ext cx="21608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chemeClr val="accent1"/>
                </a:solidFill>
              </a:rPr>
              <a:t>旅游组团</a:t>
            </a:r>
            <a:endParaRPr lang="zh-CN" b="1" dirty="0" smtClean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67080" y="880745"/>
            <a:ext cx="8319770" cy="2095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0925" y="415925"/>
            <a:ext cx="43599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035" y="4135755"/>
            <a:ext cx="3522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参加组团旅游的人可能有这么的经历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总是有些人不按照约定的时间和地点集合</a:t>
            </a:r>
            <a:r>
              <a:rPr lang="en-US" altLang="zh-CN">
                <a:solidFill>
                  <a:schemeClr val="accent1"/>
                </a:solidFill>
              </a:rPr>
              <a:t>,</a:t>
            </a:r>
            <a:r>
              <a:rPr lang="zh-CN" altLang="en-US">
                <a:solidFill>
                  <a:schemeClr val="accent1"/>
                </a:solidFill>
              </a:rPr>
              <a:t>到了集合的时间可还是有人没回来</a:t>
            </a:r>
            <a:r>
              <a:rPr lang="en-US" altLang="zh-CN">
                <a:solidFill>
                  <a:schemeClr val="accent1"/>
                </a:solidFill>
              </a:rPr>
              <a:t>.</a:t>
            </a:r>
            <a:r>
              <a:rPr lang="zh-CN" altLang="en-US">
                <a:solidFill>
                  <a:schemeClr val="accent1"/>
                </a:solidFill>
              </a:rPr>
              <a:t>为了防止这种事发生</a:t>
            </a:r>
            <a:r>
              <a:rPr lang="en-US" altLang="zh-CN">
                <a:solidFill>
                  <a:schemeClr val="accent1"/>
                </a:solidFill>
              </a:rPr>
              <a:t>,</a:t>
            </a:r>
            <a:r>
              <a:rPr lang="zh-CN" altLang="en-US">
                <a:solidFill>
                  <a:schemeClr val="accent1"/>
                </a:solidFill>
              </a:rPr>
              <a:t>可以使用这</a:t>
            </a:r>
            <a:r>
              <a:rPr lang="en-US" altLang="zh-CN">
                <a:solidFill>
                  <a:schemeClr val="accent1"/>
                </a:solidFill>
              </a:rPr>
              <a:t>app</a:t>
            </a:r>
            <a:r>
              <a:rPr lang="zh-CN" altLang="en-US">
                <a:solidFill>
                  <a:schemeClr val="accent1"/>
                </a:solidFill>
              </a:rPr>
              <a:t>提前通知距离较远的团员回来</a:t>
            </a:r>
            <a:r>
              <a:rPr lang="en-US" altLang="zh-CN">
                <a:solidFill>
                  <a:schemeClr val="accent1"/>
                </a:solidFill>
              </a:rPr>
              <a:t>.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880000">
            <a:off x="9403080" y="3011170"/>
            <a:ext cx="1558925" cy="1619885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9745" y="3975100"/>
            <a:ext cx="3430905" cy="952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097010" y="880745"/>
            <a:ext cx="3022600" cy="55753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85495" y="6435090"/>
            <a:ext cx="11323955" cy="3111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 descr="24185458105059812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255" y="1109980"/>
            <a:ext cx="3185795" cy="5117465"/>
          </a:xfrm>
          <a:prstGeom prst="rect">
            <a:avLst/>
          </a:prstGeom>
        </p:spPr>
      </p:pic>
      <p:cxnSp>
        <p:nvCxnSpPr>
          <p:cNvPr id="36" name="直接连接符 35"/>
          <p:cNvCxnSpPr>
            <a:endCxn id="38" idx="4"/>
          </p:cNvCxnSpPr>
          <p:nvPr/>
        </p:nvCxnSpPr>
        <p:spPr>
          <a:xfrm flipV="1">
            <a:off x="6738620" y="2694305"/>
            <a:ext cx="6985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标注 37"/>
          <p:cNvSpPr/>
          <p:nvPr/>
        </p:nvSpPr>
        <p:spPr>
          <a:xfrm>
            <a:off x="6412230" y="2270125"/>
            <a:ext cx="1143635" cy="37719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提前通知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1774825" y="0"/>
            <a:ext cx="7559" cy="18034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980281" y="1803400"/>
            <a:ext cx="1589088" cy="15890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>
            <a:spLocks noChangeAspect="1"/>
          </p:cNvSpPr>
          <p:nvPr/>
        </p:nvSpPr>
        <p:spPr>
          <a:xfrm rot="10800000">
            <a:off x="987840" y="1803400"/>
            <a:ext cx="1589088" cy="1589088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05945" y="2270033"/>
            <a:ext cx="1137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601" y="3606800"/>
            <a:ext cx="21608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 smtClean="0">
                <a:solidFill>
                  <a:schemeClr val="accent1"/>
                </a:solidFill>
              </a:rPr>
              <a:t>防老人走失</a:t>
            </a:r>
            <a:endParaRPr lang="zh-CN" b="1" dirty="0" smtClean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77240" y="880745"/>
            <a:ext cx="8319770" cy="2095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0925" y="415925"/>
            <a:ext cx="43599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使用场景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035" y="4135755"/>
            <a:ext cx="3522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accent1"/>
                </a:solidFill>
              </a:rPr>
              <a:t>经常会在报纸、电视到看到XXX家的老人因为老年痴呆走失了</a:t>
            </a:r>
            <a:r>
              <a:rPr lang="en-US">
                <a:solidFill>
                  <a:schemeClr val="accent1"/>
                </a:solidFill>
              </a:rPr>
              <a:t>.</a:t>
            </a:r>
            <a:r>
              <a:rPr lang="zh-CN" altLang="en-US">
                <a:solidFill>
                  <a:schemeClr val="accent1"/>
                </a:solidFill>
              </a:rPr>
              <a:t>只要老人用了这个</a:t>
            </a:r>
            <a:r>
              <a:rPr lang="en-US" altLang="zh-CN">
                <a:solidFill>
                  <a:schemeClr val="accent1"/>
                </a:solidFill>
              </a:rPr>
              <a:t>app,</a:t>
            </a:r>
            <a:r>
              <a:rPr lang="zh-CN" altLang="en-US">
                <a:solidFill>
                  <a:schemeClr val="accent1"/>
                </a:solidFill>
              </a:rPr>
              <a:t>这款</a:t>
            </a:r>
            <a:r>
              <a:rPr lang="en-US" altLang="zh-CN">
                <a:solidFill>
                  <a:schemeClr val="accent1"/>
                </a:solidFill>
              </a:rPr>
              <a:t>app</a:t>
            </a:r>
            <a:r>
              <a:rPr lang="zh-CN" altLang="en-US">
                <a:solidFill>
                  <a:schemeClr val="accent1"/>
                </a:solidFill>
              </a:rPr>
              <a:t>就会定期发送定位信息</a:t>
            </a:r>
            <a:r>
              <a:rPr lang="en-US" altLang="zh-CN">
                <a:solidFill>
                  <a:schemeClr val="accent1"/>
                </a:solidFill>
              </a:rPr>
              <a:t>,</a:t>
            </a:r>
            <a:r>
              <a:rPr lang="zh-CN" altLang="en-US">
                <a:solidFill>
                  <a:schemeClr val="accent1"/>
                </a:solidFill>
              </a:rPr>
              <a:t>这样就能轻松找到老人</a:t>
            </a:r>
            <a:r>
              <a:rPr lang="en-US" altLang="zh-CN">
                <a:solidFill>
                  <a:schemeClr val="accent1"/>
                </a:solidFill>
              </a:rPr>
              <a:t>.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880000">
            <a:off x="9403080" y="3011170"/>
            <a:ext cx="1558925" cy="1619885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9745" y="3975100"/>
            <a:ext cx="3430905" cy="952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097010" y="880745"/>
            <a:ext cx="3022600" cy="557530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85495" y="6435090"/>
            <a:ext cx="11323955" cy="3111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 descr="24185458105059812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255" y="1109980"/>
            <a:ext cx="3185795" cy="511746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6718300" y="2248535"/>
            <a:ext cx="34671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>
          <a:xfrm>
            <a:off x="6798945" y="1640205"/>
            <a:ext cx="981075" cy="54102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老人位置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 noChangeAspect="1"/>
          </p:cNvGrpSpPr>
          <p:nvPr/>
        </p:nvGrpSpPr>
        <p:grpSpPr>
          <a:xfrm rot="10800000">
            <a:off x="5381417" y="2775781"/>
            <a:ext cx="1280160" cy="1237298"/>
            <a:chOff x="2508434" y="1481523"/>
            <a:chExt cx="4267200" cy="4124325"/>
          </a:xfrm>
        </p:grpSpPr>
        <p:sp>
          <p:nvSpPr>
            <p:cNvPr id="2" name="正五边形 1"/>
            <p:cNvSpPr>
              <a:spLocks noChangeAspect="1"/>
            </p:cNvSpPr>
            <p:nvPr/>
          </p:nvSpPr>
          <p:spPr>
            <a:xfrm>
              <a:off x="2786208" y="1893955"/>
              <a:ext cx="3413760" cy="3299460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正五边形 2"/>
            <p:cNvSpPr/>
            <p:nvPr/>
          </p:nvSpPr>
          <p:spPr>
            <a:xfrm rot="2204025">
              <a:off x="2508434" y="1481523"/>
              <a:ext cx="4267200" cy="4124325"/>
            </a:xfrm>
            <a:prstGeom prst="pent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494497" y="3063861"/>
            <a:ext cx="11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S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19947" y="1426310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信息安全</a:t>
            </a:r>
            <a:endParaRPr lang="zh-CN" alt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522801" y="1846260"/>
            <a:ext cx="2160896" cy="335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74808" y="1810201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lt"/>
              </a:rPr>
              <a:t>	</a:t>
            </a:r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圈子小</a:t>
            </a:r>
            <a:endParaRPr lang="zh-CN" alt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475394" y="2241227"/>
            <a:ext cx="2160896" cy="335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41880" y="3826510"/>
            <a:ext cx="2262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使用场景可拓展</a:t>
            </a:r>
            <a:endParaRPr lang="zh-CN" alt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450058" y="4281592"/>
            <a:ext cx="2160896" cy="335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06798" y="3420623"/>
            <a:ext cx="21608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+mj-lt"/>
              </a:rPr>
              <a:t>实时共享</a:t>
            </a:r>
            <a:endParaRPr lang="zh-CN" alt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507384" y="3851649"/>
            <a:ext cx="2160896" cy="335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77240" y="870585"/>
            <a:ext cx="8319770" cy="2095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77240" y="436245"/>
            <a:ext cx="405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软件优势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(Strength)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6748780" y="1845945"/>
            <a:ext cx="77406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408420" y="2162175"/>
            <a:ext cx="340360" cy="7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4636135" y="2252345"/>
            <a:ext cx="70485" cy="65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604385" y="3545205"/>
            <a:ext cx="949960" cy="75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819900" y="3826510"/>
            <a:ext cx="704850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578600" y="3508375"/>
            <a:ext cx="241300" cy="61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706620" y="2908300"/>
            <a:ext cx="104648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-507"/>
            <a:ext cx="9144000" cy="68591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7370" y="5335369"/>
            <a:ext cx="537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PART TWO</a:t>
            </a:r>
            <a:endParaRPr lang="en-US" altLang="zh-CN" sz="3600" b="1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447370" y="5981700"/>
            <a:ext cx="537028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47370" y="5981700"/>
            <a:ext cx="5370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</a:rPr>
              <a:t>功能介绍</a:t>
            </a:r>
            <a:endParaRPr lang="zh-CN" alt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Calibri Light</vt:lpstr>
      <vt:lpstr>微软雅黑</vt:lpstr>
      <vt:lpstr>Arial Unicode MS</vt:lpstr>
      <vt:lpstr>苹方 中等</vt:lpstr>
      <vt:lpstr>Times New Roman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周尚颖</dc:creator>
  <cp:lastModifiedBy>Tina</cp:lastModifiedBy>
  <cp:revision>45</cp:revision>
  <dcterms:created xsi:type="dcterms:W3CDTF">2014-05-25T06:24:00Z</dcterms:created>
  <dcterms:modified xsi:type="dcterms:W3CDTF">2018-12-17T12:49:58Z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