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60" r:id="rId4"/>
    <p:sldId id="267" r:id="rId5"/>
    <p:sldId id="277" r:id="rId6"/>
    <p:sldId id="314" r:id="rId7"/>
    <p:sldId id="315" r:id="rId8"/>
    <p:sldId id="317" r:id="rId9"/>
    <p:sldId id="262" r:id="rId10"/>
    <p:sldId id="279" r:id="rId11"/>
    <p:sldId id="333" r:id="rId12"/>
    <p:sldId id="332" r:id="rId13"/>
    <p:sldId id="331" r:id="rId14"/>
    <p:sldId id="263" r:id="rId15"/>
    <p:sldId id="269" r:id="rId16"/>
    <p:sldId id="334" r:id="rId17"/>
    <p:sldId id="335" r:id="rId18"/>
    <p:sldId id="264" r:id="rId19"/>
    <p:sldId id="284" r:id="rId20"/>
    <p:sldId id="261"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E7A"/>
    <a:srgbClr val="0053A3"/>
    <a:srgbClr val="404040"/>
    <a:srgbClr val="ECECEC"/>
    <a:srgbClr val="FFFFFF"/>
    <a:srgbClr val="453D3A"/>
    <a:srgbClr val="1A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30" autoAdjust="0"/>
    <p:restoredTop sz="94660"/>
  </p:normalViewPr>
  <p:slideViewPr>
    <p:cSldViewPr snapToGrid="0">
      <p:cViewPr varScale="1">
        <p:scale>
          <a:sx n="72" d="100"/>
          <a:sy n="72" d="100"/>
        </p:scale>
        <p:origin x="-564" y="-102"/>
      </p:cViewPr>
      <p:guideLst>
        <p:guide orient="horz" pos="213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2017/12/7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extLst>
      <p:ext uri="{BB962C8B-B14F-4D97-AF65-F5344CB8AC3E}">
        <p14:creationId xmlns:p14="http://schemas.microsoft.com/office/powerpoint/2010/main" val="3189226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我们日常学习的过程中，常有这种情况出现。老师们时常会有较大的资源因为种种原因无法发送给学生，并且学生的一些疑问无法及时反馈给老师造成教学过程中部分知识点缺失。而学生们常常以为课余的学习资源少，加上较少与老师交流，并且老师的教学资料因为课时的分散较难整理。基于这些种种情况，云课堂学习平台就应运而生了。</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云课堂中主要角色有三，分别是学生教师管理员。学生的普通用户可以通过申请成为教师用户，拥有发布课程的权利。而课程只要通过管理员审核就能被学生用户通过点卡系统购买学习。</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主要的功能如下，学生用户可通过账户充值到点卡系统，来自主选择课程学习。教师用户可以从普通用户申请成为教师来发布管理课程。最后，管理员拥有所有普通用户的权限，并且，她还拥有审核用户与课程，管理文章和点卡系统的权限。</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t>‹#›</a:t>
            </a:fld>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t>2017/12/7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2017/12/7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67636"/>
            <a:ext cx="12192000" cy="518886"/>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2695179"/>
            <a:ext cx="12192000" cy="972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911475" y="2796687"/>
            <a:ext cx="8280399" cy="769441"/>
          </a:xfrm>
          <a:prstGeom prst="rect">
            <a:avLst/>
          </a:prstGeom>
          <a:noFill/>
        </p:spPr>
        <p:txBody>
          <a:bodyPr wrap="square" rtlCol="0">
            <a:spAutoFit/>
          </a:bodyPr>
          <a:lstStyle/>
          <a:p>
            <a:r>
              <a:rPr lang="zh-CN" altLang="en-US" sz="4400" b="1" dirty="0" smtClean="0">
                <a:solidFill>
                  <a:schemeClr val="bg1"/>
                </a:solidFill>
              </a:rPr>
              <a:t>《时尚轻纺</a:t>
            </a:r>
            <a:r>
              <a:rPr lang="en-US" altLang="zh-CN" sz="4400" b="1" dirty="0" smtClean="0">
                <a:solidFill>
                  <a:schemeClr val="bg1"/>
                </a:solidFill>
              </a:rPr>
              <a:t>APP——</a:t>
            </a:r>
            <a:r>
              <a:rPr lang="zh-CN" altLang="en-US" sz="4400" b="1" dirty="0" smtClean="0">
                <a:solidFill>
                  <a:schemeClr val="bg1"/>
                </a:solidFill>
              </a:rPr>
              <a:t>初衣》</a:t>
            </a:r>
            <a:endParaRPr lang="zh-CN" altLang="en-US" sz="44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216275" y="3726815"/>
            <a:ext cx="6736080" cy="400110"/>
          </a:xfrm>
          <a:prstGeom prst="rect">
            <a:avLst/>
          </a:prstGeom>
          <a:noFill/>
        </p:spPr>
        <p:txBody>
          <a:bodyPr wrap="square" rtlCol="0">
            <a:spAutoFit/>
          </a:bodyPr>
          <a:lstStyle/>
          <a:p>
            <a:pPr algn="r"/>
            <a:r>
              <a:rPr lang="zh-CN" altLang="en-US" sz="2000" b="1" dirty="0" smtClean="0">
                <a:solidFill>
                  <a:schemeClr val="bg1"/>
                </a:solidFill>
                <a:latin typeface="Times New Roman" panose="02020603050405020304" pitchFamily="18" charset="0"/>
                <a:cs typeface="Times New Roman" panose="02020603050405020304" pitchFamily="18" charset="0"/>
              </a:rPr>
              <a:t>谭剑成  陈桦峰  谭惠凡  张天帅  杨喜燕  谢梓哲</a:t>
            </a:r>
            <a:endParaRPr lang="zh-CN" altLang="en-US" sz="2000" b="1" dirty="0">
              <a:solidFill>
                <a:schemeClr val="bg1"/>
              </a:solidFill>
              <a:latin typeface="Times New Roman" panose="02020603050405020304" pitchFamily="18" charset="0"/>
              <a:cs typeface="Times New Roman" panose="02020603050405020304" pitchFamily="18" charset="0"/>
            </a:endParaRPr>
          </a:p>
        </p:txBody>
      </p:sp>
      <p:sp>
        <p:nvSpPr>
          <p:cNvPr id="5" name="Freeform 5"/>
          <p:cNvSpPr>
            <a:spLocks noEditPoints="1"/>
          </p:cNvSpPr>
          <p:nvPr/>
        </p:nvSpPr>
        <p:spPr bwMode="auto">
          <a:xfrm>
            <a:off x="10201276" y="2936668"/>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par>
                                <p:cTn id="11" presetID="22" presetClass="entr" presetSubtype="8" fill="hold" grpId="0" nodeType="withEffect">
                                  <p:stCondLst>
                                    <p:cond delay="120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grpId="0" nodeType="withEffect">
                                  <p:stCondLst>
                                    <p:cond delay="120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par>
                                <p:cTn id="17" presetID="42" presetClass="entr" presetSubtype="0" fill="hold" grpId="0" nodeType="withEffect">
                                  <p:stCondLst>
                                    <p:cond delay="12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par>
                                <p:cTn id="22" presetID="10" presetClass="entr" presetSubtype="0" fill="hold" grpId="0" nodeType="withEffect">
                                  <p:stCondLst>
                                    <p:cond delay="16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200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1" grpId="0"/>
      <p:bldP spid="15" grpId="0" animBg="1"/>
      <p:bldP spid="16" grpId="0" animBg="1"/>
      <p:bldP spid="10" grpId="0"/>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48640"/>
          </a:xfrm>
          <a:prstGeom prst="rect">
            <a:avLst/>
          </a:prstGeom>
          <a:noFill/>
        </p:spPr>
        <p:txBody>
          <a:bodyPr wrap="square" rtlCol="0">
            <a:spAutoFit/>
          </a:bodyPr>
          <a:lstStyle/>
          <a:p>
            <a:r>
              <a:rPr lang="zh-CN" altLang="en-US" sz="2800" b="1" dirty="0">
                <a:latin typeface="微软雅黑" panose="020B0503020204020204" pitchFamily="34" charset="-122"/>
              </a:rPr>
              <a:t>主要功能</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10</a:t>
            </a:fld>
            <a:endParaRPr lang="zh-CN" altLang="en-US" dirty="0"/>
          </a:p>
        </p:txBody>
      </p:sp>
      <p:grpSp>
        <p:nvGrpSpPr>
          <p:cNvPr id="3" name="组合 2"/>
          <p:cNvGrpSpPr/>
          <p:nvPr/>
        </p:nvGrpSpPr>
        <p:grpSpPr>
          <a:xfrm>
            <a:off x="1339816" y="1202635"/>
            <a:ext cx="1987826" cy="1987826"/>
            <a:chOff x="1457739" y="1828800"/>
            <a:chExt cx="1987826" cy="1987826"/>
          </a:xfrm>
        </p:grpSpPr>
        <p:sp>
          <p:nvSpPr>
            <p:cNvPr id="2" name="椭圆 1"/>
            <p:cNvSpPr/>
            <p:nvPr/>
          </p:nvSpPr>
          <p:spPr>
            <a:xfrm>
              <a:off x="1537252" y="1908313"/>
              <a:ext cx="1828800" cy="1828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mn-ea"/>
                </a:rPr>
                <a:t>01</a:t>
              </a:r>
              <a:endParaRPr lang="zh-CN" altLang="en-US" sz="6000" b="1" dirty="0">
                <a:latin typeface="+mn-ea"/>
              </a:endParaRPr>
            </a:p>
          </p:txBody>
        </p:sp>
        <p:sp>
          <p:nvSpPr>
            <p:cNvPr id="6" name="椭圆 5"/>
            <p:cNvSpPr/>
            <p:nvPr/>
          </p:nvSpPr>
          <p:spPr>
            <a:xfrm>
              <a:off x="1457739" y="1828800"/>
              <a:ext cx="1987826" cy="198782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102088" y="1202635"/>
            <a:ext cx="1987826" cy="1987826"/>
            <a:chOff x="1457739" y="1828800"/>
            <a:chExt cx="1987826" cy="1987826"/>
          </a:xfrm>
        </p:grpSpPr>
        <p:sp>
          <p:nvSpPr>
            <p:cNvPr id="9" name="椭圆 8"/>
            <p:cNvSpPr/>
            <p:nvPr/>
          </p:nvSpPr>
          <p:spPr>
            <a:xfrm>
              <a:off x="1537252" y="1908313"/>
              <a:ext cx="1828800" cy="1828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mn-ea"/>
                </a:rPr>
                <a:t>02</a:t>
              </a:r>
              <a:endParaRPr lang="zh-CN" altLang="en-US" sz="6000" b="1" dirty="0">
                <a:latin typeface="+mn-ea"/>
              </a:endParaRPr>
            </a:p>
          </p:txBody>
        </p:sp>
        <p:sp>
          <p:nvSpPr>
            <p:cNvPr id="10" name="椭圆 9"/>
            <p:cNvSpPr/>
            <p:nvPr/>
          </p:nvSpPr>
          <p:spPr>
            <a:xfrm>
              <a:off x="1457739" y="1828800"/>
              <a:ext cx="1987826" cy="198782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8864359" y="1202635"/>
            <a:ext cx="1987826" cy="1987826"/>
            <a:chOff x="1457739" y="1828800"/>
            <a:chExt cx="1987826" cy="1987826"/>
          </a:xfrm>
        </p:grpSpPr>
        <p:sp>
          <p:nvSpPr>
            <p:cNvPr id="13" name="椭圆 12"/>
            <p:cNvSpPr/>
            <p:nvPr/>
          </p:nvSpPr>
          <p:spPr>
            <a:xfrm>
              <a:off x="1537252" y="1908313"/>
              <a:ext cx="1828800" cy="1828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mn-ea"/>
                </a:rPr>
                <a:t>03</a:t>
              </a:r>
              <a:endParaRPr lang="zh-CN" altLang="en-US" sz="6000" b="1" dirty="0">
                <a:latin typeface="+mn-ea"/>
              </a:endParaRPr>
            </a:p>
          </p:txBody>
        </p:sp>
        <p:sp>
          <p:nvSpPr>
            <p:cNvPr id="14" name="椭圆 13"/>
            <p:cNvSpPr/>
            <p:nvPr/>
          </p:nvSpPr>
          <p:spPr>
            <a:xfrm>
              <a:off x="1457739" y="1828800"/>
              <a:ext cx="1987826" cy="198782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p:nvSpPr>
        <p:spPr>
          <a:xfrm>
            <a:off x="1339816" y="3444549"/>
            <a:ext cx="1987826" cy="523220"/>
          </a:xfrm>
          <a:prstGeom prst="rect">
            <a:avLst/>
          </a:prstGeom>
        </p:spPr>
        <p:txBody>
          <a:bodyPr wrap="square">
            <a:spAutoFit/>
          </a:bodyPr>
          <a:lstStyle/>
          <a:p>
            <a:pPr algn="ctr"/>
            <a:r>
              <a:rPr lang="zh-CN" altLang="en-US" sz="2800" b="1" dirty="0" smtClean="0">
                <a:solidFill>
                  <a:schemeClr val="accent1"/>
                </a:solidFill>
                <a:latin typeface="+mn-ea"/>
              </a:rPr>
              <a:t>设计师</a:t>
            </a:r>
          </a:p>
        </p:txBody>
      </p:sp>
      <p:sp>
        <p:nvSpPr>
          <p:cNvPr id="18" name="矩形 17"/>
          <p:cNvSpPr/>
          <p:nvPr/>
        </p:nvSpPr>
        <p:spPr>
          <a:xfrm>
            <a:off x="4745625" y="3444549"/>
            <a:ext cx="2700750" cy="523220"/>
          </a:xfrm>
          <a:prstGeom prst="rect">
            <a:avLst/>
          </a:prstGeom>
        </p:spPr>
        <p:txBody>
          <a:bodyPr wrap="square">
            <a:spAutoFit/>
          </a:bodyPr>
          <a:lstStyle/>
          <a:p>
            <a:pPr algn="ctr"/>
            <a:r>
              <a:rPr lang="zh-CN" altLang="en-US" sz="2800" b="1" dirty="0" smtClean="0">
                <a:solidFill>
                  <a:schemeClr val="accent1"/>
                </a:solidFill>
                <a:latin typeface="+mn-ea"/>
              </a:rPr>
              <a:t>普通用户</a:t>
            </a:r>
            <a:endParaRPr lang="zh-CN" altLang="en-US" sz="2800" b="1" dirty="0">
              <a:solidFill>
                <a:schemeClr val="accent1"/>
              </a:solidFill>
              <a:latin typeface="+mn-ea"/>
            </a:endParaRPr>
          </a:p>
        </p:txBody>
      </p:sp>
      <p:sp>
        <p:nvSpPr>
          <p:cNvPr id="19" name="矩形 18"/>
          <p:cNvSpPr/>
          <p:nvPr/>
        </p:nvSpPr>
        <p:spPr>
          <a:xfrm>
            <a:off x="8864359" y="3444549"/>
            <a:ext cx="1987826" cy="548640"/>
          </a:xfrm>
          <a:prstGeom prst="rect">
            <a:avLst/>
          </a:prstGeom>
        </p:spPr>
        <p:txBody>
          <a:bodyPr wrap="square">
            <a:spAutoFit/>
          </a:bodyPr>
          <a:lstStyle/>
          <a:p>
            <a:pPr algn="ctr"/>
            <a:r>
              <a:rPr lang="zh-CN" altLang="en-US" sz="2800" b="1" dirty="0">
                <a:solidFill>
                  <a:schemeClr val="accent1"/>
                </a:solidFill>
                <a:latin typeface="+mn-ea"/>
              </a:rPr>
              <a:t>管理员</a:t>
            </a:r>
          </a:p>
        </p:txBody>
      </p:sp>
      <p:sp>
        <p:nvSpPr>
          <p:cNvPr id="20" name="矩形 19"/>
          <p:cNvSpPr/>
          <p:nvPr/>
        </p:nvSpPr>
        <p:spPr>
          <a:xfrm>
            <a:off x="848995" y="4083050"/>
            <a:ext cx="3232785" cy="1477328"/>
          </a:xfrm>
          <a:prstGeom prst="rect">
            <a:avLst/>
          </a:prstGeom>
        </p:spPr>
        <p:txBody>
          <a:bodyPr wrap="square">
            <a:spAutoFit/>
          </a:bodyPr>
          <a:lstStyle/>
          <a:p>
            <a:pPr algn="l">
              <a:lnSpc>
                <a:spcPct val="125000"/>
              </a:lnSpc>
            </a:pPr>
            <a:r>
              <a:rPr lang="en-US" altLang="zh-CN" sz="2400" dirty="0" smtClean="0">
                <a:latin typeface="+mn-ea"/>
              </a:rPr>
              <a:t>1</a:t>
            </a:r>
            <a:r>
              <a:rPr lang="zh-CN" altLang="en-US" sz="2400" dirty="0" smtClean="0">
                <a:latin typeface="+mn-ea"/>
              </a:rPr>
              <a:t>、自主发布设计作品</a:t>
            </a:r>
          </a:p>
          <a:p>
            <a:pPr algn="l">
              <a:lnSpc>
                <a:spcPct val="125000"/>
              </a:lnSpc>
            </a:pPr>
            <a:r>
              <a:rPr lang="en-US" altLang="zh-CN" sz="2400" dirty="0" smtClean="0">
                <a:latin typeface="+mn-ea"/>
              </a:rPr>
              <a:t>2</a:t>
            </a:r>
            <a:r>
              <a:rPr lang="zh-CN" altLang="en-US" sz="2400" dirty="0" smtClean="0">
                <a:latin typeface="+mn-ea"/>
              </a:rPr>
              <a:t>、对作品专辑进行管理</a:t>
            </a:r>
            <a:endParaRPr lang="en-US" altLang="zh-CN" sz="2400" dirty="0" smtClean="0">
              <a:latin typeface="+mn-ea"/>
            </a:endParaRPr>
          </a:p>
        </p:txBody>
      </p:sp>
      <p:sp>
        <p:nvSpPr>
          <p:cNvPr id="21" name="矩形 20"/>
          <p:cNvSpPr/>
          <p:nvPr/>
        </p:nvSpPr>
        <p:spPr>
          <a:xfrm>
            <a:off x="4745355" y="4083050"/>
            <a:ext cx="2945765" cy="2400657"/>
          </a:xfrm>
          <a:prstGeom prst="rect">
            <a:avLst/>
          </a:prstGeom>
        </p:spPr>
        <p:txBody>
          <a:bodyPr wrap="square">
            <a:spAutoFit/>
          </a:bodyPr>
          <a:lstStyle/>
          <a:p>
            <a:pPr algn="l">
              <a:lnSpc>
                <a:spcPct val="125000"/>
              </a:lnSpc>
            </a:pPr>
            <a:r>
              <a:rPr lang="en-US" sz="2400" dirty="0">
                <a:latin typeface="+mn-ea"/>
              </a:rPr>
              <a:t>1</a:t>
            </a:r>
            <a:r>
              <a:rPr lang="zh-CN" altLang="en-US" sz="2400" dirty="0" smtClean="0">
                <a:latin typeface="+mn-ea"/>
              </a:rPr>
              <a:t>、浏览自己需要的信息</a:t>
            </a:r>
            <a:endParaRPr lang="zh-CN" altLang="en-US" sz="2400" dirty="0">
              <a:latin typeface="+mn-ea"/>
            </a:endParaRPr>
          </a:p>
          <a:p>
            <a:pPr algn="l">
              <a:lnSpc>
                <a:spcPct val="125000"/>
              </a:lnSpc>
            </a:pPr>
            <a:r>
              <a:rPr lang="en-US" altLang="zh-CN" sz="2400" dirty="0">
                <a:latin typeface="+mn-ea"/>
              </a:rPr>
              <a:t>2</a:t>
            </a:r>
            <a:r>
              <a:rPr lang="zh-CN" altLang="en-US" sz="2400" dirty="0" smtClean="0">
                <a:latin typeface="+mn-ea"/>
              </a:rPr>
              <a:t>、对自己需要的信息进行关注收藏</a:t>
            </a:r>
            <a:endParaRPr lang="en-US" altLang="zh-CN" sz="2400" dirty="0" smtClean="0">
              <a:latin typeface="+mn-ea"/>
            </a:endParaRPr>
          </a:p>
          <a:p>
            <a:pPr>
              <a:lnSpc>
                <a:spcPct val="125000"/>
              </a:lnSpc>
            </a:pPr>
            <a:r>
              <a:rPr lang="en-US" altLang="zh-CN" sz="2400" dirty="0">
                <a:latin typeface="+mn-ea"/>
              </a:rPr>
              <a:t>3</a:t>
            </a:r>
            <a:r>
              <a:rPr lang="zh-CN" altLang="en-US" sz="2400" dirty="0">
                <a:latin typeface="+mn-ea"/>
              </a:rPr>
              <a:t>、信息</a:t>
            </a:r>
            <a:r>
              <a:rPr lang="zh-CN" altLang="en-US" sz="2400" dirty="0" smtClean="0">
                <a:latin typeface="+mn-ea"/>
              </a:rPr>
              <a:t>接收</a:t>
            </a:r>
            <a:endParaRPr lang="zh-CN" altLang="en-US" sz="2400" dirty="0">
              <a:latin typeface="+mn-ea"/>
            </a:endParaRPr>
          </a:p>
        </p:txBody>
      </p:sp>
      <p:sp>
        <p:nvSpPr>
          <p:cNvPr id="22" name="矩形 21"/>
          <p:cNvSpPr/>
          <p:nvPr/>
        </p:nvSpPr>
        <p:spPr>
          <a:xfrm>
            <a:off x="8507730" y="4083050"/>
            <a:ext cx="2884805" cy="2400657"/>
          </a:xfrm>
          <a:prstGeom prst="rect">
            <a:avLst/>
          </a:prstGeom>
        </p:spPr>
        <p:txBody>
          <a:bodyPr wrap="square">
            <a:spAutoFit/>
          </a:bodyPr>
          <a:lstStyle/>
          <a:p>
            <a:pPr algn="l">
              <a:lnSpc>
                <a:spcPct val="125000"/>
              </a:lnSpc>
            </a:pPr>
            <a:r>
              <a:rPr lang="en-US" altLang="zh-CN" sz="2400" dirty="0">
                <a:latin typeface="+mn-ea"/>
              </a:rPr>
              <a:t>1</a:t>
            </a:r>
            <a:r>
              <a:rPr lang="zh-CN" altLang="en-US" sz="2400" dirty="0">
                <a:latin typeface="+mn-ea"/>
              </a:rPr>
              <a:t>、审核用户</a:t>
            </a:r>
            <a:r>
              <a:rPr lang="zh-CN" altLang="en-US" sz="2400" dirty="0" smtClean="0">
                <a:latin typeface="+mn-ea"/>
              </a:rPr>
              <a:t>权限、</a:t>
            </a:r>
            <a:r>
              <a:rPr lang="en-US" altLang="zh-CN" sz="2400" dirty="0" smtClean="0">
                <a:latin typeface="+mn-ea"/>
              </a:rPr>
              <a:t>2</a:t>
            </a:r>
            <a:r>
              <a:rPr lang="zh-CN" altLang="en-US" sz="2400" dirty="0" smtClean="0">
                <a:latin typeface="+mn-ea"/>
              </a:rPr>
              <a:t>、用户管理</a:t>
            </a:r>
            <a:endParaRPr lang="zh-CN" altLang="en-US" sz="2400" dirty="0">
              <a:latin typeface="+mn-ea"/>
            </a:endParaRPr>
          </a:p>
          <a:p>
            <a:pPr algn="l">
              <a:lnSpc>
                <a:spcPct val="125000"/>
              </a:lnSpc>
            </a:pPr>
            <a:r>
              <a:rPr lang="en-US" altLang="zh-CN" sz="2400" dirty="0" smtClean="0">
                <a:latin typeface="+mn-ea"/>
              </a:rPr>
              <a:t>3</a:t>
            </a:r>
            <a:r>
              <a:rPr lang="zh-CN" altLang="en-US" sz="2400" dirty="0" smtClean="0">
                <a:latin typeface="+mn-ea"/>
              </a:rPr>
              <a:t>、作品和设计师推荐</a:t>
            </a:r>
            <a:endParaRPr lang="zh-CN" altLang="en-US" sz="2400" dirty="0">
              <a:latin typeface="+mn-ea"/>
            </a:endParaRPr>
          </a:p>
          <a:p>
            <a:pPr algn="l">
              <a:lnSpc>
                <a:spcPct val="125000"/>
              </a:lnSpc>
            </a:pPr>
            <a:r>
              <a:rPr lang="en-US" altLang="zh-CN" sz="2400" dirty="0" smtClean="0">
                <a:latin typeface="+mn-ea"/>
              </a:rPr>
              <a:t>4</a:t>
            </a:r>
            <a:r>
              <a:rPr lang="zh-CN" altLang="en-US" sz="2400" dirty="0" smtClean="0">
                <a:latin typeface="+mn-ea"/>
              </a:rPr>
              <a:t>、开展活动管理</a:t>
            </a:r>
            <a:endParaRPr lang="zh-CN" altLang="en-US" sz="2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nodeType="withEffect">
                                  <p:stCondLst>
                                    <p:cond delay="30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nodeType="withEffect">
                                  <p:stCondLst>
                                    <p:cond delay="6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12" presetClass="entr" presetSubtype="4" fill="hold" grpId="0" nodeType="withEffect">
                                  <p:stCondLst>
                                    <p:cond delay="90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p:tgtEl>
                                          <p:spTgt spid="17"/>
                                        </p:tgtEl>
                                        <p:attrNameLst>
                                          <p:attrName>ppt_y</p:attrName>
                                        </p:attrNameLst>
                                      </p:cBhvr>
                                      <p:tavLst>
                                        <p:tav tm="0">
                                          <p:val>
                                            <p:strVal val="#ppt_y+#ppt_h*1.125000"/>
                                          </p:val>
                                        </p:tav>
                                        <p:tav tm="100000">
                                          <p:val>
                                            <p:strVal val="#ppt_y"/>
                                          </p:val>
                                        </p:tav>
                                      </p:tavLst>
                                    </p:anim>
                                    <p:animEffect transition="in" filter="wipe(up)">
                                      <p:cBhvr>
                                        <p:cTn id="23" dur="500"/>
                                        <p:tgtEl>
                                          <p:spTgt spid="17"/>
                                        </p:tgtEl>
                                      </p:cBhvr>
                                    </p:animEffect>
                                  </p:childTnLst>
                                </p:cTn>
                              </p:par>
                              <p:par>
                                <p:cTn id="24" presetID="12" presetClass="entr" presetSubtype="1" fill="hold" grpId="0" nodeType="withEffect">
                                  <p:stCondLst>
                                    <p:cond delay="90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down)">
                                      <p:cBhvr>
                                        <p:cTn id="27" dur="500"/>
                                        <p:tgtEl>
                                          <p:spTgt spid="20"/>
                                        </p:tgtEl>
                                      </p:cBhvr>
                                    </p:animEffect>
                                  </p:childTnLst>
                                </p:cTn>
                              </p:par>
                              <p:par>
                                <p:cTn id="28" presetID="12" presetClass="entr" presetSubtype="4" fill="hold" grpId="0" nodeType="withEffect">
                                  <p:stCondLst>
                                    <p:cond delay="120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p:tgtEl>
                                          <p:spTgt spid="18"/>
                                        </p:tgtEl>
                                        <p:attrNameLst>
                                          <p:attrName>ppt_y</p:attrName>
                                        </p:attrNameLst>
                                      </p:cBhvr>
                                      <p:tavLst>
                                        <p:tav tm="0">
                                          <p:val>
                                            <p:strVal val="#ppt_y+#ppt_h*1.125000"/>
                                          </p:val>
                                        </p:tav>
                                        <p:tav tm="100000">
                                          <p:val>
                                            <p:strVal val="#ppt_y"/>
                                          </p:val>
                                        </p:tav>
                                      </p:tavLst>
                                    </p:anim>
                                    <p:animEffect transition="in" filter="wipe(up)">
                                      <p:cBhvr>
                                        <p:cTn id="31" dur="500"/>
                                        <p:tgtEl>
                                          <p:spTgt spid="18"/>
                                        </p:tgtEl>
                                      </p:cBhvr>
                                    </p:animEffect>
                                  </p:childTnLst>
                                </p:cTn>
                              </p:par>
                              <p:par>
                                <p:cTn id="32" presetID="12" presetClass="entr" presetSubtype="1" fill="hold" grpId="0" nodeType="withEffect">
                                  <p:stCondLst>
                                    <p:cond delay="12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p:tgtEl>
                                          <p:spTgt spid="21"/>
                                        </p:tgtEl>
                                        <p:attrNameLst>
                                          <p:attrName>ppt_y</p:attrName>
                                        </p:attrNameLst>
                                      </p:cBhvr>
                                      <p:tavLst>
                                        <p:tav tm="0">
                                          <p:val>
                                            <p:strVal val="#ppt_y-#ppt_h*1.125000"/>
                                          </p:val>
                                        </p:tav>
                                        <p:tav tm="100000">
                                          <p:val>
                                            <p:strVal val="#ppt_y"/>
                                          </p:val>
                                        </p:tav>
                                      </p:tavLst>
                                    </p:anim>
                                    <p:animEffect transition="in" filter="wipe(down)">
                                      <p:cBhvr>
                                        <p:cTn id="35" dur="500"/>
                                        <p:tgtEl>
                                          <p:spTgt spid="21"/>
                                        </p:tgtEl>
                                      </p:cBhvr>
                                    </p:animEffect>
                                  </p:childTnLst>
                                </p:cTn>
                              </p:par>
                              <p:par>
                                <p:cTn id="36" presetID="12" presetClass="entr" presetSubtype="4" fill="hold" grpId="0" nodeType="withEffect">
                                  <p:stCondLst>
                                    <p:cond delay="150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p:tgtEl>
                                          <p:spTgt spid="19"/>
                                        </p:tgtEl>
                                        <p:attrNameLst>
                                          <p:attrName>ppt_y</p:attrName>
                                        </p:attrNameLst>
                                      </p:cBhvr>
                                      <p:tavLst>
                                        <p:tav tm="0">
                                          <p:val>
                                            <p:strVal val="#ppt_y+#ppt_h*1.125000"/>
                                          </p:val>
                                        </p:tav>
                                        <p:tav tm="100000">
                                          <p:val>
                                            <p:strVal val="#ppt_y"/>
                                          </p:val>
                                        </p:tav>
                                      </p:tavLst>
                                    </p:anim>
                                    <p:animEffect transition="in" filter="wipe(up)">
                                      <p:cBhvr>
                                        <p:cTn id="39" dur="500"/>
                                        <p:tgtEl>
                                          <p:spTgt spid="19"/>
                                        </p:tgtEl>
                                      </p:cBhvr>
                                    </p:animEffect>
                                  </p:childTnLst>
                                </p:cTn>
                              </p:par>
                              <p:par>
                                <p:cTn id="40" presetID="12" presetClass="entr" presetSubtype="1" fill="hold" grpId="0" nodeType="withEffect">
                                  <p:stCondLst>
                                    <p:cond delay="150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p:tgtEl>
                                          <p:spTgt spid="22"/>
                                        </p:tgtEl>
                                        <p:attrNameLst>
                                          <p:attrName>ppt_y</p:attrName>
                                        </p:attrNameLst>
                                      </p:cBhvr>
                                      <p:tavLst>
                                        <p:tav tm="0">
                                          <p:val>
                                            <p:strVal val="#ppt_y-#ppt_h*1.125000"/>
                                          </p:val>
                                        </p:tav>
                                        <p:tav tm="100000">
                                          <p:val>
                                            <p:strVal val="#ppt_y"/>
                                          </p:val>
                                        </p:tav>
                                      </p:tavLst>
                                    </p:anim>
                                    <p:animEffect transition="in" filter="wipe(down)">
                                      <p:cBhvr>
                                        <p:cTn id="4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48640"/>
          </a:xfrm>
          <a:prstGeom prst="rect">
            <a:avLst/>
          </a:prstGeom>
          <a:noFill/>
        </p:spPr>
        <p:txBody>
          <a:bodyPr wrap="square" rtlCol="0">
            <a:spAutoFit/>
          </a:bodyPr>
          <a:lstStyle/>
          <a:p>
            <a:r>
              <a:rPr lang="zh-CN" altLang="en-US" sz="2800" b="1" dirty="0">
                <a:latin typeface="微软雅黑" panose="020B0503020204020204" pitchFamily="34" charset="-122"/>
              </a:rPr>
              <a:t>创新点</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11</a:t>
            </a:fld>
            <a:endParaRPr lang="zh-CN" altLang="en-US" dirty="0"/>
          </a:p>
        </p:txBody>
      </p:sp>
      <p:grpSp>
        <p:nvGrpSpPr>
          <p:cNvPr id="3" name="组合 2"/>
          <p:cNvGrpSpPr/>
          <p:nvPr/>
        </p:nvGrpSpPr>
        <p:grpSpPr>
          <a:xfrm>
            <a:off x="695325" y="4058286"/>
            <a:ext cx="10801350" cy="1323439"/>
            <a:chOff x="695323" y="2497154"/>
            <a:chExt cx="10801351" cy="1746759"/>
          </a:xfrm>
        </p:grpSpPr>
        <p:sp>
          <p:nvSpPr>
            <p:cNvPr id="7" name="矩形 6"/>
            <p:cNvSpPr/>
            <p:nvPr/>
          </p:nvSpPr>
          <p:spPr>
            <a:xfrm>
              <a:off x="695324" y="2500087"/>
              <a:ext cx="10801349" cy="1316594"/>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95323" y="2497154"/>
              <a:ext cx="10801351" cy="1746759"/>
            </a:xfrm>
            <a:prstGeom prst="rect">
              <a:avLst/>
            </a:prstGeom>
          </p:spPr>
          <p:txBody>
            <a:bodyPr wrap="square">
              <a:spAutoFit/>
            </a:bodyPr>
            <a:lstStyle/>
            <a:p>
              <a:r>
                <a:rPr lang="en-US" altLang="zh-CN" sz="2000" dirty="0"/>
                <a:t> </a:t>
              </a:r>
              <a:r>
                <a:rPr lang="en-US" altLang="zh-CN" sz="2000" dirty="0" smtClean="0"/>
                <a:t>     </a:t>
              </a:r>
              <a:r>
                <a:rPr lang="zh-CN" altLang="zh-CN" sz="2000" dirty="0" smtClean="0"/>
                <a:t>平台为</a:t>
              </a:r>
              <a:r>
                <a:rPr lang="zh-CN" altLang="en-US" sz="2000" dirty="0" smtClean="0"/>
                <a:t>设计师</a:t>
              </a:r>
              <a:r>
                <a:rPr lang="zh-CN" altLang="zh-CN" sz="2000" dirty="0" smtClean="0"/>
                <a:t>自主</a:t>
              </a:r>
              <a:r>
                <a:rPr lang="zh-CN" altLang="zh-CN" sz="2000" dirty="0"/>
                <a:t>创业提供有力支持，</a:t>
              </a:r>
              <a:r>
                <a:rPr lang="zh-CN" altLang="zh-CN" sz="2000" dirty="0" smtClean="0"/>
                <a:t>“</a:t>
              </a:r>
              <a:r>
                <a:rPr lang="zh-CN" altLang="en-US" sz="2000" dirty="0" smtClean="0"/>
                <a:t>初衣</a:t>
              </a:r>
              <a:r>
                <a:rPr lang="zh-CN" altLang="zh-CN" sz="2000" dirty="0" smtClean="0"/>
                <a:t>”</a:t>
              </a:r>
              <a:r>
                <a:rPr lang="zh-CN" altLang="zh-CN" sz="2000" dirty="0"/>
                <a:t>为他们</a:t>
              </a:r>
              <a:r>
                <a:rPr lang="zh-CN" altLang="zh-CN" sz="2000" dirty="0" smtClean="0"/>
                <a:t>提供</a:t>
              </a:r>
              <a:r>
                <a:rPr lang="zh-CN" altLang="en-US" sz="2000" dirty="0" smtClean="0"/>
                <a:t>作品</a:t>
              </a:r>
              <a:r>
                <a:rPr lang="zh-CN" altLang="zh-CN" sz="2000" dirty="0" smtClean="0"/>
                <a:t>展示空间</a:t>
              </a:r>
              <a:r>
                <a:rPr lang="zh-CN" altLang="en-US" sz="2000" dirty="0" smtClean="0"/>
                <a:t>和</a:t>
              </a:r>
              <a:r>
                <a:rPr lang="zh-CN" altLang="zh-CN" sz="2000" dirty="0" smtClean="0"/>
                <a:t>信息交流。</a:t>
              </a:r>
              <a:r>
                <a:rPr lang="zh-CN" altLang="zh-CN" sz="2000" dirty="0"/>
                <a:t>平台</a:t>
              </a:r>
              <a:r>
                <a:rPr lang="zh-CN" altLang="zh-CN" sz="2000" dirty="0" smtClean="0"/>
                <a:t>为</a:t>
              </a:r>
              <a:r>
                <a:rPr lang="zh-CN" altLang="en-US" sz="2000" dirty="0" smtClean="0"/>
                <a:t>设计师</a:t>
              </a:r>
              <a:r>
                <a:rPr lang="zh-CN" altLang="zh-CN" sz="2000" dirty="0" smtClean="0"/>
                <a:t>搭建</a:t>
              </a:r>
              <a:r>
                <a:rPr lang="zh-CN" altLang="zh-CN" sz="2000" dirty="0"/>
                <a:t>与</a:t>
              </a:r>
              <a:r>
                <a:rPr lang="zh-CN" altLang="zh-CN" sz="2000" dirty="0" smtClean="0"/>
                <a:t>服装</a:t>
              </a:r>
              <a:r>
                <a:rPr lang="zh-CN" altLang="en-US" sz="2000" dirty="0" smtClean="0"/>
                <a:t>品牌</a:t>
              </a:r>
              <a:r>
                <a:rPr lang="zh-CN" altLang="zh-CN" sz="2000" dirty="0" smtClean="0"/>
                <a:t>商和</a:t>
              </a:r>
              <a:r>
                <a:rPr lang="zh-CN" altLang="en-US" sz="2000" dirty="0" smtClean="0"/>
                <a:t>布料辅料供应商</a:t>
              </a:r>
              <a:r>
                <a:rPr lang="zh-CN" altLang="zh-CN" sz="2000" dirty="0" smtClean="0"/>
                <a:t>之间</a:t>
              </a:r>
              <a:r>
                <a:rPr lang="zh-CN" altLang="zh-CN" sz="2000" dirty="0"/>
                <a:t>桥梁</a:t>
              </a:r>
              <a:r>
                <a:rPr lang="zh-CN" altLang="zh-CN" sz="2000" dirty="0" smtClean="0"/>
                <a:t>，</a:t>
              </a:r>
              <a:r>
                <a:rPr lang="zh-CN" altLang="en-US" sz="2000" dirty="0" smtClean="0"/>
                <a:t>利用设计师之间的作品展示</a:t>
              </a:r>
              <a:r>
                <a:rPr lang="zh-CN" altLang="zh-CN" sz="2000" dirty="0" smtClean="0"/>
                <a:t>，以期碰撞</a:t>
              </a:r>
              <a:r>
                <a:rPr lang="zh-CN" altLang="zh-CN" sz="2000" dirty="0"/>
                <a:t>出新的创新</a:t>
              </a:r>
              <a:r>
                <a:rPr lang="zh-CN" altLang="zh-CN" sz="2000" dirty="0" smtClean="0"/>
                <a:t>思维</a:t>
              </a:r>
              <a:r>
                <a:rPr lang="zh-CN" altLang="en-US" sz="2000" dirty="0" smtClean="0"/>
                <a:t>。</a:t>
              </a:r>
              <a:endParaRPr lang="zh-CN" altLang="zh-CN" sz="2000" dirty="0"/>
            </a:p>
            <a:p>
              <a:endParaRPr lang="zh-CN" altLang="en-US" sz="2000" dirty="0"/>
            </a:p>
          </p:txBody>
        </p:sp>
      </p:grpSp>
      <p:sp>
        <p:nvSpPr>
          <p:cNvPr id="6" name="矩形 5"/>
          <p:cNvSpPr/>
          <p:nvPr/>
        </p:nvSpPr>
        <p:spPr>
          <a:xfrm>
            <a:off x="695323" y="1712269"/>
            <a:ext cx="2031325" cy="461665"/>
          </a:xfrm>
          <a:prstGeom prst="rect">
            <a:avLst/>
          </a:prstGeom>
          <a:solidFill>
            <a:schemeClr val="accent1"/>
          </a:solidFill>
        </p:spPr>
        <p:txBody>
          <a:bodyPr wrap="none">
            <a:spAutoFit/>
          </a:bodyPr>
          <a:lstStyle/>
          <a:p>
            <a:r>
              <a:rPr lang="zh-CN" altLang="en-US" sz="2400" b="1" dirty="0" smtClean="0">
                <a:solidFill>
                  <a:schemeClr val="bg1"/>
                </a:solidFill>
              </a:rPr>
              <a:t>新的展示平台</a:t>
            </a:r>
          </a:p>
        </p:txBody>
      </p:sp>
      <p:sp>
        <p:nvSpPr>
          <p:cNvPr id="15" name="文本框 14"/>
          <p:cNvSpPr txBox="1"/>
          <p:nvPr/>
        </p:nvSpPr>
        <p:spPr>
          <a:xfrm>
            <a:off x="2363470" y="2673985"/>
            <a:ext cx="7465060" cy="646331"/>
          </a:xfrm>
          <a:prstGeom prst="rect">
            <a:avLst/>
          </a:prstGeom>
          <a:noFill/>
        </p:spPr>
        <p:txBody>
          <a:bodyPr wrap="square" rtlCol="0">
            <a:spAutoFit/>
          </a:bodyPr>
          <a:lstStyle/>
          <a:p>
            <a:pPr algn="ctr"/>
            <a:r>
              <a:rPr lang="zh-CN" altLang="en-US" sz="3600" b="1" dirty="0" smtClean="0">
                <a:solidFill>
                  <a:schemeClr val="tx1"/>
                </a:solidFill>
                <a:sym typeface="+mn-ea"/>
              </a:rPr>
              <a:t>设计师模块</a:t>
            </a:r>
          </a:p>
        </p:txBody>
      </p:sp>
      <p:sp>
        <p:nvSpPr>
          <p:cNvPr id="8" name="矩形 7"/>
          <p:cNvSpPr/>
          <p:nvPr/>
        </p:nvSpPr>
        <p:spPr>
          <a:xfrm>
            <a:off x="2636108" y="4458395"/>
            <a:ext cx="6096000" cy="369332"/>
          </a:xfrm>
          <a:prstGeom prst="rect">
            <a:avLst/>
          </a:prstGeom>
        </p:spPr>
        <p:txBody>
          <a:bodyPr>
            <a:spAutoFit/>
          </a:bodyPr>
          <a:lstStyle/>
          <a:p>
            <a:endParaRPr lang="zh-CN" altLang="zh-CN" dirty="0"/>
          </a:p>
        </p:txBody>
      </p:sp>
    </p:spTree>
    <p:extLst>
      <p:ext uri="{BB962C8B-B14F-4D97-AF65-F5344CB8AC3E}">
        <p14:creationId xmlns:p14="http://schemas.microsoft.com/office/powerpoint/2010/main" val="239971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6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48640"/>
          </a:xfrm>
          <a:prstGeom prst="rect">
            <a:avLst/>
          </a:prstGeom>
          <a:noFill/>
        </p:spPr>
        <p:txBody>
          <a:bodyPr wrap="square" rtlCol="0">
            <a:spAutoFit/>
          </a:bodyPr>
          <a:lstStyle/>
          <a:p>
            <a:r>
              <a:rPr lang="zh-CN" altLang="en-US" sz="2800" b="1" dirty="0">
                <a:latin typeface="微软雅黑" panose="020B0503020204020204" pitchFamily="34" charset="-122"/>
              </a:rPr>
              <a:t>创新点</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12</a:t>
            </a:fld>
            <a:endParaRPr lang="zh-CN" altLang="en-US" dirty="0"/>
          </a:p>
        </p:txBody>
      </p:sp>
      <p:grpSp>
        <p:nvGrpSpPr>
          <p:cNvPr id="3" name="组合 2"/>
          <p:cNvGrpSpPr/>
          <p:nvPr/>
        </p:nvGrpSpPr>
        <p:grpSpPr>
          <a:xfrm>
            <a:off x="695325" y="4058283"/>
            <a:ext cx="10801350" cy="1785104"/>
            <a:chOff x="695323" y="2497154"/>
            <a:chExt cx="10801351" cy="2115324"/>
          </a:xfrm>
        </p:grpSpPr>
        <p:sp>
          <p:nvSpPr>
            <p:cNvPr id="7" name="矩形 6"/>
            <p:cNvSpPr/>
            <p:nvPr/>
          </p:nvSpPr>
          <p:spPr>
            <a:xfrm>
              <a:off x="695324" y="2500088"/>
              <a:ext cx="10801349" cy="1203950"/>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95323" y="2497154"/>
              <a:ext cx="10801351" cy="2115324"/>
            </a:xfrm>
            <a:prstGeom prst="rect">
              <a:avLst/>
            </a:prstGeom>
          </p:spPr>
          <p:txBody>
            <a:bodyPr wrap="square">
              <a:spAutoFit/>
            </a:bodyPr>
            <a:lstStyle/>
            <a:p>
              <a:r>
                <a:rPr lang="en-US" altLang="zh-CN" sz="2000" dirty="0"/>
                <a:t> </a:t>
              </a:r>
              <a:r>
                <a:rPr lang="en-US" altLang="zh-CN" sz="2000" dirty="0" smtClean="0"/>
                <a:t>     </a:t>
              </a:r>
              <a:r>
                <a:rPr lang="zh-CN" altLang="en-US" sz="2000" dirty="0" smtClean="0"/>
                <a:t>采用</a:t>
              </a:r>
              <a:r>
                <a:rPr lang="en-US" altLang="zh-CN" sz="2000" dirty="0"/>
                <a:t>Hybrid APP</a:t>
              </a:r>
              <a:r>
                <a:rPr lang="zh-CN" altLang="en-US" sz="2000" dirty="0" smtClean="0"/>
                <a:t>混合开发，</a:t>
              </a:r>
              <a:r>
                <a:rPr lang="zh-CN" altLang="en-US" sz="2000" dirty="0"/>
                <a:t>从开发层面实现“一次开发，多处运行”的机制，成为真正适合跨平台的开发。</a:t>
              </a:r>
              <a:r>
                <a:rPr lang="en-US" altLang="zh-CN" sz="2000" dirty="0"/>
                <a:t>Hybrid App</a:t>
              </a:r>
              <a:r>
                <a:rPr lang="zh-CN" altLang="en-US" sz="2000" dirty="0"/>
                <a:t>兼具了</a:t>
              </a:r>
              <a:r>
                <a:rPr lang="en-US" altLang="zh-CN" sz="2000" dirty="0"/>
                <a:t>Native App</a:t>
              </a:r>
              <a:r>
                <a:rPr lang="zh-CN" altLang="en-US" sz="2000" dirty="0"/>
                <a:t>良好用户体验的优势，也兼具了</a:t>
              </a:r>
              <a:r>
                <a:rPr lang="en-US" altLang="zh-CN" sz="2000" dirty="0"/>
                <a:t>Web App</a:t>
              </a:r>
              <a:r>
                <a:rPr lang="zh-CN" altLang="en-US" sz="2000" dirty="0"/>
                <a:t>使用</a:t>
              </a:r>
              <a:r>
                <a:rPr lang="en-US" altLang="zh-CN" sz="2000" dirty="0"/>
                <a:t>HTML5</a:t>
              </a:r>
              <a:r>
                <a:rPr lang="zh-CN" altLang="en-US" sz="2000" dirty="0"/>
                <a:t>跨平台开发低成本的优势。</a:t>
              </a:r>
            </a:p>
            <a:p>
              <a:pPr>
                <a:lnSpc>
                  <a:spcPct val="125000"/>
                </a:lnSpc>
              </a:pPr>
              <a:endParaRPr lang="zh-CN" altLang="en-US" sz="2000" dirty="0"/>
            </a:p>
            <a:p>
              <a:pPr>
                <a:lnSpc>
                  <a:spcPct val="125000"/>
                </a:lnSpc>
              </a:pPr>
              <a:endParaRPr lang="zh-CN" altLang="en-US" sz="2000" dirty="0" smtClean="0"/>
            </a:p>
          </p:txBody>
        </p:sp>
      </p:grpSp>
      <p:sp>
        <p:nvSpPr>
          <p:cNvPr id="6" name="矩形 5"/>
          <p:cNvSpPr/>
          <p:nvPr/>
        </p:nvSpPr>
        <p:spPr>
          <a:xfrm>
            <a:off x="695323" y="1712269"/>
            <a:ext cx="1723549" cy="461665"/>
          </a:xfrm>
          <a:prstGeom prst="rect">
            <a:avLst/>
          </a:prstGeom>
          <a:solidFill>
            <a:schemeClr val="accent1"/>
          </a:solidFill>
        </p:spPr>
        <p:txBody>
          <a:bodyPr wrap="none">
            <a:spAutoFit/>
          </a:bodyPr>
          <a:lstStyle/>
          <a:p>
            <a:r>
              <a:rPr lang="zh-CN" altLang="en-US" sz="2400" b="1" dirty="0" smtClean="0">
                <a:solidFill>
                  <a:schemeClr val="bg1"/>
                </a:solidFill>
              </a:rPr>
              <a:t>混合式开发</a:t>
            </a:r>
          </a:p>
        </p:txBody>
      </p:sp>
      <p:sp>
        <p:nvSpPr>
          <p:cNvPr id="15" name="文本框 14"/>
          <p:cNvSpPr txBox="1"/>
          <p:nvPr/>
        </p:nvSpPr>
        <p:spPr>
          <a:xfrm>
            <a:off x="3203746" y="2673985"/>
            <a:ext cx="5116487" cy="646331"/>
          </a:xfrm>
          <a:prstGeom prst="rect">
            <a:avLst/>
          </a:prstGeom>
          <a:noFill/>
        </p:spPr>
        <p:txBody>
          <a:bodyPr wrap="square" rtlCol="0">
            <a:spAutoFit/>
          </a:bodyPr>
          <a:lstStyle/>
          <a:p>
            <a:r>
              <a:rPr lang="en-US" altLang="zh-CN" sz="3600" b="1" dirty="0" smtClean="0">
                <a:solidFill>
                  <a:schemeClr val="tx1"/>
                </a:solidFill>
                <a:sym typeface="+mn-ea"/>
              </a:rPr>
              <a:t>HTML5 + java web</a:t>
            </a:r>
            <a:endParaRPr lang="zh-CN" altLang="en-US" sz="3600" b="1" dirty="0" smtClean="0">
              <a:solidFill>
                <a:schemeClr val="tx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6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smtClean="0">
                <a:latin typeface="微软雅黑" panose="020B0503020204020204" pitchFamily="34" charset="-122"/>
              </a:rPr>
              <a:t>混合式开发</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13</a:t>
            </a:fld>
            <a:endParaRPr lang="zh-CN" altLang="en-US" dirty="0"/>
          </a:p>
        </p:txBody>
      </p:sp>
      <p:sp>
        <p:nvSpPr>
          <p:cNvPr id="10" name="椭圆 9"/>
          <p:cNvSpPr/>
          <p:nvPr/>
        </p:nvSpPr>
        <p:spPr>
          <a:xfrm>
            <a:off x="738867" y="1166404"/>
            <a:ext cx="857704" cy="8577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n-ea"/>
              </a:rPr>
              <a:t>01</a:t>
            </a:r>
            <a:endParaRPr lang="zh-CN" altLang="en-US" sz="2400" b="1" dirty="0">
              <a:latin typeface="+mn-ea"/>
            </a:endParaRPr>
          </a:p>
        </p:txBody>
      </p:sp>
      <p:grpSp>
        <p:nvGrpSpPr>
          <p:cNvPr id="2" name="组合 1"/>
          <p:cNvGrpSpPr/>
          <p:nvPr/>
        </p:nvGrpSpPr>
        <p:grpSpPr>
          <a:xfrm>
            <a:off x="1597206" y="1191374"/>
            <a:ext cx="9900104" cy="724303"/>
            <a:chOff x="1596571" y="876323"/>
            <a:chExt cx="9900104" cy="724303"/>
          </a:xfrm>
        </p:grpSpPr>
        <p:sp>
          <p:nvSpPr>
            <p:cNvPr id="17" name="矩形 16"/>
            <p:cNvSpPr/>
            <p:nvPr/>
          </p:nvSpPr>
          <p:spPr>
            <a:xfrm>
              <a:off x="1596571" y="1193655"/>
              <a:ext cx="9900104" cy="406971"/>
            </a:xfrm>
            <a:prstGeom prst="rect">
              <a:avLst/>
            </a:prstGeom>
          </p:spPr>
          <p:txBody>
            <a:bodyPr wrap="square">
              <a:spAutoFit/>
            </a:bodyPr>
            <a:lstStyle/>
            <a:p>
              <a:pPr>
                <a:lnSpc>
                  <a:spcPct val="125000"/>
                </a:lnSpc>
              </a:pPr>
              <a:r>
                <a:rPr lang="zh-CN" altLang="en-US" dirty="0" smtClean="0">
                  <a:latin typeface="+mn-ea"/>
                </a:rPr>
                <a:t>开发成本低</a:t>
              </a:r>
              <a:endParaRPr lang="en-US" altLang="zh-CN" dirty="0">
                <a:latin typeface="+mn-ea"/>
              </a:endParaRPr>
            </a:p>
          </p:txBody>
        </p:sp>
        <p:sp>
          <p:nvSpPr>
            <p:cNvPr id="18" name="矩形 17"/>
            <p:cNvSpPr/>
            <p:nvPr/>
          </p:nvSpPr>
          <p:spPr>
            <a:xfrm>
              <a:off x="1596571" y="876323"/>
              <a:ext cx="9900104" cy="400110"/>
            </a:xfrm>
            <a:prstGeom prst="rect">
              <a:avLst/>
            </a:prstGeom>
          </p:spPr>
          <p:txBody>
            <a:bodyPr wrap="square">
              <a:spAutoFit/>
            </a:bodyPr>
            <a:lstStyle/>
            <a:p>
              <a:r>
                <a:rPr lang="zh-CN" altLang="en-US" sz="2000" b="1" dirty="0" smtClean="0">
                  <a:solidFill>
                    <a:schemeClr val="accent1"/>
                  </a:solidFill>
                  <a:latin typeface="+mn-ea"/>
                </a:rPr>
                <a:t>成本低</a:t>
              </a:r>
            </a:p>
          </p:txBody>
        </p:sp>
      </p:grpSp>
      <p:sp>
        <p:nvSpPr>
          <p:cNvPr id="13" name="椭圆 12"/>
          <p:cNvSpPr/>
          <p:nvPr/>
        </p:nvSpPr>
        <p:spPr>
          <a:xfrm>
            <a:off x="738867" y="2546713"/>
            <a:ext cx="857704" cy="8572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n-ea"/>
              </a:rPr>
              <a:t>02</a:t>
            </a:r>
            <a:endParaRPr lang="zh-CN" altLang="en-US" sz="2400" b="1" dirty="0">
              <a:latin typeface="+mn-ea"/>
            </a:endParaRPr>
          </a:p>
        </p:txBody>
      </p:sp>
      <p:grpSp>
        <p:nvGrpSpPr>
          <p:cNvPr id="21" name="组合 20"/>
          <p:cNvGrpSpPr/>
          <p:nvPr/>
        </p:nvGrpSpPr>
        <p:grpSpPr>
          <a:xfrm>
            <a:off x="1596571" y="2597079"/>
            <a:ext cx="9900104" cy="724106"/>
            <a:chOff x="1596571" y="876323"/>
            <a:chExt cx="9900104" cy="724556"/>
          </a:xfrm>
        </p:grpSpPr>
        <p:sp>
          <p:nvSpPr>
            <p:cNvPr id="22" name="矩形 21"/>
            <p:cNvSpPr/>
            <p:nvPr/>
          </p:nvSpPr>
          <p:spPr>
            <a:xfrm>
              <a:off x="1596571" y="1193655"/>
              <a:ext cx="9900104" cy="407224"/>
            </a:xfrm>
            <a:prstGeom prst="rect">
              <a:avLst/>
            </a:prstGeom>
          </p:spPr>
          <p:txBody>
            <a:bodyPr wrap="square">
              <a:spAutoFit/>
            </a:bodyPr>
            <a:lstStyle/>
            <a:p>
              <a:pPr>
                <a:lnSpc>
                  <a:spcPct val="125000"/>
                </a:lnSpc>
              </a:pPr>
              <a:r>
                <a:rPr lang="zh-CN" altLang="en-US" dirty="0" smtClean="0">
                  <a:latin typeface="+mn-ea"/>
                </a:rPr>
                <a:t>代码移植性和优化性高</a:t>
              </a:r>
              <a:endParaRPr lang="en-US" altLang="zh-CN" dirty="0">
                <a:latin typeface="+mn-ea"/>
              </a:endParaRPr>
            </a:p>
          </p:txBody>
        </p:sp>
        <p:sp>
          <p:nvSpPr>
            <p:cNvPr id="23" name="矩形 22"/>
            <p:cNvSpPr/>
            <p:nvPr/>
          </p:nvSpPr>
          <p:spPr>
            <a:xfrm>
              <a:off x="1596571" y="876323"/>
              <a:ext cx="9900104" cy="400359"/>
            </a:xfrm>
            <a:prstGeom prst="rect">
              <a:avLst/>
            </a:prstGeom>
          </p:spPr>
          <p:txBody>
            <a:bodyPr wrap="square">
              <a:spAutoFit/>
            </a:bodyPr>
            <a:lstStyle/>
            <a:p>
              <a:r>
                <a:rPr lang="zh-CN" altLang="en-US" sz="2000" b="1" dirty="0" smtClean="0">
                  <a:solidFill>
                    <a:schemeClr val="accent1"/>
                  </a:solidFill>
                  <a:latin typeface="+mn-ea"/>
                </a:rPr>
                <a:t>性能高</a:t>
              </a:r>
              <a:endParaRPr lang="zh-CN" altLang="en-US" sz="2000" b="1" dirty="0">
                <a:solidFill>
                  <a:schemeClr val="accent1"/>
                </a:solidFill>
                <a:latin typeface="+mn-ea"/>
              </a:endParaRPr>
            </a:p>
          </p:txBody>
        </p:sp>
      </p:grpSp>
      <p:sp>
        <p:nvSpPr>
          <p:cNvPr id="14" name="椭圆 13"/>
          <p:cNvSpPr/>
          <p:nvPr/>
        </p:nvSpPr>
        <p:spPr>
          <a:xfrm>
            <a:off x="738867" y="3926568"/>
            <a:ext cx="857704" cy="8572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n-ea"/>
              </a:rPr>
              <a:t>03</a:t>
            </a:r>
            <a:endParaRPr lang="zh-CN" altLang="en-US" sz="2400" b="1" dirty="0">
              <a:latin typeface="+mn-ea"/>
            </a:endParaRPr>
          </a:p>
        </p:txBody>
      </p:sp>
      <p:grpSp>
        <p:nvGrpSpPr>
          <p:cNvPr id="24" name="组合 23"/>
          <p:cNvGrpSpPr/>
          <p:nvPr/>
        </p:nvGrpSpPr>
        <p:grpSpPr>
          <a:xfrm>
            <a:off x="1596571" y="3977603"/>
            <a:ext cx="9900104" cy="755717"/>
            <a:chOff x="1596571" y="876323"/>
            <a:chExt cx="9900104" cy="756187"/>
          </a:xfrm>
        </p:grpSpPr>
        <p:sp>
          <p:nvSpPr>
            <p:cNvPr id="25" name="矩形 24"/>
            <p:cNvSpPr/>
            <p:nvPr/>
          </p:nvSpPr>
          <p:spPr>
            <a:xfrm>
              <a:off x="1596571" y="1193655"/>
              <a:ext cx="9900104" cy="438855"/>
            </a:xfrm>
            <a:prstGeom prst="rect">
              <a:avLst/>
            </a:prstGeom>
          </p:spPr>
          <p:txBody>
            <a:bodyPr wrap="square">
              <a:spAutoFit/>
            </a:bodyPr>
            <a:lstStyle/>
            <a:p>
              <a:pPr>
                <a:lnSpc>
                  <a:spcPct val="125000"/>
                </a:lnSpc>
              </a:pPr>
              <a:r>
                <a:rPr lang="zh-CN" altLang="en-US" dirty="0" smtClean="0">
                  <a:latin typeface="+mn-ea"/>
                </a:rPr>
                <a:t>基于</a:t>
              </a:r>
              <a:r>
                <a:rPr lang="en-US" altLang="zh-CN" dirty="0" smtClean="0">
                  <a:latin typeface="+mn-ea"/>
                </a:rPr>
                <a:t>web</a:t>
              </a:r>
              <a:r>
                <a:rPr lang="zh-CN" altLang="en-US" dirty="0" smtClean="0">
                  <a:latin typeface="+mn-ea"/>
                </a:rPr>
                <a:t>语言的开发，具有</a:t>
              </a:r>
              <a:r>
                <a:rPr lang="zh-CN" altLang="en-US" dirty="0" smtClean="0"/>
                <a:t>跨平台的特点。</a:t>
              </a:r>
              <a:endParaRPr lang="zh-CN" altLang="en-US" dirty="0">
                <a:latin typeface="+mn-ea"/>
              </a:endParaRPr>
            </a:p>
          </p:txBody>
        </p:sp>
        <p:sp>
          <p:nvSpPr>
            <p:cNvPr id="26" name="矩形 25"/>
            <p:cNvSpPr/>
            <p:nvPr/>
          </p:nvSpPr>
          <p:spPr>
            <a:xfrm>
              <a:off x="1596571" y="876323"/>
              <a:ext cx="9900104" cy="400359"/>
            </a:xfrm>
            <a:prstGeom prst="rect">
              <a:avLst/>
            </a:prstGeom>
          </p:spPr>
          <p:txBody>
            <a:bodyPr wrap="square">
              <a:spAutoFit/>
            </a:bodyPr>
            <a:lstStyle/>
            <a:p>
              <a:r>
                <a:rPr lang="zh-CN" altLang="en-US" sz="2000" b="1" dirty="0" smtClean="0">
                  <a:solidFill>
                    <a:schemeClr val="accent1"/>
                  </a:solidFill>
                  <a:latin typeface="+mn-ea"/>
                </a:rPr>
                <a:t>平台广</a:t>
              </a:r>
              <a:endParaRPr lang="zh-CN" altLang="en-US" sz="2000" b="1" dirty="0">
                <a:solidFill>
                  <a:schemeClr val="accent1"/>
                </a:solidFill>
                <a:latin typeface="+mn-ea"/>
              </a:endParaRPr>
            </a:p>
          </p:txBody>
        </p:sp>
      </p:grpSp>
      <p:sp>
        <p:nvSpPr>
          <p:cNvPr id="15" name="椭圆 14"/>
          <p:cNvSpPr/>
          <p:nvPr/>
        </p:nvSpPr>
        <p:spPr>
          <a:xfrm>
            <a:off x="738867" y="5306423"/>
            <a:ext cx="857704" cy="8572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n-ea"/>
              </a:rPr>
              <a:t>04</a:t>
            </a:r>
            <a:endParaRPr lang="zh-CN" altLang="en-US" sz="2400" b="1" dirty="0">
              <a:latin typeface="+mn-ea"/>
            </a:endParaRPr>
          </a:p>
        </p:txBody>
      </p:sp>
      <p:grpSp>
        <p:nvGrpSpPr>
          <p:cNvPr id="27" name="组合 26"/>
          <p:cNvGrpSpPr/>
          <p:nvPr/>
        </p:nvGrpSpPr>
        <p:grpSpPr>
          <a:xfrm>
            <a:off x="1583124" y="5366365"/>
            <a:ext cx="9913551" cy="755717"/>
            <a:chOff x="1583124" y="876323"/>
            <a:chExt cx="9913551" cy="756187"/>
          </a:xfrm>
        </p:grpSpPr>
        <p:sp>
          <p:nvSpPr>
            <p:cNvPr id="28" name="矩形 27"/>
            <p:cNvSpPr/>
            <p:nvPr/>
          </p:nvSpPr>
          <p:spPr>
            <a:xfrm>
              <a:off x="1596571" y="1193655"/>
              <a:ext cx="9900104" cy="438855"/>
            </a:xfrm>
            <a:prstGeom prst="rect">
              <a:avLst/>
            </a:prstGeom>
          </p:spPr>
          <p:txBody>
            <a:bodyPr wrap="square">
              <a:spAutoFit/>
            </a:bodyPr>
            <a:lstStyle/>
            <a:p>
              <a:pPr>
                <a:lnSpc>
                  <a:spcPct val="125000"/>
                </a:lnSpc>
              </a:pPr>
              <a:r>
                <a:rPr lang="zh-CN" altLang="en-US" dirty="0" smtClean="0">
                  <a:latin typeface="+mn-ea"/>
                </a:rPr>
                <a:t>程序可以直接从应用商店中下载安装</a:t>
              </a:r>
              <a:endParaRPr lang="zh-CN" altLang="en-US" dirty="0">
                <a:latin typeface="+mn-ea"/>
              </a:endParaRPr>
            </a:p>
          </p:txBody>
        </p:sp>
        <p:sp>
          <p:nvSpPr>
            <p:cNvPr id="29" name="矩形 28"/>
            <p:cNvSpPr/>
            <p:nvPr/>
          </p:nvSpPr>
          <p:spPr>
            <a:xfrm>
              <a:off x="1583124" y="876323"/>
              <a:ext cx="9900104" cy="400359"/>
            </a:xfrm>
            <a:prstGeom prst="rect">
              <a:avLst/>
            </a:prstGeom>
          </p:spPr>
          <p:txBody>
            <a:bodyPr wrap="square">
              <a:spAutoFit/>
            </a:bodyPr>
            <a:lstStyle/>
            <a:p>
              <a:r>
                <a:rPr lang="zh-CN" altLang="en-US" sz="2000" b="1" dirty="0" smtClean="0">
                  <a:solidFill>
                    <a:schemeClr val="accent1"/>
                  </a:solidFill>
                  <a:latin typeface="+mn-ea"/>
                </a:rPr>
                <a:t>推广方便</a:t>
              </a:r>
              <a:endParaRPr lang="zh-CN" altLang="en-US" sz="2000" b="1" dirty="0">
                <a:solidFill>
                  <a:schemeClr val="accent1"/>
                </a:solidFill>
                <a:latin typeface="+mn-ea"/>
              </a:endParaRPr>
            </a:p>
          </p:txBody>
        </p:sp>
      </p:gr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2" presetClass="entr" presetSubtype="2" fill="hold" nodeType="withEffect" p14:presetBounceEnd="30000">
                                      <p:stCondLst>
                                        <p:cond delay="300"/>
                                      </p:stCondLst>
                                      <p:childTnLst>
                                        <p:set>
                                          <p:cBhvr>
                                            <p:cTn id="26" dur="1" fill="hold">
                                              <p:stCondLst>
                                                <p:cond delay="0"/>
                                              </p:stCondLst>
                                            </p:cTn>
                                            <p:tgtEl>
                                              <p:spTgt spid="2"/>
                                            </p:tgtEl>
                                            <p:attrNameLst>
                                              <p:attrName>style.visibility</p:attrName>
                                            </p:attrNameLst>
                                          </p:cBhvr>
                                          <p:to>
                                            <p:strVal val="visible"/>
                                          </p:to>
                                        </p:set>
                                        <p:anim calcmode="lin" valueType="num" p14:bounceEnd="30000">
                                          <p:cBhvr additive="base">
                                            <p:cTn id="27" dur="500" fill="hold"/>
                                            <p:tgtEl>
                                              <p:spTgt spid="2"/>
                                            </p:tgtEl>
                                            <p:attrNameLst>
                                              <p:attrName>ppt_x</p:attrName>
                                            </p:attrNameLst>
                                          </p:cBhvr>
                                          <p:tavLst>
                                            <p:tav tm="0">
                                              <p:val>
                                                <p:strVal val="1+#ppt_w/2"/>
                                              </p:val>
                                            </p:tav>
                                            <p:tav tm="100000">
                                              <p:val>
                                                <p:strVal val="#ppt_x"/>
                                              </p:val>
                                            </p:tav>
                                          </p:tavLst>
                                        </p:anim>
                                        <p:anim calcmode="lin" valueType="num" p14:bounceEnd="30000">
                                          <p:cBhvr additive="base">
                                            <p:cTn id="28" dur="500" fill="hold"/>
                                            <p:tgtEl>
                                              <p:spTgt spid="2"/>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14:presetBounceEnd="30000">
                                      <p:stCondLst>
                                        <p:cond delay="600"/>
                                      </p:stCondLst>
                                      <p:childTnLst>
                                        <p:set>
                                          <p:cBhvr>
                                            <p:cTn id="30" dur="1" fill="hold">
                                              <p:stCondLst>
                                                <p:cond delay="0"/>
                                              </p:stCondLst>
                                            </p:cTn>
                                            <p:tgtEl>
                                              <p:spTgt spid="21"/>
                                            </p:tgtEl>
                                            <p:attrNameLst>
                                              <p:attrName>style.visibility</p:attrName>
                                            </p:attrNameLst>
                                          </p:cBhvr>
                                          <p:to>
                                            <p:strVal val="visible"/>
                                          </p:to>
                                        </p:set>
                                        <p:anim calcmode="lin" valueType="num" p14:bounceEnd="30000">
                                          <p:cBhvr additive="base">
                                            <p:cTn id="31" dur="500" fill="hold"/>
                                            <p:tgtEl>
                                              <p:spTgt spid="21"/>
                                            </p:tgtEl>
                                            <p:attrNameLst>
                                              <p:attrName>ppt_x</p:attrName>
                                            </p:attrNameLst>
                                          </p:cBhvr>
                                          <p:tavLst>
                                            <p:tav tm="0">
                                              <p:val>
                                                <p:strVal val="1+#ppt_w/2"/>
                                              </p:val>
                                            </p:tav>
                                            <p:tav tm="100000">
                                              <p:val>
                                                <p:strVal val="#ppt_x"/>
                                              </p:val>
                                            </p:tav>
                                          </p:tavLst>
                                        </p:anim>
                                        <p:anim calcmode="lin" valueType="num" p14:bounceEnd="30000">
                                          <p:cBhvr additive="base">
                                            <p:cTn id="32" dur="500" fill="hold"/>
                                            <p:tgtEl>
                                              <p:spTgt spid="21"/>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14:presetBounceEnd="30000">
                                      <p:stCondLst>
                                        <p:cond delay="900"/>
                                      </p:stCondLst>
                                      <p:childTnLst>
                                        <p:set>
                                          <p:cBhvr>
                                            <p:cTn id="34" dur="1" fill="hold">
                                              <p:stCondLst>
                                                <p:cond delay="0"/>
                                              </p:stCondLst>
                                            </p:cTn>
                                            <p:tgtEl>
                                              <p:spTgt spid="24"/>
                                            </p:tgtEl>
                                            <p:attrNameLst>
                                              <p:attrName>style.visibility</p:attrName>
                                            </p:attrNameLst>
                                          </p:cBhvr>
                                          <p:to>
                                            <p:strVal val="visible"/>
                                          </p:to>
                                        </p:set>
                                        <p:anim calcmode="lin" valueType="num" p14:bounceEnd="30000">
                                          <p:cBhvr additive="base">
                                            <p:cTn id="35" dur="500" fill="hold"/>
                                            <p:tgtEl>
                                              <p:spTgt spid="24"/>
                                            </p:tgtEl>
                                            <p:attrNameLst>
                                              <p:attrName>ppt_x</p:attrName>
                                            </p:attrNameLst>
                                          </p:cBhvr>
                                          <p:tavLst>
                                            <p:tav tm="0">
                                              <p:val>
                                                <p:strVal val="1+#ppt_w/2"/>
                                              </p:val>
                                            </p:tav>
                                            <p:tav tm="100000">
                                              <p:val>
                                                <p:strVal val="#ppt_x"/>
                                              </p:val>
                                            </p:tav>
                                          </p:tavLst>
                                        </p:anim>
                                        <p:anim calcmode="lin" valueType="num" p14:bounceEnd="30000">
                                          <p:cBhvr additive="base">
                                            <p:cTn id="36" dur="500" fill="hold"/>
                                            <p:tgtEl>
                                              <p:spTgt spid="24"/>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14:presetBounceEnd="30000">
                                      <p:stCondLst>
                                        <p:cond delay="1200"/>
                                      </p:stCondLst>
                                      <p:childTnLst>
                                        <p:set>
                                          <p:cBhvr>
                                            <p:cTn id="38" dur="1" fill="hold">
                                              <p:stCondLst>
                                                <p:cond delay="0"/>
                                              </p:stCondLst>
                                            </p:cTn>
                                            <p:tgtEl>
                                              <p:spTgt spid="27"/>
                                            </p:tgtEl>
                                            <p:attrNameLst>
                                              <p:attrName>style.visibility</p:attrName>
                                            </p:attrNameLst>
                                          </p:cBhvr>
                                          <p:to>
                                            <p:strVal val="visible"/>
                                          </p:to>
                                        </p:set>
                                        <p:anim calcmode="lin" valueType="num" p14:bounceEnd="30000">
                                          <p:cBhvr additive="base">
                                            <p:cTn id="39" dur="500" fill="hold"/>
                                            <p:tgtEl>
                                              <p:spTgt spid="27"/>
                                            </p:tgtEl>
                                            <p:attrNameLst>
                                              <p:attrName>ppt_x</p:attrName>
                                            </p:attrNameLst>
                                          </p:cBhvr>
                                          <p:tavLst>
                                            <p:tav tm="0">
                                              <p:val>
                                                <p:strVal val="1+#ppt_w/2"/>
                                              </p:val>
                                            </p:tav>
                                            <p:tav tm="100000">
                                              <p:val>
                                                <p:strVal val="#ppt_x"/>
                                              </p:val>
                                            </p:tav>
                                          </p:tavLst>
                                        </p:anim>
                                        <p:anim calcmode="lin" valueType="num" p14:bounceEnd="30000">
                                          <p:cBhvr additive="base">
                                            <p:cTn id="40"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3" grpId="0" bldLvl="0" animBg="1"/>
          <p:bldP spid="14" grpId="0" bldLvl="0" animBg="1"/>
          <p:bldP spid="15"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2" presetClass="entr" presetSubtype="2" fill="hold" nodeType="withEffect">
                                      <p:stCondLst>
                                        <p:cond delay="30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1+#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60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1+#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90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1+#ppt_w/2"/>
                                              </p:val>
                                            </p:tav>
                                            <p:tav tm="100000">
                                              <p:val>
                                                <p:strVal val="#ppt_x"/>
                                              </p:val>
                                            </p:tav>
                                          </p:tavLst>
                                        </p:anim>
                                        <p:anim calcmode="lin" valueType="num">
                                          <p:cBhvr additive="base">
                                            <p:cTn id="36" dur="500" fill="hold"/>
                                            <p:tgtEl>
                                              <p:spTgt spid="24"/>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120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1+#ppt_w/2"/>
                                              </p:val>
                                            </p:tav>
                                            <p:tav tm="100000">
                                              <p:val>
                                                <p:strVal val="#ppt_x"/>
                                              </p:val>
                                            </p:tav>
                                          </p:tavLst>
                                        </p:anim>
                                        <p:anim calcmode="lin" valueType="num">
                                          <p:cBhvr additive="base">
                                            <p:cTn id="40"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3" grpId="0" bldLvl="0" animBg="1"/>
          <p:bldP spid="14" grpId="0" bldLvl="0" animBg="1"/>
          <p:bldP spid="15" grpId="0" bldLvl="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p>
          <a:p>
            <a:r>
              <a:rPr lang="en-US" altLang="zh-CN" dirty="0"/>
              <a:t>THREE</a:t>
            </a:r>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7759"/>
            <a:chOff x="4887549" y="1124584"/>
            <a:chExt cx="2416902" cy="2417759"/>
          </a:xfrm>
        </p:grpSpPr>
        <p:sp>
          <p:nvSpPr>
            <p:cNvPr id="47" name="文本框 46"/>
            <p:cNvSpPr txBox="1"/>
            <p:nvPr/>
          </p:nvSpPr>
          <p:spPr>
            <a:xfrm>
              <a:off x="4887549" y="1178873"/>
              <a:ext cx="2416902" cy="2363470"/>
            </a:xfrm>
            <a:prstGeom prst="rect">
              <a:avLst/>
            </a:prstGeom>
            <a:noFill/>
            <a:ln>
              <a:noFill/>
            </a:ln>
          </p:spPr>
          <p:txBody>
            <a:bodyPr wrap="square" rtlCol="0">
              <a:spAutoFit/>
            </a:bodyPr>
            <a:lstStyle/>
            <a:p>
              <a:pPr algn="ctr"/>
              <a:r>
                <a:rPr lang="zh-CN" altLang="en-US" sz="7200" b="1" dirty="0" smtClean="0">
                  <a:solidFill>
                    <a:schemeClr val="accent1"/>
                  </a:solidFill>
                  <a:latin typeface="微软雅黑" panose="020B0503020204020204" pitchFamily="34" charset="-122"/>
                </a:rPr>
                <a:t>效果实现</a:t>
              </a:r>
              <a:endParaRPr lang="zh-CN" altLang="en-US" sz="7200" b="1" dirty="0">
                <a:solidFill>
                  <a:schemeClr val="accent1"/>
                </a:solidFill>
                <a:latin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en-US" altLang="zh-CN" sz="2800" b="1" dirty="0" smtClean="0">
                <a:latin typeface="微软雅黑" panose="020B0503020204020204" pitchFamily="34" charset="-122"/>
              </a:rPr>
              <a:t>APP</a:t>
            </a:r>
            <a:r>
              <a:rPr lang="zh-CN" altLang="en-US" sz="2800" b="1" dirty="0" smtClean="0">
                <a:latin typeface="微软雅黑" panose="020B0503020204020204" pitchFamily="34" charset="-122"/>
              </a:rPr>
              <a:t>实现</a:t>
            </a:r>
            <a:r>
              <a:rPr lang="zh-CN" altLang="en-US" sz="2800" b="1" dirty="0">
                <a:latin typeface="微软雅黑" panose="020B0503020204020204" pitchFamily="34" charset="-122"/>
              </a:rPr>
              <a:t>（前端）</a:t>
            </a:r>
            <a:endParaRPr lang="en-US" altLang="zh-CN"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15</a:t>
            </a:fld>
            <a:endParaRPr lang="zh-CN" altLang="en-US" dirty="0"/>
          </a:p>
        </p:txBody>
      </p:sp>
      <p:sp>
        <p:nvSpPr>
          <p:cNvPr id="8" name="椭圆 7"/>
          <p:cNvSpPr/>
          <p:nvPr/>
        </p:nvSpPr>
        <p:spPr>
          <a:xfrm>
            <a:off x="695325" y="937492"/>
            <a:ext cx="1164418" cy="1164418"/>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latin typeface="+mn-ea"/>
              </a:rPr>
              <a:t>01</a:t>
            </a:r>
            <a:endParaRPr lang="zh-CN" altLang="en-US" sz="4000" b="1" dirty="0">
              <a:latin typeface="+mn-ea"/>
            </a:endParaRPr>
          </a:p>
        </p:txBody>
      </p:sp>
      <p:sp>
        <p:nvSpPr>
          <p:cNvPr id="9" name="文本框 8"/>
          <p:cNvSpPr txBox="1"/>
          <p:nvPr/>
        </p:nvSpPr>
        <p:spPr>
          <a:xfrm>
            <a:off x="1859743" y="1227314"/>
            <a:ext cx="540067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rPr>
              <a:t>用户注册登录</a:t>
            </a:r>
            <a:r>
              <a:rPr lang="zh-CN" altLang="en-US" sz="3200" b="1" dirty="0">
                <a:solidFill>
                  <a:schemeClr val="accent1"/>
                </a:solidFill>
                <a:latin typeface="微软雅黑" panose="020B0503020204020204" pitchFamily="34" charset="-122"/>
              </a:rPr>
              <a:t>界面</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7951" y="2101910"/>
            <a:ext cx="3590925" cy="4233388"/>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733" y="2101911"/>
            <a:ext cx="3600450" cy="42333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22" presetClass="entr" presetSubtype="8" fill="hold" grpId="0" nodeType="withEffect">
                                  <p:stCondLst>
                                    <p:cond delay="30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en-US" altLang="zh-CN" sz="2800" b="1" dirty="0" smtClean="0">
                <a:latin typeface="微软雅黑" panose="020B0503020204020204" pitchFamily="34" charset="-122"/>
              </a:rPr>
              <a:t>APP</a:t>
            </a:r>
            <a:r>
              <a:rPr lang="zh-CN" altLang="en-US" sz="2800" b="1" dirty="0" smtClean="0">
                <a:latin typeface="微软雅黑" panose="020B0503020204020204" pitchFamily="34" charset="-122"/>
              </a:rPr>
              <a:t>实现</a:t>
            </a:r>
            <a:r>
              <a:rPr lang="zh-CN" altLang="en-US" sz="2800" b="1" dirty="0">
                <a:latin typeface="微软雅黑" panose="020B0503020204020204" pitchFamily="34" charset="-122"/>
              </a:rPr>
              <a:t>（前端）</a:t>
            </a:r>
            <a:endParaRPr lang="en-US" altLang="zh-CN"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16</a:t>
            </a:fld>
            <a:endParaRPr lang="zh-CN" altLang="en-US" dirty="0"/>
          </a:p>
        </p:txBody>
      </p:sp>
      <p:sp>
        <p:nvSpPr>
          <p:cNvPr id="8" name="椭圆 7"/>
          <p:cNvSpPr/>
          <p:nvPr/>
        </p:nvSpPr>
        <p:spPr>
          <a:xfrm>
            <a:off x="695325" y="937492"/>
            <a:ext cx="1164418" cy="1164418"/>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latin typeface="+mn-ea"/>
              </a:rPr>
              <a:t>02</a:t>
            </a:r>
            <a:endParaRPr lang="zh-CN" altLang="en-US" sz="4000" b="1" dirty="0">
              <a:latin typeface="+mn-ea"/>
            </a:endParaRPr>
          </a:p>
        </p:txBody>
      </p:sp>
      <p:sp>
        <p:nvSpPr>
          <p:cNvPr id="9" name="文本框 8"/>
          <p:cNvSpPr txBox="1"/>
          <p:nvPr/>
        </p:nvSpPr>
        <p:spPr>
          <a:xfrm>
            <a:off x="1859743" y="1227314"/>
            <a:ext cx="540067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rPr>
              <a:t>主页和市集页面</a:t>
            </a:r>
            <a:endParaRPr lang="zh-CN" altLang="en-US" sz="3200" b="1" dirty="0">
              <a:solidFill>
                <a:schemeClr val="accent1"/>
              </a:solidFill>
              <a:latin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099" y="2001078"/>
            <a:ext cx="3285535" cy="4506896"/>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5199" y="2001078"/>
            <a:ext cx="4003931" cy="4506896"/>
          </a:xfrm>
          <a:prstGeom prst="rect">
            <a:avLst/>
          </a:prstGeom>
        </p:spPr>
      </p:pic>
    </p:spTree>
    <p:extLst>
      <p:ext uri="{BB962C8B-B14F-4D97-AF65-F5344CB8AC3E}">
        <p14:creationId xmlns:p14="http://schemas.microsoft.com/office/powerpoint/2010/main" val="402758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22" presetClass="entr" presetSubtype="8" fill="hold" grpId="0" nodeType="withEffect">
                                  <p:stCondLst>
                                    <p:cond delay="30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en-US" altLang="zh-CN" sz="2800" b="1" dirty="0" smtClean="0">
                <a:latin typeface="微软雅黑" panose="020B0503020204020204" pitchFamily="34" charset="-122"/>
              </a:rPr>
              <a:t>APP</a:t>
            </a:r>
            <a:r>
              <a:rPr lang="zh-CN" altLang="en-US" sz="2800" b="1" dirty="0" smtClean="0">
                <a:latin typeface="微软雅黑" panose="020B0503020204020204" pitchFamily="34" charset="-122"/>
              </a:rPr>
              <a:t>实现</a:t>
            </a:r>
            <a:r>
              <a:rPr lang="zh-CN" altLang="en-US" sz="2800" b="1" dirty="0">
                <a:latin typeface="微软雅黑" panose="020B0503020204020204" pitchFamily="34" charset="-122"/>
              </a:rPr>
              <a:t>（前端）</a:t>
            </a:r>
            <a:endParaRPr lang="en-US" altLang="zh-CN"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17</a:t>
            </a:fld>
            <a:endParaRPr lang="zh-CN" altLang="en-US" dirty="0"/>
          </a:p>
        </p:txBody>
      </p:sp>
      <p:sp>
        <p:nvSpPr>
          <p:cNvPr id="8" name="椭圆 7"/>
          <p:cNvSpPr/>
          <p:nvPr/>
        </p:nvSpPr>
        <p:spPr>
          <a:xfrm>
            <a:off x="695325" y="937492"/>
            <a:ext cx="1164418" cy="1164418"/>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latin typeface="+mn-ea"/>
              </a:rPr>
              <a:t>03</a:t>
            </a:r>
            <a:endParaRPr lang="zh-CN" altLang="en-US" sz="4000" b="1" dirty="0">
              <a:latin typeface="+mn-ea"/>
            </a:endParaRPr>
          </a:p>
        </p:txBody>
      </p:sp>
      <p:sp>
        <p:nvSpPr>
          <p:cNvPr id="9" name="文本框 8"/>
          <p:cNvSpPr txBox="1"/>
          <p:nvPr/>
        </p:nvSpPr>
        <p:spPr>
          <a:xfrm>
            <a:off x="1859743" y="1227314"/>
            <a:ext cx="540067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rPr>
              <a:t>发布作品，设计和我的页面</a:t>
            </a:r>
            <a:endParaRPr lang="zh-CN" altLang="en-US" sz="3200" b="1" dirty="0">
              <a:solidFill>
                <a:schemeClr val="accent1"/>
              </a:solidFill>
              <a:latin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8126" y="1948070"/>
            <a:ext cx="2456820" cy="425698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9713" y="1948070"/>
            <a:ext cx="2439493" cy="4281953"/>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4061" y="1948070"/>
            <a:ext cx="2536019" cy="4256984"/>
          </a:xfrm>
          <a:prstGeom prst="rect">
            <a:avLst/>
          </a:prstGeom>
        </p:spPr>
      </p:pic>
    </p:spTree>
    <p:extLst>
      <p:ext uri="{BB962C8B-B14F-4D97-AF65-F5344CB8AC3E}">
        <p14:creationId xmlns:p14="http://schemas.microsoft.com/office/powerpoint/2010/main" val="402758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22" presetClass="entr" presetSubtype="8" fill="hold" grpId="0" nodeType="withEffect">
                                  <p:stCondLst>
                                    <p:cond delay="30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p>
          <a:p>
            <a:r>
              <a:rPr lang="en-US" altLang="zh-CN" dirty="0"/>
              <a:t>FOUR</a:t>
            </a:r>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7759"/>
            <a:chOff x="4887549" y="1124584"/>
            <a:chExt cx="2416902" cy="2417759"/>
          </a:xfrm>
        </p:grpSpPr>
        <p:sp>
          <p:nvSpPr>
            <p:cNvPr id="47" name="文本框 46"/>
            <p:cNvSpPr txBox="1"/>
            <p:nvPr/>
          </p:nvSpPr>
          <p:spPr>
            <a:xfrm>
              <a:off x="4887549" y="1178873"/>
              <a:ext cx="2416902" cy="2363470"/>
            </a:xfrm>
            <a:prstGeom prst="rect">
              <a:avLst/>
            </a:prstGeom>
            <a:noFill/>
            <a:ln>
              <a:noFill/>
            </a:ln>
          </p:spPr>
          <p:txBody>
            <a:bodyPr wrap="square" rtlCol="0">
              <a:spAutoFit/>
            </a:bodyPr>
            <a:lstStyle/>
            <a:p>
              <a:pPr algn="ctr"/>
              <a:r>
                <a:rPr lang="zh-CN" altLang="en-US" sz="7200" b="1" dirty="0" smtClean="0">
                  <a:solidFill>
                    <a:schemeClr val="accent1"/>
                  </a:solidFill>
                  <a:latin typeface="微软雅黑" panose="020B0503020204020204" pitchFamily="34" charset="-122"/>
                </a:rPr>
                <a:t>未来展望</a:t>
              </a:r>
              <a:endParaRPr lang="zh-CN" altLang="en-US" sz="7200" b="1" dirty="0">
                <a:solidFill>
                  <a:schemeClr val="accent1"/>
                </a:solidFill>
                <a:latin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smtClean="0">
                <a:latin typeface="微软雅黑" panose="020B0503020204020204" pitchFamily="34" charset="-122"/>
              </a:rPr>
              <a:t>未来展望</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19</a:t>
            </a:fld>
            <a:endParaRPr lang="zh-CN" altLang="en-US" dirty="0"/>
          </a:p>
        </p:txBody>
      </p:sp>
      <p:sp>
        <p:nvSpPr>
          <p:cNvPr id="10" name="椭圆 9"/>
          <p:cNvSpPr/>
          <p:nvPr/>
        </p:nvSpPr>
        <p:spPr>
          <a:xfrm>
            <a:off x="695052" y="1371509"/>
            <a:ext cx="857704" cy="8577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n-ea"/>
              </a:rPr>
              <a:t>01</a:t>
            </a:r>
            <a:endParaRPr lang="zh-CN" altLang="en-US" sz="2400" b="1" dirty="0">
              <a:latin typeface="+mn-ea"/>
            </a:endParaRPr>
          </a:p>
        </p:txBody>
      </p:sp>
      <p:grpSp>
        <p:nvGrpSpPr>
          <p:cNvPr id="2" name="组合 1"/>
          <p:cNvGrpSpPr/>
          <p:nvPr/>
        </p:nvGrpSpPr>
        <p:grpSpPr>
          <a:xfrm>
            <a:off x="1596571" y="1404717"/>
            <a:ext cx="9900104" cy="755914"/>
            <a:chOff x="1596571" y="876323"/>
            <a:chExt cx="9900104" cy="755914"/>
          </a:xfrm>
        </p:grpSpPr>
        <p:sp>
          <p:nvSpPr>
            <p:cNvPr id="17" name="矩形 16"/>
            <p:cNvSpPr/>
            <p:nvPr/>
          </p:nvSpPr>
          <p:spPr>
            <a:xfrm>
              <a:off x="1596571" y="1193655"/>
              <a:ext cx="9900104" cy="438582"/>
            </a:xfrm>
            <a:prstGeom prst="rect">
              <a:avLst/>
            </a:prstGeom>
          </p:spPr>
          <p:txBody>
            <a:bodyPr wrap="square">
              <a:spAutoFit/>
            </a:bodyPr>
            <a:lstStyle/>
            <a:p>
              <a:pPr>
                <a:lnSpc>
                  <a:spcPct val="125000"/>
                </a:lnSpc>
              </a:pPr>
              <a:r>
                <a:rPr lang="zh-CN" altLang="en-US" dirty="0">
                  <a:latin typeface="+mn-ea"/>
                </a:rPr>
                <a:t>将</a:t>
              </a:r>
              <a:r>
                <a:rPr lang="zh-CN" altLang="en-US" dirty="0" smtClean="0">
                  <a:latin typeface="+mn-ea"/>
                </a:rPr>
                <a:t>界面设计得</a:t>
              </a:r>
              <a:r>
                <a:rPr lang="zh-CN" altLang="en-US" dirty="0">
                  <a:latin typeface="+mn-ea"/>
                </a:rPr>
                <a:t>更加美观时尚，更符合用户体验。</a:t>
              </a:r>
              <a:endParaRPr lang="en-US" altLang="zh-CN" dirty="0">
                <a:latin typeface="+mn-ea"/>
              </a:endParaRPr>
            </a:p>
          </p:txBody>
        </p:sp>
        <p:sp>
          <p:nvSpPr>
            <p:cNvPr id="18" name="矩形 17"/>
            <p:cNvSpPr/>
            <p:nvPr/>
          </p:nvSpPr>
          <p:spPr>
            <a:xfrm>
              <a:off x="1596571" y="876323"/>
              <a:ext cx="9900104" cy="417830"/>
            </a:xfrm>
            <a:prstGeom prst="rect">
              <a:avLst/>
            </a:prstGeom>
          </p:spPr>
          <p:txBody>
            <a:bodyPr wrap="square">
              <a:spAutoFit/>
            </a:bodyPr>
            <a:lstStyle/>
            <a:p>
              <a:r>
                <a:rPr lang="zh-CN" altLang="en-US" sz="2000" b="1" dirty="0" smtClean="0">
                  <a:solidFill>
                    <a:schemeClr val="accent1"/>
                  </a:solidFill>
                  <a:latin typeface="+mn-ea"/>
                </a:rPr>
                <a:t>前端界面更加友好</a:t>
              </a:r>
            </a:p>
          </p:txBody>
        </p:sp>
      </p:grpSp>
      <p:sp>
        <p:nvSpPr>
          <p:cNvPr id="13" name="椭圆 12"/>
          <p:cNvSpPr/>
          <p:nvPr/>
        </p:nvSpPr>
        <p:spPr>
          <a:xfrm>
            <a:off x="695052" y="3096623"/>
            <a:ext cx="857704" cy="8572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n-ea"/>
              </a:rPr>
              <a:t>02</a:t>
            </a:r>
            <a:endParaRPr lang="zh-CN" altLang="en-US" sz="2400" b="1" dirty="0">
              <a:latin typeface="+mn-ea"/>
            </a:endParaRPr>
          </a:p>
        </p:txBody>
      </p:sp>
      <p:grpSp>
        <p:nvGrpSpPr>
          <p:cNvPr id="21" name="组合 20"/>
          <p:cNvGrpSpPr/>
          <p:nvPr/>
        </p:nvGrpSpPr>
        <p:grpSpPr>
          <a:xfrm>
            <a:off x="1596571" y="3156107"/>
            <a:ext cx="9900104" cy="755779"/>
            <a:chOff x="1596571" y="876323"/>
            <a:chExt cx="9900104" cy="756101"/>
          </a:xfrm>
        </p:grpSpPr>
        <p:sp>
          <p:nvSpPr>
            <p:cNvPr id="22" name="矩形 21"/>
            <p:cNvSpPr/>
            <p:nvPr/>
          </p:nvSpPr>
          <p:spPr>
            <a:xfrm>
              <a:off x="1596571" y="1193655"/>
              <a:ext cx="9900104" cy="438769"/>
            </a:xfrm>
            <a:prstGeom prst="rect">
              <a:avLst/>
            </a:prstGeom>
          </p:spPr>
          <p:txBody>
            <a:bodyPr wrap="square">
              <a:spAutoFit/>
            </a:bodyPr>
            <a:lstStyle/>
            <a:p>
              <a:pPr>
                <a:lnSpc>
                  <a:spcPct val="125000"/>
                </a:lnSpc>
              </a:pPr>
              <a:r>
                <a:rPr lang="zh-CN" altLang="en-US" dirty="0">
                  <a:latin typeface="+mn-ea"/>
                </a:rPr>
                <a:t>逐渐普及</a:t>
              </a:r>
              <a:r>
                <a:rPr lang="zh-CN" altLang="en-US" dirty="0" smtClean="0">
                  <a:latin typeface="+mn-ea"/>
                </a:rPr>
                <a:t>《初衣</a:t>
              </a:r>
              <a:r>
                <a:rPr lang="en-US" altLang="zh-CN" dirty="0" smtClean="0">
                  <a:latin typeface="+mn-ea"/>
                </a:rPr>
                <a:t>APP</a:t>
              </a:r>
              <a:r>
                <a:rPr lang="zh-CN" altLang="en-US" dirty="0" smtClean="0">
                  <a:latin typeface="+mn-ea"/>
                </a:rPr>
                <a:t>》</a:t>
              </a:r>
              <a:r>
                <a:rPr lang="zh-CN" altLang="en-US" dirty="0">
                  <a:latin typeface="+mn-ea"/>
                </a:rPr>
                <a:t>，</a:t>
              </a:r>
              <a:r>
                <a:rPr lang="zh-CN" altLang="en-US" dirty="0" smtClean="0">
                  <a:latin typeface="+mn-ea"/>
                </a:rPr>
                <a:t>让各大设计师能</a:t>
              </a:r>
              <a:r>
                <a:rPr lang="zh-CN" altLang="en-US" dirty="0">
                  <a:latin typeface="+mn-ea"/>
                </a:rPr>
                <a:t>看到它的</a:t>
              </a:r>
              <a:r>
                <a:rPr lang="zh-CN" altLang="en-US" dirty="0" smtClean="0">
                  <a:latin typeface="+mn-ea"/>
                </a:rPr>
                <a:t>实用性</a:t>
              </a:r>
              <a:endParaRPr lang="en-US" altLang="zh-CN" dirty="0">
                <a:latin typeface="+mn-ea"/>
              </a:endParaRPr>
            </a:p>
          </p:txBody>
        </p:sp>
        <p:sp>
          <p:nvSpPr>
            <p:cNvPr id="23" name="矩形 22"/>
            <p:cNvSpPr/>
            <p:nvPr/>
          </p:nvSpPr>
          <p:spPr>
            <a:xfrm>
              <a:off x="1596571" y="876323"/>
              <a:ext cx="9900104" cy="417830"/>
            </a:xfrm>
            <a:prstGeom prst="rect">
              <a:avLst/>
            </a:prstGeom>
          </p:spPr>
          <p:txBody>
            <a:bodyPr wrap="square">
              <a:spAutoFit/>
            </a:bodyPr>
            <a:lstStyle/>
            <a:p>
              <a:r>
                <a:rPr lang="zh-CN" altLang="en-US" sz="2000" b="1" dirty="0">
                  <a:solidFill>
                    <a:schemeClr val="accent1"/>
                  </a:solidFill>
                  <a:latin typeface="+mn-ea"/>
                </a:rPr>
                <a:t>交互性增强</a:t>
              </a:r>
            </a:p>
          </p:txBody>
        </p:sp>
      </p:grpSp>
      <p:sp>
        <p:nvSpPr>
          <p:cNvPr id="14" name="椭圆 13"/>
          <p:cNvSpPr/>
          <p:nvPr/>
        </p:nvSpPr>
        <p:spPr>
          <a:xfrm>
            <a:off x="695052" y="4821283"/>
            <a:ext cx="857704" cy="8572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n-ea"/>
              </a:rPr>
              <a:t>03</a:t>
            </a:r>
            <a:endParaRPr lang="zh-CN" altLang="en-US" sz="2400" b="1" dirty="0">
              <a:latin typeface="+mn-ea"/>
            </a:endParaRPr>
          </a:p>
        </p:txBody>
      </p:sp>
      <p:grpSp>
        <p:nvGrpSpPr>
          <p:cNvPr id="24" name="组合 23"/>
          <p:cNvGrpSpPr/>
          <p:nvPr/>
        </p:nvGrpSpPr>
        <p:grpSpPr>
          <a:xfrm>
            <a:off x="1596571" y="4780362"/>
            <a:ext cx="9900104" cy="1102027"/>
            <a:chOff x="1596571" y="876323"/>
            <a:chExt cx="9900104" cy="1102497"/>
          </a:xfrm>
        </p:grpSpPr>
        <p:sp>
          <p:nvSpPr>
            <p:cNvPr id="25" name="矩形 24"/>
            <p:cNvSpPr/>
            <p:nvPr/>
          </p:nvSpPr>
          <p:spPr>
            <a:xfrm>
              <a:off x="1596571" y="1193655"/>
              <a:ext cx="9900104" cy="785165"/>
            </a:xfrm>
            <a:prstGeom prst="rect">
              <a:avLst/>
            </a:prstGeom>
          </p:spPr>
          <p:txBody>
            <a:bodyPr wrap="square">
              <a:spAutoFit/>
            </a:bodyPr>
            <a:lstStyle/>
            <a:p>
              <a:pPr>
                <a:lnSpc>
                  <a:spcPct val="125000"/>
                </a:lnSpc>
              </a:pPr>
              <a:r>
                <a:rPr lang="zh-CN" altLang="en-US" dirty="0" smtClean="0">
                  <a:latin typeface="+mn-ea"/>
                  <a:sym typeface="+mn-ea"/>
                </a:rPr>
                <a:t>扩展团队</a:t>
              </a:r>
              <a:r>
                <a:rPr lang="zh-CN" altLang="en-US" dirty="0">
                  <a:latin typeface="+mn-ea"/>
                  <a:sym typeface="+mn-ea"/>
                </a:rPr>
                <a:t>，</a:t>
              </a:r>
              <a:r>
                <a:rPr lang="zh-CN" altLang="en-US" dirty="0" smtClean="0">
                  <a:latin typeface="+mn-ea"/>
                  <a:sym typeface="+mn-ea"/>
                </a:rPr>
                <a:t>充实展示内容</a:t>
              </a:r>
              <a:r>
                <a:rPr lang="zh-CN" altLang="en-US" dirty="0">
                  <a:latin typeface="+mn-ea"/>
                  <a:sym typeface="+mn-ea"/>
                </a:rPr>
                <a:t>；</a:t>
              </a:r>
            </a:p>
            <a:p>
              <a:pPr>
                <a:lnSpc>
                  <a:spcPct val="125000"/>
                </a:lnSpc>
              </a:pPr>
              <a:r>
                <a:rPr lang="zh-CN" altLang="en-US" dirty="0">
                  <a:latin typeface="+mn-ea"/>
                  <a:sym typeface="+mn-ea"/>
                </a:rPr>
                <a:t>使内容方面更加多元，囊括各</a:t>
              </a:r>
              <a:r>
                <a:rPr lang="zh-CN" altLang="en-US" dirty="0" smtClean="0">
                  <a:latin typeface="+mn-ea"/>
                  <a:sym typeface="+mn-ea"/>
                </a:rPr>
                <a:t>大设计领域</a:t>
              </a:r>
              <a:r>
                <a:rPr lang="zh-CN" altLang="en-US" dirty="0">
                  <a:latin typeface="+mn-ea"/>
                  <a:sym typeface="+mn-ea"/>
                </a:rPr>
                <a:t>，方便用户们互相交流学习。</a:t>
              </a:r>
              <a:endParaRPr lang="zh-CN" altLang="en-US" dirty="0">
                <a:latin typeface="+mn-ea"/>
              </a:endParaRPr>
            </a:p>
          </p:txBody>
        </p:sp>
        <p:sp>
          <p:nvSpPr>
            <p:cNvPr id="26" name="矩形 25"/>
            <p:cNvSpPr/>
            <p:nvPr/>
          </p:nvSpPr>
          <p:spPr>
            <a:xfrm>
              <a:off x="1596571" y="876323"/>
              <a:ext cx="9900104" cy="400281"/>
            </a:xfrm>
            <a:prstGeom prst="rect">
              <a:avLst/>
            </a:prstGeom>
          </p:spPr>
          <p:txBody>
            <a:bodyPr wrap="square">
              <a:spAutoFit/>
            </a:bodyPr>
            <a:lstStyle/>
            <a:p>
              <a:r>
                <a:rPr lang="zh-CN" altLang="en-US" sz="2000" b="1" dirty="0" smtClean="0">
                  <a:solidFill>
                    <a:schemeClr val="accent1"/>
                  </a:solidFill>
                  <a:latin typeface="+mn-ea"/>
                  <a:sym typeface="+mn-ea"/>
                </a:rPr>
                <a:t>《时尚轻纺</a:t>
              </a:r>
              <a:r>
                <a:rPr lang="en-US" altLang="zh-CN" sz="2000" b="1" dirty="0" smtClean="0">
                  <a:solidFill>
                    <a:schemeClr val="accent1"/>
                  </a:solidFill>
                  <a:latin typeface="+mn-ea"/>
                  <a:sym typeface="+mn-ea"/>
                </a:rPr>
                <a:t>APP——</a:t>
              </a:r>
              <a:r>
                <a:rPr lang="zh-CN" altLang="en-US" sz="2000" b="1" dirty="0" smtClean="0">
                  <a:solidFill>
                    <a:schemeClr val="accent1"/>
                  </a:solidFill>
                  <a:latin typeface="+mn-ea"/>
                  <a:sym typeface="+mn-ea"/>
                </a:rPr>
                <a:t>初衣》能成为用户喜爱的</a:t>
              </a:r>
              <a:r>
                <a:rPr lang="en-US" altLang="zh-CN" sz="2000" b="1" dirty="0" smtClean="0">
                  <a:solidFill>
                    <a:schemeClr val="accent1"/>
                  </a:solidFill>
                  <a:latin typeface="+mn-ea"/>
                  <a:sym typeface="+mn-ea"/>
                </a:rPr>
                <a:t>APP</a:t>
              </a:r>
              <a:endParaRPr lang="en-US" altLang="zh-CN" sz="2000" b="1" dirty="0">
                <a:solidFill>
                  <a:schemeClr val="accent1"/>
                </a:solidFill>
                <a:latin typeface="+mn-ea"/>
              </a:endParaRPr>
            </a:p>
          </p:txBody>
        </p:sp>
      </p:gr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2" presetClass="entr" presetSubtype="2" fill="hold" nodeType="withEffect" p14:presetBounceEnd="30000">
                                      <p:stCondLst>
                                        <p:cond delay="300"/>
                                      </p:stCondLst>
                                      <p:childTnLst>
                                        <p:set>
                                          <p:cBhvr>
                                            <p:cTn id="21" dur="1" fill="hold">
                                              <p:stCondLst>
                                                <p:cond delay="0"/>
                                              </p:stCondLst>
                                            </p:cTn>
                                            <p:tgtEl>
                                              <p:spTgt spid="2"/>
                                            </p:tgtEl>
                                            <p:attrNameLst>
                                              <p:attrName>style.visibility</p:attrName>
                                            </p:attrNameLst>
                                          </p:cBhvr>
                                          <p:to>
                                            <p:strVal val="visible"/>
                                          </p:to>
                                        </p:set>
                                        <p:anim calcmode="lin" valueType="num" p14:bounceEnd="30000">
                                          <p:cBhvr additive="base">
                                            <p:cTn id="22" dur="500" fill="hold"/>
                                            <p:tgtEl>
                                              <p:spTgt spid="2"/>
                                            </p:tgtEl>
                                            <p:attrNameLst>
                                              <p:attrName>ppt_x</p:attrName>
                                            </p:attrNameLst>
                                          </p:cBhvr>
                                          <p:tavLst>
                                            <p:tav tm="0">
                                              <p:val>
                                                <p:strVal val="1+#ppt_w/2"/>
                                              </p:val>
                                            </p:tav>
                                            <p:tav tm="100000">
                                              <p:val>
                                                <p:strVal val="#ppt_x"/>
                                              </p:val>
                                            </p:tav>
                                          </p:tavLst>
                                        </p:anim>
                                        <p:anim calcmode="lin" valueType="num" p14:bounceEnd="30000">
                                          <p:cBhvr additive="base">
                                            <p:cTn id="23" dur="500" fill="hold"/>
                                            <p:tgtEl>
                                              <p:spTgt spid="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14:presetBounceEnd="30000">
                                      <p:stCondLst>
                                        <p:cond delay="600"/>
                                      </p:stCondLst>
                                      <p:childTnLst>
                                        <p:set>
                                          <p:cBhvr>
                                            <p:cTn id="25" dur="1" fill="hold">
                                              <p:stCondLst>
                                                <p:cond delay="0"/>
                                              </p:stCondLst>
                                            </p:cTn>
                                            <p:tgtEl>
                                              <p:spTgt spid="21"/>
                                            </p:tgtEl>
                                            <p:attrNameLst>
                                              <p:attrName>style.visibility</p:attrName>
                                            </p:attrNameLst>
                                          </p:cBhvr>
                                          <p:to>
                                            <p:strVal val="visible"/>
                                          </p:to>
                                        </p:set>
                                        <p:anim calcmode="lin" valueType="num" p14:bounceEnd="30000">
                                          <p:cBhvr additive="base">
                                            <p:cTn id="26" dur="500" fill="hold"/>
                                            <p:tgtEl>
                                              <p:spTgt spid="21"/>
                                            </p:tgtEl>
                                            <p:attrNameLst>
                                              <p:attrName>ppt_x</p:attrName>
                                            </p:attrNameLst>
                                          </p:cBhvr>
                                          <p:tavLst>
                                            <p:tav tm="0">
                                              <p:val>
                                                <p:strVal val="1+#ppt_w/2"/>
                                              </p:val>
                                            </p:tav>
                                            <p:tav tm="100000">
                                              <p:val>
                                                <p:strVal val="#ppt_x"/>
                                              </p:val>
                                            </p:tav>
                                          </p:tavLst>
                                        </p:anim>
                                        <p:anim calcmode="lin" valueType="num" p14:bounceEnd="30000">
                                          <p:cBhvr additive="base">
                                            <p:cTn id="27" dur="500" fill="hold"/>
                                            <p:tgtEl>
                                              <p:spTgt spid="21"/>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14:presetBounceEnd="30000">
                                      <p:stCondLst>
                                        <p:cond delay="900"/>
                                      </p:stCondLst>
                                      <p:childTnLst>
                                        <p:set>
                                          <p:cBhvr>
                                            <p:cTn id="29" dur="1" fill="hold">
                                              <p:stCondLst>
                                                <p:cond delay="0"/>
                                              </p:stCondLst>
                                            </p:cTn>
                                            <p:tgtEl>
                                              <p:spTgt spid="24"/>
                                            </p:tgtEl>
                                            <p:attrNameLst>
                                              <p:attrName>style.visibility</p:attrName>
                                            </p:attrNameLst>
                                          </p:cBhvr>
                                          <p:to>
                                            <p:strVal val="visible"/>
                                          </p:to>
                                        </p:set>
                                        <p:anim calcmode="lin" valueType="num" p14:bounceEnd="30000">
                                          <p:cBhvr additive="base">
                                            <p:cTn id="30" dur="500" fill="hold"/>
                                            <p:tgtEl>
                                              <p:spTgt spid="24"/>
                                            </p:tgtEl>
                                            <p:attrNameLst>
                                              <p:attrName>ppt_x</p:attrName>
                                            </p:attrNameLst>
                                          </p:cBhvr>
                                          <p:tavLst>
                                            <p:tav tm="0">
                                              <p:val>
                                                <p:strVal val="1+#ppt_w/2"/>
                                              </p:val>
                                            </p:tav>
                                            <p:tav tm="100000">
                                              <p:val>
                                                <p:strVal val="#ppt_x"/>
                                              </p:val>
                                            </p:tav>
                                          </p:tavLst>
                                        </p:anim>
                                        <p:anim calcmode="lin" valueType="num" p14:bounceEnd="30000">
                                          <p:cBhvr additive="base">
                                            <p:cTn id="31"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3" grpId="0" bldLvl="0" animBg="1"/>
          <p:bldP spid="14"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2" presetClass="entr" presetSubtype="2" fill="hold" nodeType="withEffect">
                                      <p:stCondLst>
                                        <p:cond delay="30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1+#ppt_w/2"/>
                                              </p:val>
                                            </p:tav>
                                            <p:tav tm="100000">
                                              <p:val>
                                                <p:strVal val="#ppt_x"/>
                                              </p:val>
                                            </p:tav>
                                          </p:tavLst>
                                        </p:anim>
                                        <p:anim calcmode="lin" valueType="num">
                                          <p:cBhvr additive="base">
                                            <p:cTn id="23" dur="500" fill="hold"/>
                                            <p:tgtEl>
                                              <p:spTgt spid="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60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1+#ppt_w/2"/>
                                              </p:val>
                                            </p:tav>
                                            <p:tav tm="100000">
                                              <p:val>
                                                <p:strVal val="#ppt_x"/>
                                              </p:val>
                                            </p:tav>
                                          </p:tavLst>
                                        </p:anim>
                                        <p:anim calcmode="lin" valueType="num">
                                          <p:cBhvr additive="base">
                                            <p:cTn id="27" dur="500" fill="hold"/>
                                            <p:tgtEl>
                                              <p:spTgt spid="21"/>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9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500" fill="hold"/>
                                            <p:tgtEl>
                                              <p:spTgt spid="24"/>
                                            </p:tgtEl>
                                            <p:attrNameLst>
                                              <p:attrName>ppt_x</p:attrName>
                                            </p:attrNameLst>
                                          </p:cBhvr>
                                          <p:tavLst>
                                            <p:tav tm="0">
                                              <p:val>
                                                <p:strVal val="1+#ppt_w/2"/>
                                              </p:val>
                                            </p:tav>
                                            <p:tav tm="100000">
                                              <p:val>
                                                <p:strVal val="#ppt_x"/>
                                              </p:val>
                                            </p:tav>
                                          </p:tavLst>
                                        </p:anim>
                                        <p:anim calcmode="lin" valueType="num">
                                          <p:cBhvr additive="base">
                                            <p:cTn id="31"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3" grpId="0" bldLvl="0" animBg="1"/>
          <p:bldP spid="14" grpId="0" bldLvl="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96086" y="2593674"/>
            <a:ext cx="2320188" cy="1015663"/>
          </a:xfrm>
          <a:prstGeom prst="rect">
            <a:avLst/>
          </a:prstGeom>
          <a:noFill/>
        </p:spPr>
        <p:txBody>
          <a:bodyPr wrap="square" rtlCol="0">
            <a:spAutoFit/>
          </a:bodyPr>
          <a:lstStyle/>
          <a:p>
            <a:pPr algn="r"/>
            <a:r>
              <a:rPr lang="zh-CN" altLang="en-US" sz="6000" b="1" dirty="0" smtClean="0">
                <a:solidFill>
                  <a:schemeClr val="bg1"/>
                </a:solidFill>
                <a:effectLst/>
                <a:latin typeface="微软雅黑" panose="020B0503020204020204" pitchFamily="34" charset="-122"/>
                <a:ea typeface="微软雅黑" panose="020B0503020204020204" pitchFamily="34" charset="-122"/>
              </a:rPr>
              <a:t>目录</a:t>
            </a:r>
          </a:p>
        </p:txBody>
      </p:sp>
      <p:sp>
        <p:nvSpPr>
          <p:cNvPr id="8" name="文本框 7"/>
          <p:cNvSpPr txBox="1"/>
          <p:nvPr/>
        </p:nvSpPr>
        <p:spPr>
          <a:xfrm>
            <a:off x="-1" y="3556441"/>
            <a:ext cx="3225297" cy="707886"/>
          </a:xfrm>
          <a:prstGeom prst="rect">
            <a:avLst/>
          </a:prstGeom>
          <a:noFill/>
        </p:spPr>
        <p:txBody>
          <a:bodyPr wrap="square" rtlCol="0">
            <a:spAutoFit/>
          </a:bodyPr>
          <a:lstStyle/>
          <a:p>
            <a:pPr algn="r"/>
            <a:r>
              <a:rPr lang="en-US" altLang="zh-CN"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3909356" y="1809698"/>
            <a:ext cx="3398314" cy="865184"/>
            <a:chOff x="3909356" y="1666934"/>
            <a:chExt cx="3398314" cy="865184"/>
          </a:xfrm>
        </p:grpSpPr>
        <p:grpSp>
          <p:nvGrpSpPr>
            <p:cNvPr id="42" name="组合 41"/>
            <p:cNvGrpSpPr/>
            <p:nvPr/>
          </p:nvGrpSpPr>
          <p:grpSpPr>
            <a:xfrm>
              <a:off x="4912812" y="1666934"/>
              <a:ext cx="2394858" cy="865184"/>
              <a:chOff x="4818742" y="1356667"/>
              <a:chExt cx="2394858" cy="865184"/>
            </a:xfrm>
          </p:grpSpPr>
          <p:sp>
            <p:nvSpPr>
              <p:cNvPr id="19" name="文本框 18"/>
              <p:cNvSpPr txBox="1"/>
              <p:nvPr/>
            </p:nvSpPr>
            <p:spPr>
              <a:xfrm>
                <a:off x="4818742" y="1356667"/>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研究背景</a:t>
                </a:r>
              </a:p>
            </p:txBody>
          </p:sp>
          <p:sp>
            <p:nvSpPr>
              <p:cNvPr id="20" name="文本框 19"/>
              <p:cNvSpPr txBox="1"/>
              <p:nvPr/>
            </p:nvSpPr>
            <p:spPr>
              <a:xfrm>
                <a:off x="4818742" y="1852519"/>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Research </a:t>
                </a:r>
                <a:r>
                  <a:rPr lang="en-US" altLang="zh-CN" dirty="0" smtClean="0">
                    <a:solidFill>
                      <a:schemeClr val="bg1">
                        <a:lumMod val="65000"/>
                      </a:schemeClr>
                    </a:solidFill>
                    <a:latin typeface="Times New Roman" panose="02020603050405020304" pitchFamily="18" charset="0"/>
                    <a:cs typeface="Times New Roman" panose="02020603050405020304" pitchFamily="18" charset="0"/>
                  </a:rPr>
                  <a:t>Background</a:t>
                </a:r>
                <a:endParaRPr lang="zh-CN" altLang="en-US"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chemeClr val="accent1"/>
                    </a:solidFill>
                    <a:latin typeface="微软雅黑" panose="020B0503020204020204" pitchFamily="34" charset="-122"/>
                    <a:ea typeface="微软雅黑" panose="020B0503020204020204" pitchFamily="34" charset="-122"/>
                  </a:rPr>
                  <a:t>01</a:t>
                </a: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1" name="组合 70"/>
          <p:cNvGrpSpPr/>
          <p:nvPr/>
        </p:nvGrpSpPr>
        <p:grpSpPr>
          <a:xfrm>
            <a:off x="8098970" y="1809698"/>
            <a:ext cx="3416755" cy="829498"/>
            <a:chOff x="8098970" y="1684028"/>
            <a:chExt cx="3416755" cy="829498"/>
          </a:xfrm>
        </p:grpSpPr>
        <p:grpSp>
          <p:nvGrpSpPr>
            <p:cNvPr id="41" name="组合 40"/>
            <p:cNvGrpSpPr/>
            <p:nvPr/>
          </p:nvGrpSpPr>
          <p:grpSpPr>
            <a:xfrm>
              <a:off x="9120867" y="1684028"/>
              <a:ext cx="2394858" cy="827425"/>
              <a:chOff x="9042399" y="1373760"/>
              <a:chExt cx="2394858" cy="827425"/>
            </a:xfrm>
          </p:grpSpPr>
          <p:sp>
            <p:nvSpPr>
              <p:cNvPr id="13" name="文本框 12"/>
              <p:cNvSpPr txBox="1"/>
              <p:nvPr/>
            </p:nvSpPr>
            <p:spPr>
              <a:xfrm>
                <a:off x="9042399" y="1373760"/>
                <a:ext cx="2394858" cy="548640"/>
              </a:xfrm>
              <a:prstGeom prst="rect">
                <a:avLst/>
              </a:prstGeom>
              <a:noFill/>
            </p:spPr>
            <p:txBody>
              <a:bodyPr wrap="square" rtlCol="0">
                <a:spAutoFit/>
              </a:bodyPr>
              <a:lstStyle/>
              <a:p>
                <a:r>
                  <a:rPr lang="zh-CN" altLang="en-US" sz="2800" b="1" dirty="0">
                    <a:latin typeface="微软雅黑" panose="020B0503020204020204" pitchFamily="34" charset="-122"/>
                    <a:sym typeface="+mn-ea"/>
                  </a:rPr>
                  <a:t>主要功能</a:t>
                </a:r>
                <a:endParaRPr lang="zh-CN" altLang="en-US" sz="2800" b="1" dirty="0">
                  <a:latin typeface="微软雅黑" panose="020B0503020204020204" pitchFamily="34" charset="-122"/>
                </a:endParaRPr>
              </a:p>
            </p:txBody>
          </p:sp>
          <p:sp>
            <p:nvSpPr>
              <p:cNvPr id="15" name="文本框 14"/>
              <p:cNvSpPr txBox="1"/>
              <p:nvPr/>
            </p:nvSpPr>
            <p:spPr>
              <a:xfrm>
                <a:off x="9042399" y="1835425"/>
                <a:ext cx="2394858" cy="365760"/>
              </a:xfrm>
              <a:prstGeom prst="rect">
                <a:avLst/>
              </a:prstGeom>
              <a:noFill/>
            </p:spPr>
            <p:txBody>
              <a:bodyPr wrap="square" rtlCol="0">
                <a:spAutoFit/>
              </a:bodyPr>
              <a:lstStyle/>
              <a:p>
                <a:r>
                  <a:rPr lang="en-US" altLang="zh-CN" dirty="0" smtClean="0">
                    <a:solidFill>
                      <a:schemeClr val="bg1">
                        <a:lumMod val="65000"/>
                      </a:schemeClr>
                    </a:solidFill>
                    <a:latin typeface="Times New Roman" panose="02020603050405020304" pitchFamily="18" charset="0"/>
                    <a:cs typeface="Times New Roman" panose="02020603050405020304" pitchFamily="18" charset="0"/>
                    <a:sym typeface="+mn-ea"/>
                  </a:rPr>
                  <a:t>Major Function</a:t>
                </a:r>
                <a:endParaRPr lang="en-US" altLang="zh-CN" dirty="0">
                  <a:solidFill>
                    <a:schemeClr val="bg1">
                      <a:lumMod val="65000"/>
                    </a:schemeClr>
                  </a:solidFill>
                  <a:latin typeface="Times New Roman" panose="02020603050405020304" pitchFamily="18" charset="0"/>
                  <a:cs typeface="Times New Roman" panose="02020603050405020304" pitchFamily="18" charset="0"/>
                </a:endParaRPr>
              </a:p>
            </p:txBody>
          </p:sp>
        </p:grpSp>
        <p:grpSp>
          <p:nvGrpSpPr>
            <p:cNvPr id="64" name="组合 63"/>
            <p:cNvGrpSpPr/>
            <p:nvPr/>
          </p:nvGrpSpPr>
          <p:grpSpPr>
            <a:xfrm>
              <a:off x="8098970" y="1685526"/>
              <a:ext cx="899886" cy="828000"/>
              <a:chOff x="8098970" y="1685526"/>
              <a:chExt cx="899886" cy="828000"/>
            </a:xfrm>
          </p:grpSpPr>
          <p:sp>
            <p:nvSpPr>
              <p:cNvPr id="11" name="文本框 10"/>
              <p:cNvSpPr txBox="1"/>
              <p:nvPr/>
            </p:nvSpPr>
            <p:spPr>
              <a:xfrm>
                <a:off x="8098970" y="1714806"/>
                <a:ext cx="899886" cy="769441"/>
              </a:xfrm>
              <a:prstGeom prst="rect">
                <a:avLst/>
              </a:prstGeom>
              <a:noFill/>
            </p:spPr>
            <p:txBody>
              <a:bodyPr wrap="square" rtlCol="0">
                <a:spAutoFit/>
              </a:bodyPr>
              <a:lstStyle/>
              <a:p>
                <a:pPr algn="ctr"/>
                <a:r>
                  <a:rPr lang="en-US" altLang="zh-CN" sz="4400" b="1" dirty="0" smtClean="0">
                    <a:solidFill>
                      <a:schemeClr val="accent1"/>
                    </a:solidFill>
                    <a:latin typeface="微软雅黑" panose="020B0503020204020204" pitchFamily="34" charset="-122"/>
                    <a:ea typeface="微软雅黑" panose="020B0503020204020204" pitchFamily="34" charset="-122"/>
                  </a:rPr>
                  <a:t>02</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33" name="矩形 32"/>
              <p:cNvSpPr/>
              <p:nvPr/>
            </p:nvSpPr>
            <p:spPr>
              <a:xfrm>
                <a:off x="8134913"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5" name="组合 74"/>
          <p:cNvGrpSpPr/>
          <p:nvPr/>
        </p:nvGrpSpPr>
        <p:grpSpPr>
          <a:xfrm>
            <a:off x="3873413" y="4188432"/>
            <a:ext cx="3434257" cy="858203"/>
            <a:chOff x="3873413" y="4736171"/>
            <a:chExt cx="3434257" cy="858203"/>
          </a:xfrm>
        </p:grpSpPr>
        <p:grpSp>
          <p:nvGrpSpPr>
            <p:cNvPr id="44" name="组合 43"/>
            <p:cNvGrpSpPr/>
            <p:nvPr/>
          </p:nvGrpSpPr>
          <p:grpSpPr>
            <a:xfrm>
              <a:off x="4912812" y="4736171"/>
              <a:ext cx="2394858" cy="858203"/>
              <a:chOff x="4818742" y="3526390"/>
              <a:chExt cx="2394858" cy="858203"/>
            </a:xfrm>
          </p:grpSpPr>
          <p:sp>
            <p:nvSpPr>
              <p:cNvPr id="24" name="文本框 23"/>
              <p:cNvSpPr txBox="1"/>
              <p:nvPr/>
            </p:nvSpPr>
            <p:spPr>
              <a:xfrm>
                <a:off x="4818742" y="3526390"/>
                <a:ext cx="2394858" cy="548640"/>
              </a:xfrm>
              <a:prstGeom prst="rect">
                <a:avLst/>
              </a:prstGeom>
              <a:noFill/>
            </p:spPr>
            <p:txBody>
              <a:bodyPr wrap="square" rtlCol="0">
                <a:spAutoFit/>
              </a:bodyPr>
              <a:lstStyle/>
              <a:p>
                <a:r>
                  <a:rPr lang="zh-CN" altLang="en-US" sz="2800" b="1" dirty="0">
                    <a:latin typeface="微软雅黑" panose="020B0503020204020204" pitchFamily="34" charset="-122"/>
                  </a:rPr>
                  <a:t>效果实现</a:t>
                </a:r>
              </a:p>
            </p:txBody>
          </p:sp>
          <p:sp>
            <p:nvSpPr>
              <p:cNvPr id="25" name="文本框 24"/>
              <p:cNvSpPr txBox="1"/>
              <p:nvPr/>
            </p:nvSpPr>
            <p:spPr>
              <a:xfrm>
                <a:off x="4818742" y="4018833"/>
                <a:ext cx="2394858" cy="365760"/>
              </a:xfrm>
              <a:prstGeom prst="rect">
                <a:avLst/>
              </a:prstGeom>
              <a:noFill/>
            </p:spPr>
            <p:txBody>
              <a:bodyPr wrap="square" rtlCol="0">
                <a:spAutoFit/>
              </a:bodyPr>
              <a:lstStyle/>
              <a:p>
                <a:r>
                  <a:rPr lang="en-US" altLang="zh-CN" dirty="0" smtClean="0">
                    <a:solidFill>
                      <a:schemeClr val="bg1">
                        <a:lumMod val="65000"/>
                      </a:schemeClr>
                    </a:solidFill>
                    <a:latin typeface="Times New Roman" panose="02020603050405020304" pitchFamily="18" charset="0"/>
                    <a:cs typeface="Times New Roman" panose="02020603050405020304" pitchFamily="18" charset="0"/>
                  </a:rPr>
                  <a:t>Effect Realization</a:t>
                </a:r>
              </a:p>
            </p:txBody>
          </p:sp>
        </p:grpSp>
        <p:grpSp>
          <p:nvGrpSpPr>
            <p:cNvPr id="67" name="组合 66"/>
            <p:cNvGrpSpPr/>
            <p:nvPr/>
          </p:nvGrpSpPr>
          <p:grpSpPr>
            <a:xfrm>
              <a:off x="3873413" y="4753058"/>
              <a:ext cx="899886" cy="838270"/>
              <a:chOff x="3873413" y="4753058"/>
              <a:chExt cx="899886" cy="838270"/>
            </a:xfrm>
          </p:grpSpPr>
          <p:sp>
            <p:nvSpPr>
              <p:cNvPr id="22" name="文本框 21"/>
              <p:cNvSpPr txBox="1"/>
              <p:nvPr/>
            </p:nvSpPr>
            <p:spPr>
              <a:xfrm>
                <a:off x="3873413" y="4782338"/>
                <a:ext cx="899886" cy="808990"/>
              </a:xfrm>
              <a:prstGeom prst="rect">
                <a:avLst/>
              </a:prstGeom>
              <a:noFill/>
            </p:spPr>
            <p:txBody>
              <a:bodyPr wrap="square" rtlCol="0">
                <a:spAutoFit/>
              </a:bodyPr>
              <a:lstStyle/>
              <a:p>
                <a:pPr algn="ctr"/>
                <a:r>
                  <a:rPr lang="en-US" altLang="zh-CN" sz="4400" b="1" dirty="0" smtClean="0">
                    <a:solidFill>
                      <a:schemeClr val="accent1"/>
                    </a:solidFill>
                    <a:latin typeface="微软雅黑" panose="020B0503020204020204" pitchFamily="34" charset="-122"/>
                    <a:ea typeface="微软雅黑" panose="020B0503020204020204" pitchFamily="34" charset="-122"/>
                  </a:rPr>
                  <a:t>0</a:t>
                </a:r>
                <a:r>
                  <a:rPr lang="en-US" sz="4400" b="1" dirty="0" smtClean="0">
                    <a:solidFill>
                      <a:schemeClr val="accent1"/>
                    </a:solidFill>
                    <a:latin typeface="微软雅黑" panose="020B0503020204020204" pitchFamily="34" charset="-122"/>
                    <a:ea typeface="微软雅黑" panose="020B0503020204020204" pitchFamily="34" charset="-122"/>
                  </a:rPr>
                  <a:t>3</a:t>
                </a:r>
                <a:endParaRPr lang="en-US" sz="4400" b="1" dirty="0">
                  <a:solidFill>
                    <a:schemeClr val="accent1"/>
                  </a:solidFill>
                  <a:latin typeface="微软雅黑" panose="020B0503020204020204" pitchFamily="34" charset="-122"/>
                  <a:ea typeface="微软雅黑" panose="020B0503020204020204" pitchFamily="34" charset="-122"/>
                </a:endParaRPr>
              </a:p>
            </p:txBody>
          </p:sp>
          <p:sp>
            <p:nvSpPr>
              <p:cNvPr id="34" name="矩形 33"/>
              <p:cNvSpPr/>
              <p:nvPr/>
            </p:nvSpPr>
            <p:spPr>
              <a:xfrm>
                <a:off x="3909356" y="4753058"/>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4" name="组合 73"/>
          <p:cNvGrpSpPr/>
          <p:nvPr/>
        </p:nvGrpSpPr>
        <p:grpSpPr>
          <a:xfrm>
            <a:off x="8098970" y="4201916"/>
            <a:ext cx="3416755" cy="839768"/>
            <a:chOff x="8098970" y="4751560"/>
            <a:chExt cx="3416755" cy="839768"/>
          </a:xfrm>
        </p:grpSpPr>
        <p:grpSp>
          <p:nvGrpSpPr>
            <p:cNvPr id="43" name="组合 42"/>
            <p:cNvGrpSpPr/>
            <p:nvPr/>
          </p:nvGrpSpPr>
          <p:grpSpPr>
            <a:xfrm>
              <a:off x="9120867" y="4751560"/>
              <a:ext cx="2394858" cy="830997"/>
              <a:chOff x="9042399" y="3526390"/>
              <a:chExt cx="2394858" cy="830997"/>
            </a:xfrm>
          </p:grpSpPr>
          <p:sp>
            <p:nvSpPr>
              <p:cNvPr id="29" name="文本框 28"/>
              <p:cNvSpPr txBox="1"/>
              <p:nvPr/>
            </p:nvSpPr>
            <p:spPr>
              <a:xfrm>
                <a:off x="9042399" y="3526390"/>
                <a:ext cx="2394858" cy="523220"/>
              </a:xfrm>
              <a:prstGeom prst="rect">
                <a:avLst/>
              </a:prstGeom>
              <a:noFill/>
            </p:spPr>
            <p:txBody>
              <a:bodyPr wrap="square" rtlCol="0">
                <a:spAutoFit/>
              </a:bodyPr>
              <a:lstStyle/>
              <a:p>
                <a:r>
                  <a:rPr lang="zh-CN" altLang="en-US" sz="2800" b="1" dirty="0" smtClean="0">
                    <a:latin typeface="微软雅黑" panose="020B0503020204020204" pitchFamily="34" charset="-122"/>
                  </a:rPr>
                  <a:t>未来展望</a:t>
                </a:r>
                <a:endParaRPr lang="zh-CN" altLang="en-US" sz="2800" b="1" dirty="0">
                  <a:latin typeface="微软雅黑" panose="020B0503020204020204" pitchFamily="34" charset="-122"/>
                </a:endParaRPr>
              </a:p>
            </p:txBody>
          </p:sp>
          <p:sp>
            <p:nvSpPr>
              <p:cNvPr id="30" name="文本框 29"/>
              <p:cNvSpPr txBox="1"/>
              <p:nvPr/>
            </p:nvSpPr>
            <p:spPr>
              <a:xfrm>
                <a:off x="9042399" y="3988055"/>
                <a:ext cx="2394858" cy="369332"/>
              </a:xfrm>
              <a:prstGeom prst="rect">
                <a:avLst/>
              </a:prstGeom>
              <a:noFill/>
            </p:spPr>
            <p:txBody>
              <a:bodyPr wrap="square" rtlCol="0">
                <a:spAutoFit/>
              </a:bodyPr>
              <a:lstStyle/>
              <a:p>
                <a:r>
                  <a:rPr lang="en-US" altLang="zh-CN" dirty="0" smtClean="0">
                    <a:solidFill>
                      <a:schemeClr val="bg1">
                        <a:lumMod val="65000"/>
                      </a:schemeClr>
                    </a:solidFill>
                    <a:latin typeface="Times New Roman" panose="02020603050405020304" pitchFamily="18" charset="0"/>
                    <a:cs typeface="Times New Roman" panose="02020603050405020304" pitchFamily="18" charset="0"/>
                  </a:rPr>
                  <a:t>Future Prospect</a:t>
                </a:r>
                <a:endParaRPr lang="zh-CN" altLang="en-US"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6" name="组合 65"/>
            <p:cNvGrpSpPr/>
            <p:nvPr/>
          </p:nvGrpSpPr>
          <p:grpSpPr>
            <a:xfrm>
              <a:off x="8098970" y="4753058"/>
              <a:ext cx="899886" cy="838270"/>
              <a:chOff x="8098970" y="4753058"/>
              <a:chExt cx="899886" cy="838270"/>
            </a:xfrm>
          </p:grpSpPr>
          <p:sp>
            <p:nvSpPr>
              <p:cNvPr id="27" name="文本框 26"/>
              <p:cNvSpPr txBox="1"/>
              <p:nvPr/>
            </p:nvSpPr>
            <p:spPr>
              <a:xfrm>
                <a:off x="8098970" y="4782338"/>
                <a:ext cx="899886" cy="808990"/>
              </a:xfrm>
              <a:prstGeom prst="rect">
                <a:avLst/>
              </a:prstGeom>
              <a:noFill/>
            </p:spPr>
            <p:txBody>
              <a:bodyPr wrap="square" rtlCol="0">
                <a:spAutoFit/>
              </a:bodyPr>
              <a:lstStyle/>
              <a:p>
                <a:pPr algn="ctr"/>
                <a:r>
                  <a:rPr lang="en-US" altLang="zh-CN" sz="4400" b="1" dirty="0" smtClean="0">
                    <a:solidFill>
                      <a:schemeClr val="accent1"/>
                    </a:solidFill>
                    <a:latin typeface="微软雅黑" panose="020B0503020204020204" pitchFamily="34" charset="-122"/>
                    <a:ea typeface="微软雅黑" panose="020B0503020204020204" pitchFamily="34" charset="-122"/>
                  </a:rPr>
                  <a:t>0</a:t>
                </a:r>
                <a:r>
                  <a:rPr lang="en-US" sz="4400" b="1" dirty="0" smtClean="0">
                    <a:solidFill>
                      <a:schemeClr val="accent1"/>
                    </a:solidFill>
                    <a:latin typeface="微软雅黑" panose="020B0503020204020204" pitchFamily="34" charset="-122"/>
                    <a:ea typeface="微软雅黑" panose="020B0503020204020204" pitchFamily="34" charset="-122"/>
                  </a:rPr>
                  <a:t>4</a:t>
                </a:r>
                <a:endParaRPr lang="en-US" sz="4400" b="1" dirty="0">
                  <a:solidFill>
                    <a:schemeClr val="accent1"/>
                  </a:solidFill>
                  <a:latin typeface="微软雅黑" panose="020B0503020204020204" pitchFamily="34" charset="-122"/>
                  <a:ea typeface="微软雅黑" panose="020B0503020204020204" pitchFamily="34" charset="-122"/>
                </a:endParaRPr>
              </a:p>
            </p:txBody>
          </p:sp>
          <p:sp>
            <p:nvSpPr>
              <p:cNvPr id="35" name="矩形 34"/>
              <p:cNvSpPr/>
              <p:nvPr/>
            </p:nvSpPr>
            <p:spPr>
              <a:xfrm>
                <a:off x="8134913" y="4753058"/>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14:presetBounceEnd="40000">
                                      <p:stCondLst>
                                        <p:cond delay="300"/>
                                      </p:stCondLst>
                                      <p:childTnLst>
                                        <p:set>
                                          <p:cBhvr>
                                            <p:cTn id="9" dur="1" fill="hold">
                                              <p:stCondLst>
                                                <p:cond delay="0"/>
                                              </p:stCondLst>
                                            </p:cTn>
                                            <p:tgtEl>
                                              <p:spTgt spid="70"/>
                                            </p:tgtEl>
                                            <p:attrNameLst>
                                              <p:attrName>style.visibility</p:attrName>
                                            </p:attrNameLst>
                                          </p:cBhvr>
                                          <p:to>
                                            <p:strVal val="visible"/>
                                          </p:to>
                                        </p:set>
                                        <p:anim calcmode="lin" valueType="num" p14:bounceEnd="40000">
                                          <p:cBhvr additive="base">
                                            <p:cTn id="10" dur="500" fill="hold"/>
                                            <p:tgtEl>
                                              <p:spTgt spid="70"/>
                                            </p:tgtEl>
                                            <p:attrNameLst>
                                              <p:attrName>ppt_x</p:attrName>
                                            </p:attrNameLst>
                                          </p:cBhvr>
                                          <p:tavLst>
                                            <p:tav tm="0">
                                              <p:val>
                                                <p:strVal val="1+#ppt_w/2"/>
                                              </p:val>
                                            </p:tav>
                                            <p:tav tm="100000">
                                              <p:val>
                                                <p:strVal val="#ppt_x"/>
                                              </p:val>
                                            </p:tav>
                                          </p:tavLst>
                                        </p:anim>
                                        <p:anim calcmode="lin" valueType="num" p14:bounceEnd="40000">
                                          <p:cBhvr additive="base">
                                            <p:cTn id="11" dur="500" fill="hold"/>
                                            <p:tgtEl>
                                              <p:spTgt spid="7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14:presetBounceEnd="40000">
                                      <p:stCondLst>
                                        <p:cond delay="600"/>
                                      </p:stCondLst>
                                      <p:childTnLst>
                                        <p:set>
                                          <p:cBhvr>
                                            <p:cTn id="13" dur="1" fill="hold">
                                              <p:stCondLst>
                                                <p:cond delay="0"/>
                                              </p:stCondLst>
                                            </p:cTn>
                                            <p:tgtEl>
                                              <p:spTgt spid="71"/>
                                            </p:tgtEl>
                                            <p:attrNameLst>
                                              <p:attrName>style.visibility</p:attrName>
                                            </p:attrNameLst>
                                          </p:cBhvr>
                                          <p:to>
                                            <p:strVal val="visible"/>
                                          </p:to>
                                        </p:set>
                                        <p:anim calcmode="lin" valueType="num" p14:bounceEnd="40000">
                                          <p:cBhvr additive="base">
                                            <p:cTn id="14" dur="500" fill="hold"/>
                                            <p:tgtEl>
                                              <p:spTgt spid="71"/>
                                            </p:tgtEl>
                                            <p:attrNameLst>
                                              <p:attrName>ppt_x</p:attrName>
                                            </p:attrNameLst>
                                          </p:cBhvr>
                                          <p:tavLst>
                                            <p:tav tm="0">
                                              <p:val>
                                                <p:strVal val="1+#ppt_w/2"/>
                                              </p:val>
                                            </p:tav>
                                            <p:tav tm="100000">
                                              <p:val>
                                                <p:strVal val="#ppt_x"/>
                                              </p:val>
                                            </p:tav>
                                          </p:tavLst>
                                        </p:anim>
                                        <p:anim calcmode="lin" valueType="num" p14:bounceEnd="40000">
                                          <p:cBhvr additive="base">
                                            <p:cTn id="15" dur="500" fill="hold"/>
                                            <p:tgtEl>
                                              <p:spTgt spid="71"/>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14:presetBounceEnd="40000">
                                      <p:stCondLst>
                                        <p:cond delay="1500"/>
                                      </p:stCondLst>
                                      <p:childTnLst>
                                        <p:set>
                                          <p:cBhvr>
                                            <p:cTn id="17" dur="1" fill="hold">
                                              <p:stCondLst>
                                                <p:cond delay="0"/>
                                              </p:stCondLst>
                                            </p:cTn>
                                            <p:tgtEl>
                                              <p:spTgt spid="75"/>
                                            </p:tgtEl>
                                            <p:attrNameLst>
                                              <p:attrName>style.visibility</p:attrName>
                                            </p:attrNameLst>
                                          </p:cBhvr>
                                          <p:to>
                                            <p:strVal val="visible"/>
                                          </p:to>
                                        </p:set>
                                        <p:anim calcmode="lin" valueType="num" p14:bounceEnd="40000">
                                          <p:cBhvr additive="base">
                                            <p:cTn id="18" dur="500" fill="hold"/>
                                            <p:tgtEl>
                                              <p:spTgt spid="75"/>
                                            </p:tgtEl>
                                            <p:attrNameLst>
                                              <p:attrName>ppt_x</p:attrName>
                                            </p:attrNameLst>
                                          </p:cBhvr>
                                          <p:tavLst>
                                            <p:tav tm="0">
                                              <p:val>
                                                <p:strVal val="1+#ppt_w/2"/>
                                              </p:val>
                                            </p:tav>
                                            <p:tav tm="100000">
                                              <p:val>
                                                <p:strVal val="#ppt_x"/>
                                              </p:val>
                                            </p:tav>
                                          </p:tavLst>
                                        </p:anim>
                                        <p:anim calcmode="lin" valueType="num" p14:bounceEnd="40000">
                                          <p:cBhvr additive="base">
                                            <p:cTn id="19" dur="500" fill="hold"/>
                                            <p:tgtEl>
                                              <p:spTgt spid="75"/>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14:presetBounceEnd="40000">
                                      <p:stCondLst>
                                        <p:cond delay="1800"/>
                                      </p:stCondLst>
                                      <p:childTnLst>
                                        <p:set>
                                          <p:cBhvr>
                                            <p:cTn id="21" dur="1" fill="hold">
                                              <p:stCondLst>
                                                <p:cond delay="0"/>
                                              </p:stCondLst>
                                            </p:cTn>
                                            <p:tgtEl>
                                              <p:spTgt spid="74"/>
                                            </p:tgtEl>
                                            <p:attrNameLst>
                                              <p:attrName>style.visibility</p:attrName>
                                            </p:attrNameLst>
                                          </p:cBhvr>
                                          <p:to>
                                            <p:strVal val="visible"/>
                                          </p:to>
                                        </p:set>
                                        <p:anim calcmode="lin" valueType="num" p14:bounceEnd="40000">
                                          <p:cBhvr additive="base">
                                            <p:cTn id="22" dur="500" fill="hold"/>
                                            <p:tgtEl>
                                              <p:spTgt spid="74"/>
                                            </p:tgtEl>
                                            <p:attrNameLst>
                                              <p:attrName>ppt_x</p:attrName>
                                            </p:attrNameLst>
                                          </p:cBhvr>
                                          <p:tavLst>
                                            <p:tav tm="0">
                                              <p:val>
                                                <p:strVal val="1+#ppt_w/2"/>
                                              </p:val>
                                            </p:tav>
                                            <p:tav tm="100000">
                                              <p:val>
                                                <p:strVal val="#ppt_x"/>
                                              </p:val>
                                            </p:tav>
                                          </p:tavLst>
                                        </p:anim>
                                        <p:anim calcmode="lin" valueType="num" p14:bounceEnd="40000">
                                          <p:cBhvr additive="base">
                                            <p:cTn id="23"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stCondLst>
                                        <p:cond delay="300"/>
                                      </p:stCondLst>
                                      <p:childTnLst>
                                        <p:set>
                                          <p:cBhvr>
                                            <p:cTn id="9" dur="1" fill="hold">
                                              <p:stCondLst>
                                                <p:cond delay="0"/>
                                              </p:stCondLst>
                                            </p:cTn>
                                            <p:tgtEl>
                                              <p:spTgt spid="70"/>
                                            </p:tgtEl>
                                            <p:attrNameLst>
                                              <p:attrName>style.visibility</p:attrName>
                                            </p:attrNameLst>
                                          </p:cBhvr>
                                          <p:to>
                                            <p:strVal val="visible"/>
                                          </p:to>
                                        </p:set>
                                        <p:anim calcmode="lin" valueType="num">
                                          <p:cBhvr additive="base">
                                            <p:cTn id="10" dur="500" fill="hold"/>
                                            <p:tgtEl>
                                              <p:spTgt spid="70"/>
                                            </p:tgtEl>
                                            <p:attrNameLst>
                                              <p:attrName>ppt_x</p:attrName>
                                            </p:attrNameLst>
                                          </p:cBhvr>
                                          <p:tavLst>
                                            <p:tav tm="0">
                                              <p:val>
                                                <p:strVal val="1+#ppt_w/2"/>
                                              </p:val>
                                            </p:tav>
                                            <p:tav tm="100000">
                                              <p:val>
                                                <p:strVal val="#ppt_x"/>
                                              </p:val>
                                            </p:tav>
                                          </p:tavLst>
                                        </p:anim>
                                        <p:anim calcmode="lin" valueType="num">
                                          <p:cBhvr additive="base">
                                            <p:cTn id="11" dur="500" fill="hold"/>
                                            <p:tgtEl>
                                              <p:spTgt spid="7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600"/>
                                      </p:stCondLst>
                                      <p:childTnLst>
                                        <p:set>
                                          <p:cBhvr>
                                            <p:cTn id="13" dur="1" fill="hold">
                                              <p:stCondLst>
                                                <p:cond delay="0"/>
                                              </p:stCondLst>
                                            </p:cTn>
                                            <p:tgtEl>
                                              <p:spTgt spid="71"/>
                                            </p:tgtEl>
                                            <p:attrNameLst>
                                              <p:attrName>style.visibility</p:attrName>
                                            </p:attrNameLst>
                                          </p:cBhvr>
                                          <p:to>
                                            <p:strVal val="visible"/>
                                          </p:to>
                                        </p:set>
                                        <p:anim calcmode="lin" valueType="num">
                                          <p:cBhvr additive="base">
                                            <p:cTn id="14" dur="500" fill="hold"/>
                                            <p:tgtEl>
                                              <p:spTgt spid="71"/>
                                            </p:tgtEl>
                                            <p:attrNameLst>
                                              <p:attrName>ppt_x</p:attrName>
                                            </p:attrNameLst>
                                          </p:cBhvr>
                                          <p:tavLst>
                                            <p:tav tm="0">
                                              <p:val>
                                                <p:strVal val="1+#ppt_w/2"/>
                                              </p:val>
                                            </p:tav>
                                            <p:tav tm="100000">
                                              <p:val>
                                                <p:strVal val="#ppt_x"/>
                                              </p:val>
                                            </p:tav>
                                          </p:tavLst>
                                        </p:anim>
                                        <p:anim calcmode="lin" valueType="num">
                                          <p:cBhvr additive="base">
                                            <p:cTn id="15" dur="500" fill="hold"/>
                                            <p:tgtEl>
                                              <p:spTgt spid="71"/>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1500"/>
                                      </p:stCondLst>
                                      <p:childTnLst>
                                        <p:set>
                                          <p:cBhvr>
                                            <p:cTn id="17" dur="1" fill="hold">
                                              <p:stCondLst>
                                                <p:cond delay="0"/>
                                              </p:stCondLst>
                                            </p:cTn>
                                            <p:tgtEl>
                                              <p:spTgt spid="75"/>
                                            </p:tgtEl>
                                            <p:attrNameLst>
                                              <p:attrName>style.visibility</p:attrName>
                                            </p:attrNameLst>
                                          </p:cBhvr>
                                          <p:to>
                                            <p:strVal val="visible"/>
                                          </p:to>
                                        </p:set>
                                        <p:anim calcmode="lin" valueType="num">
                                          <p:cBhvr additive="base">
                                            <p:cTn id="18" dur="500" fill="hold"/>
                                            <p:tgtEl>
                                              <p:spTgt spid="75"/>
                                            </p:tgtEl>
                                            <p:attrNameLst>
                                              <p:attrName>ppt_x</p:attrName>
                                            </p:attrNameLst>
                                          </p:cBhvr>
                                          <p:tavLst>
                                            <p:tav tm="0">
                                              <p:val>
                                                <p:strVal val="1+#ppt_w/2"/>
                                              </p:val>
                                            </p:tav>
                                            <p:tav tm="100000">
                                              <p:val>
                                                <p:strVal val="#ppt_x"/>
                                              </p:val>
                                            </p:tav>
                                          </p:tavLst>
                                        </p:anim>
                                        <p:anim calcmode="lin" valueType="num">
                                          <p:cBhvr additive="base">
                                            <p:cTn id="19" dur="500" fill="hold"/>
                                            <p:tgtEl>
                                              <p:spTgt spid="75"/>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1800"/>
                                      </p:stCondLst>
                                      <p:childTnLst>
                                        <p:set>
                                          <p:cBhvr>
                                            <p:cTn id="21" dur="1" fill="hold">
                                              <p:stCondLst>
                                                <p:cond delay="0"/>
                                              </p:stCondLst>
                                            </p:cTn>
                                            <p:tgtEl>
                                              <p:spTgt spid="74"/>
                                            </p:tgtEl>
                                            <p:attrNameLst>
                                              <p:attrName>style.visibility</p:attrName>
                                            </p:attrNameLst>
                                          </p:cBhvr>
                                          <p:to>
                                            <p:strVal val="visible"/>
                                          </p:to>
                                        </p:set>
                                        <p:anim calcmode="lin" valueType="num">
                                          <p:cBhvr additive="base">
                                            <p:cTn id="22" dur="500" fill="hold"/>
                                            <p:tgtEl>
                                              <p:spTgt spid="74"/>
                                            </p:tgtEl>
                                            <p:attrNameLst>
                                              <p:attrName>ppt_x</p:attrName>
                                            </p:attrNameLst>
                                          </p:cBhvr>
                                          <p:tavLst>
                                            <p:tav tm="0">
                                              <p:val>
                                                <p:strVal val="1+#ppt_w/2"/>
                                              </p:val>
                                            </p:tav>
                                            <p:tav tm="100000">
                                              <p:val>
                                                <p:strVal val="#ppt_x"/>
                                              </p:val>
                                            </p:tav>
                                          </p:tavLst>
                                        </p:anim>
                                        <p:anim calcmode="lin" valueType="num">
                                          <p:cBhvr additive="base">
                                            <p:cTn id="23"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5325" y="549275"/>
            <a:ext cx="10801350" cy="5759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95326" y="2705725"/>
            <a:ext cx="10801350" cy="1446550"/>
          </a:xfrm>
          <a:prstGeom prst="rect">
            <a:avLst/>
          </a:prstGeom>
          <a:noFill/>
        </p:spPr>
        <p:txBody>
          <a:bodyPr wrap="square" rtlCol="0">
            <a:spAutoFit/>
          </a:bodyPr>
          <a:lstStyle/>
          <a:p>
            <a:pPr algn="ctr"/>
            <a:r>
              <a:rPr lang="en-US" altLang="zh-CN" sz="8800" b="1" dirty="0" smtClean="0">
                <a:solidFill>
                  <a:schemeClr val="bg1"/>
                </a:solidFill>
              </a:rPr>
              <a:t>THANKS</a:t>
            </a:r>
            <a:endParaRPr lang="zh-CN" altLang="en-US" sz="88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6" presetClass="emph" presetSubtype="0" autoRev="1" fill="hold" grpId="1" nodeType="withEffect">
                                  <p:stCondLst>
                                    <p:cond delay="800"/>
                                  </p:stCondLst>
                                  <p:childTnLst>
                                    <p:animScale>
                                      <p:cBhvr>
                                        <p:cTn id="16" dur="250" fill="hold"/>
                                        <p:tgtEl>
                                          <p:spTgt spid="10"/>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p>
            <a:pPr algn="ctr"/>
            <a:r>
              <a:rPr lang="en-US" altLang="zh-CN" sz="13800" b="1" dirty="0" smtClean="0">
                <a:solidFill>
                  <a:schemeClr val="tx1">
                    <a:lumMod val="50000"/>
                    <a:lumOff val="50000"/>
                    <a:alpha val="23000"/>
                  </a:schemeClr>
                </a:solidFill>
                <a:latin typeface="微软雅黑" panose="020B0503020204020204" pitchFamily="34" charset="-122"/>
                <a:ea typeface="微软雅黑" panose="020B0503020204020204" pitchFamily="34" charset="-122"/>
              </a:rPr>
              <a:t>PART</a:t>
            </a:r>
          </a:p>
          <a:p>
            <a:pPr algn="ctr"/>
            <a:r>
              <a:rPr lang="en-US" altLang="zh-CN" sz="13800" b="1" dirty="0" smtClean="0">
                <a:solidFill>
                  <a:schemeClr val="tx1">
                    <a:lumMod val="50000"/>
                    <a:lumOff val="50000"/>
                    <a:alpha val="23000"/>
                  </a:schemeClr>
                </a:solidFill>
                <a:latin typeface="微软雅黑" panose="020B0503020204020204" pitchFamily="34" charset="-122"/>
                <a:ea typeface="微软雅黑" panose="020B0503020204020204" pitchFamily="34" charset="-122"/>
              </a:rPr>
              <a:t>ONE</a:t>
            </a:r>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6902"/>
            <a:chOff x="4887549" y="1124584"/>
            <a:chExt cx="2416902" cy="2416902"/>
          </a:xfrm>
        </p:grpSpPr>
        <p:sp>
          <p:nvSpPr>
            <p:cNvPr id="47" name="文本框 46"/>
            <p:cNvSpPr txBox="1"/>
            <p:nvPr/>
          </p:nvSpPr>
          <p:spPr>
            <a:xfrm>
              <a:off x="4887549" y="1178873"/>
              <a:ext cx="2416902" cy="2308324"/>
            </a:xfrm>
            <a:prstGeom prst="rect">
              <a:avLst/>
            </a:prstGeom>
            <a:noFill/>
            <a:ln>
              <a:noFill/>
            </a:ln>
          </p:spPr>
          <p:txBody>
            <a:bodyPr wrap="square" rtlCol="0">
              <a:spAutoFit/>
            </a:bodyPr>
            <a:lstStyle/>
            <a:p>
              <a:pPr algn="ctr"/>
              <a:r>
                <a:rPr lang="zh-CN" altLang="en-US" sz="7200" b="1" dirty="0" smtClean="0">
                  <a:solidFill>
                    <a:schemeClr val="accent1"/>
                  </a:solidFill>
                  <a:latin typeface="微软雅黑" panose="020B0503020204020204" pitchFamily="34" charset="-122"/>
                  <a:ea typeface="微软雅黑" panose="020B0503020204020204" pitchFamily="34" charset="-122"/>
                </a:rPr>
                <a:t>研究</a:t>
              </a:r>
              <a:endParaRPr lang="en-US" altLang="zh-CN" sz="7200" b="1" dirty="0" smtClean="0">
                <a:solidFill>
                  <a:schemeClr val="accent1"/>
                </a:solidFill>
                <a:latin typeface="微软雅黑" panose="020B0503020204020204" pitchFamily="34" charset="-122"/>
                <a:ea typeface="微软雅黑" panose="020B0503020204020204" pitchFamily="34" charset="-122"/>
              </a:endParaRPr>
            </a:p>
            <a:p>
              <a:pPr algn="ctr"/>
              <a:r>
                <a:rPr lang="zh-CN" altLang="en-US" sz="7200" b="1" dirty="0" smtClean="0">
                  <a:solidFill>
                    <a:schemeClr val="accent1"/>
                  </a:solidFill>
                  <a:latin typeface="微软雅黑" panose="020B0503020204020204" pitchFamily="34" charset="-122"/>
                  <a:ea typeface="微软雅黑" panose="020B0503020204020204" pitchFamily="34" charset="-122"/>
                </a:rPr>
                <a:t>背景</a:t>
              </a:r>
              <a:endParaRPr lang="en-US" altLang="zh-CN" sz="7200" b="1" dirty="0" smtClean="0">
                <a:solidFill>
                  <a:schemeClr val="accent1"/>
                </a:solidFill>
                <a:latin typeface="微软雅黑" panose="020B0503020204020204" pitchFamily="34" charset="-122"/>
                <a:ea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smtClean="0">
                <a:latin typeface="微软雅黑" panose="020B0503020204020204" pitchFamily="34" charset="-122"/>
              </a:rPr>
              <a:t>研究背景</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t>4</a:t>
            </a:fld>
            <a:endParaRPr lang="zh-CN" altLang="en-US" dirty="0"/>
          </a:p>
        </p:txBody>
      </p:sp>
      <p:sp>
        <p:nvSpPr>
          <p:cNvPr id="8" name="梯形 7"/>
          <p:cNvSpPr/>
          <p:nvPr/>
        </p:nvSpPr>
        <p:spPr>
          <a:xfrm rot="16200000">
            <a:off x="1692225" y="1944260"/>
            <a:ext cx="4991816" cy="2970062"/>
          </a:xfrm>
          <a:prstGeom prst="trapezoid">
            <a:avLst>
              <a:gd name="adj" fmla="val 40632"/>
            </a:avLst>
          </a:prstGeom>
          <a:solidFill>
            <a:schemeClr val="accent1"/>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smtClean="0">
              <a:ln>
                <a:noFill/>
              </a:ln>
              <a:solidFill>
                <a:prstClr val="white"/>
              </a:solidFill>
              <a:effectLst/>
              <a:uLnTx/>
              <a:uFillTx/>
              <a:latin typeface="Calibri" panose="020F0502020204030204"/>
              <a:ea typeface="微软雅黑" panose="020B0503020204020204" pitchFamily="34" charset="-122"/>
            </a:endParaRPr>
          </a:p>
        </p:txBody>
      </p:sp>
      <p:sp>
        <p:nvSpPr>
          <p:cNvPr id="9" name="梯形 8"/>
          <p:cNvSpPr/>
          <p:nvPr/>
        </p:nvSpPr>
        <p:spPr>
          <a:xfrm rot="5400000">
            <a:off x="5560291" y="1944260"/>
            <a:ext cx="4991816" cy="2970062"/>
          </a:xfrm>
          <a:prstGeom prst="trapezoid">
            <a:avLst>
              <a:gd name="adj" fmla="val 40632"/>
            </a:avLst>
          </a:prstGeom>
          <a:solidFill>
            <a:srgbClr val="404040"/>
          </a:solidFill>
          <a:ln w="25400" cap="flat" cmpd="sng" algn="ctr">
            <a:noFill/>
            <a:prstDash val="solid"/>
          </a:ln>
          <a:effectLst/>
        </p:spPr>
        <p:txBody>
          <a:bodyPr rtlCol="0" anchor="ctr"/>
          <a:lstStyle/>
          <a:p>
            <a:pPr algn="ctr" defTabSz="913765"/>
            <a:endParaRPr lang="zh-CN" altLang="en-US" sz="1865" kern="0">
              <a:solidFill>
                <a:prstClr val="white"/>
              </a:solidFill>
              <a:latin typeface="Calibri" panose="020F0502020204030204"/>
              <a:ea typeface="微软雅黑" panose="020B0503020204020204" pitchFamily="34" charset="-122"/>
            </a:endParaRPr>
          </a:p>
        </p:txBody>
      </p:sp>
      <p:sp>
        <p:nvSpPr>
          <p:cNvPr id="5" name="矩形 4"/>
          <p:cNvSpPr/>
          <p:nvPr/>
        </p:nvSpPr>
        <p:spPr>
          <a:xfrm>
            <a:off x="2703102" y="2478911"/>
            <a:ext cx="2970063" cy="2263633"/>
          </a:xfrm>
          <a:prstGeom prst="rect">
            <a:avLst/>
          </a:prstGeom>
        </p:spPr>
        <p:txBody>
          <a:bodyPr wrap="square">
            <a:spAutoFit/>
          </a:bodyPr>
          <a:lstStyle/>
          <a:p>
            <a:pPr algn="l">
              <a:lnSpc>
                <a:spcPct val="150000"/>
              </a:lnSpc>
            </a:pPr>
            <a:r>
              <a:rPr lang="en-US" sz="1600" b="1" dirty="0" smtClean="0">
                <a:solidFill>
                  <a:schemeClr val="bg1"/>
                </a:solidFill>
              </a:rPr>
              <a:t>1.</a:t>
            </a:r>
            <a:r>
              <a:rPr lang="zh-CN" altLang="en-US" sz="1600" b="1" dirty="0" smtClean="0">
                <a:solidFill>
                  <a:schemeClr val="bg1"/>
                </a:solidFill>
              </a:rPr>
              <a:t>最大程度的展现自己的作品，以获得关注</a:t>
            </a:r>
            <a:endParaRPr lang="en-US" altLang="zh-CN" sz="1600" b="1" dirty="0" smtClean="0">
              <a:solidFill>
                <a:schemeClr val="bg1"/>
              </a:solidFill>
            </a:endParaRPr>
          </a:p>
          <a:p>
            <a:pPr algn="l">
              <a:lnSpc>
                <a:spcPct val="150000"/>
              </a:lnSpc>
            </a:pPr>
            <a:r>
              <a:rPr lang="en-US" altLang="zh-CN" sz="1600" b="1" dirty="0" smtClean="0">
                <a:solidFill>
                  <a:schemeClr val="bg1"/>
                </a:solidFill>
              </a:rPr>
              <a:t>2.</a:t>
            </a:r>
            <a:r>
              <a:rPr lang="zh-CN" altLang="en-US" sz="1600" b="1" dirty="0" smtClean="0">
                <a:solidFill>
                  <a:schemeClr val="bg1"/>
                </a:solidFill>
              </a:rPr>
              <a:t>可以和别的设计师一起学习和交流</a:t>
            </a:r>
            <a:endParaRPr lang="en-US" altLang="zh-CN" sz="1600" b="1" dirty="0" smtClean="0">
              <a:solidFill>
                <a:schemeClr val="bg1"/>
              </a:solidFill>
            </a:endParaRPr>
          </a:p>
          <a:p>
            <a:pPr algn="l">
              <a:lnSpc>
                <a:spcPct val="150000"/>
              </a:lnSpc>
            </a:pPr>
            <a:r>
              <a:rPr lang="en-US" altLang="zh-CN" sz="1600" b="1" dirty="0" smtClean="0">
                <a:solidFill>
                  <a:schemeClr val="bg1"/>
                </a:solidFill>
              </a:rPr>
              <a:t>3.</a:t>
            </a:r>
            <a:r>
              <a:rPr lang="zh-CN" altLang="en-US" sz="1600" b="1" dirty="0" smtClean="0">
                <a:solidFill>
                  <a:schemeClr val="bg1"/>
                </a:solidFill>
              </a:rPr>
              <a:t>从其他设计师的作品中获得灵感</a:t>
            </a:r>
            <a:endParaRPr lang="en-US" altLang="zh-CN" sz="1600" b="1" dirty="0" smtClean="0">
              <a:solidFill>
                <a:schemeClr val="bg1"/>
              </a:solidFill>
            </a:endParaRPr>
          </a:p>
        </p:txBody>
      </p:sp>
      <p:sp>
        <p:nvSpPr>
          <p:cNvPr id="6" name="矩形 5"/>
          <p:cNvSpPr/>
          <p:nvPr/>
        </p:nvSpPr>
        <p:spPr>
          <a:xfrm>
            <a:off x="6571168" y="2478911"/>
            <a:ext cx="2970062" cy="2308324"/>
          </a:xfrm>
          <a:prstGeom prst="rect">
            <a:avLst/>
          </a:prstGeom>
        </p:spPr>
        <p:txBody>
          <a:bodyPr wrap="square">
            <a:spAutoFit/>
          </a:bodyPr>
          <a:lstStyle/>
          <a:p>
            <a:pPr algn="l">
              <a:lnSpc>
                <a:spcPct val="150000"/>
              </a:lnSpc>
            </a:pPr>
            <a:r>
              <a:rPr lang="en-US" sz="1600" b="1" dirty="0" smtClean="0">
                <a:solidFill>
                  <a:schemeClr val="bg1"/>
                </a:solidFill>
              </a:rPr>
              <a:t>1.</a:t>
            </a:r>
            <a:r>
              <a:rPr lang="zh-CN" altLang="en-US" sz="1600" b="1" dirty="0" smtClean="0">
                <a:solidFill>
                  <a:schemeClr val="bg1"/>
                </a:solidFill>
              </a:rPr>
              <a:t>可以最大程度获得自己所需要的信息</a:t>
            </a:r>
            <a:endParaRPr lang="en-US" altLang="zh-CN" sz="1600" b="1" dirty="0" smtClean="0">
              <a:solidFill>
                <a:schemeClr val="bg1"/>
              </a:solidFill>
            </a:endParaRPr>
          </a:p>
          <a:p>
            <a:pPr algn="l">
              <a:lnSpc>
                <a:spcPct val="150000"/>
              </a:lnSpc>
            </a:pPr>
            <a:r>
              <a:rPr lang="en-US" altLang="zh-CN" sz="1600" b="1" dirty="0" smtClean="0">
                <a:solidFill>
                  <a:schemeClr val="bg1"/>
                </a:solidFill>
              </a:rPr>
              <a:t>2.</a:t>
            </a:r>
            <a:r>
              <a:rPr lang="zh-CN" altLang="en-US" sz="1600" b="1" dirty="0" smtClean="0">
                <a:solidFill>
                  <a:schemeClr val="bg1"/>
                </a:solidFill>
              </a:rPr>
              <a:t>普通用户可以通过</a:t>
            </a:r>
            <a:r>
              <a:rPr lang="en-US" altLang="zh-CN" sz="1600" b="1" dirty="0" smtClean="0">
                <a:solidFill>
                  <a:schemeClr val="bg1"/>
                </a:solidFill>
              </a:rPr>
              <a:t>APP</a:t>
            </a:r>
            <a:r>
              <a:rPr lang="zh-CN" altLang="en-US" sz="1600" b="1" dirty="0" smtClean="0">
                <a:solidFill>
                  <a:schemeClr val="bg1"/>
                </a:solidFill>
              </a:rPr>
              <a:t>了解到时尚轻纺资讯</a:t>
            </a:r>
            <a:endParaRPr lang="en-US" altLang="zh-CN" sz="1600" b="1" dirty="0" smtClean="0">
              <a:solidFill>
                <a:schemeClr val="bg1"/>
              </a:solidFill>
            </a:endParaRPr>
          </a:p>
          <a:p>
            <a:pPr algn="l">
              <a:lnSpc>
                <a:spcPct val="150000"/>
              </a:lnSpc>
            </a:pPr>
            <a:r>
              <a:rPr lang="en-US" altLang="zh-CN" sz="1600" b="1" dirty="0" smtClean="0">
                <a:solidFill>
                  <a:schemeClr val="bg1"/>
                </a:solidFill>
              </a:rPr>
              <a:t>3.</a:t>
            </a:r>
            <a:r>
              <a:rPr lang="zh-CN" altLang="en-US" sz="1600" b="1" dirty="0" smtClean="0">
                <a:solidFill>
                  <a:schemeClr val="bg1"/>
                </a:solidFill>
              </a:rPr>
              <a:t>品牌商和布料商可以通过</a:t>
            </a:r>
            <a:r>
              <a:rPr lang="en-US" altLang="zh-CN" sz="1600" b="1" dirty="0" smtClean="0">
                <a:solidFill>
                  <a:schemeClr val="bg1"/>
                </a:solidFill>
              </a:rPr>
              <a:t>APP</a:t>
            </a:r>
            <a:r>
              <a:rPr lang="zh-CN" altLang="en-US" sz="1600" b="1" dirty="0" smtClean="0">
                <a:solidFill>
                  <a:schemeClr val="bg1"/>
                </a:solidFill>
              </a:rPr>
              <a:t>宣传自己的产品</a:t>
            </a:r>
          </a:p>
        </p:txBody>
      </p:sp>
      <p:sp>
        <p:nvSpPr>
          <p:cNvPr id="12" name="矩形 11"/>
          <p:cNvSpPr/>
          <p:nvPr/>
        </p:nvSpPr>
        <p:spPr>
          <a:xfrm>
            <a:off x="4462687" y="1632322"/>
            <a:ext cx="1261884" cy="662297"/>
          </a:xfrm>
          <a:prstGeom prst="rect">
            <a:avLst/>
          </a:prstGeom>
        </p:spPr>
        <p:txBody>
          <a:bodyPr wrap="none">
            <a:spAutoFit/>
          </a:bodyPr>
          <a:lstStyle/>
          <a:p>
            <a:pPr>
              <a:lnSpc>
                <a:spcPct val="150000"/>
              </a:lnSpc>
            </a:pPr>
            <a:r>
              <a:rPr lang="zh-CN" altLang="en-US" sz="2800" b="1" dirty="0">
                <a:solidFill>
                  <a:schemeClr val="bg1"/>
                </a:solidFill>
                <a:latin typeface="Times New Roman" panose="02020603050405020304" pitchFamily="18" charset="0"/>
                <a:cs typeface="Times New Roman" panose="02020603050405020304" pitchFamily="18" charset="0"/>
              </a:rPr>
              <a:t>设计师</a:t>
            </a:r>
            <a:endParaRPr lang="zh-CN" altLang="en-US" sz="2800" b="1" dirty="0" smtClean="0">
              <a:solidFill>
                <a:schemeClr val="bg1"/>
              </a:solidFill>
              <a:latin typeface="Times New Roman" panose="02020603050405020304" pitchFamily="18" charset="0"/>
              <a:cs typeface="Times New Roman" panose="02020603050405020304" pitchFamily="18" charset="0"/>
            </a:endParaRPr>
          </a:p>
        </p:txBody>
      </p:sp>
      <p:sp>
        <p:nvSpPr>
          <p:cNvPr id="13" name="矩形 12"/>
          <p:cNvSpPr/>
          <p:nvPr/>
        </p:nvSpPr>
        <p:spPr>
          <a:xfrm>
            <a:off x="6571168" y="1632322"/>
            <a:ext cx="1620957" cy="662297"/>
          </a:xfrm>
          <a:prstGeom prst="rect">
            <a:avLst/>
          </a:prstGeom>
        </p:spPr>
        <p:txBody>
          <a:bodyPr wrap="none">
            <a:spAutoFit/>
          </a:bodyPr>
          <a:lstStyle/>
          <a:p>
            <a:pPr>
              <a:lnSpc>
                <a:spcPct val="150000"/>
              </a:lnSpc>
            </a:pPr>
            <a:r>
              <a:rPr lang="zh-CN" altLang="en-US" sz="2800" b="1" dirty="0" smtClean="0">
                <a:solidFill>
                  <a:schemeClr val="bg1"/>
                </a:solidFill>
                <a:latin typeface="Times New Roman" panose="02020603050405020304" pitchFamily="18" charset="0"/>
                <a:cs typeface="Times New Roman" panose="02020603050405020304" pitchFamily="18" charset="0"/>
              </a:rPr>
              <a:t>其他用户</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30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30000">
                                          <p:cBhvr additive="base">
                                            <p:cTn id="7" dur="500" fill="hold"/>
                                            <p:tgtEl>
                                              <p:spTgt spid="8"/>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30000">
                                      <p:stCondLst>
                                        <p:cond delay="300"/>
                                      </p:stCondLst>
                                      <p:childTnLst>
                                        <p:set>
                                          <p:cBhvr>
                                            <p:cTn id="10" dur="1" fill="hold">
                                              <p:stCondLst>
                                                <p:cond delay="0"/>
                                              </p:stCondLst>
                                            </p:cTn>
                                            <p:tgtEl>
                                              <p:spTgt spid="9"/>
                                            </p:tgtEl>
                                            <p:attrNameLst>
                                              <p:attrName>style.visibility</p:attrName>
                                            </p:attrNameLst>
                                          </p:cBhvr>
                                          <p:to>
                                            <p:strVal val="visible"/>
                                          </p:to>
                                        </p:set>
                                        <p:anim calcmode="lin" valueType="num" p14:bounceEnd="30000">
                                          <p:cBhvr additive="base">
                                            <p:cTn id="11" dur="500" fill="hold"/>
                                            <p:tgtEl>
                                              <p:spTgt spid="9"/>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2" presetClass="entr" presetSubtype="8" fill="hold" grpId="0" nodeType="withEffect">
                                      <p:stCondLst>
                                        <p:cond delay="90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par>
                                    <p:cTn id="16" presetID="22" presetClass="entr" presetSubtype="8" fill="hold" grpId="0" nodeType="withEffect">
                                      <p:stCondLst>
                                        <p:cond delay="90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par>
                                    <p:cTn id="19" presetID="22" presetClass="entr" presetSubtype="8" fill="hold" grpId="0" nodeType="withEffect">
                                      <p:stCondLst>
                                        <p:cond delay="120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par>
                                    <p:cTn id="22" presetID="22" presetClass="entr" presetSubtype="8" fill="hold" grpId="0" nodeType="withEffect">
                                      <p:stCondLst>
                                        <p:cond delay="120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5" grpId="0"/>
          <p:bldP spid="6" grpId="0"/>
          <p:bldP spid="12"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3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2" presetClass="entr" presetSubtype="8" fill="hold" grpId="0" nodeType="withEffect">
                                      <p:stCondLst>
                                        <p:cond delay="90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par>
                                    <p:cTn id="16" presetID="22" presetClass="entr" presetSubtype="8" fill="hold" grpId="0" nodeType="withEffect">
                                      <p:stCondLst>
                                        <p:cond delay="90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par>
                                    <p:cTn id="19" presetID="22" presetClass="entr" presetSubtype="8" fill="hold" grpId="0" nodeType="withEffect">
                                      <p:stCondLst>
                                        <p:cond delay="120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par>
                                    <p:cTn id="22" presetID="22" presetClass="entr" presetSubtype="8" fill="hold" grpId="0" nodeType="withEffect">
                                      <p:stCondLst>
                                        <p:cond delay="120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5" grpId="0"/>
          <p:bldP spid="6" grpId="0"/>
          <p:bldP spid="12" grpId="0"/>
          <p:bldP spid="13"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1837" y="287665"/>
            <a:ext cx="5400675" cy="548640"/>
          </a:xfrm>
          <a:prstGeom prst="rect">
            <a:avLst/>
          </a:prstGeom>
          <a:noFill/>
        </p:spPr>
        <p:txBody>
          <a:bodyPr wrap="square" rtlCol="0">
            <a:spAutoFit/>
          </a:bodyPr>
          <a:lstStyle/>
          <a:p>
            <a:r>
              <a:rPr lang="zh-CN" altLang="en-US" sz="2800" b="1" dirty="0">
                <a:latin typeface="微软雅黑" panose="020B0503020204020204" pitchFamily="34" charset="-122"/>
              </a:rPr>
              <a:t>平台分析</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5</a:t>
            </a:fld>
            <a:endParaRPr lang="zh-CN" altLang="en-US" dirty="0"/>
          </a:p>
        </p:txBody>
      </p:sp>
      <p:sp>
        <p:nvSpPr>
          <p:cNvPr id="5" name="矩形 4"/>
          <p:cNvSpPr/>
          <p:nvPr/>
        </p:nvSpPr>
        <p:spPr>
          <a:xfrm>
            <a:off x="1390899" y="4636543"/>
            <a:ext cx="9411086" cy="861774"/>
          </a:xfrm>
          <a:prstGeom prst="rect">
            <a:avLst/>
          </a:prstGeom>
        </p:spPr>
        <p:txBody>
          <a:bodyPr wrap="square" anchor="ctr">
            <a:spAutoFit/>
          </a:bodyPr>
          <a:lstStyle/>
          <a:p>
            <a:pPr algn="ctr">
              <a:lnSpc>
                <a:spcPct val="125000"/>
              </a:lnSpc>
            </a:pPr>
            <a:r>
              <a:rPr lang="zh-CN" altLang="en-US" sz="2000" dirty="0" smtClean="0"/>
              <a:t>利用初衣</a:t>
            </a:r>
            <a:r>
              <a:rPr lang="en-US" altLang="zh-CN" sz="2000" dirty="0" smtClean="0"/>
              <a:t>APP</a:t>
            </a:r>
            <a:r>
              <a:rPr lang="zh-CN" altLang="en-US" sz="2000" dirty="0" smtClean="0"/>
              <a:t>，更快的获得自己想要的资源。品牌商需要好的设计作品来开阔市场，设计师需要将自己的作品更好的展现在人们的眼里，获得更多的关注。</a:t>
            </a:r>
            <a:endParaRPr lang="en-US" altLang="zh-CN" sz="2000" dirty="0" smtClean="0"/>
          </a:p>
        </p:txBody>
      </p:sp>
      <p:sp>
        <p:nvSpPr>
          <p:cNvPr id="14" name="矩形 13"/>
          <p:cNvSpPr/>
          <p:nvPr/>
        </p:nvSpPr>
        <p:spPr>
          <a:xfrm>
            <a:off x="4513967" y="3822674"/>
            <a:ext cx="3262432" cy="461665"/>
          </a:xfrm>
          <a:prstGeom prst="rect">
            <a:avLst/>
          </a:prstGeom>
          <a:solidFill>
            <a:schemeClr val="accent1"/>
          </a:solidFill>
        </p:spPr>
        <p:txBody>
          <a:bodyPr wrap="none" anchor="ctr">
            <a:spAutoFit/>
          </a:bodyPr>
          <a:lstStyle/>
          <a:p>
            <a:r>
              <a:rPr lang="zh-CN" altLang="en-US" sz="2400" b="1" dirty="0" smtClean="0">
                <a:solidFill>
                  <a:schemeClr val="bg1"/>
                </a:solidFill>
              </a:rPr>
              <a:t>设计师和品牌商的交流</a:t>
            </a:r>
          </a:p>
        </p:txBody>
      </p:sp>
      <p:grpSp>
        <p:nvGrpSpPr>
          <p:cNvPr id="2" name="组合 1"/>
          <p:cNvGrpSpPr/>
          <p:nvPr/>
        </p:nvGrpSpPr>
        <p:grpSpPr>
          <a:xfrm>
            <a:off x="5040000" y="1440000"/>
            <a:ext cx="2105025" cy="2105025"/>
            <a:chOff x="794881" y="2599637"/>
            <a:chExt cx="1142022" cy="1142022"/>
          </a:xfrm>
        </p:grpSpPr>
        <p:sp>
          <p:nvSpPr>
            <p:cNvPr id="3" name="椭圆 2"/>
            <p:cNvSpPr/>
            <p:nvPr/>
          </p:nvSpPr>
          <p:spPr>
            <a:xfrm>
              <a:off x="794881" y="2599637"/>
              <a:ext cx="1142022" cy="1142022"/>
            </a:xfrm>
            <a:prstGeom prst="ellipse">
              <a:avLst/>
            </a:prstGeom>
            <a:solidFill>
              <a:schemeClr val="accent1"/>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Freeform 5"/>
            <p:cNvSpPr>
              <a:spLocks noEditPoints="1"/>
            </p:cNvSpPr>
            <p:nvPr/>
          </p:nvSpPr>
          <p:spPr bwMode="auto">
            <a:xfrm>
              <a:off x="1025651" y="2880589"/>
              <a:ext cx="680482" cy="575490"/>
            </a:xfrm>
            <a:custGeom>
              <a:avLst/>
              <a:gdLst>
                <a:gd name="T0" fmla="*/ 103 w 175"/>
                <a:gd name="T1" fmla="*/ 64 h 148"/>
                <a:gd name="T2" fmla="*/ 51 w 175"/>
                <a:gd name="T3" fmla="*/ 64 h 148"/>
                <a:gd name="T4" fmla="*/ 51 w 175"/>
                <a:gd name="T5" fmla="*/ 84 h 148"/>
                <a:gd name="T6" fmla="*/ 0 w 175"/>
                <a:gd name="T7" fmla="*/ 42 h 148"/>
                <a:gd name="T8" fmla="*/ 51 w 175"/>
                <a:gd name="T9" fmla="*/ 0 h 148"/>
                <a:gd name="T10" fmla="*/ 51 w 175"/>
                <a:gd name="T11" fmla="*/ 22 h 148"/>
                <a:gd name="T12" fmla="*/ 103 w 175"/>
                <a:gd name="T13" fmla="*/ 22 h 148"/>
                <a:gd name="T14" fmla="*/ 103 w 175"/>
                <a:gd name="T15" fmla="*/ 64 h 148"/>
                <a:gd name="T16" fmla="*/ 103 w 175"/>
                <a:gd name="T17" fmla="*/ 64 h 148"/>
                <a:gd name="T18" fmla="*/ 74 w 175"/>
                <a:gd name="T19" fmla="*/ 126 h 148"/>
                <a:gd name="T20" fmla="*/ 126 w 175"/>
                <a:gd name="T21" fmla="*/ 126 h 148"/>
                <a:gd name="T22" fmla="*/ 126 w 175"/>
                <a:gd name="T23" fmla="*/ 148 h 148"/>
                <a:gd name="T24" fmla="*/ 175 w 175"/>
                <a:gd name="T25" fmla="*/ 106 h 148"/>
                <a:gd name="T26" fmla="*/ 126 w 175"/>
                <a:gd name="T27" fmla="*/ 64 h 148"/>
                <a:gd name="T28" fmla="*/ 126 w 175"/>
                <a:gd name="T29" fmla="*/ 84 h 148"/>
                <a:gd name="T30" fmla="*/ 74 w 175"/>
                <a:gd name="T31" fmla="*/ 84 h 148"/>
                <a:gd name="T32" fmla="*/ 74 w 175"/>
                <a:gd name="T33" fmla="*/ 1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48">
                  <a:moveTo>
                    <a:pt x="103" y="64"/>
                  </a:moveTo>
                  <a:lnTo>
                    <a:pt x="51" y="64"/>
                  </a:lnTo>
                  <a:lnTo>
                    <a:pt x="51" y="84"/>
                  </a:lnTo>
                  <a:lnTo>
                    <a:pt x="0" y="42"/>
                  </a:lnTo>
                  <a:lnTo>
                    <a:pt x="51" y="0"/>
                  </a:lnTo>
                  <a:lnTo>
                    <a:pt x="51" y="22"/>
                  </a:lnTo>
                  <a:lnTo>
                    <a:pt x="103" y="22"/>
                  </a:lnTo>
                  <a:lnTo>
                    <a:pt x="103" y="64"/>
                  </a:lnTo>
                  <a:lnTo>
                    <a:pt x="103" y="64"/>
                  </a:lnTo>
                  <a:close/>
                  <a:moveTo>
                    <a:pt x="74" y="126"/>
                  </a:moveTo>
                  <a:lnTo>
                    <a:pt x="126" y="126"/>
                  </a:lnTo>
                  <a:lnTo>
                    <a:pt x="126" y="148"/>
                  </a:lnTo>
                  <a:lnTo>
                    <a:pt x="175" y="106"/>
                  </a:lnTo>
                  <a:lnTo>
                    <a:pt x="126" y="64"/>
                  </a:lnTo>
                  <a:lnTo>
                    <a:pt x="126" y="84"/>
                  </a:lnTo>
                  <a:lnTo>
                    <a:pt x="74" y="84"/>
                  </a:lnTo>
                  <a:lnTo>
                    <a:pt x="74" y="126"/>
                  </a:lnTo>
                  <a:close/>
                </a:path>
              </a:pathLst>
            </a:custGeom>
            <a:solidFill>
              <a:schemeClr val="bg1"/>
            </a:solidFill>
            <a:ln>
              <a:noFill/>
            </a:ln>
          </p:spPr>
          <p:txBody>
            <a:bodyPr vert="horz" wrap="square" lIns="91440" tIns="45720" rIns="91440" bIns="45720" numCol="1" anchor="ctr"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30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grpId="0" nodeType="withEffect">
                                  <p:stCondLst>
                                    <p:cond delay="60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3" presetClass="entr" presetSubtype="288"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strVal val="4/3*#ppt_w"/>
                                          </p:val>
                                        </p:tav>
                                        <p:tav tm="100000">
                                          <p:val>
                                            <p:strVal val="#ppt_w"/>
                                          </p:val>
                                        </p:tav>
                                      </p:tavLst>
                                    </p:anim>
                                    <p:anim calcmode="lin" valueType="num">
                                      <p:cBhvr>
                                        <p:cTn id="14"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48640"/>
          </a:xfrm>
          <a:prstGeom prst="rect">
            <a:avLst/>
          </a:prstGeom>
          <a:noFill/>
        </p:spPr>
        <p:txBody>
          <a:bodyPr wrap="square" rtlCol="0">
            <a:spAutoFit/>
          </a:bodyPr>
          <a:lstStyle/>
          <a:p>
            <a:r>
              <a:rPr lang="zh-CN" altLang="en-US" sz="2800" b="1" dirty="0">
                <a:latin typeface="微软雅黑" panose="020B0503020204020204" pitchFamily="34" charset="-122"/>
              </a:rPr>
              <a:t>平台分析</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6</a:t>
            </a:fld>
            <a:endParaRPr lang="zh-CN" altLang="en-US" dirty="0"/>
          </a:p>
        </p:txBody>
      </p:sp>
      <p:sp>
        <p:nvSpPr>
          <p:cNvPr id="21" name="矩形 20"/>
          <p:cNvSpPr/>
          <p:nvPr/>
        </p:nvSpPr>
        <p:spPr>
          <a:xfrm>
            <a:off x="3962773" y="3894102"/>
            <a:ext cx="4493538" cy="461665"/>
          </a:xfrm>
          <a:prstGeom prst="rect">
            <a:avLst/>
          </a:prstGeom>
          <a:solidFill>
            <a:schemeClr val="accent1"/>
          </a:solidFill>
        </p:spPr>
        <p:txBody>
          <a:bodyPr wrap="none" anchor="ctr">
            <a:spAutoFit/>
          </a:bodyPr>
          <a:lstStyle/>
          <a:p>
            <a:r>
              <a:rPr lang="zh-CN" altLang="en-US" sz="2400" b="1" dirty="0" smtClean="0">
                <a:solidFill>
                  <a:schemeClr val="bg1"/>
                </a:solidFill>
              </a:rPr>
              <a:t>品牌商和布料辅料供应商的交流</a:t>
            </a:r>
          </a:p>
        </p:txBody>
      </p:sp>
      <p:sp>
        <p:nvSpPr>
          <p:cNvPr id="22" name="矩形 21"/>
          <p:cNvSpPr/>
          <p:nvPr/>
        </p:nvSpPr>
        <p:spPr>
          <a:xfrm>
            <a:off x="1395979" y="4773385"/>
            <a:ext cx="9411086" cy="1246495"/>
          </a:xfrm>
          <a:prstGeom prst="rect">
            <a:avLst/>
          </a:prstGeom>
        </p:spPr>
        <p:txBody>
          <a:bodyPr wrap="square" anchor="ctr">
            <a:spAutoFit/>
          </a:bodyPr>
          <a:lstStyle/>
          <a:p>
            <a:pPr algn="ctr">
              <a:lnSpc>
                <a:spcPct val="125000"/>
              </a:lnSpc>
            </a:pPr>
            <a:r>
              <a:rPr lang="zh-CN" altLang="en-US" sz="2000" dirty="0" smtClean="0"/>
              <a:t>品牌商通过设计师的设计作品来了解布料辅料，通过推荐来了解布料辅料供应商。布料辅料供应商通过品牌商的成品展示来了解品牌商。如果双方条件吻合，合作的可能性将会大大增加。</a:t>
            </a:r>
            <a:endParaRPr lang="zh-CN" altLang="en-US" sz="2000" dirty="0"/>
          </a:p>
        </p:txBody>
      </p:sp>
      <p:grpSp>
        <p:nvGrpSpPr>
          <p:cNvPr id="14" name="组合 13"/>
          <p:cNvGrpSpPr/>
          <p:nvPr/>
        </p:nvGrpSpPr>
        <p:grpSpPr>
          <a:xfrm>
            <a:off x="5040000" y="1440000"/>
            <a:ext cx="2105025" cy="2105025"/>
            <a:chOff x="794881" y="2601792"/>
            <a:chExt cx="1142022" cy="1142022"/>
          </a:xfrm>
        </p:grpSpPr>
        <p:sp>
          <p:nvSpPr>
            <p:cNvPr id="15" name="椭圆 14"/>
            <p:cNvSpPr/>
            <p:nvPr/>
          </p:nvSpPr>
          <p:spPr>
            <a:xfrm>
              <a:off x="794881" y="2601792"/>
              <a:ext cx="1142022" cy="1142022"/>
            </a:xfrm>
            <a:prstGeom prst="ellipse">
              <a:avLst/>
            </a:prstGeom>
            <a:solidFill>
              <a:schemeClr val="accent1"/>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Freeform 5"/>
            <p:cNvSpPr>
              <a:spLocks noEditPoints="1"/>
            </p:cNvSpPr>
            <p:nvPr/>
          </p:nvSpPr>
          <p:spPr bwMode="auto">
            <a:xfrm>
              <a:off x="1025651" y="2880589"/>
              <a:ext cx="680482" cy="575490"/>
            </a:xfrm>
            <a:custGeom>
              <a:avLst/>
              <a:gdLst>
                <a:gd name="T0" fmla="*/ 103 w 175"/>
                <a:gd name="T1" fmla="*/ 64 h 148"/>
                <a:gd name="T2" fmla="*/ 51 w 175"/>
                <a:gd name="T3" fmla="*/ 64 h 148"/>
                <a:gd name="T4" fmla="*/ 51 w 175"/>
                <a:gd name="T5" fmla="*/ 84 h 148"/>
                <a:gd name="T6" fmla="*/ 0 w 175"/>
                <a:gd name="T7" fmla="*/ 42 h 148"/>
                <a:gd name="T8" fmla="*/ 51 w 175"/>
                <a:gd name="T9" fmla="*/ 0 h 148"/>
                <a:gd name="T10" fmla="*/ 51 w 175"/>
                <a:gd name="T11" fmla="*/ 22 h 148"/>
                <a:gd name="T12" fmla="*/ 103 w 175"/>
                <a:gd name="T13" fmla="*/ 22 h 148"/>
                <a:gd name="T14" fmla="*/ 103 w 175"/>
                <a:gd name="T15" fmla="*/ 64 h 148"/>
                <a:gd name="T16" fmla="*/ 103 w 175"/>
                <a:gd name="T17" fmla="*/ 64 h 148"/>
                <a:gd name="T18" fmla="*/ 74 w 175"/>
                <a:gd name="T19" fmla="*/ 126 h 148"/>
                <a:gd name="T20" fmla="*/ 126 w 175"/>
                <a:gd name="T21" fmla="*/ 126 h 148"/>
                <a:gd name="T22" fmla="*/ 126 w 175"/>
                <a:gd name="T23" fmla="*/ 148 h 148"/>
                <a:gd name="T24" fmla="*/ 175 w 175"/>
                <a:gd name="T25" fmla="*/ 106 h 148"/>
                <a:gd name="T26" fmla="*/ 126 w 175"/>
                <a:gd name="T27" fmla="*/ 64 h 148"/>
                <a:gd name="T28" fmla="*/ 126 w 175"/>
                <a:gd name="T29" fmla="*/ 84 h 148"/>
                <a:gd name="T30" fmla="*/ 74 w 175"/>
                <a:gd name="T31" fmla="*/ 84 h 148"/>
                <a:gd name="T32" fmla="*/ 74 w 175"/>
                <a:gd name="T33" fmla="*/ 1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48">
                  <a:moveTo>
                    <a:pt x="103" y="64"/>
                  </a:moveTo>
                  <a:lnTo>
                    <a:pt x="51" y="64"/>
                  </a:lnTo>
                  <a:lnTo>
                    <a:pt x="51" y="84"/>
                  </a:lnTo>
                  <a:lnTo>
                    <a:pt x="0" y="42"/>
                  </a:lnTo>
                  <a:lnTo>
                    <a:pt x="51" y="0"/>
                  </a:lnTo>
                  <a:lnTo>
                    <a:pt x="51" y="22"/>
                  </a:lnTo>
                  <a:lnTo>
                    <a:pt x="103" y="22"/>
                  </a:lnTo>
                  <a:lnTo>
                    <a:pt x="103" y="64"/>
                  </a:lnTo>
                  <a:lnTo>
                    <a:pt x="103" y="64"/>
                  </a:lnTo>
                  <a:close/>
                  <a:moveTo>
                    <a:pt x="74" y="126"/>
                  </a:moveTo>
                  <a:lnTo>
                    <a:pt x="126" y="126"/>
                  </a:lnTo>
                  <a:lnTo>
                    <a:pt x="126" y="148"/>
                  </a:lnTo>
                  <a:lnTo>
                    <a:pt x="175" y="106"/>
                  </a:lnTo>
                  <a:lnTo>
                    <a:pt x="126" y="64"/>
                  </a:lnTo>
                  <a:lnTo>
                    <a:pt x="126" y="84"/>
                  </a:lnTo>
                  <a:lnTo>
                    <a:pt x="74" y="84"/>
                  </a:lnTo>
                  <a:lnTo>
                    <a:pt x="74" y="126"/>
                  </a:lnTo>
                  <a:close/>
                </a:path>
              </a:pathLst>
            </a:custGeom>
            <a:solidFill>
              <a:schemeClr val="bg1"/>
            </a:solidFill>
            <a:ln>
              <a:noFill/>
            </a:ln>
          </p:spPr>
          <p:txBody>
            <a:bodyPr vert="horz" wrap="square" lIns="91440" tIns="45720" rIns="91440" bIns="45720" numCol="1" anchor="ctr"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30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22"/>
                                        </p:tgtEl>
                                        <p:attrNameLst>
                                          <p:attrName>style.visibility</p:attrName>
                                        </p:attrNameLst>
                                      </p:cBhvr>
                                      <p:to>
                                        <p:strVal val="visible"/>
                                      </p:to>
                                    </p:set>
                                    <p:animEffect transition="in" filter="wipe(left)">
                                      <p:cBhvr>
                                        <p:cTn id="10" dur="500"/>
                                        <p:tgtEl>
                                          <p:spTgt spid="22"/>
                                        </p:tgtEl>
                                      </p:cBhvr>
                                    </p:animEffect>
                                  </p:childTnLst>
                                </p:cTn>
                              </p:par>
                              <p:par>
                                <p:cTn id="11" presetID="23" presetClass="entr" presetSubtype="288"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strVal val="4/3*#ppt_w"/>
                                          </p:val>
                                        </p:tav>
                                        <p:tav tm="100000">
                                          <p:val>
                                            <p:strVal val="#ppt_w"/>
                                          </p:val>
                                        </p:tav>
                                      </p:tavLst>
                                    </p:anim>
                                    <p:anim calcmode="lin" valueType="num">
                                      <p:cBhvr>
                                        <p:cTn id="14" dur="500" fill="hold"/>
                                        <p:tgtEl>
                                          <p:spTgt spid="14"/>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56" y="287665"/>
            <a:ext cx="5400675" cy="548640"/>
          </a:xfrm>
          <a:prstGeom prst="rect">
            <a:avLst/>
          </a:prstGeom>
          <a:noFill/>
        </p:spPr>
        <p:txBody>
          <a:bodyPr wrap="square" rtlCol="0">
            <a:spAutoFit/>
          </a:bodyPr>
          <a:lstStyle/>
          <a:p>
            <a:r>
              <a:rPr lang="zh-CN" altLang="en-US" sz="2800" b="1" dirty="0">
                <a:latin typeface="微软雅黑" panose="020B0503020204020204" pitchFamily="34" charset="-122"/>
              </a:rPr>
              <a:t>平台分析</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7</a:t>
            </a:fld>
            <a:endParaRPr lang="zh-CN" altLang="en-US" dirty="0"/>
          </a:p>
        </p:txBody>
      </p:sp>
      <p:sp>
        <p:nvSpPr>
          <p:cNvPr id="25" name="矩形 24"/>
          <p:cNvSpPr/>
          <p:nvPr/>
        </p:nvSpPr>
        <p:spPr>
          <a:xfrm>
            <a:off x="3956003" y="3832660"/>
            <a:ext cx="4520724" cy="461665"/>
          </a:xfrm>
          <a:prstGeom prst="rect">
            <a:avLst/>
          </a:prstGeom>
          <a:solidFill>
            <a:schemeClr val="accent1"/>
          </a:solidFill>
        </p:spPr>
        <p:txBody>
          <a:bodyPr wrap="square">
            <a:spAutoFit/>
          </a:bodyPr>
          <a:lstStyle/>
          <a:p>
            <a:r>
              <a:rPr lang="zh-CN" altLang="en-US" sz="2400" b="1" dirty="0" smtClean="0">
                <a:solidFill>
                  <a:schemeClr val="bg1"/>
                </a:solidFill>
              </a:rPr>
              <a:t>设计师和布料辅料供应商的交流</a:t>
            </a:r>
          </a:p>
        </p:txBody>
      </p:sp>
      <p:sp>
        <p:nvSpPr>
          <p:cNvPr id="26" name="矩形 25"/>
          <p:cNvSpPr/>
          <p:nvPr/>
        </p:nvSpPr>
        <p:spPr>
          <a:xfrm>
            <a:off x="1414978" y="4801234"/>
            <a:ext cx="9411086" cy="861774"/>
          </a:xfrm>
          <a:prstGeom prst="rect">
            <a:avLst/>
          </a:prstGeom>
        </p:spPr>
        <p:txBody>
          <a:bodyPr wrap="square">
            <a:spAutoFit/>
          </a:bodyPr>
          <a:lstStyle/>
          <a:p>
            <a:pPr algn="ctr">
              <a:lnSpc>
                <a:spcPct val="125000"/>
              </a:lnSpc>
            </a:pPr>
            <a:r>
              <a:rPr lang="zh-CN" altLang="en-US" sz="2000" dirty="0" smtClean="0"/>
              <a:t>布料辅料供应商可以通过设计师的作品推荐获得更多的关注，设计师也需要布料辅料商的物资支援。</a:t>
            </a:r>
            <a:endParaRPr lang="zh-CN" altLang="en-US" sz="2000" dirty="0"/>
          </a:p>
        </p:txBody>
      </p:sp>
      <p:grpSp>
        <p:nvGrpSpPr>
          <p:cNvPr id="9" name="组合 8"/>
          <p:cNvGrpSpPr/>
          <p:nvPr/>
        </p:nvGrpSpPr>
        <p:grpSpPr>
          <a:xfrm>
            <a:off x="5040000" y="1440000"/>
            <a:ext cx="2105025" cy="2105025"/>
            <a:chOff x="794881" y="2597323"/>
            <a:chExt cx="1142022" cy="1142022"/>
          </a:xfrm>
        </p:grpSpPr>
        <p:sp>
          <p:nvSpPr>
            <p:cNvPr id="10" name="椭圆 9"/>
            <p:cNvSpPr/>
            <p:nvPr/>
          </p:nvSpPr>
          <p:spPr>
            <a:xfrm>
              <a:off x="794881" y="2597323"/>
              <a:ext cx="1142022" cy="1142022"/>
            </a:xfrm>
            <a:prstGeom prst="ellipse">
              <a:avLst/>
            </a:prstGeom>
            <a:solidFill>
              <a:schemeClr val="accent1"/>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Freeform 5"/>
            <p:cNvSpPr>
              <a:spLocks noEditPoints="1"/>
            </p:cNvSpPr>
            <p:nvPr/>
          </p:nvSpPr>
          <p:spPr bwMode="auto">
            <a:xfrm>
              <a:off x="1025651" y="2880589"/>
              <a:ext cx="680482" cy="575490"/>
            </a:xfrm>
            <a:custGeom>
              <a:avLst/>
              <a:gdLst>
                <a:gd name="T0" fmla="*/ 103 w 175"/>
                <a:gd name="T1" fmla="*/ 64 h 148"/>
                <a:gd name="T2" fmla="*/ 51 w 175"/>
                <a:gd name="T3" fmla="*/ 64 h 148"/>
                <a:gd name="T4" fmla="*/ 51 w 175"/>
                <a:gd name="T5" fmla="*/ 84 h 148"/>
                <a:gd name="T6" fmla="*/ 0 w 175"/>
                <a:gd name="T7" fmla="*/ 42 h 148"/>
                <a:gd name="T8" fmla="*/ 51 w 175"/>
                <a:gd name="T9" fmla="*/ 0 h 148"/>
                <a:gd name="T10" fmla="*/ 51 w 175"/>
                <a:gd name="T11" fmla="*/ 22 h 148"/>
                <a:gd name="T12" fmla="*/ 103 w 175"/>
                <a:gd name="T13" fmla="*/ 22 h 148"/>
                <a:gd name="T14" fmla="*/ 103 w 175"/>
                <a:gd name="T15" fmla="*/ 64 h 148"/>
                <a:gd name="T16" fmla="*/ 103 w 175"/>
                <a:gd name="T17" fmla="*/ 64 h 148"/>
                <a:gd name="T18" fmla="*/ 74 w 175"/>
                <a:gd name="T19" fmla="*/ 126 h 148"/>
                <a:gd name="T20" fmla="*/ 126 w 175"/>
                <a:gd name="T21" fmla="*/ 126 h 148"/>
                <a:gd name="T22" fmla="*/ 126 w 175"/>
                <a:gd name="T23" fmla="*/ 148 h 148"/>
                <a:gd name="T24" fmla="*/ 175 w 175"/>
                <a:gd name="T25" fmla="*/ 106 h 148"/>
                <a:gd name="T26" fmla="*/ 126 w 175"/>
                <a:gd name="T27" fmla="*/ 64 h 148"/>
                <a:gd name="T28" fmla="*/ 126 w 175"/>
                <a:gd name="T29" fmla="*/ 84 h 148"/>
                <a:gd name="T30" fmla="*/ 74 w 175"/>
                <a:gd name="T31" fmla="*/ 84 h 148"/>
                <a:gd name="T32" fmla="*/ 74 w 175"/>
                <a:gd name="T33" fmla="*/ 1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48">
                  <a:moveTo>
                    <a:pt x="103" y="64"/>
                  </a:moveTo>
                  <a:lnTo>
                    <a:pt x="51" y="64"/>
                  </a:lnTo>
                  <a:lnTo>
                    <a:pt x="51" y="84"/>
                  </a:lnTo>
                  <a:lnTo>
                    <a:pt x="0" y="42"/>
                  </a:lnTo>
                  <a:lnTo>
                    <a:pt x="51" y="0"/>
                  </a:lnTo>
                  <a:lnTo>
                    <a:pt x="51" y="22"/>
                  </a:lnTo>
                  <a:lnTo>
                    <a:pt x="103" y="22"/>
                  </a:lnTo>
                  <a:lnTo>
                    <a:pt x="103" y="64"/>
                  </a:lnTo>
                  <a:lnTo>
                    <a:pt x="103" y="64"/>
                  </a:lnTo>
                  <a:close/>
                  <a:moveTo>
                    <a:pt x="74" y="126"/>
                  </a:moveTo>
                  <a:lnTo>
                    <a:pt x="126" y="126"/>
                  </a:lnTo>
                  <a:lnTo>
                    <a:pt x="126" y="148"/>
                  </a:lnTo>
                  <a:lnTo>
                    <a:pt x="175" y="106"/>
                  </a:lnTo>
                  <a:lnTo>
                    <a:pt x="126" y="64"/>
                  </a:lnTo>
                  <a:lnTo>
                    <a:pt x="126" y="84"/>
                  </a:lnTo>
                  <a:lnTo>
                    <a:pt x="74" y="84"/>
                  </a:lnTo>
                  <a:lnTo>
                    <a:pt x="74" y="12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30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3" presetClass="entr" presetSubtype="288"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strVal val="4/3*#ppt_w"/>
                                          </p:val>
                                        </p:tav>
                                        <p:tav tm="100000">
                                          <p:val>
                                            <p:strVal val="#ppt_w"/>
                                          </p:val>
                                        </p:tav>
                                      </p:tavLst>
                                    </p:anim>
                                    <p:anim calcmode="lin" valueType="num">
                                      <p:cBhvr>
                                        <p:cTn id="14" dur="500" fill="hold"/>
                                        <p:tgtEl>
                                          <p:spTgt spid="9"/>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287665"/>
            <a:ext cx="10801351" cy="523220"/>
          </a:xfrm>
          <a:prstGeom prst="rect">
            <a:avLst/>
          </a:prstGeom>
          <a:noFill/>
        </p:spPr>
        <p:txBody>
          <a:bodyPr wrap="square" rtlCol="0">
            <a:spAutoFit/>
          </a:bodyPr>
          <a:lstStyle/>
          <a:p>
            <a:r>
              <a:rPr lang="en-US" altLang="zh-CN" sz="2800" b="1" dirty="0" smtClean="0">
                <a:latin typeface="微软雅黑" panose="020B0503020204020204" pitchFamily="34" charset="-122"/>
              </a:rPr>
              <a:t>APP</a:t>
            </a:r>
            <a:r>
              <a:rPr lang="zh-CN" altLang="en-US" sz="2800" b="1" dirty="0" smtClean="0">
                <a:latin typeface="微软雅黑" panose="020B0503020204020204" pitchFamily="34" charset="-122"/>
              </a:rPr>
              <a:t>初衣平台分析</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t>8</a:t>
            </a:fld>
            <a:endParaRPr lang="zh-CN" altLang="en-US" dirty="0"/>
          </a:p>
        </p:txBody>
      </p:sp>
      <p:sp>
        <p:nvSpPr>
          <p:cNvPr id="9219" name="流程图: 直接访问存储器 2"/>
          <p:cNvSpPr>
            <a:spLocks noChangeArrowheads="1"/>
          </p:cNvSpPr>
          <p:nvPr/>
        </p:nvSpPr>
        <p:spPr bwMode="auto">
          <a:xfrm>
            <a:off x="1696703" y="3197208"/>
            <a:ext cx="2180590" cy="997585"/>
          </a:xfrm>
          <a:prstGeom prst="rect">
            <a:avLst/>
          </a:prstGeom>
          <a:solidFill>
            <a:srgbClr val="0053A3"/>
          </a:solidFill>
          <a:ln w="25400">
            <a:solidFill>
              <a:schemeClr val="bg1"/>
            </a:solidFill>
            <a:round/>
          </a:ln>
        </p:spPr>
        <p:txBody>
          <a:bodyPr lIns="0" rIns="0" anchor="ctr"/>
          <a:lstStyle/>
          <a:p>
            <a:pPr algn="ctr" fontAlgn="base">
              <a:spcBef>
                <a:spcPct val="0"/>
              </a:spcBef>
              <a:spcAft>
                <a:spcPct val="0"/>
              </a:spcAft>
              <a:buFont typeface="Arial" panose="020B0604020202020204" pitchFamily="34" charset="0"/>
              <a:buNone/>
            </a:pPr>
            <a:r>
              <a:rPr lang="zh-CN" altLang="en-US" sz="3200" b="1" dirty="0" smtClean="0">
                <a:solidFill>
                  <a:srgbClr val="FFFFFF"/>
                </a:solidFill>
                <a:latin typeface="Arial" panose="020B0604020202020204" pitchFamily="34" charset="0"/>
                <a:ea typeface="黑体" panose="02010609060101010101" pitchFamily="49" charset="-122"/>
                <a:sym typeface="Arial" panose="020B0604020202020204" pitchFamily="34" charset="0"/>
              </a:rPr>
              <a:t>设计师用户</a:t>
            </a:r>
          </a:p>
        </p:txBody>
      </p:sp>
      <p:sp>
        <p:nvSpPr>
          <p:cNvPr id="9220" name="流程图: 联系 3"/>
          <p:cNvSpPr>
            <a:spLocks noChangeArrowheads="1"/>
          </p:cNvSpPr>
          <p:nvPr/>
        </p:nvSpPr>
        <p:spPr bwMode="auto">
          <a:xfrm>
            <a:off x="1762674" y="1107971"/>
            <a:ext cx="2011680" cy="1073150"/>
          </a:xfrm>
          <a:prstGeom prst="flowChartDecision">
            <a:avLst/>
          </a:prstGeom>
          <a:solidFill>
            <a:srgbClr val="003E7A"/>
          </a:solidFill>
          <a:ln w="25400">
            <a:solidFill>
              <a:schemeClr val="bg1"/>
            </a:solidFill>
            <a:round/>
          </a:ln>
        </p:spPr>
        <p:txBody>
          <a:bodyPr lIns="0" rIns="0" anchor="ctr"/>
          <a:lstStyle/>
          <a:p>
            <a:pPr algn="ctr" fontAlgn="base">
              <a:spcBef>
                <a:spcPct val="0"/>
              </a:spcBef>
              <a:spcAft>
                <a:spcPct val="0"/>
              </a:spcAft>
              <a:buFont typeface="Arial" panose="020B0604020202020204" pitchFamily="34" charset="0"/>
              <a:buNone/>
            </a:pPr>
            <a:r>
              <a:rPr lang="zh-CN" altLang="en-US" sz="2800" b="1" dirty="0" smtClean="0">
                <a:solidFill>
                  <a:srgbClr val="FFFFFF"/>
                </a:solidFill>
                <a:latin typeface="黑体" panose="02010609060101010101" pitchFamily="49" charset="-122"/>
                <a:ea typeface="黑体" panose="02010609060101010101" pitchFamily="49" charset="-122"/>
                <a:sym typeface="微软雅黑" panose="020B0503020204020204" pitchFamily="34" charset="-122"/>
              </a:rPr>
              <a:t>注册</a:t>
            </a:r>
          </a:p>
        </p:txBody>
      </p:sp>
      <p:cxnSp>
        <p:nvCxnSpPr>
          <p:cNvPr id="57" name="直接箭头连接符 56"/>
          <p:cNvCxnSpPr>
            <a:stCxn id="9220" idx="2"/>
            <a:endCxn id="9219" idx="0"/>
          </p:cNvCxnSpPr>
          <p:nvPr/>
        </p:nvCxnSpPr>
        <p:spPr>
          <a:xfrm>
            <a:off x="2768514" y="2181121"/>
            <a:ext cx="18484" cy="1016087"/>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1" name="直接箭头连接符 60"/>
          <p:cNvCxnSpPr>
            <a:stCxn id="9219" idx="3"/>
            <a:endCxn id="23" idx="2"/>
          </p:cNvCxnSpPr>
          <p:nvPr/>
        </p:nvCxnSpPr>
        <p:spPr>
          <a:xfrm>
            <a:off x="3877293" y="3696001"/>
            <a:ext cx="1419634" cy="65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62" name="流程图: 直接访问存储器 2"/>
          <p:cNvSpPr>
            <a:spLocks noChangeArrowheads="1"/>
          </p:cNvSpPr>
          <p:nvPr/>
        </p:nvSpPr>
        <p:spPr bwMode="auto">
          <a:xfrm>
            <a:off x="7859755" y="1994374"/>
            <a:ext cx="2011045" cy="997585"/>
          </a:xfrm>
          <a:prstGeom prst="rect">
            <a:avLst/>
          </a:prstGeom>
          <a:solidFill>
            <a:srgbClr val="0053A3"/>
          </a:solidFill>
          <a:ln w="25400">
            <a:solidFill>
              <a:schemeClr val="bg1"/>
            </a:solidFill>
            <a:round/>
          </a:ln>
        </p:spPr>
        <p:txBody>
          <a:bodyPr lIns="0" rIns="0" anchor="ctr"/>
          <a:lstStyle/>
          <a:p>
            <a:pPr algn="ctr" fontAlgn="base">
              <a:spcBef>
                <a:spcPct val="0"/>
              </a:spcBef>
              <a:spcAft>
                <a:spcPct val="0"/>
              </a:spcAft>
              <a:buFont typeface="Arial" panose="020B0604020202020204" pitchFamily="34" charset="0"/>
              <a:buNone/>
            </a:pPr>
            <a:r>
              <a:rPr lang="zh-CN" altLang="en-US" sz="3200" b="1" dirty="0" smtClean="0">
                <a:solidFill>
                  <a:srgbClr val="FFFFFF"/>
                </a:solidFill>
                <a:latin typeface="Arial" panose="020B0604020202020204" pitchFamily="34" charset="0"/>
                <a:ea typeface="黑体" panose="02010609060101010101" pitchFamily="49" charset="-122"/>
                <a:sym typeface="Arial" panose="020B0604020202020204" pitchFamily="34" charset="0"/>
              </a:rPr>
              <a:t>品牌商</a:t>
            </a:r>
          </a:p>
        </p:txBody>
      </p:sp>
      <p:sp>
        <p:nvSpPr>
          <p:cNvPr id="66" name="文本框 65"/>
          <p:cNvSpPr txBox="1"/>
          <p:nvPr/>
        </p:nvSpPr>
        <p:spPr>
          <a:xfrm>
            <a:off x="6714662" y="4305701"/>
            <a:ext cx="847450" cy="369332"/>
          </a:xfrm>
          <a:prstGeom prst="rect">
            <a:avLst/>
          </a:prstGeom>
          <a:noFill/>
        </p:spPr>
        <p:txBody>
          <a:bodyPr vert="horz" wrap="square" rtlCol="0">
            <a:spAutoFit/>
          </a:bodyPr>
          <a:lstStyle/>
          <a:p>
            <a:r>
              <a:rPr lang="zh-CN" altLang="en-US" dirty="0">
                <a:solidFill>
                  <a:srgbClr val="003E7A"/>
                </a:solidFill>
                <a:latin typeface="黑体" panose="02010609060101010101" pitchFamily="49" charset="-122"/>
                <a:ea typeface="黑体" panose="02010609060101010101" pitchFamily="49" charset="-122"/>
              </a:rPr>
              <a:t>关联</a:t>
            </a:r>
          </a:p>
        </p:txBody>
      </p:sp>
      <p:sp>
        <p:nvSpPr>
          <p:cNvPr id="24" name="流程图: 直接访问存储器 2"/>
          <p:cNvSpPr>
            <a:spLocks noChangeArrowheads="1"/>
          </p:cNvSpPr>
          <p:nvPr/>
        </p:nvSpPr>
        <p:spPr bwMode="auto">
          <a:xfrm>
            <a:off x="7884469" y="4585557"/>
            <a:ext cx="2011045" cy="997585"/>
          </a:xfrm>
          <a:prstGeom prst="rect">
            <a:avLst/>
          </a:prstGeom>
          <a:solidFill>
            <a:srgbClr val="0053A3"/>
          </a:solidFill>
          <a:ln w="25400">
            <a:solidFill>
              <a:schemeClr val="bg1"/>
            </a:solidFill>
            <a:round/>
          </a:ln>
        </p:spPr>
        <p:txBody>
          <a:bodyPr lIns="0" rIns="0" anchor="ctr"/>
          <a:lstStyle/>
          <a:p>
            <a:pPr algn="ctr" fontAlgn="base">
              <a:spcBef>
                <a:spcPct val="0"/>
              </a:spcBef>
              <a:spcAft>
                <a:spcPct val="0"/>
              </a:spcAft>
              <a:buFont typeface="Arial" panose="020B0604020202020204" pitchFamily="34" charset="0"/>
              <a:buNone/>
            </a:pPr>
            <a:r>
              <a:rPr lang="zh-CN" altLang="en-US" sz="3200" b="1" dirty="0">
                <a:solidFill>
                  <a:srgbClr val="FFFFFF"/>
                </a:solidFill>
                <a:latin typeface="Arial" panose="020B0604020202020204" pitchFamily="34" charset="0"/>
                <a:ea typeface="黑体" panose="02010609060101010101" pitchFamily="49" charset="-122"/>
                <a:sym typeface="Arial" panose="020B0604020202020204" pitchFamily="34" charset="0"/>
              </a:rPr>
              <a:t>布料</a:t>
            </a:r>
            <a:r>
              <a:rPr lang="zh-CN" altLang="en-US" sz="3200" b="1" dirty="0" smtClean="0">
                <a:solidFill>
                  <a:srgbClr val="FFFFFF"/>
                </a:solidFill>
                <a:latin typeface="Arial" panose="020B0604020202020204" pitchFamily="34" charset="0"/>
                <a:ea typeface="黑体" panose="02010609060101010101" pitchFamily="49" charset="-122"/>
                <a:sym typeface="Arial" panose="020B0604020202020204" pitchFamily="34" charset="0"/>
              </a:rPr>
              <a:t>辅料供应商</a:t>
            </a:r>
          </a:p>
        </p:txBody>
      </p:sp>
      <p:cxnSp>
        <p:nvCxnSpPr>
          <p:cNvPr id="35" name="直接箭头连接符 34"/>
          <p:cNvCxnSpPr>
            <a:stCxn id="23" idx="6"/>
            <a:endCxn id="24" idx="1"/>
          </p:cNvCxnSpPr>
          <p:nvPr/>
        </p:nvCxnSpPr>
        <p:spPr>
          <a:xfrm>
            <a:off x="6739376" y="3702536"/>
            <a:ext cx="1145093" cy="1381814"/>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8" name="文本框 65"/>
          <p:cNvSpPr txBox="1"/>
          <p:nvPr/>
        </p:nvSpPr>
        <p:spPr>
          <a:xfrm>
            <a:off x="8825454" y="3188900"/>
            <a:ext cx="461665" cy="1181935"/>
          </a:xfrm>
          <a:prstGeom prst="rect">
            <a:avLst/>
          </a:prstGeom>
          <a:noFill/>
        </p:spPr>
        <p:txBody>
          <a:bodyPr vert="eaVert" wrap="square" rtlCol="0">
            <a:spAutoFit/>
          </a:bodyPr>
          <a:lstStyle/>
          <a:p>
            <a:r>
              <a:rPr lang="zh-CN" altLang="en-US" dirty="0" smtClean="0">
                <a:solidFill>
                  <a:srgbClr val="003E7A"/>
                </a:solidFill>
                <a:latin typeface="黑体" panose="02010609060101010101" pitchFamily="49" charset="-122"/>
                <a:ea typeface="黑体" panose="02010609060101010101" pitchFamily="49" charset="-122"/>
              </a:rPr>
              <a:t>合作意向</a:t>
            </a:r>
            <a:endParaRPr lang="zh-CN" altLang="en-US" dirty="0">
              <a:solidFill>
                <a:srgbClr val="003E7A"/>
              </a:solidFill>
              <a:latin typeface="黑体" panose="02010609060101010101" pitchFamily="49" charset="-122"/>
              <a:ea typeface="黑体" panose="02010609060101010101" pitchFamily="49" charset="-122"/>
            </a:endParaRPr>
          </a:p>
        </p:txBody>
      </p:sp>
      <p:sp>
        <p:nvSpPr>
          <p:cNvPr id="39" name="文本框 65"/>
          <p:cNvSpPr txBox="1"/>
          <p:nvPr/>
        </p:nvSpPr>
        <p:spPr>
          <a:xfrm>
            <a:off x="6834412" y="2654960"/>
            <a:ext cx="760652" cy="369332"/>
          </a:xfrm>
          <a:prstGeom prst="rect">
            <a:avLst/>
          </a:prstGeom>
          <a:noFill/>
        </p:spPr>
        <p:txBody>
          <a:bodyPr vert="horz" wrap="square" rtlCol="0">
            <a:spAutoFit/>
          </a:bodyPr>
          <a:lstStyle/>
          <a:p>
            <a:r>
              <a:rPr lang="zh-CN" altLang="en-US" dirty="0" smtClean="0">
                <a:solidFill>
                  <a:srgbClr val="003E7A"/>
                </a:solidFill>
                <a:latin typeface="黑体" panose="02010609060101010101" pitchFamily="49" charset="-122"/>
                <a:ea typeface="黑体" panose="02010609060101010101" pitchFamily="49" charset="-122"/>
              </a:rPr>
              <a:t>购买</a:t>
            </a:r>
            <a:endParaRPr lang="zh-CN" altLang="en-US" dirty="0">
              <a:solidFill>
                <a:srgbClr val="003E7A"/>
              </a:solidFill>
              <a:latin typeface="黑体" panose="02010609060101010101" pitchFamily="49" charset="-122"/>
              <a:ea typeface="黑体" panose="02010609060101010101" pitchFamily="49" charset="-122"/>
            </a:endParaRPr>
          </a:p>
        </p:txBody>
      </p:sp>
      <p:cxnSp>
        <p:nvCxnSpPr>
          <p:cNvPr id="40" name="直接箭头连接符 39"/>
          <p:cNvCxnSpPr>
            <a:stCxn id="62" idx="1"/>
            <a:endCxn id="23" idx="6"/>
          </p:cNvCxnSpPr>
          <p:nvPr/>
        </p:nvCxnSpPr>
        <p:spPr>
          <a:xfrm flipH="1">
            <a:off x="6739376" y="2493167"/>
            <a:ext cx="1120379" cy="1209369"/>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3" name="椭圆 22"/>
          <p:cNvSpPr/>
          <p:nvPr/>
        </p:nvSpPr>
        <p:spPr>
          <a:xfrm>
            <a:off x="5296927" y="3180227"/>
            <a:ext cx="1442449" cy="10446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buFont typeface="Arial" panose="020B0604020202020204" pitchFamily="34" charset="0"/>
              <a:buNone/>
            </a:pPr>
            <a:r>
              <a:rPr lang="zh-CN" altLang="en-US" sz="2400" b="1" dirty="0">
                <a:solidFill>
                  <a:srgbClr val="FFFFFF"/>
                </a:solidFill>
                <a:latin typeface="黑体" panose="02010609060101010101" pitchFamily="49" charset="-122"/>
                <a:ea typeface="黑体" panose="02010609060101010101" pitchFamily="49" charset="-122"/>
                <a:sym typeface="微软雅黑" panose="020B0503020204020204" pitchFamily="34" charset="-122"/>
              </a:rPr>
              <a:t>设计作品</a:t>
            </a:r>
          </a:p>
        </p:txBody>
      </p:sp>
      <p:sp>
        <p:nvSpPr>
          <p:cNvPr id="50" name="文本框 65"/>
          <p:cNvSpPr txBox="1"/>
          <p:nvPr/>
        </p:nvSpPr>
        <p:spPr>
          <a:xfrm>
            <a:off x="4215022" y="3326668"/>
            <a:ext cx="760652" cy="369332"/>
          </a:xfrm>
          <a:prstGeom prst="rect">
            <a:avLst/>
          </a:prstGeom>
          <a:noFill/>
        </p:spPr>
        <p:txBody>
          <a:bodyPr vert="horz" wrap="square" rtlCol="0">
            <a:spAutoFit/>
          </a:bodyPr>
          <a:lstStyle/>
          <a:p>
            <a:r>
              <a:rPr lang="zh-CN" altLang="en-US" dirty="0">
                <a:solidFill>
                  <a:srgbClr val="003E7A"/>
                </a:solidFill>
                <a:latin typeface="黑体" panose="02010609060101010101" pitchFamily="49" charset="-122"/>
                <a:ea typeface="黑体" panose="02010609060101010101" pitchFamily="49" charset="-122"/>
              </a:rPr>
              <a:t>发布</a:t>
            </a:r>
          </a:p>
        </p:txBody>
      </p:sp>
      <p:cxnSp>
        <p:nvCxnSpPr>
          <p:cNvPr id="29" name="直接箭头连接符 28"/>
          <p:cNvCxnSpPr>
            <a:stCxn id="62" idx="2"/>
            <a:endCxn id="24" idx="0"/>
          </p:cNvCxnSpPr>
          <p:nvPr/>
        </p:nvCxnSpPr>
        <p:spPr>
          <a:xfrm>
            <a:off x="8865278" y="2991959"/>
            <a:ext cx="24714" cy="1593598"/>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9218" name="肘形连接符 9217"/>
          <p:cNvCxnSpPr>
            <a:stCxn id="24" idx="1"/>
            <a:endCxn id="9219" idx="2"/>
          </p:cNvCxnSpPr>
          <p:nvPr/>
        </p:nvCxnSpPr>
        <p:spPr>
          <a:xfrm rot="10800000">
            <a:off x="2786999" y="4194794"/>
            <a:ext cx="5097471" cy="889557"/>
          </a:xfrm>
          <a:prstGeom prst="bentConnector2">
            <a:avLst/>
          </a:prstGeom>
          <a:ln>
            <a:tailEnd type="arrow"/>
          </a:ln>
        </p:spPr>
        <p:style>
          <a:lnRef idx="3">
            <a:schemeClr val="dk1"/>
          </a:lnRef>
          <a:fillRef idx="0">
            <a:schemeClr val="dk1"/>
          </a:fillRef>
          <a:effectRef idx="2">
            <a:schemeClr val="dk1"/>
          </a:effectRef>
          <a:fontRef idx="minor">
            <a:schemeClr val="tx1"/>
          </a:fontRef>
        </p:style>
      </p:cxnSp>
      <p:sp>
        <p:nvSpPr>
          <p:cNvPr id="64" name="文本框 65"/>
          <p:cNvSpPr txBox="1"/>
          <p:nvPr/>
        </p:nvSpPr>
        <p:spPr>
          <a:xfrm>
            <a:off x="4793029" y="5130689"/>
            <a:ext cx="1101551" cy="369332"/>
          </a:xfrm>
          <a:prstGeom prst="rect">
            <a:avLst/>
          </a:prstGeom>
          <a:noFill/>
        </p:spPr>
        <p:txBody>
          <a:bodyPr vert="horz" wrap="square" rtlCol="0">
            <a:spAutoFit/>
          </a:bodyPr>
          <a:lstStyle/>
          <a:p>
            <a:r>
              <a:rPr lang="zh-CN" altLang="en-US" dirty="0" smtClean="0">
                <a:solidFill>
                  <a:srgbClr val="003E7A"/>
                </a:solidFill>
                <a:latin typeface="黑体" panose="02010609060101010101" pitchFamily="49" charset="-122"/>
                <a:ea typeface="黑体" panose="02010609060101010101" pitchFamily="49" charset="-122"/>
              </a:rPr>
              <a:t>合作请求</a:t>
            </a:r>
            <a:endParaRPr lang="zh-CN" altLang="en-US" dirty="0">
              <a:solidFill>
                <a:srgbClr val="003E7A"/>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childTnLst>
                                </p:cTn>
                              </p:par>
                              <p:par>
                                <p:cTn id="7" presetID="1" presetClass="entr" presetSubtype="0" fill="hold" nodeType="withEffect">
                                  <p:stCondLst>
                                    <p:cond delay="25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9219"/>
                                        </p:tgtEl>
                                        <p:attrNameLst>
                                          <p:attrName>style.visibility</p:attrName>
                                        </p:attrNameLst>
                                      </p:cBhvr>
                                      <p:to>
                                        <p:strVal val="visible"/>
                                      </p:to>
                                    </p:set>
                                  </p:childTnLst>
                                </p:cTn>
                              </p:par>
                              <p:par>
                                <p:cTn id="11" presetID="1" presetClass="entr" presetSubtype="0" fill="hold" nodeType="withEffect">
                                  <p:stCondLst>
                                    <p:cond delay="75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75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100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125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ntr" presetSubtype="0" fill="hold" grpId="0" nodeType="withEffect">
                                  <p:stCondLst>
                                    <p:cond delay="125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1500"/>
                                  </p:stCondLst>
                                  <p:childTnLst>
                                    <p:set>
                                      <p:cBhvr>
                                        <p:cTn id="22" dur="1" fill="hold">
                                          <p:stCondLst>
                                            <p:cond delay="0"/>
                                          </p:stCondLst>
                                        </p:cTn>
                                        <p:tgtEl>
                                          <p:spTgt spid="66"/>
                                        </p:tgtEl>
                                        <p:attrNameLst>
                                          <p:attrName>style.visibility</p:attrName>
                                        </p:attrNameLst>
                                      </p:cBhvr>
                                      <p:to>
                                        <p:strVal val="visible"/>
                                      </p:to>
                                    </p:set>
                                  </p:childTnLst>
                                </p:cTn>
                              </p:par>
                              <p:par>
                                <p:cTn id="23" presetID="1" presetClass="entr" presetSubtype="0" fill="hold" nodeType="withEffect">
                                  <p:stCondLst>
                                    <p:cond delay="150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150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150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nodeType="withEffect">
                                  <p:stCondLst>
                                    <p:cond delay="150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nodeType="withEffect">
                                  <p:stCondLst>
                                    <p:cond delay="150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1750"/>
                                  </p:stCondLst>
                                  <p:childTnLst>
                                    <p:set>
                                      <p:cBhvr>
                                        <p:cTn id="34" dur="1" fill="hold">
                                          <p:stCondLst>
                                            <p:cond delay="0"/>
                                          </p:stCondLst>
                                        </p:cTn>
                                        <p:tgtEl>
                                          <p:spTgt spid="9218"/>
                                        </p:tgtEl>
                                        <p:attrNameLst>
                                          <p:attrName>style.visibility</p:attrName>
                                        </p:attrNameLst>
                                      </p:cBhvr>
                                      <p:to>
                                        <p:strVal val="visible"/>
                                      </p:to>
                                    </p:set>
                                  </p:childTnLst>
                                </p:cTn>
                              </p:par>
                              <p:par>
                                <p:cTn id="35" presetID="1" presetClass="entr" presetSubtype="0" fill="hold" grpId="0" nodeType="withEffect">
                                  <p:stCondLst>
                                    <p:cond delay="1750"/>
                                  </p:stCondLst>
                                  <p:childTnLst>
                                    <p:set>
                                      <p:cBhvr>
                                        <p:cTn id="3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nimBg="1"/>
      <p:bldP spid="9220" grpId="0" animBg="1"/>
      <p:bldP spid="62" grpId="0" animBg="1"/>
      <p:bldP spid="66" grpId="0"/>
      <p:bldP spid="24" grpId="0" animBg="1"/>
      <p:bldP spid="38" grpId="0"/>
      <p:bldP spid="39" grpId="0"/>
      <p:bldP spid="23" grpId="0" animBg="1"/>
      <p:bldP spid="50" grpId="0"/>
      <p:bldP spid="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p>
          <a:p>
            <a:r>
              <a:rPr lang="en-US" altLang="zh-CN" dirty="0"/>
              <a:t>TWO</a:t>
            </a:r>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7759"/>
            <a:chOff x="4887549" y="1124584"/>
            <a:chExt cx="2416902" cy="2417759"/>
          </a:xfrm>
        </p:grpSpPr>
        <p:sp>
          <p:nvSpPr>
            <p:cNvPr id="47" name="文本框 46"/>
            <p:cNvSpPr txBox="1"/>
            <p:nvPr/>
          </p:nvSpPr>
          <p:spPr>
            <a:xfrm>
              <a:off x="4887549" y="1178873"/>
              <a:ext cx="2416902" cy="2363470"/>
            </a:xfrm>
            <a:prstGeom prst="rect">
              <a:avLst/>
            </a:prstGeom>
            <a:noFill/>
            <a:ln>
              <a:noFill/>
            </a:ln>
          </p:spPr>
          <p:txBody>
            <a:bodyPr wrap="square" rtlCol="0">
              <a:spAutoFit/>
            </a:bodyPr>
            <a:lstStyle/>
            <a:p>
              <a:pPr algn="ctr"/>
              <a:r>
                <a:rPr lang="zh-CN" altLang="en-US" sz="7200" b="1" dirty="0">
                  <a:solidFill>
                    <a:schemeClr val="accent1"/>
                  </a:solidFill>
                  <a:latin typeface="微软雅黑" panose="020B0503020204020204" pitchFamily="34" charset="-122"/>
                </a:rPr>
                <a:t>主要功能</a:t>
              </a: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TotalTime>
  <Words>842</Words>
  <Application>Microsoft Office PowerPoint</Application>
  <PresentationFormat>自定义</PresentationFormat>
  <Paragraphs>131</Paragraphs>
  <Slides>20</Slides>
  <Notes>7</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剑</cp:lastModifiedBy>
  <cp:revision>381</cp:revision>
  <dcterms:created xsi:type="dcterms:W3CDTF">2015-10-24T01:57:00Z</dcterms:created>
  <dcterms:modified xsi:type="dcterms:W3CDTF">2017-12-07T15:46:08Z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蓝色扁平化学术答辩模板第六部.pptx</vt:lpwstr>
  </property>
  <property fmtid="{D5CDD505-2E9C-101B-9397-08002B2CF9AE}" pid="3" name="fileid">
    <vt:lpwstr>786060</vt:lpwstr>
  </property>
  <property fmtid="{D5CDD505-2E9C-101B-9397-08002B2CF9AE}" pid="4" name="KSOProductBuildVer">
    <vt:lpwstr>2052-10.1.0.5973</vt:lpwstr>
  </property>
</Properties>
</file>