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11"/>
  </p:notesMasterIdLst>
  <p:sldIdLst>
    <p:sldId id="360" r:id="rId2"/>
    <p:sldId id="365" r:id="rId3"/>
    <p:sldId id="362" r:id="rId4"/>
    <p:sldId id="351" r:id="rId5"/>
    <p:sldId id="363" r:id="rId6"/>
    <p:sldId id="364" r:id="rId7"/>
    <p:sldId id="366" r:id="rId8"/>
    <p:sldId id="367" r:id="rId9"/>
    <p:sldId id="338" r:id="rId10"/>
  </p:sldIdLst>
  <p:sldSz cx="12857163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78" userDrawn="1">
          <p15:clr>
            <a:srgbClr val="A4A3A4"/>
          </p15:clr>
        </p15:guide>
        <p15:guide id="2" pos="4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EBF"/>
    <a:srgbClr val="92D050"/>
    <a:srgbClr val="FCCB43"/>
    <a:srgbClr val="91E3DE"/>
    <a:srgbClr val="FD6753"/>
    <a:srgbClr val="5CD6CD"/>
    <a:srgbClr val="FD482F"/>
    <a:srgbClr val="EF5064"/>
    <a:srgbClr val="4472C4"/>
    <a:srgbClr val="63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3002" autoAdjust="0"/>
  </p:normalViewPr>
  <p:slideViewPr>
    <p:cSldViewPr>
      <p:cViewPr>
        <p:scale>
          <a:sx n="66" d="100"/>
          <a:sy n="66" d="100"/>
        </p:scale>
        <p:origin x="-750" y="-78"/>
      </p:cViewPr>
      <p:guideLst>
        <p:guide orient="horz" pos="2278"/>
        <p:guide pos="4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30AF29-A718-40EE-9EEF-1ACDE84F90BC}" type="datetimeFigureOut">
              <a:rPr lang="zh-CN" altLang="en-US"/>
              <a:pPr>
                <a:defRPr/>
              </a:pPr>
              <a:t>2017/12/11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DC5C0A-0D26-4132-B61F-2E06C1498E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34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5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3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6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5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5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4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5E7C-7932-4CE8-A19A-E1C84E32DA7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2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86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37" y="-11360"/>
            <a:ext cx="12898438" cy="72553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5E7C-7932-4CE8-A19A-E1C84E32DA74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9559-2EAB-429A-B5F1-E8B7186AA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722828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29971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37114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444257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3116213" y="3405585"/>
            <a:ext cx="669674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吴衡鑫 张海滨 李洽义 姚银涛 林秋猛 袁鸣</a:t>
            </a:r>
            <a:endParaRPr lang="zh-CN" altLang="en-US" sz="24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2420741" y="2176165"/>
            <a:ext cx="7991158" cy="9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000" b="1" kern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第八小组     微考勤项目</a:t>
            </a:r>
            <a:endParaRPr lang="zh-CN" altLang="en-US" sz="5000" b="1" kern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423711" y="4192389"/>
            <a:ext cx="5948998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指导：</a:t>
            </a:r>
            <a:r>
              <a:rPr lang="zh-CN" alt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罗</a:t>
            </a:r>
            <a:r>
              <a:rPr lang="zh-CN" alt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佳 </a:t>
            </a:r>
            <a:r>
              <a:rPr lang="zh-CN" altLang="en-US" sz="2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小马科技</a:t>
            </a:r>
            <a:endParaRPr lang="zh-CN" altLang="en-US" sz="240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34" grpId="0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34" grpId="0"/>
          <p:bldP spid="3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" y="694"/>
            <a:ext cx="12857163" cy="728865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698" y="694"/>
            <a:ext cx="4281306" cy="7288652"/>
          </a:xfrm>
          <a:prstGeom prst="rect">
            <a:avLst/>
          </a:prstGeom>
          <a:solidFill>
            <a:srgbClr val="FD675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6420" y="2238774"/>
            <a:ext cx="3023069" cy="1564003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27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6893" y="3989307"/>
            <a:ext cx="2922123" cy="70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3" name="剪去单角的矩形 22"/>
          <p:cNvSpPr/>
          <p:nvPr/>
        </p:nvSpPr>
        <p:spPr>
          <a:xfrm>
            <a:off x="6236745" y="1883991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5515273" y="1815092"/>
            <a:ext cx="922339" cy="795121"/>
          </a:xfrm>
          <a:prstGeom prst="hexagon">
            <a:avLst/>
          </a:prstGeom>
          <a:solidFill>
            <a:srgbClr val="91E3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77726" y="1934684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剪去单角的矩形 22"/>
          <p:cNvSpPr/>
          <p:nvPr/>
        </p:nvSpPr>
        <p:spPr>
          <a:xfrm>
            <a:off x="6236745" y="2962343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5515273" y="2893443"/>
            <a:ext cx="922339" cy="795121"/>
          </a:xfrm>
          <a:prstGeom prst="hexagon">
            <a:avLst/>
          </a:prstGeom>
          <a:solidFill>
            <a:srgbClr val="FCCB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77726" y="3013035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项目展示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剪去单角的矩形 22"/>
          <p:cNvSpPr/>
          <p:nvPr/>
        </p:nvSpPr>
        <p:spPr>
          <a:xfrm>
            <a:off x="6236745" y="4042347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769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>
            <a:off x="5515273" y="3973448"/>
            <a:ext cx="922339" cy="795121"/>
          </a:xfrm>
          <a:prstGeom prst="hexagon">
            <a:avLst/>
          </a:prstGeom>
          <a:solidFill>
            <a:srgbClr val="769E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03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77726" y="4093040"/>
            <a:ext cx="1620957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文档展示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剪去单角的矩形 22"/>
          <p:cNvSpPr/>
          <p:nvPr/>
        </p:nvSpPr>
        <p:spPr>
          <a:xfrm>
            <a:off x="6236745" y="5122351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" fmla="*/ 0 w 4772025"/>
              <a:gd name="connsiteY0" fmla="*/ 0 h 476250"/>
              <a:gd name="connsiteX1" fmla="*/ 4568823 w 4772025"/>
              <a:gd name="connsiteY1" fmla="*/ 0 h 476250"/>
              <a:gd name="connsiteX2" fmla="*/ 4772025 w 4772025"/>
              <a:gd name="connsiteY2" fmla="*/ 241302 h 476250"/>
              <a:gd name="connsiteX3" fmla="*/ 4648200 w 4772025"/>
              <a:gd name="connsiteY3" fmla="*/ 476250 h 476250"/>
              <a:gd name="connsiteX4" fmla="*/ 0 w 4772025"/>
              <a:gd name="connsiteY4" fmla="*/ 476250 h 476250"/>
              <a:gd name="connsiteX5" fmla="*/ 0 w 4772025"/>
              <a:gd name="connsiteY5" fmla="*/ 0 h 476250"/>
              <a:gd name="connsiteX0" fmla="*/ 0 w 4767262"/>
              <a:gd name="connsiteY0" fmla="*/ 0 h 476250"/>
              <a:gd name="connsiteX1" fmla="*/ 4568823 w 4767262"/>
              <a:gd name="connsiteY1" fmla="*/ 0 h 476250"/>
              <a:gd name="connsiteX2" fmla="*/ 4767262 w 4767262"/>
              <a:gd name="connsiteY2" fmla="*/ 207964 h 476250"/>
              <a:gd name="connsiteX3" fmla="*/ 4648200 w 4767262"/>
              <a:gd name="connsiteY3" fmla="*/ 476250 h 476250"/>
              <a:gd name="connsiteX4" fmla="*/ 0 w 4767262"/>
              <a:gd name="connsiteY4" fmla="*/ 476250 h 476250"/>
              <a:gd name="connsiteX5" fmla="*/ 0 w 4767262"/>
              <a:gd name="connsiteY5" fmla="*/ 0 h 476250"/>
              <a:gd name="connsiteX0" fmla="*/ 0 w 4872037"/>
              <a:gd name="connsiteY0" fmla="*/ 0 h 476250"/>
              <a:gd name="connsiteX1" fmla="*/ 4568823 w 4872037"/>
              <a:gd name="connsiteY1" fmla="*/ 0 h 476250"/>
              <a:gd name="connsiteX2" fmla="*/ 4872037 w 4872037"/>
              <a:gd name="connsiteY2" fmla="*/ 231777 h 476250"/>
              <a:gd name="connsiteX3" fmla="*/ 4648200 w 4872037"/>
              <a:gd name="connsiteY3" fmla="*/ 476250 h 476250"/>
              <a:gd name="connsiteX4" fmla="*/ 0 w 4872037"/>
              <a:gd name="connsiteY4" fmla="*/ 476250 h 476250"/>
              <a:gd name="connsiteX5" fmla="*/ 0 w 4872037"/>
              <a:gd name="connsiteY5" fmla="*/ 0 h 476250"/>
              <a:gd name="connsiteX0" fmla="*/ 0 w 4872037"/>
              <a:gd name="connsiteY0" fmla="*/ 0 h 481012"/>
              <a:gd name="connsiteX1" fmla="*/ 4568823 w 4872037"/>
              <a:gd name="connsiteY1" fmla="*/ 0 h 481012"/>
              <a:gd name="connsiteX2" fmla="*/ 4872037 w 4872037"/>
              <a:gd name="connsiteY2" fmla="*/ 231777 h 481012"/>
              <a:gd name="connsiteX3" fmla="*/ 4586288 w 4872037"/>
              <a:gd name="connsiteY3" fmla="*/ 481012 h 481012"/>
              <a:gd name="connsiteX4" fmla="*/ 0 w 4872037"/>
              <a:gd name="connsiteY4" fmla="*/ 476250 h 481012"/>
              <a:gd name="connsiteX5" fmla="*/ 0 w 4872037"/>
              <a:gd name="connsiteY5" fmla="*/ 0 h 481012"/>
              <a:gd name="connsiteX0" fmla="*/ 0 w 4872037"/>
              <a:gd name="connsiteY0" fmla="*/ 0 h 485775"/>
              <a:gd name="connsiteX1" fmla="*/ 4568823 w 4872037"/>
              <a:gd name="connsiteY1" fmla="*/ 0 h 485775"/>
              <a:gd name="connsiteX2" fmla="*/ 4872037 w 4872037"/>
              <a:gd name="connsiteY2" fmla="*/ 231777 h 485775"/>
              <a:gd name="connsiteX3" fmla="*/ 4581525 w 4872037"/>
              <a:gd name="connsiteY3" fmla="*/ 485775 h 485775"/>
              <a:gd name="connsiteX4" fmla="*/ 0 w 4872037"/>
              <a:gd name="connsiteY4" fmla="*/ 476250 h 485775"/>
              <a:gd name="connsiteX5" fmla="*/ 0 w 4872037"/>
              <a:gd name="connsiteY5" fmla="*/ 0 h 485775"/>
              <a:gd name="connsiteX0" fmla="*/ 0 w 4872037"/>
              <a:gd name="connsiteY0" fmla="*/ 0 h 490538"/>
              <a:gd name="connsiteX1" fmla="*/ 4568823 w 4872037"/>
              <a:gd name="connsiteY1" fmla="*/ 0 h 490538"/>
              <a:gd name="connsiteX2" fmla="*/ 4872037 w 4872037"/>
              <a:gd name="connsiteY2" fmla="*/ 231777 h 490538"/>
              <a:gd name="connsiteX3" fmla="*/ 4567237 w 4872037"/>
              <a:gd name="connsiteY3" fmla="*/ 490538 h 490538"/>
              <a:gd name="connsiteX4" fmla="*/ 0 w 4872037"/>
              <a:gd name="connsiteY4" fmla="*/ 476250 h 490538"/>
              <a:gd name="connsiteX5" fmla="*/ 0 w 4872037"/>
              <a:gd name="connsiteY5" fmla="*/ 0 h 490538"/>
              <a:gd name="connsiteX0" fmla="*/ 0 w 4876800"/>
              <a:gd name="connsiteY0" fmla="*/ 0 h 490538"/>
              <a:gd name="connsiteX1" fmla="*/ 4568823 w 4876800"/>
              <a:gd name="connsiteY1" fmla="*/ 0 h 490538"/>
              <a:gd name="connsiteX2" fmla="*/ 4876800 w 4876800"/>
              <a:gd name="connsiteY2" fmla="*/ 236540 h 490538"/>
              <a:gd name="connsiteX3" fmla="*/ 4567237 w 4876800"/>
              <a:gd name="connsiteY3" fmla="*/ 490538 h 490538"/>
              <a:gd name="connsiteX4" fmla="*/ 0 w 4876800"/>
              <a:gd name="connsiteY4" fmla="*/ 476250 h 490538"/>
              <a:gd name="connsiteX5" fmla="*/ 0 w 4876800"/>
              <a:gd name="connsiteY5" fmla="*/ 0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六边形 59"/>
          <p:cNvSpPr/>
          <p:nvPr/>
        </p:nvSpPr>
        <p:spPr>
          <a:xfrm>
            <a:off x="5515273" y="5053452"/>
            <a:ext cx="922339" cy="795121"/>
          </a:xfrm>
          <a:prstGeom prst="hexagon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04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77726" y="5173044"/>
            <a:ext cx="902811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3149" y="2468256"/>
            <a:ext cx="1969611" cy="106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32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4260162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9" grpId="0"/>
      <p:bldP spid="23" grpId="0" animBg="1"/>
      <p:bldP spid="21" grpId="0" animBg="1"/>
      <p:bldP spid="46" grpId="0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3"/>
          <p:cNvSpPr txBox="1"/>
          <p:nvPr/>
        </p:nvSpPr>
        <p:spPr>
          <a:xfrm>
            <a:off x="6022081" y="2888427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项目简介</a:t>
            </a:r>
            <a:endParaRPr lang="bg-BG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3715839" y="5513557"/>
            <a:ext cx="19830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112624" y="1791212"/>
            <a:ext cx="256789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134582" y="2041901"/>
            <a:ext cx="1715478" cy="1421951"/>
            <a:chOff x="2433037" y="1387540"/>
            <a:chExt cx="1839035" cy="137254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433037" y="1387540"/>
              <a:ext cx="183903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>
              <a:off x="3570849" y="2073813"/>
              <a:ext cx="137254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877570" y="1466545"/>
            <a:ext cx="6336713" cy="4722976"/>
            <a:chOff x="3091556" y="1666710"/>
            <a:chExt cx="6008885" cy="4478634"/>
          </a:xfrm>
          <a:solidFill>
            <a:schemeClr val="bg1"/>
          </a:solidFill>
        </p:grpSpPr>
        <p:grpSp>
          <p:nvGrpSpPr>
            <p:cNvPr id="4" name="Group 3"/>
            <p:cNvGrpSpPr/>
            <p:nvPr/>
          </p:nvGrpSpPr>
          <p:grpSpPr>
            <a:xfrm>
              <a:off x="3091556" y="1666710"/>
              <a:ext cx="6008885" cy="4478634"/>
              <a:chOff x="5005784" y="1125225"/>
              <a:chExt cx="7270750" cy="5419147"/>
            </a:xfrm>
            <a:grpFill/>
          </p:grpSpPr>
          <p:sp>
            <p:nvSpPr>
              <p:cNvPr id="5" name="椭圆 26"/>
              <p:cNvSpPr/>
              <p:nvPr/>
            </p:nvSpPr>
            <p:spPr bwMode="auto">
              <a:xfrm>
                <a:off x="5005784" y="3063417"/>
                <a:ext cx="2291773" cy="2291773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椭圆 28"/>
              <p:cNvSpPr/>
              <p:nvPr/>
            </p:nvSpPr>
            <p:spPr bwMode="auto">
              <a:xfrm>
                <a:off x="10028057" y="3782122"/>
                <a:ext cx="1831399" cy="1829956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椭圆 30"/>
              <p:cNvSpPr/>
              <p:nvPr/>
            </p:nvSpPr>
            <p:spPr bwMode="auto">
              <a:xfrm>
                <a:off x="7486614" y="1125225"/>
                <a:ext cx="3053773" cy="3052329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椭圆 31"/>
              <p:cNvSpPr/>
              <p:nvPr/>
            </p:nvSpPr>
            <p:spPr bwMode="auto">
              <a:xfrm>
                <a:off x="7703092" y="4379599"/>
                <a:ext cx="2166215" cy="2164773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矩形 4"/>
              <p:cNvSpPr/>
              <p:nvPr/>
            </p:nvSpPr>
            <p:spPr bwMode="auto">
              <a:xfrm rot="19694411">
                <a:off x="5035109" y="2052207"/>
                <a:ext cx="5535672" cy="2702353"/>
              </a:xfrm>
              <a:custGeom>
                <a:avLst/>
                <a:gdLst/>
                <a:ahLst/>
                <a:cxnLst/>
                <a:rect l="l" t="t" r="r" b="b"/>
                <a:pathLst>
                  <a:path w="6636810" h="3240537">
                    <a:moveTo>
                      <a:pt x="5995706" y="329447"/>
                    </a:moveTo>
                    <a:cubicBezTo>
                      <a:pt x="6708608" y="870225"/>
                      <a:pt x="6848141" y="1886532"/>
                      <a:pt x="6307363" y="2599433"/>
                    </a:cubicBezTo>
                    <a:cubicBezTo>
                      <a:pt x="5766586" y="3312335"/>
                      <a:pt x="4750279" y="3451868"/>
                      <a:pt x="4037377" y="2911090"/>
                    </a:cubicBezTo>
                    <a:cubicBezTo>
                      <a:pt x="3834697" y="2757346"/>
                      <a:pt x="3678362" y="2565165"/>
                      <a:pt x="3572521" y="2351592"/>
                    </a:cubicBezTo>
                    <a:cubicBezTo>
                      <a:pt x="3382613" y="2221161"/>
                      <a:pt x="3125137" y="2125355"/>
                      <a:pt x="2835026" y="2089472"/>
                    </a:cubicBezTo>
                    <a:cubicBezTo>
                      <a:pt x="2470925" y="2044438"/>
                      <a:pt x="2133683" y="2103468"/>
                      <a:pt x="1902855" y="2234479"/>
                    </a:cubicBezTo>
                    <a:cubicBezTo>
                      <a:pt x="1508230" y="2603881"/>
                      <a:pt x="893457" y="2645913"/>
                      <a:pt x="448097" y="2308081"/>
                    </a:cubicBezTo>
                    <a:cubicBezTo>
                      <a:pt x="-50183" y="1930106"/>
                      <a:pt x="-147709" y="1219762"/>
                      <a:pt x="230265" y="721482"/>
                    </a:cubicBezTo>
                    <a:cubicBezTo>
                      <a:pt x="608240" y="223202"/>
                      <a:pt x="1318584" y="125676"/>
                      <a:pt x="1816864" y="503651"/>
                    </a:cubicBezTo>
                    <a:cubicBezTo>
                      <a:pt x="1922519" y="583796"/>
                      <a:pt x="2010155" y="678885"/>
                      <a:pt x="2077971" y="784443"/>
                    </a:cubicBezTo>
                    <a:cubicBezTo>
                      <a:pt x="2289760" y="902821"/>
                      <a:pt x="2577725" y="972444"/>
                      <a:pt x="2893769" y="967396"/>
                    </a:cubicBezTo>
                    <a:cubicBezTo>
                      <a:pt x="3168575" y="963007"/>
                      <a:pt x="3420358" y="902868"/>
                      <a:pt x="3617906" y="804590"/>
                    </a:cubicBezTo>
                    <a:cubicBezTo>
                      <a:pt x="3649441" y="748230"/>
                      <a:pt x="3685719" y="693837"/>
                      <a:pt x="3725720" y="641104"/>
                    </a:cubicBezTo>
                    <a:cubicBezTo>
                      <a:pt x="4266498" y="-71797"/>
                      <a:pt x="5282805" y="-211331"/>
                      <a:pt x="5995706" y="329447"/>
                    </a:cubicBezTo>
                    <a:close/>
                  </a:path>
                </a:pathLst>
              </a:custGeom>
              <a:solidFill>
                <a:srgbClr val="FD675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矩形 4"/>
              <p:cNvSpPr/>
              <p:nvPr/>
            </p:nvSpPr>
            <p:spPr bwMode="auto">
              <a:xfrm rot="13415964">
                <a:off x="7511547" y="2326114"/>
                <a:ext cx="4764987" cy="2326127"/>
              </a:xfrm>
              <a:custGeom>
                <a:avLst/>
                <a:gdLst/>
                <a:ahLst/>
                <a:cxnLst/>
                <a:rect l="l" t="t" r="r" b="b"/>
                <a:pathLst>
                  <a:path w="6636810" h="3240537">
                    <a:moveTo>
                      <a:pt x="5995706" y="329447"/>
                    </a:moveTo>
                    <a:cubicBezTo>
                      <a:pt x="6708608" y="870225"/>
                      <a:pt x="6848141" y="1886532"/>
                      <a:pt x="6307363" y="2599433"/>
                    </a:cubicBezTo>
                    <a:cubicBezTo>
                      <a:pt x="5766586" y="3312335"/>
                      <a:pt x="4750279" y="3451868"/>
                      <a:pt x="4037377" y="2911090"/>
                    </a:cubicBezTo>
                    <a:cubicBezTo>
                      <a:pt x="3834697" y="2757346"/>
                      <a:pt x="3678362" y="2565165"/>
                      <a:pt x="3572521" y="2351592"/>
                    </a:cubicBezTo>
                    <a:cubicBezTo>
                      <a:pt x="3382613" y="2221161"/>
                      <a:pt x="3125137" y="2125355"/>
                      <a:pt x="2835026" y="2089472"/>
                    </a:cubicBezTo>
                    <a:cubicBezTo>
                      <a:pt x="2470925" y="2044438"/>
                      <a:pt x="2133683" y="2103468"/>
                      <a:pt x="1902855" y="2234479"/>
                    </a:cubicBezTo>
                    <a:cubicBezTo>
                      <a:pt x="1508230" y="2603881"/>
                      <a:pt x="893457" y="2645913"/>
                      <a:pt x="448097" y="2308081"/>
                    </a:cubicBezTo>
                    <a:cubicBezTo>
                      <a:pt x="-50183" y="1930106"/>
                      <a:pt x="-147709" y="1219762"/>
                      <a:pt x="230265" y="721482"/>
                    </a:cubicBezTo>
                    <a:cubicBezTo>
                      <a:pt x="608240" y="223202"/>
                      <a:pt x="1318584" y="125676"/>
                      <a:pt x="1816864" y="503651"/>
                    </a:cubicBezTo>
                    <a:cubicBezTo>
                      <a:pt x="1922519" y="583796"/>
                      <a:pt x="2010155" y="678885"/>
                      <a:pt x="2077971" y="784443"/>
                    </a:cubicBezTo>
                    <a:cubicBezTo>
                      <a:pt x="2289760" y="902821"/>
                      <a:pt x="2577725" y="972444"/>
                      <a:pt x="2893769" y="967396"/>
                    </a:cubicBezTo>
                    <a:cubicBezTo>
                      <a:pt x="3168575" y="963007"/>
                      <a:pt x="3420358" y="902868"/>
                      <a:pt x="3617906" y="804590"/>
                    </a:cubicBezTo>
                    <a:cubicBezTo>
                      <a:pt x="3649441" y="748230"/>
                      <a:pt x="3685719" y="693837"/>
                      <a:pt x="3725720" y="641104"/>
                    </a:cubicBezTo>
                    <a:cubicBezTo>
                      <a:pt x="4266498" y="-71797"/>
                      <a:pt x="5282805" y="-211331"/>
                      <a:pt x="5995706" y="329447"/>
                    </a:cubicBezTo>
                    <a:close/>
                  </a:path>
                </a:pathLst>
              </a:custGeom>
              <a:solidFill>
                <a:srgbClr val="91E3D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矩形 4"/>
              <p:cNvSpPr/>
              <p:nvPr/>
            </p:nvSpPr>
            <p:spPr bwMode="auto">
              <a:xfrm rot="9397107">
                <a:off x="7762262" y="4118384"/>
                <a:ext cx="3867727" cy="1887682"/>
              </a:xfrm>
              <a:custGeom>
                <a:avLst/>
                <a:gdLst/>
                <a:ahLst/>
                <a:cxnLst/>
                <a:rect l="l" t="t" r="r" b="b"/>
                <a:pathLst>
                  <a:path w="6636810" h="3240537">
                    <a:moveTo>
                      <a:pt x="5995706" y="329447"/>
                    </a:moveTo>
                    <a:cubicBezTo>
                      <a:pt x="6708608" y="870225"/>
                      <a:pt x="6848141" y="1886532"/>
                      <a:pt x="6307363" y="2599433"/>
                    </a:cubicBezTo>
                    <a:cubicBezTo>
                      <a:pt x="5766586" y="3312335"/>
                      <a:pt x="4750279" y="3451868"/>
                      <a:pt x="4037377" y="2911090"/>
                    </a:cubicBezTo>
                    <a:cubicBezTo>
                      <a:pt x="3834697" y="2757346"/>
                      <a:pt x="3678362" y="2565165"/>
                      <a:pt x="3572521" y="2351592"/>
                    </a:cubicBezTo>
                    <a:cubicBezTo>
                      <a:pt x="3382613" y="2221161"/>
                      <a:pt x="3125137" y="2125355"/>
                      <a:pt x="2835026" y="2089472"/>
                    </a:cubicBezTo>
                    <a:cubicBezTo>
                      <a:pt x="2470925" y="2044438"/>
                      <a:pt x="2133683" y="2103468"/>
                      <a:pt x="1902855" y="2234479"/>
                    </a:cubicBezTo>
                    <a:cubicBezTo>
                      <a:pt x="1508230" y="2603881"/>
                      <a:pt x="893457" y="2645913"/>
                      <a:pt x="448097" y="2308081"/>
                    </a:cubicBezTo>
                    <a:cubicBezTo>
                      <a:pt x="-50183" y="1930106"/>
                      <a:pt x="-147709" y="1219762"/>
                      <a:pt x="230265" y="721482"/>
                    </a:cubicBezTo>
                    <a:cubicBezTo>
                      <a:pt x="608240" y="223202"/>
                      <a:pt x="1318584" y="125676"/>
                      <a:pt x="1816864" y="503651"/>
                    </a:cubicBezTo>
                    <a:cubicBezTo>
                      <a:pt x="1922519" y="583796"/>
                      <a:pt x="2010155" y="678885"/>
                      <a:pt x="2077971" y="784443"/>
                    </a:cubicBezTo>
                    <a:cubicBezTo>
                      <a:pt x="2289760" y="902821"/>
                      <a:pt x="2577725" y="972444"/>
                      <a:pt x="2893769" y="967396"/>
                    </a:cubicBezTo>
                    <a:cubicBezTo>
                      <a:pt x="3168575" y="963007"/>
                      <a:pt x="3420358" y="902868"/>
                      <a:pt x="3617906" y="804590"/>
                    </a:cubicBezTo>
                    <a:cubicBezTo>
                      <a:pt x="3649441" y="748230"/>
                      <a:pt x="3685719" y="693837"/>
                      <a:pt x="3725720" y="641104"/>
                    </a:cubicBezTo>
                    <a:cubicBezTo>
                      <a:pt x="4266498" y="-71797"/>
                      <a:pt x="5282805" y="-211331"/>
                      <a:pt x="5995706" y="329447"/>
                    </a:cubicBezTo>
                    <a:close/>
                  </a:path>
                </a:pathLst>
              </a:custGeom>
              <a:solidFill>
                <a:srgbClr val="FCCB4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720651" y="4331747"/>
              <a:ext cx="561856" cy="562817"/>
              <a:chOff x="9145588" y="4435475"/>
              <a:chExt cx="464344" cy="465138"/>
            </a:xfrm>
            <a:grpFill/>
          </p:grpSpPr>
          <p:sp>
            <p:nvSpPr>
              <p:cNvPr id="20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213952" y="4206552"/>
              <a:ext cx="78180" cy="77122"/>
              <a:chOff x="2944019" y="1885157"/>
              <a:chExt cx="58738" cy="57943"/>
            </a:xfrm>
            <a:grpFill/>
          </p:grpSpPr>
          <p:sp>
            <p:nvSpPr>
              <p:cNvPr id="37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582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1082" hangingPunct="0">
                  <a:lnSpc>
                    <a:spcPct val="130000"/>
                  </a:lnSpc>
                </a:pPr>
                <a:endParaRPr lang="en-US" sz="1582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838838" y="1808465"/>
            <a:ext cx="3926444" cy="3102258"/>
            <a:chOff x="8747129" y="1590761"/>
            <a:chExt cx="2298973" cy="1752278"/>
          </a:xfrm>
        </p:grpSpPr>
        <p:sp>
          <p:nvSpPr>
            <p:cNvPr id="46" name="TextBox 45"/>
            <p:cNvSpPr txBox="1"/>
            <p:nvPr/>
          </p:nvSpPr>
          <p:spPr>
            <a:xfrm>
              <a:off x="8747129" y="1590761"/>
              <a:ext cx="468536" cy="32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  <a:endPara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747129" y="1914111"/>
              <a:ext cx="2298973" cy="1428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宋体" pitchFamily="2" charset="-122"/>
                  <a:cs typeface="+mn-ea"/>
                  <a:sym typeface="+mn-lt"/>
                </a:rPr>
                <a:t>本项目适用于</a:t>
              </a:r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会议考勤，课堂考勤</a:t>
              </a:r>
              <a:r>
                <a:rPr lang="zh-CN" altLang="en-US" sz="2400" dirty="0" smtClean="0">
                  <a:latin typeface="宋体" pitchFamily="2" charset="-122"/>
                  <a:cs typeface="+mn-ea"/>
                  <a:sym typeface="+mn-lt"/>
                </a:rPr>
                <a:t>等考勤方式</a:t>
              </a:r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。</a:t>
              </a:r>
            </a:p>
            <a:p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通过</a:t>
              </a:r>
              <a:r>
                <a:rPr lang="en-US" altLang="zh-CN" sz="2400" dirty="0">
                  <a:latin typeface="宋体" pitchFamily="2" charset="-122"/>
                  <a:cs typeface="+mn-ea"/>
                  <a:sym typeface="+mn-lt"/>
                </a:rPr>
                <a:t>FAM</a:t>
              </a:r>
              <a:r>
                <a:rPr lang="zh-CN" altLang="en-US" sz="2400" dirty="0">
                  <a:latin typeface="宋体" pitchFamily="2" charset="-122"/>
                  <a:cs typeface="+mn-ea"/>
                  <a:sym typeface="+mn-lt"/>
                </a:rPr>
                <a:t>系统，管理者可以统计出席人员，迟到人员，缺席人员。信息化管理每次考勤状况。</a:t>
              </a:r>
            </a:p>
            <a:p>
              <a:pPr>
                <a:lnSpc>
                  <a:spcPct val="130000"/>
                </a:lnSpc>
              </a:pPr>
              <a:endParaRPr lang="en-GB" sz="110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89"/>
          <p:cNvSpPr txBox="1"/>
          <p:nvPr/>
        </p:nvSpPr>
        <p:spPr>
          <a:xfrm>
            <a:off x="363770" y="377765"/>
            <a:ext cx="221086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Freeform 7"/>
          <p:cNvSpPr>
            <a:spLocks noEditPoints="1"/>
          </p:cNvSpPr>
          <p:nvPr/>
        </p:nvSpPr>
        <p:spPr bwMode="auto">
          <a:xfrm>
            <a:off x="5673006" y="2161700"/>
            <a:ext cx="1464850" cy="1315326"/>
          </a:xfrm>
          <a:custGeom>
            <a:avLst/>
            <a:gdLst>
              <a:gd name="T0" fmla="*/ 264 w 724"/>
              <a:gd name="T1" fmla="*/ 592 h 650"/>
              <a:gd name="T2" fmla="*/ 179 w 724"/>
              <a:gd name="T3" fmla="*/ 543 h 650"/>
              <a:gd name="T4" fmla="*/ 81 w 724"/>
              <a:gd name="T5" fmla="*/ 374 h 650"/>
              <a:gd name="T6" fmla="*/ 81 w 724"/>
              <a:gd name="T7" fmla="*/ 276 h 650"/>
              <a:gd name="T8" fmla="*/ 179 w 724"/>
              <a:gd name="T9" fmla="*/ 106 h 650"/>
              <a:gd name="T10" fmla="*/ 264 w 724"/>
              <a:gd name="T11" fmla="*/ 57 h 650"/>
              <a:gd name="T12" fmla="*/ 460 w 724"/>
              <a:gd name="T13" fmla="*/ 57 h 650"/>
              <a:gd name="T14" fmla="*/ 545 w 724"/>
              <a:gd name="T15" fmla="*/ 106 h 650"/>
              <a:gd name="T16" fmla="*/ 643 w 724"/>
              <a:gd name="T17" fmla="*/ 276 h 650"/>
              <a:gd name="T18" fmla="*/ 643 w 724"/>
              <a:gd name="T19" fmla="*/ 374 h 650"/>
              <a:gd name="T20" fmla="*/ 545 w 724"/>
              <a:gd name="T21" fmla="*/ 543 h 650"/>
              <a:gd name="T22" fmla="*/ 460 w 724"/>
              <a:gd name="T23" fmla="*/ 592 h 650"/>
              <a:gd name="T24" fmla="*/ 264 w 724"/>
              <a:gd name="T25" fmla="*/ 592 h 650"/>
              <a:gd name="T26" fmla="*/ 493 w 724"/>
              <a:gd name="T27" fmla="*/ 0 h 650"/>
              <a:gd name="T28" fmla="*/ 231 w 724"/>
              <a:gd name="T29" fmla="*/ 0 h 650"/>
              <a:gd name="T30" fmla="*/ 146 w 724"/>
              <a:gd name="T31" fmla="*/ 49 h 650"/>
              <a:gd name="T32" fmla="*/ 15 w 724"/>
              <a:gd name="T33" fmla="*/ 276 h 650"/>
              <a:gd name="T34" fmla="*/ 15 w 724"/>
              <a:gd name="T35" fmla="*/ 374 h 650"/>
              <a:gd name="T36" fmla="*/ 146 w 724"/>
              <a:gd name="T37" fmla="*/ 601 h 650"/>
              <a:gd name="T38" fmla="*/ 231 w 724"/>
              <a:gd name="T39" fmla="*/ 650 h 650"/>
              <a:gd name="T40" fmla="*/ 493 w 724"/>
              <a:gd name="T41" fmla="*/ 650 h 650"/>
              <a:gd name="T42" fmla="*/ 578 w 724"/>
              <a:gd name="T43" fmla="*/ 601 h 650"/>
              <a:gd name="T44" fmla="*/ 709 w 724"/>
              <a:gd name="T45" fmla="*/ 374 h 650"/>
              <a:gd name="T46" fmla="*/ 709 w 724"/>
              <a:gd name="T47" fmla="*/ 276 h 650"/>
              <a:gd name="T48" fmla="*/ 578 w 724"/>
              <a:gd name="T49" fmla="*/ 49 h 650"/>
              <a:gd name="T50" fmla="*/ 493 w 724"/>
              <a:gd name="T5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650">
                <a:moveTo>
                  <a:pt x="264" y="592"/>
                </a:moveTo>
                <a:cubicBezTo>
                  <a:pt x="233" y="592"/>
                  <a:pt x="195" y="570"/>
                  <a:pt x="179" y="543"/>
                </a:cubicBezTo>
                <a:cubicBezTo>
                  <a:pt x="81" y="374"/>
                  <a:pt x="81" y="374"/>
                  <a:pt x="81" y="374"/>
                </a:cubicBezTo>
                <a:cubicBezTo>
                  <a:pt x="66" y="347"/>
                  <a:pt x="66" y="303"/>
                  <a:pt x="81" y="27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95" y="79"/>
                  <a:pt x="233" y="57"/>
                  <a:pt x="264" y="57"/>
                </a:cubicBezTo>
                <a:cubicBezTo>
                  <a:pt x="460" y="57"/>
                  <a:pt x="460" y="57"/>
                  <a:pt x="460" y="57"/>
                </a:cubicBezTo>
                <a:cubicBezTo>
                  <a:pt x="491" y="57"/>
                  <a:pt x="529" y="79"/>
                  <a:pt x="545" y="106"/>
                </a:cubicBezTo>
                <a:cubicBezTo>
                  <a:pt x="643" y="276"/>
                  <a:pt x="643" y="276"/>
                  <a:pt x="643" y="276"/>
                </a:cubicBezTo>
                <a:cubicBezTo>
                  <a:pt x="658" y="303"/>
                  <a:pt x="658" y="347"/>
                  <a:pt x="643" y="374"/>
                </a:cubicBezTo>
                <a:cubicBezTo>
                  <a:pt x="545" y="543"/>
                  <a:pt x="545" y="543"/>
                  <a:pt x="545" y="543"/>
                </a:cubicBezTo>
                <a:cubicBezTo>
                  <a:pt x="529" y="570"/>
                  <a:pt x="491" y="592"/>
                  <a:pt x="460" y="592"/>
                </a:cubicBezTo>
                <a:cubicBezTo>
                  <a:pt x="264" y="592"/>
                  <a:pt x="264" y="592"/>
                  <a:pt x="264" y="592"/>
                </a:cubicBezTo>
                <a:moveTo>
                  <a:pt x="493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00" y="0"/>
                  <a:pt x="162" y="22"/>
                  <a:pt x="146" y="49"/>
                </a:cubicBezTo>
                <a:cubicBezTo>
                  <a:pt x="15" y="276"/>
                  <a:pt x="15" y="276"/>
                  <a:pt x="15" y="276"/>
                </a:cubicBezTo>
                <a:cubicBezTo>
                  <a:pt x="0" y="303"/>
                  <a:pt x="0" y="347"/>
                  <a:pt x="15" y="374"/>
                </a:cubicBezTo>
                <a:cubicBezTo>
                  <a:pt x="146" y="601"/>
                  <a:pt x="146" y="601"/>
                  <a:pt x="146" y="601"/>
                </a:cubicBezTo>
                <a:cubicBezTo>
                  <a:pt x="162" y="628"/>
                  <a:pt x="200" y="650"/>
                  <a:pt x="231" y="650"/>
                </a:cubicBezTo>
                <a:cubicBezTo>
                  <a:pt x="493" y="650"/>
                  <a:pt x="493" y="650"/>
                  <a:pt x="493" y="650"/>
                </a:cubicBezTo>
                <a:cubicBezTo>
                  <a:pt x="524" y="650"/>
                  <a:pt x="562" y="628"/>
                  <a:pt x="578" y="601"/>
                </a:cubicBezTo>
                <a:cubicBezTo>
                  <a:pt x="709" y="374"/>
                  <a:pt x="709" y="374"/>
                  <a:pt x="709" y="374"/>
                </a:cubicBezTo>
                <a:cubicBezTo>
                  <a:pt x="724" y="347"/>
                  <a:pt x="724" y="303"/>
                  <a:pt x="709" y="276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62" y="22"/>
                  <a:pt x="524" y="0"/>
                  <a:pt x="493" y="0"/>
                </a:cubicBezTo>
              </a:path>
            </a:pathLst>
          </a:custGeom>
          <a:solidFill>
            <a:srgbClr val="DCD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200" kern="0" dirty="0" smtClean="0">
                <a:solidFill>
                  <a:srgbClr val="3D4048"/>
                </a:solidFill>
                <a:cs typeface="+mn-ea"/>
                <a:sym typeface="+mn-lt"/>
              </a:rPr>
              <a:t>微考勤</a:t>
            </a:r>
          </a:p>
        </p:txBody>
      </p:sp>
      <p:sp>
        <p:nvSpPr>
          <p:cNvPr id="59" name="Freeform 7"/>
          <p:cNvSpPr>
            <a:spLocks noEditPoints="1"/>
          </p:cNvSpPr>
          <p:nvPr/>
        </p:nvSpPr>
        <p:spPr bwMode="auto">
          <a:xfrm>
            <a:off x="3143825" y="3504171"/>
            <a:ext cx="1464850" cy="1315326"/>
          </a:xfrm>
          <a:custGeom>
            <a:avLst/>
            <a:gdLst>
              <a:gd name="T0" fmla="*/ 264 w 724"/>
              <a:gd name="T1" fmla="*/ 592 h 650"/>
              <a:gd name="T2" fmla="*/ 179 w 724"/>
              <a:gd name="T3" fmla="*/ 543 h 650"/>
              <a:gd name="T4" fmla="*/ 81 w 724"/>
              <a:gd name="T5" fmla="*/ 374 h 650"/>
              <a:gd name="T6" fmla="*/ 81 w 724"/>
              <a:gd name="T7" fmla="*/ 276 h 650"/>
              <a:gd name="T8" fmla="*/ 179 w 724"/>
              <a:gd name="T9" fmla="*/ 106 h 650"/>
              <a:gd name="T10" fmla="*/ 264 w 724"/>
              <a:gd name="T11" fmla="*/ 57 h 650"/>
              <a:gd name="T12" fmla="*/ 460 w 724"/>
              <a:gd name="T13" fmla="*/ 57 h 650"/>
              <a:gd name="T14" fmla="*/ 545 w 724"/>
              <a:gd name="T15" fmla="*/ 106 h 650"/>
              <a:gd name="T16" fmla="*/ 643 w 724"/>
              <a:gd name="T17" fmla="*/ 276 h 650"/>
              <a:gd name="T18" fmla="*/ 643 w 724"/>
              <a:gd name="T19" fmla="*/ 374 h 650"/>
              <a:gd name="T20" fmla="*/ 545 w 724"/>
              <a:gd name="T21" fmla="*/ 543 h 650"/>
              <a:gd name="T22" fmla="*/ 460 w 724"/>
              <a:gd name="T23" fmla="*/ 592 h 650"/>
              <a:gd name="T24" fmla="*/ 264 w 724"/>
              <a:gd name="T25" fmla="*/ 592 h 650"/>
              <a:gd name="T26" fmla="*/ 493 w 724"/>
              <a:gd name="T27" fmla="*/ 0 h 650"/>
              <a:gd name="T28" fmla="*/ 231 w 724"/>
              <a:gd name="T29" fmla="*/ 0 h 650"/>
              <a:gd name="T30" fmla="*/ 146 w 724"/>
              <a:gd name="T31" fmla="*/ 49 h 650"/>
              <a:gd name="T32" fmla="*/ 15 w 724"/>
              <a:gd name="T33" fmla="*/ 276 h 650"/>
              <a:gd name="T34" fmla="*/ 15 w 724"/>
              <a:gd name="T35" fmla="*/ 374 h 650"/>
              <a:gd name="T36" fmla="*/ 146 w 724"/>
              <a:gd name="T37" fmla="*/ 601 h 650"/>
              <a:gd name="T38" fmla="*/ 231 w 724"/>
              <a:gd name="T39" fmla="*/ 650 h 650"/>
              <a:gd name="T40" fmla="*/ 493 w 724"/>
              <a:gd name="T41" fmla="*/ 650 h 650"/>
              <a:gd name="T42" fmla="*/ 578 w 724"/>
              <a:gd name="T43" fmla="*/ 601 h 650"/>
              <a:gd name="T44" fmla="*/ 709 w 724"/>
              <a:gd name="T45" fmla="*/ 374 h 650"/>
              <a:gd name="T46" fmla="*/ 709 w 724"/>
              <a:gd name="T47" fmla="*/ 276 h 650"/>
              <a:gd name="T48" fmla="*/ 578 w 724"/>
              <a:gd name="T49" fmla="*/ 49 h 650"/>
              <a:gd name="T50" fmla="*/ 493 w 724"/>
              <a:gd name="T5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650">
                <a:moveTo>
                  <a:pt x="264" y="592"/>
                </a:moveTo>
                <a:cubicBezTo>
                  <a:pt x="233" y="592"/>
                  <a:pt x="195" y="570"/>
                  <a:pt x="179" y="543"/>
                </a:cubicBezTo>
                <a:cubicBezTo>
                  <a:pt x="81" y="374"/>
                  <a:pt x="81" y="374"/>
                  <a:pt x="81" y="374"/>
                </a:cubicBezTo>
                <a:cubicBezTo>
                  <a:pt x="66" y="347"/>
                  <a:pt x="66" y="303"/>
                  <a:pt x="81" y="27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95" y="79"/>
                  <a:pt x="233" y="57"/>
                  <a:pt x="264" y="57"/>
                </a:cubicBezTo>
                <a:cubicBezTo>
                  <a:pt x="460" y="57"/>
                  <a:pt x="460" y="57"/>
                  <a:pt x="460" y="57"/>
                </a:cubicBezTo>
                <a:cubicBezTo>
                  <a:pt x="491" y="57"/>
                  <a:pt x="529" y="79"/>
                  <a:pt x="545" y="106"/>
                </a:cubicBezTo>
                <a:cubicBezTo>
                  <a:pt x="643" y="276"/>
                  <a:pt x="643" y="276"/>
                  <a:pt x="643" y="276"/>
                </a:cubicBezTo>
                <a:cubicBezTo>
                  <a:pt x="658" y="303"/>
                  <a:pt x="658" y="347"/>
                  <a:pt x="643" y="374"/>
                </a:cubicBezTo>
                <a:cubicBezTo>
                  <a:pt x="545" y="543"/>
                  <a:pt x="545" y="543"/>
                  <a:pt x="545" y="543"/>
                </a:cubicBezTo>
                <a:cubicBezTo>
                  <a:pt x="529" y="570"/>
                  <a:pt x="491" y="592"/>
                  <a:pt x="460" y="592"/>
                </a:cubicBezTo>
                <a:cubicBezTo>
                  <a:pt x="264" y="592"/>
                  <a:pt x="264" y="592"/>
                  <a:pt x="264" y="592"/>
                </a:cubicBezTo>
                <a:moveTo>
                  <a:pt x="493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00" y="0"/>
                  <a:pt x="162" y="22"/>
                  <a:pt x="146" y="49"/>
                </a:cubicBezTo>
                <a:cubicBezTo>
                  <a:pt x="15" y="276"/>
                  <a:pt x="15" y="276"/>
                  <a:pt x="15" y="276"/>
                </a:cubicBezTo>
                <a:cubicBezTo>
                  <a:pt x="0" y="303"/>
                  <a:pt x="0" y="347"/>
                  <a:pt x="15" y="374"/>
                </a:cubicBezTo>
                <a:cubicBezTo>
                  <a:pt x="146" y="601"/>
                  <a:pt x="146" y="601"/>
                  <a:pt x="146" y="601"/>
                </a:cubicBezTo>
                <a:cubicBezTo>
                  <a:pt x="162" y="628"/>
                  <a:pt x="200" y="650"/>
                  <a:pt x="231" y="650"/>
                </a:cubicBezTo>
                <a:cubicBezTo>
                  <a:pt x="493" y="650"/>
                  <a:pt x="493" y="650"/>
                  <a:pt x="493" y="650"/>
                </a:cubicBezTo>
                <a:cubicBezTo>
                  <a:pt x="524" y="650"/>
                  <a:pt x="562" y="628"/>
                  <a:pt x="578" y="601"/>
                </a:cubicBezTo>
                <a:cubicBezTo>
                  <a:pt x="709" y="374"/>
                  <a:pt x="709" y="374"/>
                  <a:pt x="709" y="374"/>
                </a:cubicBezTo>
                <a:cubicBezTo>
                  <a:pt x="724" y="347"/>
                  <a:pt x="724" y="303"/>
                  <a:pt x="709" y="276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62" y="22"/>
                  <a:pt x="524" y="0"/>
                  <a:pt x="493" y="0"/>
                </a:cubicBezTo>
              </a:path>
            </a:pathLst>
          </a:custGeom>
          <a:solidFill>
            <a:srgbClr val="DCD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200" kern="0" dirty="0" smtClean="0">
                <a:solidFill>
                  <a:srgbClr val="3D4048"/>
                </a:solidFill>
                <a:cs typeface="+mn-ea"/>
                <a:sym typeface="+mn-lt"/>
              </a:rPr>
              <a:t>前端</a:t>
            </a:r>
          </a:p>
        </p:txBody>
      </p:sp>
      <p:sp>
        <p:nvSpPr>
          <p:cNvPr id="63" name="Freeform 7"/>
          <p:cNvSpPr>
            <a:spLocks noEditPoints="1"/>
          </p:cNvSpPr>
          <p:nvPr/>
        </p:nvSpPr>
        <p:spPr bwMode="auto">
          <a:xfrm>
            <a:off x="5439909" y="4588520"/>
            <a:ext cx="1464850" cy="1315326"/>
          </a:xfrm>
          <a:custGeom>
            <a:avLst/>
            <a:gdLst>
              <a:gd name="T0" fmla="*/ 264 w 724"/>
              <a:gd name="T1" fmla="*/ 592 h 650"/>
              <a:gd name="T2" fmla="*/ 179 w 724"/>
              <a:gd name="T3" fmla="*/ 543 h 650"/>
              <a:gd name="T4" fmla="*/ 81 w 724"/>
              <a:gd name="T5" fmla="*/ 374 h 650"/>
              <a:gd name="T6" fmla="*/ 81 w 724"/>
              <a:gd name="T7" fmla="*/ 276 h 650"/>
              <a:gd name="T8" fmla="*/ 179 w 724"/>
              <a:gd name="T9" fmla="*/ 106 h 650"/>
              <a:gd name="T10" fmla="*/ 264 w 724"/>
              <a:gd name="T11" fmla="*/ 57 h 650"/>
              <a:gd name="T12" fmla="*/ 460 w 724"/>
              <a:gd name="T13" fmla="*/ 57 h 650"/>
              <a:gd name="T14" fmla="*/ 545 w 724"/>
              <a:gd name="T15" fmla="*/ 106 h 650"/>
              <a:gd name="T16" fmla="*/ 643 w 724"/>
              <a:gd name="T17" fmla="*/ 276 h 650"/>
              <a:gd name="T18" fmla="*/ 643 w 724"/>
              <a:gd name="T19" fmla="*/ 374 h 650"/>
              <a:gd name="T20" fmla="*/ 545 w 724"/>
              <a:gd name="T21" fmla="*/ 543 h 650"/>
              <a:gd name="T22" fmla="*/ 460 w 724"/>
              <a:gd name="T23" fmla="*/ 592 h 650"/>
              <a:gd name="T24" fmla="*/ 264 w 724"/>
              <a:gd name="T25" fmla="*/ 592 h 650"/>
              <a:gd name="T26" fmla="*/ 493 w 724"/>
              <a:gd name="T27" fmla="*/ 0 h 650"/>
              <a:gd name="T28" fmla="*/ 231 w 724"/>
              <a:gd name="T29" fmla="*/ 0 h 650"/>
              <a:gd name="T30" fmla="*/ 146 w 724"/>
              <a:gd name="T31" fmla="*/ 49 h 650"/>
              <a:gd name="T32" fmla="*/ 15 w 724"/>
              <a:gd name="T33" fmla="*/ 276 h 650"/>
              <a:gd name="T34" fmla="*/ 15 w 724"/>
              <a:gd name="T35" fmla="*/ 374 h 650"/>
              <a:gd name="T36" fmla="*/ 146 w 724"/>
              <a:gd name="T37" fmla="*/ 601 h 650"/>
              <a:gd name="T38" fmla="*/ 231 w 724"/>
              <a:gd name="T39" fmla="*/ 650 h 650"/>
              <a:gd name="T40" fmla="*/ 493 w 724"/>
              <a:gd name="T41" fmla="*/ 650 h 650"/>
              <a:gd name="T42" fmla="*/ 578 w 724"/>
              <a:gd name="T43" fmla="*/ 601 h 650"/>
              <a:gd name="T44" fmla="*/ 709 w 724"/>
              <a:gd name="T45" fmla="*/ 374 h 650"/>
              <a:gd name="T46" fmla="*/ 709 w 724"/>
              <a:gd name="T47" fmla="*/ 276 h 650"/>
              <a:gd name="T48" fmla="*/ 578 w 724"/>
              <a:gd name="T49" fmla="*/ 49 h 650"/>
              <a:gd name="T50" fmla="*/ 493 w 724"/>
              <a:gd name="T51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650">
                <a:moveTo>
                  <a:pt x="264" y="592"/>
                </a:moveTo>
                <a:cubicBezTo>
                  <a:pt x="233" y="592"/>
                  <a:pt x="195" y="570"/>
                  <a:pt x="179" y="543"/>
                </a:cubicBezTo>
                <a:cubicBezTo>
                  <a:pt x="81" y="374"/>
                  <a:pt x="81" y="374"/>
                  <a:pt x="81" y="374"/>
                </a:cubicBezTo>
                <a:cubicBezTo>
                  <a:pt x="66" y="347"/>
                  <a:pt x="66" y="303"/>
                  <a:pt x="81" y="276"/>
                </a:cubicBezTo>
                <a:cubicBezTo>
                  <a:pt x="179" y="106"/>
                  <a:pt x="179" y="106"/>
                  <a:pt x="179" y="106"/>
                </a:cubicBezTo>
                <a:cubicBezTo>
                  <a:pt x="195" y="79"/>
                  <a:pt x="233" y="57"/>
                  <a:pt x="264" y="57"/>
                </a:cubicBezTo>
                <a:cubicBezTo>
                  <a:pt x="460" y="57"/>
                  <a:pt x="460" y="57"/>
                  <a:pt x="460" y="57"/>
                </a:cubicBezTo>
                <a:cubicBezTo>
                  <a:pt x="491" y="57"/>
                  <a:pt x="529" y="79"/>
                  <a:pt x="545" y="106"/>
                </a:cubicBezTo>
                <a:cubicBezTo>
                  <a:pt x="643" y="276"/>
                  <a:pt x="643" y="276"/>
                  <a:pt x="643" y="276"/>
                </a:cubicBezTo>
                <a:cubicBezTo>
                  <a:pt x="658" y="303"/>
                  <a:pt x="658" y="347"/>
                  <a:pt x="643" y="374"/>
                </a:cubicBezTo>
                <a:cubicBezTo>
                  <a:pt x="545" y="543"/>
                  <a:pt x="545" y="543"/>
                  <a:pt x="545" y="543"/>
                </a:cubicBezTo>
                <a:cubicBezTo>
                  <a:pt x="529" y="570"/>
                  <a:pt x="491" y="592"/>
                  <a:pt x="460" y="592"/>
                </a:cubicBezTo>
                <a:cubicBezTo>
                  <a:pt x="264" y="592"/>
                  <a:pt x="264" y="592"/>
                  <a:pt x="264" y="592"/>
                </a:cubicBezTo>
                <a:moveTo>
                  <a:pt x="493" y="0"/>
                </a:moveTo>
                <a:cubicBezTo>
                  <a:pt x="231" y="0"/>
                  <a:pt x="231" y="0"/>
                  <a:pt x="231" y="0"/>
                </a:cubicBezTo>
                <a:cubicBezTo>
                  <a:pt x="200" y="0"/>
                  <a:pt x="162" y="22"/>
                  <a:pt x="146" y="49"/>
                </a:cubicBezTo>
                <a:cubicBezTo>
                  <a:pt x="15" y="276"/>
                  <a:pt x="15" y="276"/>
                  <a:pt x="15" y="276"/>
                </a:cubicBezTo>
                <a:cubicBezTo>
                  <a:pt x="0" y="303"/>
                  <a:pt x="0" y="347"/>
                  <a:pt x="15" y="374"/>
                </a:cubicBezTo>
                <a:cubicBezTo>
                  <a:pt x="146" y="601"/>
                  <a:pt x="146" y="601"/>
                  <a:pt x="146" y="601"/>
                </a:cubicBezTo>
                <a:cubicBezTo>
                  <a:pt x="162" y="628"/>
                  <a:pt x="200" y="650"/>
                  <a:pt x="231" y="650"/>
                </a:cubicBezTo>
                <a:cubicBezTo>
                  <a:pt x="493" y="650"/>
                  <a:pt x="493" y="650"/>
                  <a:pt x="493" y="650"/>
                </a:cubicBezTo>
                <a:cubicBezTo>
                  <a:pt x="524" y="650"/>
                  <a:pt x="562" y="628"/>
                  <a:pt x="578" y="601"/>
                </a:cubicBezTo>
                <a:cubicBezTo>
                  <a:pt x="709" y="374"/>
                  <a:pt x="709" y="374"/>
                  <a:pt x="709" y="374"/>
                </a:cubicBezTo>
                <a:cubicBezTo>
                  <a:pt x="724" y="347"/>
                  <a:pt x="724" y="303"/>
                  <a:pt x="709" y="276"/>
                </a:cubicBezTo>
                <a:cubicBezTo>
                  <a:pt x="578" y="49"/>
                  <a:pt x="578" y="49"/>
                  <a:pt x="578" y="49"/>
                </a:cubicBezTo>
                <a:cubicBezTo>
                  <a:pt x="562" y="22"/>
                  <a:pt x="524" y="0"/>
                  <a:pt x="493" y="0"/>
                </a:cubicBezTo>
              </a:path>
            </a:pathLst>
          </a:custGeom>
          <a:solidFill>
            <a:srgbClr val="DCD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200" kern="0" smtClean="0">
                <a:solidFill>
                  <a:srgbClr val="3D4048"/>
                </a:solidFill>
                <a:cs typeface="+mn-ea"/>
                <a:sym typeface="+mn-lt"/>
              </a:rPr>
              <a:t>后台</a:t>
            </a:r>
            <a:endParaRPr lang="zh-CN" altLang="en-US" sz="2200" kern="0" dirty="0" smtClean="0">
              <a:solidFill>
                <a:srgbClr val="3D4048"/>
              </a:solidFill>
              <a:cs typeface="+mn-ea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1197" y="2254925"/>
            <a:ext cx="2803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开发环境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mui+H5</a:t>
            </a:r>
            <a:br>
              <a:rPr lang="en-US" altLang="zh-CN" sz="2400" dirty="0"/>
            </a:br>
            <a:r>
              <a:rPr lang="zh-CN" altLang="en-US" sz="2400" dirty="0" smtClean="0"/>
              <a:t>开发</a:t>
            </a:r>
            <a:r>
              <a:rPr lang="zh-CN" altLang="en-US" sz="2400" dirty="0" smtClean="0"/>
              <a:t>工具：</a:t>
            </a:r>
            <a:r>
              <a:rPr lang="en-US" altLang="zh-CN" sz="2400" dirty="0" err="1" smtClean="0"/>
              <a:t>Hbuilder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94256" y="5513557"/>
            <a:ext cx="4996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开发工具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IntelliJ</a:t>
            </a:r>
            <a:r>
              <a:rPr lang="en-US" altLang="zh-CN" sz="2400" dirty="0"/>
              <a:t> IDEA</a:t>
            </a:r>
            <a:br>
              <a:rPr lang="en-US" altLang="zh-CN" sz="2400" dirty="0"/>
            </a:br>
            <a:r>
              <a:rPr lang="zh-CN" altLang="en-US" sz="2400" dirty="0" smtClean="0"/>
              <a:t>框架</a:t>
            </a:r>
            <a:r>
              <a:rPr lang="zh-CN" altLang="en-US" sz="2400" dirty="0" smtClean="0"/>
              <a:t>技术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Spring boot + </a:t>
            </a:r>
            <a:r>
              <a:rPr lang="en-US" altLang="zh-CN" sz="2400" dirty="0" err="1" smtClean="0"/>
              <a:t>Mybatis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35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51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4" grpId="0"/>
          <p:bldP spid="52" grpId="0"/>
          <p:bldP spid="5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5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54" grpId="0"/>
          <p:bldP spid="52" grpId="0"/>
          <p:bldP spid="5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FCC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TextBox 23"/>
          <p:cNvSpPr txBox="1"/>
          <p:nvPr/>
        </p:nvSpPr>
        <p:spPr>
          <a:xfrm>
            <a:off x="5492477" y="2922753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项目展示</a:t>
            </a:r>
            <a:endParaRPr lang="bg-BG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3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769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5348461" y="2895522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文档展示</a:t>
            </a:r>
            <a:endParaRPr lang="bg-BG" altLang="zh-CN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49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1249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8" name="TextBox 23"/>
          <p:cNvSpPr txBox="1"/>
          <p:nvPr/>
        </p:nvSpPr>
        <p:spPr>
          <a:xfrm>
            <a:off x="6212557" y="2888427"/>
            <a:ext cx="5087818" cy="12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328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总结</a:t>
            </a:r>
            <a:endParaRPr lang="bg-BG" altLang="zh-CN" sz="632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"/>
          <p:cNvGrpSpPr/>
          <p:nvPr/>
        </p:nvGrpSpPr>
        <p:grpSpPr>
          <a:xfrm>
            <a:off x="5955532" y="864335"/>
            <a:ext cx="733401" cy="5078913"/>
            <a:chOff x="4160049" y="1274619"/>
            <a:chExt cx="695459" cy="4816157"/>
          </a:xfrm>
          <a:effectLst>
            <a:outerShdw blurRad="381000" dist="381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41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5" name="Diamond 8"/>
          <p:cNvSpPr/>
          <p:nvPr/>
        </p:nvSpPr>
        <p:spPr>
          <a:xfrm>
            <a:off x="5219449" y="3426703"/>
            <a:ext cx="1469482" cy="1411813"/>
          </a:xfrm>
          <a:prstGeom prst="diamond">
            <a:avLst/>
          </a:prstGeom>
          <a:solidFill>
            <a:srgbClr val="769EB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Diamond 13"/>
          <p:cNvSpPr/>
          <p:nvPr/>
        </p:nvSpPr>
        <p:spPr>
          <a:xfrm>
            <a:off x="5955532" y="864334"/>
            <a:ext cx="1469482" cy="1411813"/>
          </a:xfrm>
          <a:prstGeom prst="diamond">
            <a:avLst/>
          </a:prstGeom>
          <a:solidFill>
            <a:srgbClr val="FD675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Diamond 16"/>
          <p:cNvSpPr/>
          <p:nvPr/>
        </p:nvSpPr>
        <p:spPr>
          <a:xfrm>
            <a:off x="5954192" y="2572580"/>
            <a:ext cx="1469482" cy="1411813"/>
          </a:xfrm>
          <a:prstGeom prst="diamond">
            <a:avLst/>
          </a:prstGeom>
          <a:solidFill>
            <a:srgbClr val="FCCB4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Diamond 22"/>
          <p:cNvSpPr/>
          <p:nvPr/>
        </p:nvSpPr>
        <p:spPr>
          <a:xfrm>
            <a:off x="5219450" y="1718457"/>
            <a:ext cx="1469482" cy="1411813"/>
          </a:xfrm>
          <a:prstGeom prst="diamond">
            <a:avLst/>
          </a:prstGeom>
          <a:solidFill>
            <a:srgbClr val="91E3D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GB" sz="1266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" name="Group 27"/>
          <p:cNvGrpSpPr/>
          <p:nvPr/>
        </p:nvGrpSpPr>
        <p:grpSpPr>
          <a:xfrm>
            <a:off x="7644030" y="965154"/>
            <a:ext cx="3535826" cy="789442"/>
            <a:chOff x="7305501" y="1708663"/>
            <a:chExt cx="4316309" cy="748601"/>
          </a:xfrm>
        </p:grpSpPr>
        <p:sp>
          <p:nvSpPr>
            <p:cNvPr id="65" name="TextBox 64"/>
            <p:cNvSpPr txBox="1"/>
            <p:nvPr/>
          </p:nvSpPr>
          <p:spPr>
            <a:xfrm>
              <a:off x="7338662" y="1708663"/>
              <a:ext cx="1477808" cy="466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第一阶段</a:t>
              </a:r>
              <a:endPara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05501" y="2066179"/>
              <a:ext cx="4316309" cy="39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将文档需求细化，逐步适应分工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7" name="Group 30"/>
          <p:cNvGrpSpPr/>
          <p:nvPr/>
        </p:nvGrpSpPr>
        <p:grpSpPr>
          <a:xfrm>
            <a:off x="7688271" y="2705943"/>
            <a:ext cx="3535826" cy="1121987"/>
            <a:chOff x="7338662" y="1708664"/>
            <a:chExt cx="4316309" cy="1063944"/>
          </a:xfrm>
        </p:grpSpPr>
        <p:sp>
          <p:nvSpPr>
            <p:cNvPr id="68" name="TextBox 67"/>
            <p:cNvSpPr txBox="1"/>
            <p:nvPr/>
          </p:nvSpPr>
          <p:spPr>
            <a:xfrm>
              <a:off x="7338663" y="1708664"/>
              <a:ext cx="1477808" cy="466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第三阶段</a:t>
              </a:r>
              <a:endPara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38662" y="2077995"/>
              <a:ext cx="4316309" cy="69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测试项目，发现并修改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bug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进一步完善前期工作成果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33"/>
          <p:cNvGrpSpPr/>
          <p:nvPr/>
        </p:nvGrpSpPr>
        <p:grpSpPr>
          <a:xfrm>
            <a:off x="2612157" y="1815309"/>
            <a:ext cx="2368147" cy="1762165"/>
            <a:chOff x="8771412" y="1708663"/>
            <a:chExt cx="2883559" cy="1670999"/>
          </a:xfrm>
        </p:grpSpPr>
        <p:sp>
          <p:nvSpPr>
            <p:cNvPr id="71" name="TextBox 70"/>
            <p:cNvSpPr txBox="1"/>
            <p:nvPr/>
          </p:nvSpPr>
          <p:spPr>
            <a:xfrm>
              <a:off x="10302706" y="1708663"/>
              <a:ext cx="1349144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第二阶段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771412" y="2077995"/>
              <a:ext cx="2883559" cy="130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讨论设计界面并优化；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设计数据库；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前后台的数据交互</a:t>
              </a:r>
              <a:endParaRPr lang="en-GB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 algn="r">
                <a:lnSpc>
                  <a:spcPct val="130000"/>
                </a:lnSpc>
              </a:pP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Group 36"/>
          <p:cNvGrpSpPr/>
          <p:nvPr/>
        </p:nvGrpSpPr>
        <p:grpSpPr>
          <a:xfrm>
            <a:off x="1428464" y="3548386"/>
            <a:ext cx="3544805" cy="2600584"/>
            <a:chOff x="7338662" y="1708663"/>
            <a:chExt cx="4316309" cy="1634235"/>
          </a:xfrm>
        </p:grpSpPr>
        <p:sp>
          <p:nvSpPr>
            <p:cNvPr id="74" name="TextBox 73"/>
            <p:cNvSpPr txBox="1"/>
            <p:nvPr/>
          </p:nvSpPr>
          <p:spPr>
            <a:xfrm>
              <a:off x="10864849" y="1708663"/>
              <a:ext cx="787001" cy="395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总结</a:t>
              </a:r>
              <a:endPara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38662" y="2077996"/>
              <a:ext cx="4316309" cy="1264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项目进行中，我们遇到了许多问题，包括需求的不明确，分工的不合理，界面的实现设计难以实现，数据交互出错等问题，但是小组成员共同努力，力争解决以上难题。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89"/>
          <p:cNvSpPr txBox="1"/>
          <p:nvPr/>
        </p:nvSpPr>
        <p:spPr>
          <a:xfrm>
            <a:off x="363770" y="377765"/>
            <a:ext cx="80021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40912" y="1356742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93447" y="2140486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17112" y="3025165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三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93447" y="3855512"/>
            <a:ext cx="35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总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8272" y="4795147"/>
            <a:ext cx="3544805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这次项目，我们既学到了知识，更理解了团结合作的重要性。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8"/>
          <p:cNvSpPr txBox="1"/>
          <p:nvPr/>
        </p:nvSpPr>
        <p:spPr>
          <a:xfrm>
            <a:off x="4398980" y="4984477"/>
            <a:ext cx="4059202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汇报小组：软件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153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班第八小组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2380456" y="1384077"/>
            <a:ext cx="8096250" cy="259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感谢聆听</a:t>
            </a:r>
            <a:endParaRPr lang="en-US" sz="1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1054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98197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05340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512483" y="3892631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8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00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幼圆"/>
        <a:cs typeface=""/>
      </a:majorFont>
      <a:minorFont>
        <a:latin typeface="Arial Unicode M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230</Words>
  <Application>Microsoft Office PowerPoint</Application>
  <PresentationFormat>自定义</PresentationFormat>
  <Paragraphs>58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/>
  <cp:keywords>第一PPT www.1ppt.com</cp:keywords>
  <cp:lastModifiedBy/>
  <cp:revision>1</cp:revision>
  <dcterms:created xsi:type="dcterms:W3CDTF">2016-09-14T14:47:54Z</dcterms:created>
  <dcterms:modified xsi:type="dcterms:W3CDTF">2017-12-11T07:27:15Z</dcterms:modified>
</cp:coreProperties>
</file>