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79" r:id="rId5"/>
    <p:sldId id="265" r:id="rId6"/>
    <p:sldId id="260" r:id="rId7"/>
    <p:sldId id="261" r:id="rId8"/>
    <p:sldId id="278" r:id="rId9"/>
    <p:sldId id="273" r:id="rId10"/>
    <p:sldId id="269" r:id="rId11"/>
    <p:sldId id="282" r:id="rId12"/>
    <p:sldId id="283" r:id="rId13"/>
    <p:sldId id="284" r:id="rId14"/>
    <p:sldId id="270" r:id="rId15"/>
    <p:sldId id="285" r:id="rId16"/>
    <p:sldId id="262" r:id="rId17"/>
    <p:sldId id="276" r:id="rId18"/>
    <p:sldId id="277" r:id="rId19"/>
    <p:sldId id="263" r:id="rId20"/>
    <p:sldId id="280" r:id="rId21"/>
    <p:sldId id="281" r:id="rId22"/>
    <p:sldId id="264" r:id="rId23"/>
    <p:sldId id="266" r:id="rId24"/>
    <p:sldId id="267" r:id="rId25"/>
    <p:sldId id="268" r:id="rId26"/>
    <p:sldId id="272" r:id="rId27"/>
    <p:sldId id="274" r:id="rId28"/>
    <p:sldId id="275" r:id="rId29"/>
    <p:sldId id="259"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684A54"/>
    <a:srgbClr val="FF0000"/>
    <a:srgbClr val="FFFF00"/>
    <a:srgbClr val="000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87" autoAdjust="0"/>
    <p:restoredTop sz="94660"/>
  </p:normalViewPr>
  <p:slideViewPr>
    <p:cSldViewPr snapToGrid="0">
      <p:cViewPr varScale="1">
        <p:scale>
          <a:sx n="74" d="100"/>
          <a:sy n="74" d="100"/>
        </p:scale>
        <p:origin x="9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30/06/2021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30/06/2021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30/06/2021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30/06/2021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30/06/2021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30/06/2021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30/06/2021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30/06/2021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30/06/2021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30/06/2021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30/06/2021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30/06/2021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30/06/2021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D’Ambra Nicola</a:t>
            </a:r>
          </a:p>
          <a:p>
            <a:r>
              <a:rPr lang="it-IT" sz="2000">
                <a:solidFill>
                  <a:schemeClr val="tx1">
                    <a:lumMod val="95000"/>
                    <a:lumOff val="5000"/>
                  </a:schemeClr>
                </a:solidFill>
              </a:rPr>
              <a:t>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446C061-BDF7-42F1-921A-29EDD7AB51AB}"/>
              </a:ext>
            </a:extLst>
          </p:cNvPr>
          <p:cNvSpPr/>
          <p:nvPr/>
        </p:nvSpPr>
        <p:spPr>
          <a:xfrm>
            <a:off x="329184" y="1888790"/>
            <a:ext cx="7056668" cy="4636031"/>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7E174C32-F3CA-45F3-8127-3B3EACDAF5A4}"/>
              </a:ext>
            </a:extLst>
          </p:cNvPr>
          <p:cNvSpPr txBox="1"/>
          <p:nvPr/>
        </p:nvSpPr>
        <p:spPr>
          <a:xfrm>
            <a:off x="7868465" y="810713"/>
            <a:ext cx="3667991" cy="5047536"/>
          </a:xfrm>
          <a:prstGeom prst="rect">
            <a:avLst/>
          </a:prstGeom>
          <a:noFill/>
        </p:spPr>
        <p:txBody>
          <a:bodyPr wrap="square" rtlCol="0">
            <a:spAutoFit/>
          </a:bodyPr>
          <a:lstStyle/>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600">
                <a:solidFill>
                  <a:srgbClr val="FFFFFF"/>
                </a:solidFill>
              </a:rPr>
              <a:t>L’euristica greedy NF costruisce la soluzione partendo dal deposito e aggiungendo un nodo alla volta al percorso. La scelta del nodo da aggiungere può ricadere : </a:t>
            </a:r>
          </a:p>
          <a:p>
            <a:pPr marL="539750" indent="-285750">
              <a:buFontTx/>
              <a:buChar char="-"/>
            </a:pPr>
            <a:r>
              <a:rPr lang="it-IT" sz="1600">
                <a:solidFill>
                  <a:srgbClr val="FFFFFF"/>
                </a:solidFill>
              </a:rPr>
              <a:t>sul nodo che dista meno dall’ultimo nodo aggiunto al percorso ;</a:t>
            </a:r>
          </a:p>
          <a:p>
            <a:pPr marL="539750" indent="-285750">
              <a:buFontTx/>
              <a:buChar char="-"/>
            </a:pPr>
            <a:r>
              <a:rPr lang="it-IT" sz="1600">
                <a:solidFill>
                  <a:srgbClr val="FFFFFF"/>
                </a:solidFill>
              </a:rPr>
              <a:t>su di un nodo casuale tra quelli non ancora raggiunti;</a:t>
            </a:r>
          </a:p>
          <a:p>
            <a:pPr marL="539750" indent="-285750">
              <a:buFontTx/>
              <a:buChar char="-"/>
            </a:pPr>
            <a:r>
              <a:rPr lang="it-IT" sz="1600">
                <a:solidFill>
                  <a:srgbClr val="FFFFFF"/>
                </a:solidFill>
              </a:rPr>
              <a:t>sul deposito se nessun nodo tra quelli rimasti può essere aggiunto senza violare vincoli di tempo o di capacità .</a:t>
            </a:r>
          </a:p>
          <a:p>
            <a:pPr marL="254000"/>
            <a:endParaRPr lang="it-IT" sz="1600">
              <a:solidFill>
                <a:srgbClr val="FFFFFF"/>
              </a:solidFill>
            </a:endParaRPr>
          </a:p>
          <a:p>
            <a:pPr marL="285750" indent="-285750">
              <a:buFont typeface="Wingdings" panose="05000000000000000000" pitchFamily="2" charset="2"/>
              <a:buChar char="Ø"/>
            </a:pPr>
            <a:r>
              <a:rPr lang="it-IT" sz="1600">
                <a:solidFill>
                  <a:srgbClr val="FFFFFF"/>
                </a:solidFill>
              </a:rPr>
              <a:t>Ogni volta che il nodo corrente è il deposito e sono presenti dei nodi del grafo non ancora raggiunti verrà tracciato un nuovo percorso che richiederà quindi un nuovo camion</a:t>
            </a:r>
          </a:p>
        </p:txBody>
      </p:sp>
      <p:sp>
        <p:nvSpPr>
          <p:cNvPr id="6" name="Rettangolo 5">
            <a:extLst>
              <a:ext uri="{FF2B5EF4-FFF2-40B4-BE49-F238E27FC236}">
                <a16:creationId xmlns:a16="http://schemas.microsoft.com/office/drawing/2014/main" id="{B90F06C7-9CAE-454D-93F0-33811EC0ABDB}"/>
              </a:ext>
            </a:extLst>
          </p:cNvPr>
          <p:cNvSpPr/>
          <p:nvPr/>
        </p:nvSpPr>
        <p:spPr>
          <a:xfrm>
            <a:off x="329184" y="333179"/>
            <a:ext cx="7056668" cy="1371986"/>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60423" y="206567"/>
            <a:ext cx="6594189" cy="1625210"/>
          </a:xfrm>
        </p:spPr>
        <p:txBody>
          <a:bodyPr>
            <a:normAutofit/>
          </a:bodyPr>
          <a:lstStyle/>
          <a:p>
            <a:pPr algn="ctr"/>
            <a:r>
              <a:rPr lang="it-IT" sz="4000">
                <a:solidFill>
                  <a:srgbClr val="FFFFFF"/>
                </a:solidFill>
              </a:rPr>
              <a:t>Euristica Nearest First</a:t>
            </a:r>
            <a:endParaRPr lang="it-IT" sz="4000" dirty="0">
              <a:solidFill>
                <a:srgbClr val="FFFFFF"/>
              </a:solidFill>
            </a:endParaRPr>
          </a:p>
        </p:txBody>
      </p:sp>
      <p:pic>
        <p:nvPicPr>
          <p:cNvPr id="9" name="Immagine 8">
            <a:extLst>
              <a:ext uri="{FF2B5EF4-FFF2-40B4-BE49-F238E27FC236}">
                <a16:creationId xmlns:a16="http://schemas.microsoft.com/office/drawing/2014/main" id="{77C09A99-3C93-401B-BA02-5EC9C56DDEB9}"/>
              </a:ext>
            </a:extLst>
          </p:cNvPr>
          <p:cNvPicPr>
            <a:picLocks noChangeAspect="1"/>
          </p:cNvPicPr>
          <p:nvPr/>
        </p:nvPicPr>
        <p:blipFill>
          <a:blip r:embed="rId2"/>
          <a:stretch>
            <a:fillRect/>
          </a:stretch>
        </p:blipFill>
        <p:spPr>
          <a:xfrm>
            <a:off x="329184" y="2366705"/>
            <a:ext cx="7061287" cy="3693041"/>
          </a:xfrm>
          <a:prstGeom prst="rect">
            <a:avLst/>
          </a:prstGeom>
        </p:spPr>
      </p:pic>
    </p:spTree>
    <p:extLst>
      <p:ext uri="{BB962C8B-B14F-4D97-AF65-F5344CB8AC3E}">
        <p14:creationId xmlns:p14="http://schemas.microsoft.com/office/powerpoint/2010/main" val="101947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446C061-BDF7-42F1-921A-29EDD7AB51AB}"/>
              </a:ext>
            </a:extLst>
          </p:cNvPr>
          <p:cNvSpPr/>
          <p:nvPr/>
        </p:nvSpPr>
        <p:spPr>
          <a:xfrm>
            <a:off x="329184" y="1888790"/>
            <a:ext cx="7056668" cy="4636031"/>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7E174C32-F3CA-45F3-8127-3B3EACDAF5A4}"/>
              </a:ext>
            </a:extLst>
          </p:cNvPr>
          <p:cNvSpPr txBox="1"/>
          <p:nvPr/>
        </p:nvSpPr>
        <p:spPr>
          <a:xfrm>
            <a:off x="7868465" y="1060349"/>
            <a:ext cx="3667991" cy="4801314"/>
          </a:xfrm>
          <a:prstGeom prst="rect">
            <a:avLst/>
          </a:prstGeom>
          <a:noFill/>
        </p:spPr>
        <p:txBody>
          <a:bodyPr wrap="square" rtlCol="0">
            <a:spAutoFit/>
          </a:bodyPr>
          <a:lstStyle/>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600" b="1" i="1">
                <a:solidFill>
                  <a:srgbClr val="FFFFFF"/>
                </a:solidFill>
              </a:rPr>
              <a:t>Randomness</a:t>
            </a:r>
            <a:r>
              <a:rPr lang="it-IT" sz="1600" i="1">
                <a:solidFill>
                  <a:srgbClr val="FFFFFF"/>
                </a:solidFill>
              </a:rPr>
              <a:t> </a:t>
            </a:r>
            <a:r>
              <a:rPr lang="it-IT" sz="1600">
                <a:solidFill>
                  <a:srgbClr val="FFFFFF"/>
                </a:solidFill>
              </a:rPr>
              <a:t>è un parametro che definisce la randomicità della scelta dei nodi nella costruzione della soluzione. Minore sarà la randomicità, maggiore sarà la qualità media delle soluzioni ma allo stesso tempo diminuirà l’eterogeneità della popolazione iniziale ..</a:t>
            </a:r>
          </a:p>
          <a:p>
            <a:pPr marL="285750" indent="-285750">
              <a:buFont typeface="Wingdings" panose="05000000000000000000" pitchFamily="2" charset="2"/>
              <a:buChar char="Ø"/>
            </a:pPr>
            <a:endParaRPr lang="it-IT" sz="1600">
              <a:solidFill>
                <a:srgbClr val="FFFFFF"/>
              </a:solidFill>
            </a:endParaRPr>
          </a:p>
          <a:p>
            <a:pPr marL="285750" indent="-285750">
              <a:buFont typeface="Wingdings" panose="05000000000000000000" pitchFamily="2" charset="2"/>
              <a:buChar char="Ø"/>
            </a:pPr>
            <a:r>
              <a:rPr lang="it-IT" sz="1600">
                <a:solidFill>
                  <a:srgbClr val="FFFFFF"/>
                </a:solidFill>
              </a:rPr>
              <a:t>Una volta scelto il nodo da voler aggiungere al percorso si verifica che tale spostamento non violi vincoli temporali o di capacità. Nel caso in cui ci siano vincoli non rispettati il nodo verrà escluso dalla lista di nodi raggiungibili/da analizzare per il camion in questione (quello che dovrà svolgere tale percorso).</a:t>
            </a:r>
          </a:p>
        </p:txBody>
      </p:sp>
      <p:sp>
        <p:nvSpPr>
          <p:cNvPr id="6" name="Rettangolo 5">
            <a:extLst>
              <a:ext uri="{FF2B5EF4-FFF2-40B4-BE49-F238E27FC236}">
                <a16:creationId xmlns:a16="http://schemas.microsoft.com/office/drawing/2014/main" id="{B90F06C7-9CAE-454D-93F0-33811EC0ABDB}"/>
              </a:ext>
            </a:extLst>
          </p:cNvPr>
          <p:cNvSpPr/>
          <p:nvPr/>
        </p:nvSpPr>
        <p:spPr>
          <a:xfrm>
            <a:off x="329184" y="333179"/>
            <a:ext cx="7056668" cy="1371986"/>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60423" y="206567"/>
            <a:ext cx="6594189" cy="1625210"/>
          </a:xfrm>
        </p:spPr>
        <p:txBody>
          <a:bodyPr>
            <a:normAutofit/>
          </a:bodyPr>
          <a:lstStyle/>
          <a:p>
            <a:pPr algn="ctr"/>
            <a:r>
              <a:rPr lang="it-IT" sz="4000">
                <a:solidFill>
                  <a:srgbClr val="FFFFFF"/>
                </a:solidFill>
              </a:rPr>
              <a:t>Euristica Nearest First</a:t>
            </a:r>
            <a:endParaRPr lang="it-IT" sz="4000" dirty="0">
              <a:solidFill>
                <a:srgbClr val="FFFFFF"/>
              </a:solidFill>
            </a:endParaRPr>
          </a:p>
        </p:txBody>
      </p:sp>
      <p:pic>
        <p:nvPicPr>
          <p:cNvPr id="8" name="Immagine 7">
            <a:extLst>
              <a:ext uri="{FF2B5EF4-FFF2-40B4-BE49-F238E27FC236}">
                <a16:creationId xmlns:a16="http://schemas.microsoft.com/office/drawing/2014/main" id="{D1C6AABF-308D-4104-8B49-ABF9FE050947}"/>
              </a:ext>
            </a:extLst>
          </p:cNvPr>
          <p:cNvPicPr>
            <a:picLocks noChangeAspect="1"/>
          </p:cNvPicPr>
          <p:nvPr/>
        </p:nvPicPr>
        <p:blipFill>
          <a:blip r:embed="rId2"/>
          <a:stretch>
            <a:fillRect/>
          </a:stretch>
        </p:blipFill>
        <p:spPr>
          <a:xfrm>
            <a:off x="318282" y="2161310"/>
            <a:ext cx="7074103" cy="4320610"/>
          </a:xfrm>
          <a:prstGeom prst="rect">
            <a:avLst/>
          </a:prstGeom>
        </p:spPr>
      </p:pic>
    </p:spTree>
    <p:extLst>
      <p:ext uri="{BB962C8B-B14F-4D97-AF65-F5344CB8AC3E}">
        <p14:creationId xmlns:p14="http://schemas.microsoft.com/office/powerpoint/2010/main" val="286663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446C061-BDF7-42F1-921A-29EDD7AB51AB}"/>
              </a:ext>
            </a:extLst>
          </p:cNvPr>
          <p:cNvSpPr/>
          <p:nvPr/>
        </p:nvSpPr>
        <p:spPr>
          <a:xfrm>
            <a:off x="329184" y="1888790"/>
            <a:ext cx="7056668" cy="4636031"/>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7E174C32-F3CA-45F3-8127-3B3EACDAF5A4}"/>
              </a:ext>
            </a:extLst>
          </p:cNvPr>
          <p:cNvSpPr txBox="1"/>
          <p:nvPr/>
        </p:nvSpPr>
        <p:spPr>
          <a:xfrm>
            <a:off x="7868465" y="782120"/>
            <a:ext cx="3667991" cy="5539978"/>
          </a:xfrm>
          <a:prstGeom prst="rect">
            <a:avLst/>
          </a:prstGeom>
          <a:noFill/>
        </p:spPr>
        <p:txBody>
          <a:bodyPr wrap="square" rtlCol="0">
            <a:spAutoFit/>
          </a:bodyPr>
          <a:lstStyle/>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600">
                <a:solidFill>
                  <a:srgbClr val="FFFFFF"/>
                </a:solidFill>
              </a:rPr>
              <a:t>Quando un camion avrà saturato la sua capacità o non avrà più nessun nodo da poter raggiungere senza violare vincoli di tempo questo verrà fatto tornare al deposito e saranno ripristinati i valori delle variabili per poter tracciare il percorso di un nuovo camion .</a:t>
            </a:r>
          </a:p>
          <a:p>
            <a:pPr marL="285750" indent="-285750">
              <a:buFont typeface="Wingdings" panose="05000000000000000000" pitchFamily="2" charset="2"/>
              <a:buChar char="Ø"/>
            </a:pPr>
            <a:endParaRPr lang="it-IT" sz="1600">
              <a:solidFill>
                <a:srgbClr val="FFFFFF"/>
              </a:solidFill>
            </a:endParaRPr>
          </a:p>
          <a:p>
            <a:pPr marL="285750" indent="-285750">
              <a:buFont typeface="Wingdings" panose="05000000000000000000" pitchFamily="2" charset="2"/>
              <a:buChar char="Ø"/>
            </a:pPr>
            <a:r>
              <a:rPr lang="it-IT" sz="1600">
                <a:solidFill>
                  <a:srgbClr val="FFFFFF"/>
                </a:solidFill>
              </a:rPr>
              <a:t>L’euristica terminerà quando non ci saranno più nodi rimanenti da raggiungere .</a:t>
            </a:r>
          </a:p>
          <a:p>
            <a:pPr marL="285750" indent="-285750">
              <a:buFont typeface="Wingdings" panose="05000000000000000000" pitchFamily="2" charset="2"/>
              <a:buChar char="Ø"/>
            </a:pPr>
            <a:endParaRPr lang="it-IT" sz="1600">
              <a:solidFill>
                <a:srgbClr val="FFFFFF"/>
              </a:solidFill>
            </a:endParaRPr>
          </a:p>
          <a:p>
            <a:pPr marL="285750" indent="-285750">
              <a:buFont typeface="Wingdings" panose="05000000000000000000" pitchFamily="2" charset="2"/>
              <a:buChar char="Ø"/>
            </a:pPr>
            <a:r>
              <a:rPr lang="it-IT" sz="1600">
                <a:solidFill>
                  <a:srgbClr val="FFFFFF"/>
                </a:solidFill>
              </a:rPr>
              <a:t>Una volta ottenuta la soluzione dall’euristica, i relativi dati saranno usati per istanziare un oggetto soluzione, in particolare la lista di percorsi (liste) verrà trasformata in una singola lista di oggetti nodo prima di essere passata alla</a:t>
            </a:r>
            <a:r>
              <a:rPr lang="it-IT" sz="1600" i="1">
                <a:solidFill>
                  <a:srgbClr val="FFFFFF"/>
                </a:solidFill>
              </a:rPr>
              <a:t> init function </a:t>
            </a:r>
            <a:r>
              <a:rPr lang="it-IT" sz="1600">
                <a:solidFill>
                  <a:srgbClr val="FFFFFF"/>
                </a:solidFill>
              </a:rPr>
              <a:t>dell’oggetto soluzione .</a:t>
            </a:r>
          </a:p>
        </p:txBody>
      </p:sp>
      <p:sp>
        <p:nvSpPr>
          <p:cNvPr id="6" name="Rettangolo 5">
            <a:extLst>
              <a:ext uri="{FF2B5EF4-FFF2-40B4-BE49-F238E27FC236}">
                <a16:creationId xmlns:a16="http://schemas.microsoft.com/office/drawing/2014/main" id="{B90F06C7-9CAE-454D-93F0-33811EC0ABDB}"/>
              </a:ext>
            </a:extLst>
          </p:cNvPr>
          <p:cNvSpPr/>
          <p:nvPr/>
        </p:nvSpPr>
        <p:spPr>
          <a:xfrm>
            <a:off x="329184" y="333179"/>
            <a:ext cx="7056668" cy="1371986"/>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60423" y="206567"/>
            <a:ext cx="6594189" cy="1625210"/>
          </a:xfrm>
        </p:spPr>
        <p:txBody>
          <a:bodyPr>
            <a:normAutofit/>
          </a:bodyPr>
          <a:lstStyle/>
          <a:p>
            <a:pPr algn="ctr"/>
            <a:r>
              <a:rPr lang="it-IT" sz="4000">
                <a:solidFill>
                  <a:srgbClr val="FFFFFF"/>
                </a:solidFill>
              </a:rPr>
              <a:t>Euristica Nearest First</a:t>
            </a:r>
            <a:endParaRPr lang="it-IT" sz="4000" dirty="0">
              <a:solidFill>
                <a:srgbClr val="FFFFFF"/>
              </a:solidFill>
            </a:endParaRPr>
          </a:p>
        </p:txBody>
      </p:sp>
      <p:pic>
        <p:nvPicPr>
          <p:cNvPr id="5" name="Immagine 4">
            <a:extLst>
              <a:ext uri="{FF2B5EF4-FFF2-40B4-BE49-F238E27FC236}">
                <a16:creationId xmlns:a16="http://schemas.microsoft.com/office/drawing/2014/main" id="{C53CA160-71A7-4385-837B-1DFECA6A608A}"/>
              </a:ext>
            </a:extLst>
          </p:cNvPr>
          <p:cNvPicPr>
            <a:picLocks noChangeAspect="1"/>
          </p:cNvPicPr>
          <p:nvPr/>
        </p:nvPicPr>
        <p:blipFill>
          <a:blip r:embed="rId2"/>
          <a:stretch>
            <a:fillRect/>
          </a:stretch>
        </p:blipFill>
        <p:spPr>
          <a:xfrm>
            <a:off x="321732" y="2307359"/>
            <a:ext cx="7064120" cy="4051208"/>
          </a:xfrm>
          <a:prstGeom prst="rect">
            <a:avLst/>
          </a:prstGeom>
        </p:spPr>
      </p:pic>
    </p:spTree>
    <p:extLst>
      <p:ext uri="{BB962C8B-B14F-4D97-AF65-F5344CB8AC3E}">
        <p14:creationId xmlns:p14="http://schemas.microsoft.com/office/powerpoint/2010/main" val="335863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Euristica Earliest Deadline First</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Immagine 2">
            <a:extLst>
              <a:ext uri="{FF2B5EF4-FFF2-40B4-BE49-F238E27FC236}">
                <a16:creationId xmlns:a16="http://schemas.microsoft.com/office/drawing/2014/main" id="{7E7E51E8-B2F3-42DB-A47F-5FE26F03B6C1}"/>
              </a:ext>
            </a:extLst>
          </p:cNvPr>
          <p:cNvPicPr>
            <a:picLocks noChangeAspect="1"/>
          </p:cNvPicPr>
          <p:nvPr/>
        </p:nvPicPr>
        <p:blipFill>
          <a:blip r:embed="rId2"/>
          <a:stretch>
            <a:fillRect/>
          </a:stretch>
        </p:blipFill>
        <p:spPr>
          <a:xfrm>
            <a:off x="329184" y="2702865"/>
            <a:ext cx="7056669" cy="3638331"/>
          </a:xfrm>
          <a:prstGeom prst="rect">
            <a:avLst/>
          </a:prstGeom>
        </p:spPr>
      </p:pic>
      <p:sp>
        <p:nvSpPr>
          <p:cNvPr id="11" name="CasellaDiTesto 10">
            <a:extLst>
              <a:ext uri="{FF2B5EF4-FFF2-40B4-BE49-F238E27FC236}">
                <a16:creationId xmlns:a16="http://schemas.microsoft.com/office/drawing/2014/main" id="{66322BDC-0836-448B-BE95-E318A62E9B7C}"/>
              </a:ext>
            </a:extLst>
          </p:cNvPr>
          <p:cNvSpPr txBox="1"/>
          <p:nvPr/>
        </p:nvSpPr>
        <p:spPr>
          <a:xfrm>
            <a:off x="7751619" y="889842"/>
            <a:ext cx="3916125" cy="4801314"/>
          </a:xfrm>
          <a:prstGeom prst="rect">
            <a:avLst/>
          </a:prstGeom>
          <a:noFill/>
        </p:spPr>
        <p:txBody>
          <a:bodyPr wrap="square">
            <a:spAutoFit/>
          </a:bodyPr>
          <a:lstStyle/>
          <a:p>
            <a:pPr marL="285750" indent="-285750">
              <a:buFont typeface="Wingdings" panose="05000000000000000000" pitchFamily="2" charset="2"/>
              <a:buChar char="Ø"/>
            </a:pPr>
            <a:r>
              <a:rPr lang="it-IT" sz="1800">
                <a:solidFill>
                  <a:srgbClr val="FFFFFF"/>
                </a:solidFill>
              </a:rPr>
              <a:t>La differenza tra le 3 euristiche sviluppate consite nel criterio di selezione .</a:t>
            </a:r>
          </a:p>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800">
                <a:solidFill>
                  <a:srgbClr val="FFFFFF"/>
                </a:solidFill>
              </a:rPr>
              <a:t>L’euristica EDF seleziona come prossimo nodo da aggiungere al percorso quello con la deadline più vicina al </a:t>
            </a:r>
            <a:r>
              <a:rPr lang="it-IT" sz="1800" i="1">
                <a:solidFill>
                  <a:srgbClr val="FFFFFF"/>
                </a:solidFill>
              </a:rPr>
              <a:t>current_time </a:t>
            </a:r>
            <a:r>
              <a:rPr lang="it-IT">
                <a:solidFill>
                  <a:srgbClr val="FFFFFF"/>
                </a:solidFill>
              </a:rPr>
              <a:t>(</a:t>
            </a:r>
            <a:r>
              <a:rPr lang="it-IT" sz="1800">
                <a:solidFill>
                  <a:srgbClr val="FFFFFF"/>
                </a:solidFill>
              </a:rPr>
              <a:t>tempo impiegato per raggiungere e servire l’ultimo nodo aggiunto al percorso).</a:t>
            </a:r>
          </a:p>
          <a:p>
            <a:pPr marL="285750" indent="-285750">
              <a:buFont typeface="Wingdings" panose="05000000000000000000" pitchFamily="2" charset="2"/>
              <a:buChar char="Ø"/>
            </a:pPr>
            <a:endParaRPr lang="it-IT" i="1">
              <a:solidFill>
                <a:srgbClr val="FFFFFF"/>
              </a:solidFill>
            </a:endParaRPr>
          </a:p>
          <a:p>
            <a:pPr marL="285750" indent="-285750">
              <a:buFont typeface="Wingdings" panose="05000000000000000000" pitchFamily="2" charset="2"/>
              <a:buChar char="Ø"/>
            </a:pPr>
            <a:r>
              <a:rPr lang="it-IT">
                <a:solidFill>
                  <a:srgbClr val="FFFFFF"/>
                </a:solidFill>
              </a:rPr>
              <a:t>Per effettuare questa scelta è utile creare una lista in cui i nodi siano ordinati per deadline crescente. In questo modo il primo elemento della lista sarà sempre quello con deadline più bassa . </a:t>
            </a:r>
          </a:p>
        </p:txBody>
      </p:sp>
    </p:spTree>
    <p:extLst>
      <p:ext uri="{BB962C8B-B14F-4D97-AF65-F5344CB8AC3E}">
        <p14:creationId xmlns:p14="http://schemas.microsoft.com/office/powerpoint/2010/main" val="293831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Euristica Earliest Deadline First</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845138" y="2827788"/>
            <a:ext cx="3916125" cy="923330"/>
          </a:xfrm>
          <a:prstGeom prst="rect">
            <a:avLst/>
          </a:prstGeom>
          <a:noFill/>
        </p:spPr>
        <p:txBody>
          <a:bodyPr wrap="square">
            <a:spAutoFit/>
          </a:bodyPr>
          <a:lstStyle/>
          <a:p>
            <a:pPr marL="285750" indent="-285750">
              <a:buFont typeface="Wingdings" panose="05000000000000000000" pitchFamily="2" charset="2"/>
              <a:buChar char="Ø"/>
            </a:pPr>
            <a:r>
              <a:rPr lang="it-IT">
                <a:solidFill>
                  <a:srgbClr val="FFFFFF"/>
                </a:solidFill>
              </a:rPr>
              <a:t>La restante parte dell’euristica coincide esattamente con l’euristica Nearest First .</a:t>
            </a:r>
          </a:p>
        </p:txBody>
      </p:sp>
      <p:pic>
        <p:nvPicPr>
          <p:cNvPr id="8" name="Immagine 7">
            <a:extLst>
              <a:ext uri="{FF2B5EF4-FFF2-40B4-BE49-F238E27FC236}">
                <a16:creationId xmlns:a16="http://schemas.microsoft.com/office/drawing/2014/main" id="{35881DB1-1444-4D57-A9EA-FB936BE28B4B}"/>
              </a:ext>
            </a:extLst>
          </p:cNvPr>
          <p:cNvPicPr>
            <a:picLocks noChangeAspect="1"/>
          </p:cNvPicPr>
          <p:nvPr/>
        </p:nvPicPr>
        <p:blipFill>
          <a:blip r:embed="rId2"/>
          <a:stretch>
            <a:fillRect/>
          </a:stretch>
        </p:blipFill>
        <p:spPr>
          <a:xfrm>
            <a:off x="332305" y="3034146"/>
            <a:ext cx="7053548" cy="2289896"/>
          </a:xfrm>
          <a:prstGeom prst="rect">
            <a:avLst/>
          </a:prstGeom>
        </p:spPr>
      </p:pic>
    </p:spTree>
    <p:extLst>
      <p:ext uri="{BB962C8B-B14F-4D97-AF65-F5344CB8AC3E}">
        <p14:creationId xmlns:p14="http://schemas.microsoft.com/office/powerpoint/2010/main" val="446525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Euristica MDPDF – Minimum Distance Plus Deadline First</a:t>
            </a:r>
            <a:r>
              <a:rPr lang="it-IT" sz="4000">
                <a:solidFill>
                  <a:srgbClr val="FFFFFF"/>
                </a:solidFill>
              </a:rPr>
              <a:t>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1788696"/>
            <a:ext cx="3916125" cy="2862322"/>
          </a:xfrm>
          <a:prstGeom prst="rect">
            <a:avLst/>
          </a:prstGeom>
          <a:noFill/>
        </p:spPr>
        <p:txBody>
          <a:bodyPr wrap="square">
            <a:spAutoFit/>
          </a:bodyPr>
          <a:lstStyle/>
          <a:p>
            <a:pPr marL="285750" indent="-285750">
              <a:buFont typeface="Wingdings" panose="05000000000000000000" pitchFamily="2" charset="2"/>
              <a:buChar char="Ø"/>
            </a:pPr>
            <a:r>
              <a:rPr lang="it-IT">
                <a:solidFill>
                  <a:srgbClr val="FFFFFF"/>
                </a:solidFill>
              </a:rPr>
              <a:t>Il criterio di scelta dell’euristica MDPDF prevede di scegliere come nodo successivo sempre quello che presenta la somma tra deadline e distanza più bassa tra i nodi non ancora raggiunti .</a:t>
            </a:r>
          </a:p>
          <a:p>
            <a:pPr marL="285750" indent="-285750">
              <a:buFont typeface="Wingdings" panose="05000000000000000000" pitchFamily="2" charset="2"/>
              <a:buChar char="Ø"/>
            </a:pPr>
            <a:endParaRPr lang="it-IT">
              <a:solidFill>
                <a:srgbClr val="FFFFFF"/>
              </a:solidFill>
            </a:endParaRPr>
          </a:p>
          <a:p>
            <a:pPr marL="285750" indent="-285750">
              <a:buFont typeface="Wingdings" panose="05000000000000000000" pitchFamily="2" charset="2"/>
              <a:buChar char="Ø"/>
            </a:pPr>
            <a:r>
              <a:rPr lang="it-IT">
                <a:solidFill>
                  <a:srgbClr val="FFFFFF"/>
                </a:solidFill>
              </a:rPr>
              <a:t>La restante parte dell’euristica risulta essere uguale all’euristica Nearest First </a:t>
            </a:r>
          </a:p>
        </p:txBody>
      </p:sp>
      <p:pic>
        <p:nvPicPr>
          <p:cNvPr id="3" name="Immagine 2">
            <a:extLst>
              <a:ext uri="{FF2B5EF4-FFF2-40B4-BE49-F238E27FC236}">
                <a16:creationId xmlns:a16="http://schemas.microsoft.com/office/drawing/2014/main" id="{7D4C6636-AC8B-4BC7-8AB3-AFC62B7829A9}"/>
              </a:ext>
            </a:extLst>
          </p:cNvPr>
          <p:cNvPicPr>
            <a:picLocks noChangeAspect="1"/>
          </p:cNvPicPr>
          <p:nvPr/>
        </p:nvPicPr>
        <p:blipFill>
          <a:blip r:embed="rId2"/>
          <a:stretch>
            <a:fillRect/>
          </a:stretch>
        </p:blipFill>
        <p:spPr>
          <a:xfrm>
            <a:off x="329184" y="3428999"/>
            <a:ext cx="7056669" cy="1827109"/>
          </a:xfrm>
          <a:prstGeom prst="rect">
            <a:avLst/>
          </a:prstGeom>
        </p:spPr>
      </p:pic>
    </p:spTree>
    <p:extLst>
      <p:ext uri="{BB962C8B-B14F-4D97-AF65-F5344CB8AC3E}">
        <p14:creationId xmlns:p14="http://schemas.microsoft.com/office/powerpoint/2010/main" val="681975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dirty="0">
                <a:solidFill>
                  <a:srgbClr val="FFFFFF"/>
                </a:solidFill>
              </a:rPr>
              <a:t>Operatori genetici</a:t>
            </a:r>
            <a:r>
              <a:rPr lang="it-IT" sz="3200">
                <a:solidFill>
                  <a:srgbClr val="FFFFFF"/>
                </a:solidFill>
              </a:rPr>
              <a:t>: BCRC (Best Cost Route Crossover)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a:t>
            </a:r>
            <a:r>
              <a:rPr lang="it-IT" sz="1800">
                <a:solidFill>
                  <a:srgbClr val="FFFFFF"/>
                </a:solidFill>
              </a:rPr>
              <a:t>due soluzioni (stringhe </a:t>
            </a:r>
            <a:r>
              <a:rPr lang="it-IT" sz="1800" dirty="0">
                <a:solidFill>
                  <a:srgbClr val="FFFFFF"/>
                </a:solidFill>
              </a:rPr>
              <a:t>di </a:t>
            </a:r>
            <a:r>
              <a:rPr lang="it-IT" sz="1800">
                <a:solidFill>
                  <a:srgbClr val="FFFFFF"/>
                </a:solidFill>
              </a:rPr>
              <a:t>N elementi):</a:t>
            </a:r>
          </a:p>
          <a:p>
            <a:pPr marL="447675">
              <a:buFontTx/>
              <a:buChar char="-"/>
            </a:pPr>
            <a:r>
              <a:rPr lang="it-IT" sz="1600">
                <a:solidFill>
                  <a:srgbClr val="FFFFFF"/>
                </a:solidFill>
              </a:rPr>
              <a:t>si </a:t>
            </a:r>
            <a:r>
              <a:rPr lang="it-IT" sz="1600" dirty="0">
                <a:solidFill>
                  <a:srgbClr val="FFFFFF"/>
                </a:solidFill>
              </a:rPr>
              <a:t>prendono due sotto stringhe della </a:t>
            </a:r>
            <a:r>
              <a:rPr lang="it-IT" sz="1600">
                <a:solidFill>
                  <a:srgbClr val="FFFFFF"/>
                </a:solidFill>
              </a:rPr>
              <a:t>stessa dimensione;</a:t>
            </a:r>
          </a:p>
          <a:p>
            <a:pPr marL="447675">
              <a:buFontTx/>
              <a:buChar char="-"/>
            </a:pPr>
            <a:r>
              <a:rPr lang="it-IT" sz="1600">
                <a:solidFill>
                  <a:srgbClr val="FFFFFF"/>
                </a:solidFill>
              </a:rPr>
              <a:t>gli elementi della sottostringa ricavata dalla soluzione 1 vengono eliminati dalla soluzione 2 e reinseriti in essa come successori del nodo più vicino;</a:t>
            </a:r>
          </a:p>
          <a:p>
            <a:pPr marL="447675">
              <a:buFontTx/>
              <a:buChar char="-"/>
            </a:pPr>
            <a:r>
              <a:rPr lang="it-IT" sz="1600">
                <a:solidFill>
                  <a:srgbClr val="FFFFFF"/>
                </a:solidFill>
              </a:rPr>
              <a:t>stesso procedimento si applica per la soluzione 2 .</a:t>
            </a:r>
            <a:endParaRPr lang="it-IT" sz="1600" dirty="0">
              <a:solidFill>
                <a:srgbClr val="FFFFFF"/>
              </a:solidFill>
            </a:endParaRPr>
          </a:p>
          <a:p>
            <a:pPr>
              <a:buFont typeface="Wingdings" panose="05000000000000000000" pitchFamily="2" charset="2"/>
              <a:buChar char="Ø"/>
            </a:pPr>
            <a:r>
              <a:rPr lang="it-IT" sz="1800">
                <a:solidFill>
                  <a:srgbClr val="FFFFFF"/>
                </a:solidFill>
              </a:rPr>
              <a:t>L’ammissibilità delle due soluzioni generate è valutata successivamente. In caso negativo tale soluzione subirà un termine di penalità proporzionale alla sua inammissibilità .</a:t>
            </a:r>
            <a:endParaRPr lang="it-IT" sz="1600" baseline="-2500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370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a:t>
            </a:r>
            <a:r>
              <a:rPr lang="it-IT" sz="4000">
                <a:solidFill>
                  <a:srgbClr val="FFFFFF"/>
                </a:solidFill>
              </a:rPr>
              <a:t>: Best </a:t>
            </a:r>
            <a:r>
              <a:rPr lang="it-IT" sz="4000" dirty="0">
                <a:solidFill>
                  <a:srgbClr val="FFFFFF"/>
                </a:solidFill>
              </a:rPr>
              <a:t>cost </a:t>
            </a:r>
            <a:r>
              <a:rPr lang="it-IT" sz="4000" dirty="0" err="1">
                <a:solidFill>
                  <a:srgbClr val="FFFFFF"/>
                </a:solidFill>
              </a:rPr>
              <a:t>route</a:t>
            </a:r>
            <a:r>
              <a:rPr lang="it-IT" sz="4000" dirty="0">
                <a:solidFill>
                  <a:srgbClr val="FFFFFF"/>
                </a:solidFill>
              </a:rPr>
              <a:t> 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lnSpcReduction="10000"/>
          </a:bodyPr>
          <a:lstStyle/>
          <a:p>
            <a:pPr>
              <a:buFont typeface="Wingdings" panose="05000000000000000000" pitchFamily="2" charset="2"/>
              <a:buChar char="Ø"/>
            </a:pPr>
            <a:r>
              <a:rPr lang="it-IT" sz="1800" dirty="0">
                <a:solidFill>
                  <a:srgbClr val="FFFFFF"/>
                </a:solidFill>
              </a:rPr>
              <a:t>A partire da due stringhe di N elementi </a:t>
            </a:r>
            <a:r>
              <a:rPr lang="it-IT" sz="1800">
                <a:solidFill>
                  <a:srgbClr val="FFFFFF"/>
                </a:solidFill>
              </a:rPr>
              <a:t>in ingresso (</a:t>
            </a:r>
            <a:r>
              <a:rPr lang="it-IT" sz="1800" i="1">
                <a:solidFill>
                  <a:srgbClr val="FFFFFF"/>
                </a:solidFill>
              </a:rPr>
              <a:t>solution1, solution2</a:t>
            </a:r>
            <a:r>
              <a:rPr lang="it-IT" sz="1800">
                <a:solidFill>
                  <a:srgbClr val="FFFFFF"/>
                </a:solidFill>
              </a:rPr>
              <a:t>), </a:t>
            </a:r>
            <a:r>
              <a:rPr lang="it-IT" sz="1800" dirty="0">
                <a:solidFill>
                  <a:srgbClr val="FFFFFF"/>
                </a:solidFill>
              </a:rPr>
              <a:t>si selezionano due </a:t>
            </a:r>
            <a:r>
              <a:rPr lang="it-IT" sz="1800" dirty="0" err="1">
                <a:solidFill>
                  <a:srgbClr val="FFFFFF"/>
                </a:solidFill>
              </a:rPr>
              <a:t>sottoliste</a:t>
            </a:r>
            <a:r>
              <a:rPr lang="it-IT" sz="1800" dirty="0">
                <a:solidFill>
                  <a:srgbClr val="FFFFFF"/>
                </a:solidFill>
              </a:rPr>
              <a:t> di range massimo definito come parametro di input </a:t>
            </a:r>
            <a:r>
              <a:rPr lang="it-IT" sz="1800">
                <a:solidFill>
                  <a:srgbClr val="FFFFFF"/>
                </a:solidFill>
              </a:rPr>
              <a:t>della 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dirty="0">
                <a:solidFill>
                  <a:srgbClr val="FFFFFF"/>
                </a:solidFill>
              </a:rPr>
              <a:t>Le </a:t>
            </a:r>
            <a:r>
              <a:rPr lang="it-IT" sz="1800" dirty="0" err="1">
                <a:solidFill>
                  <a:srgbClr val="FFFFFF"/>
                </a:solidFill>
              </a:rPr>
              <a:t>sottoliste</a:t>
            </a:r>
            <a:r>
              <a:rPr lang="it-IT" sz="1800" dirty="0">
                <a:solidFill>
                  <a:srgbClr val="FFFFFF"/>
                </a:solidFill>
              </a:rPr>
              <a:t> così definite vengono poi scambiate e inserite nei </a:t>
            </a:r>
            <a:r>
              <a:rPr lang="it-IT" sz="1800" dirty="0" err="1">
                <a:solidFill>
                  <a:srgbClr val="FFFFFF"/>
                </a:solidFill>
              </a:rPr>
              <a:t>child</a:t>
            </a:r>
            <a:r>
              <a:rPr lang="it-IT" sz="1800" dirty="0">
                <a:solidFill>
                  <a:srgbClr val="FFFFFF"/>
                </a:solidFill>
              </a:rPr>
              <a:t> in maniera tale da minimizzare la distanza tra i nodi</a:t>
            </a:r>
            <a:r>
              <a:rPr lang="it-IT" sz="1800">
                <a:solidFill>
                  <a:srgbClr val="FFFFFF"/>
                </a:solidFill>
              </a:rPr>
              <a:t>. </a:t>
            </a:r>
            <a:endParaRPr lang="it-IT" sz="1800" dirty="0">
              <a:solidFill>
                <a:srgbClr val="FFFFFF"/>
              </a:solidFill>
            </a:endParaRPr>
          </a:p>
          <a:p>
            <a:pPr>
              <a:buFont typeface="Wingdings" panose="05000000000000000000" pitchFamily="2" charset="2"/>
              <a:buChar char="Ø"/>
            </a:pPr>
            <a:r>
              <a:rPr lang="it-IT" sz="1800">
                <a:solidFill>
                  <a:srgbClr val="FFFFFF"/>
                </a:solidFill>
              </a:rPr>
              <a:t>L’ammissibilità delle soluzioni generate è valutata dalla funzione Is_admissible della classe Solution . Tale funzione permette di valutare l’ammissibilità e settare a 0 o ad 1 l’attributo «admissible» dell’istanza su cui è applicata . Se la soluzione non è ammissibile, sarà assegnato un termine di penalità alla sua fitness .</a:t>
            </a:r>
          </a:p>
        </p:txBody>
      </p:sp>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2"/>
          <a:stretch>
            <a:fillRect/>
          </a:stretch>
        </p:blipFill>
        <p:spPr>
          <a:xfrm>
            <a:off x="2073014" y="2543613"/>
            <a:ext cx="3366273" cy="389995"/>
          </a:xfrm>
          <a:prstGeom prst="rect">
            <a:avLst/>
          </a:prstGeom>
        </p:spPr>
      </p:pic>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182948349"/>
              </p:ext>
            </p:extLst>
          </p:nvPr>
        </p:nvGraphicFramePr>
        <p:xfrm>
          <a:off x="1665200"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92788185"/>
              </p:ext>
            </p:extLst>
          </p:nvPr>
        </p:nvGraphicFramePr>
        <p:xfrm>
          <a:off x="1665200"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14" name="CasellaDiTesto 13"/>
          <p:cNvSpPr txBox="1"/>
          <p:nvPr/>
        </p:nvSpPr>
        <p:spPr>
          <a:xfrm>
            <a:off x="750013" y="3110704"/>
            <a:ext cx="834459" cy="338554"/>
          </a:xfrm>
          <a:prstGeom prst="rect">
            <a:avLst/>
          </a:prstGeom>
          <a:noFill/>
        </p:spPr>
        <p:txBody>
          <a:bodyPr wrap="none" rtlCol="0">
            <a:spAutoFit/>
          </a:bodyPr>
          <a:lstStyle/>
          <a:p>
            <a:r>
              <a:rPr lang="it-IT" sz="1600" dirty="0"/>
              <a:t>Parent1</a:t>
            </a:r>
          </a:p>
        </p:txBody>
      </p:sp>
      <p:sp>
        <p:nvSpPr>
          <p:cNvPr id="15" name="CasellaDiTesto 14"/>
          <p:cNvSpPr txBox="1"/>
          <p:nvPr/>
        </p:nvSpPr>
        <p:spPr>
          <a:xfrm>
            <a:off x="765407" y="3539532"/>
            <a:ext cx="834459" cy="338554"/>
          </a:xfrm>
          <a:prstGeom prst="rect">
            <a:avLst/>
          </a:prstGeom>
          <a:noFill/>
        </p:spPr>
        <p:txBody>
          <a:bodyPr wrap="none" rtlCol="0">
            <a:spAutoFit/>
          </a:bodyPr>
          <a:lstStyle/>
          <a:p>
            <a:r>
              <a:rPr lang="it-IT" sz="1600" dirty="0"/>
              <a:t>Parent2</a:t>
            </a:r>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78870444"/>
              </p:ext>
            </p:extLst>
          </p:nvPr>
        </p:nvGraphicFramePr>
        <p:xfrm>
          <a:off x="558820" y="484243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20187987"/>
              </p:ext>
            </p:extLst>
          </p:nvPr>
        </p:nvGraphicFramePr>
        <p:xfrm>
          <a:off x="907242" y="405371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8" name="Connettore 2 7"/>
          <p:cNvCxnSpPr/>
          <p:nvPr/>
        </p:nvCxnSpPr>
        <p:spPr>
          <a:xfrm flipH="1">
            <a:off x="729996" y="438136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p:cNvCxnSpPr>
            <a:stCxn id="19" idx="2"/>
          </p:cNvCxnSpPr>
          <p:nvPr/>
        </p:nvCxnSpPr>
        <p:spPr>
          <a:xfrm flipH="1">
            <a:off x="1052803" y="438136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p:cNvCxnSpPr>
            <a:stCxn id="19" idx="2"/>
          </p:cNvCxnSpPr>
          <p:nvPr/>
        </p:nvCxnSpPr>
        <p:spPr>
          <a:xfrm>
            <a:off x="1074407" y="438136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p:cNvCxnSpPr>
            <a:stCxn id="19" idx="2"/>
          </p:cNvCxnSpPr>
          <p:nvPr/>
        </p:nvCxnSpPr>
        <p:spPr>
          <a:xfrm>
            <a:off x="1074407" y="438136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p:cNvCxnSpPr>
            <a:stCxn id="19" idx="2"/>
          </p:cNvCxnSpPr>
          <p:nvPr/>
        </p:nvCxnSpPr>
        <p:spPr>
          <a:xfrm>
            <a:off x="1074407" y="438136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asellaDiTesto 32"/>
          <p:cNvSpPr txBox="1"/>
          <p:nvPr/>
        </p:nvSpPr>
        <p:spPr>
          <a:xfrm>
            <a:off x="2576583" y="4205614"/>
            <a:ext cx="2515556" cy="2031325"/>
          </a:xfrm>
          <a:prstGeom prst="rect">
            <a:avLst/>
          </a:prstGeom>
          <a:noFill/>
        </p:spPr>
        <p:txBody>
          <a:bodyPr wrap="square" rtlCol="0">
            <a:spAutoFit/>
          </a:bodyPr>
          <a:lstStyle/>
          <a:p>
            <a:pPr algn="ctr"/>
            <a:r>
              <a:rPr lang="it-IT" sz="1400" dirty="0"/>
              <a:t>Si sceglie la posizione con </a:t>
            </a:r>
          </a:p>
          <a:p>
            <a:pPr algn="ctr"/>
            <a:r>
              <a:rPr lang="it-IT" sz="1400" dirty="0"/>
              <a:t>la distanza minima con il nodo </a:t>
            </a:r>
            <a:r>
              <a:rPr lang="it-IT" sz="1400" i="1" dirty="0"/>
              <a:t>j </a:t>
            </a:r>
            <a:r>
              <a:rPr lang="it-IT" sz="1400" dirty="0"/>
              <a:t>per ogni </a:t>
            </a:r>
            <a:r>
              <a:rPr lang="it-IT" sz="1400" i="1" dirty="0"/>
              <a:t>j</a:t>
            </a:r>
          </a:p>
          <a:p>
            <a:pPr algn="ctr"/>
            <a:r>
              <a:rPr lang="it-IT" sz="1400" dirty="0"/>
              <a:t>(ad esempio 2 dopo il nodo 5) </a:t>
            </a:r>
          </a:p>
          <a:p>
            <a:pPr algn="ctr"/>
            <a:r>
              <a:rPr lang="it-IT" sz="1400" dirty="0"/>
              <a:t>(ad esempio 3 dopo il nodo 6)</a:t>
            </a:r>
          </a:p>
          <a:p>
            <a:pPr algn="ctr"/>
            <a:r>
              <a:rPr lang="it-IT" sz="1400" dirty="0"/>
              <a:t>(ad esempio 5 dopo il nodo 3)</a:t>
            </a:r>
          </a:p>
          <a:p>
            <a:pPr algn="ctr"/>
            <a:r>
              <a:rPr lang="it-IT" sz="1400" dirty="0"/>
              <a:t>(ad esempio 6 dopo il nodo 1)</a:t>
            </a:r>
          </a:p>
          <a:p>
            <a:pPr algn="ctr"/>
            <a:endParaRPr lang="it-IT" sz="1400" dirty="0"/>
          </a:p>
          <a:p>
            <a:pPr algn="ctr"/>
            <a:endParaRPr lang="it-IT" sz="1400" dirty="0"/>
          </a:p>
        </p:txBody>
      </p:sp>
      <p:graphicFrame>
        <p:nvGraphicFramePr>
          <p:cNvPr id="3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54746851"/>
              </p:ext>
            </p:extLst>
          </p:nvPr>
        </p:nvGraphicFramePr>
        <p:xfrm>
          <a:off x="558820" y="60822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3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74542449"/>
              </p:ext>
            </p:extLst>
          </p:nvPr>
        </p:nvGraphicFramePr>
        <p:xfrm>
          <a:off x="907242" y="529351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40" name="Connettore 2 39"/>
          <p:cNvCxnSpPr/>
          <p:nvPr/>
        </p:nvCxnSpPr>
        <p:spPr>
          <a:xfrm flipH="1">
            <a:off x="729996" y="562117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p:cNvCxnSpPr>
            <a:stCxn id="39" idx="2"/>
          </p:cNvCxnSpPr>
          <p:nvPr/>
        </p:nvCxnSpPr>
        <p:spPr>
          <a:xfrm flipH="1">
            <a:off x="1052803" y="562117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p:cNvCxnSpPr>
            <a:stCxn id="39" idx="2"/>
          </p:cNvCxnSpPr>
          <p:nvPr/>
        </p:nvCxnSpPr>
        <p:spPr>
          <a:xfrm>
            <a:off x="1074407" y="562117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p:cNvCxnSpPr>
            <a:stCxn id="39" idx="2"/>
          </p:cNvCxnSpPr>
          <p:nvPr/>
        </p:nvCxnSpPr>
        <p:spPr>
          <a:xfrm>
            <a:off x="1074407" y="562117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p:cNvCxnSpPr>
            <a:stCxn id="39" idx="2"/>
          </p:cNvCxnSpPr>
          <p:nvPr/>
        </p:nvCxnSpPr>
        <p:spPr>
          <a:xfrm>
            <a:off x="1074407" y="562117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02709061"/>
              </p:ext>
            </p:extLst>
          </p:nvPr>
        </p:nvGraphicFramePr>
        <p:xfrm>
          <a:off x="4544808"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339380795"/>
              </p:ext>
            </p:extLst>
          </p:nvPr>
        </p:nvGraphicFramePr>
        <p:xfrm>
          <a:off x="5157589" y="487695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86080334"/>
              </p:ext>
            </p:extLst>
          </p:nvPr>
        </p:nvGraphicFramePr>
        <p:xfrm>
          <a:off x="5506011" y="408823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0" name="Connettore 2 49"/>
          <p:cNvCxnSpPr/>
          <p:nvPr/>
        </p:nvCxnSpPr>
        <p:spPr>
          <a:xfrm flipH="1">
            <a:off x="5328765" y="441588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p:cNvCxnSpPr>
            <a:stCxn id="48" idx="2"/>
          </p:cNvCxnSpPr>
          <p:nvPr/>
        </p:nvCxnSpPr>
        <p:spPr>
          <a:xfrm flipH="1">
            <a:off x="5651572" y="441588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p:cNvCxnSpPr>
            <a:stCxn id="48" idx="2"/>
          </p:cNvCxnSpPr>
          <p:nvPr/>
        </p:nvCxnSpPr>
        <p:spPr>
          <a:xfrm>
            <a:off x="5673176" y="441588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ttore 2 53"/>
          <p:cNvCxnSpPr>
            <a:stCxn id="48" idx="2"/>
          </p:cNvCxnSpPr>
          <p:nvPr/>
        </p:nvCxnSpPr>
        <p:spPr>
          <a:xfrm>
            <a:off x="5673176" y="441588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48" idx="2"/>
          </p:cNvCxnSpPr>
          <p:nvPr/>
        </p:nvCxnSpPr>
        <p:spPr>
          <a:xfrm>
            <a:off x="5673176" y="441588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276778760"/>
              </p:ext>
            </p:extLst>
          </p:nvPr>
        </p:nvGraphicFramePr>
        <p:xfrm>
          <a:off x="5157589" y="61040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57"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5703642"/>
              </p:ext>
            </p:extLst>
          </p:nvPr>
        </p:nvGraphicFramePr>
        <p:xfrm>
          <a:off x="5506011" y="531533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8" name="Connettore 2 57"/>
          <p:cNvCxnSpPr/>
          <p:nvPr/>
        </p:nvCxnSpPr>
        <p:spPr>
          <a:xfrm flipH="1">
            <a:off x="5328765" y="564299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p:cNvCxnSpPr>
            <a:stCxn id="57" idx="2"/>
          </p:cNvCxnSpPr>
          <p:nvPr/>
        </p:nvCxnSpPr>
        <p:spPr>
          <a:xfrm flipH="1">
            <a:off x="5651572" y="564299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p:cNvCxnSpPr>
            <a:stCxn id="57" idx="2"/>
          </p:cNvCxnSpPr>
          <p:nvPr/>
        </p:nvCxnSpPr>
        <p:spPr>
          <a:xfrm>
            <a:off x="5673176" y="564299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p:cNvCxnSpPr>
            <a:stCxn id="57" idx="2"/>
          </p:cNvCxnSpPr>
          <p:nvPr/>
        </p:nvCxnSpPr>
        <p:spPr>
          <a:xfrm>
            <a:off x="5673176" y="564299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p:cNvCxnSpPr>
            <a:stCxn id="57" idx="2"/>
          </p:cNvCxnSpPr>
          <p:nvPr/>
        </p:nvCxnSpPr>
        <p:spPr>
          <a:xfrm>
            <a:off x="5673176" y="564299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3"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110974716"/>
              </p:ext>
            </p:extLst>
          </p:nvPr>
        </p:nvGraphicFramePr>
        <p:xfrm>
          <a:off x="4544808"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Tree>
    <p:extLst>
      <p:ext uri="{BB962C8B-B14F-4D97-AF65-F5344CB8AC3E}">
        <p14:creationId xmlns:p14="http://schemas.microsoft.com/office/powerpoint/2010/main" val="1967430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a:t>
            </a:r>
            <a:r>
              <a:rPr lang="it-IT" sz="4000">
                <a:solidFill>
                  <a:srgbClr val="FFFFFF"/>
                </a:solidFill>
              </a:rPr>
              <a:t>: Double </a:t>
            </a:r>
            <a:r>
              <a:rPr lang="it-IT" sz="4000" dirty="0">
                <a:solidFill>
                  <a:srgbClr val="FFFFFF"/>
                </a:solidFill>
              </a:rPr>
              <a:t>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a:t>
            </a:r>
            <a:r>
              <a:rPr lang="it-IT" sz="1800" i="1" dirty="0">
                <a:solidFill>
                  <a:srgbClr val="FFFFFF"/>
                </a:solidFill>
              </a:rPr>
              <a:t>sol1, sol2</a:t>
            </a:r>
            <a:r>
              <a:rPr lang="it-IT" sz="1800" dirty="0">
                <a:solidFill>
                  <a:srgbClr val="FFFFFF"/>
                </a:solidFill>
              </a:rPr>
              <a:t>), si selezionano due </a:t>
            </a:r>
            <a:r>
              <a:rPr lang="it-IT" sz="1800" dirty="0" err="1">
                <a:solidFill>
                  <a:srgbClr val="FFFFFF"/>
                </a:solidFill>
              </a:rPr>
              <a:t>sottoliste</a:t>
            </a:r>
            <a:r>
              <a:rPr lang="it-IT" sz="1800" dirty="0">
                <a:solidFill>
                  <a:srgbClr val="FFFFFF"/>
                </a:solidFill>
              </a:rPr>
              <a:t> di range massimo definito come parametro di input della </a:t>
            </a:r>
            <a:r>
              <a:rPr lang="it-IT" sz="1800">
                <a:solidFill>
                  <a:srgbClr val="FFFFFF"/>
                </a:solidFill>
              </a:rPr>
              <a:t>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dirty="0">
                <a:solidFill>
                  <a:srgbClr val="FFFFFF"/>
                </a:solidFill>
              </a:rPr>
              <a:t>Le </a:t>
            </a:r>
            <a:r>
              <a:rPr lang="it-IT" sz="1800" dirty="0" err="1">
                <a:solidFill>
                  <a:srgbClr val="FFFFFF"/>
                </a:solidFill>
              </a:rPr>
              <a:t>sottoliste</a:t>
            </a:r>
            <a:r>
              <a:rPr lang="it-IT" sz="1800" dirty="0">
                <a:solidFill>
                  <a:srgbClr val="FFFFFF"/>
                </a:solidFill>
              </a:rPr>
              <a:t> così definite vengono scambiate.</a:t>
            </a:r>
          </a:p>
          <a:p>
            <a:pPr>
              <a:buFont typeface="Wingdings" panose="05000000000000000000" pitchFamily="2" charset="2"/>
              <a:buChar char="Ø"/>
            </a:pPr>
            <a:r>
              <a:rPr lang="it-IT" sz="1800" dirty="0">
                <a:solidFill>
                  <a:srgbClr val="FFFFFF"/>
                </a:solidFill>
              </a:rPr>
              <a:t>Per generare soluzioni in cui i nodi si ripetano una sola volta, bisogna identificare le associazioni di scambio tra le due </a:t>
            </a:r>
            <a:r>
              <a:rPr lang="it-IT" sz="1800" err="1">
                <a:solidFill>
                  <a:srgbClr val="FFFFFF"/>
                </a:solidFill>
              </a:rPr>
              <a:t>sottoliste</a:t>
            </a:r>
            <a:r>
              <a:rPr lang="it-IT" sz="1800">
                <a:solidFill>
                  <a:srgbClr val="FFFFFF"/>
                </a:solidFill>
              </a:rPr>
              <a:t> </a:t>
            </a:r>
          </a:p>
          <a:p>
            <a:pPr>
              <a:buFont typeface="Wingdings" panose="05000000000000000000" pitchFamily="2" charset="2"/>
              <a:buChar char="Ø"/>
            </a:pPr>
            <a:r>
              <a:rPr lang="it-IT" sz="1800">
                <a:solidFill>
                  <a:srgbClr val="FFFFFF"/>
                </a:solidFill>
              </a:rPr>
              <a:t>Anche alle soluzioni uscenti da questo crossover sarà applicata la funzione Is_admissible</a:t>
            </a:r>
            <a:endParaRPr lang="it-IT" sz="1800" dirty="0">
              <a:solidFill>
                <a:srgbClr val="FFFFFF"/>
              </a:solidFill>
            </a:endParaRP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rotWithShape="1">
          <a:blip r:embed="rId2"/>
          <a:srcRect t="11796"/>
          <a:stretch/>
        </p:blipFill>
        <p:spPr>
          <a:xfrm>
            <a:off x="1946399" y="2571874"/>
            <a:ext cx="3619500" cy="327658"/>
          </a:xfrm>
          <a:prstGeom prst="rect">
            <a:avLst/>
          </a:prstGeom>
        </p:spPr>
      </p:pic>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06904009"/>
              </p:ext>
            </p:extLst>
          </p:nvPr>
        </p:nvGraphicFramePr>
        <p:xfrm>
          <a:off x="1749156" y="3062156"/>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25378258"/>
              </p:ext>
            </p:extLst>
          </p:nvPr>
        </p:nvGraphicFramePr>
        <p:xfrm>
          <a:off x="1749156" y="350935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617874621"/>
              </p:ext>
            </p:extLst>
          </p:nvPr>
        </p:nvGraphicFramePr>
        <p:xfrm>
          <a:off x="3997333" y="3517073"/>
          <a:ext cx="2005986" cy="327658"/>
        </p:xfrm>
        <a:graphic>
          <a:graphicData uri="http://schemas.openxmlformats.org/drawingml/2006/table">
            <a:tbl>
              <a:tblPr firstRow="1" bandRow="1">
                <a:tableStyleId>{5C22544A-7EE6-4342-B048-85BDC9FD1C3A}</a:tableStyleId>
              </a:tblPr>
              <a:tblGrid>
                <a:gridCol w="334331">
                  <a:extLst>
                    <a:ext uri="{9D8B030D-6E8A-4147-A177-3AD203B41FA5}">
                      <a16:colId xmlns:a16="http://schemas.microsoft.com/office/drawing/2014/main" val="2411167900"/>
                    </a:ext>
                  </a:extLst>
                </a:gridCol>
                <a:gridCol w="334331">
                  <a:extLst>
                    <a:ext uri="{9D8B030D-6E8A-4147-A177-3AD203B41FA5}">
                      <a16:colId xmlns:a16="http://schemas.microsoft.com/office/drawing/2014/main" val="831540765"/>
                    </a:ext>
                  </a:extLst>
                </a:gridCol>
                <a:gridCol w="334331">
                  <a:extLst>
                    <a:ext uri="{9D8B030D-6E8A-4147-A177-3AD203B41FA5}">
                      <a16:colId xmlns:a16="http://schemas.microsoft.com/office/drawing/2014/main" val="649092517"/>
                    </a:ext>
                  </a:extLst>
                </a:gridCol>
                <a:gridCol w="334331">
                  <a:extLst>
                    <a:ext uri="{9D8B030D-6E8A-4147-A177-3AD203B41FA5}">
                      <a16:colId xmlns:a16="http://schemas.microsoft.com/office/drawing/2014/main" val="3305632144"/>
                    </a:ext>
                  </a:extLst>
                </a:gridCol>
                <a:gridCol w="334331">
                  <a:extLst>
                    <a:ext uri="{9D8B030D-6E8A-4147-A177-3AD203B41FA5}">
                      <a16:colId xmlns:a16="http://schemas.microsoft.com/office/drawing/2014/main" val="684211681"/>
                    </a:ext>
                  </a:extLst>
                </a:gridCol>
                <a:gridCol w="334331">
                  <a:extLst>
                    <a:ext uri="{9D8B030D-6E8A-4147-A177-3AD203B41FA5}">
                      <a16:colId xmlns:a16="http://schemas.microsoft.com/office/drawing/2014/main" val="1758649648"/>
                    </a:ext>
                  </a:extLst>
                </a:gridCol>
              </a:tblGrid>
              <a:tr h="327658">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4</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3</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2</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57406236"/>
              </p:ext>
            </p:extLst>
          </p:nvPr>
        </p:nvGraphicFramePr>
        <p:xfrm>
          <a:off x="3997338" y="3058975"/>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833969" y="3064696"/>
            <a:ext cx="834459" cy="338554"/>
          </a:xfrm>
          <a:prstGeom prst="rect">
            <a:avLst/>
          </a:prstGeom>
          <a:noFill/>
        </p:spPr>
        <p:txBody>
          <a:bodyPr wrap="none" rtlCol="0">
            <a:spAutoFit/>
          </a:bodyPr>
          <a:lstStyle/>
          <a:p>
            <a:r>
              <a:rPr lang="it-IT" sz="1600" dirty="0"/>
              <a:t>Parent1</a:t>
            </a:r>
          </a:p>
        </p:txBody>
      </p:sp>
      <p:sp>
        <p:nvSpPr>
          <p:cNvPr id="14" name="CasellaDiTesto 13"/>
          <p:cNvSpPr txBox="1"/>
          <p:nvPr/>
        </p:nvSpPr>
        <p:spPr>
          <a:xfrm>
            <a:off x="849363" y="3493524"/>
            <a:ext cx="834459" cy="338554"/>
          </a:xfrm>
          <a:prstGeom prst="rect">
            <a:avLst/>
          </a:prstGeom>
          <a:noFill/>
        </p:spPr>
        <p:txBody>
          <a:bodyPr wrap="none" rtlCol="0">
            <a:spAutoFit/>
          </a:bodyPr>
          <a:lstStyle/>
          <a:p>
            <a:r>
              <a:rPr lang="it-IT" sz="1600" dirty="0"/>
              <a:t>Parent2</a:t>
            </a:r>
          </a:p>
        </p:txBody>
      </p:sp>
      <p:sp>
        <p:nvSpPr>
          <p:cNvPr id="15" name="CasellaDiTesto 14"/>
          <p:cNvSpPr txBox="1"/>
          <p:nvPr/>
        </p:nvSpPr>
        <p:spPr>
          <a:xfrm>
            <a:off x="6228443" y="3064696"/>
            <a:ext cx="705642" cy="338554"/>
          </a:xfrm>
          <a:prstGeom prst="rect">
            <a:avLst/>
          </a:prstGeom>
          <a:noFill/>
        </p:spPr>
        <p:txBody>
          <a:bodyPr wrap="none" rtlCol="0">
            <a:spAutoFit/>
          </a:bodyPr>
          <a:lstStyle/>
          <a:p>
            <a:r>
              <a:rPr lang="it-IT" sz="1600" dirty="0"/>
              <a:t>Child1</a:t>
            </a:r>
          </a:p>
        </p:txBody>
      </p:sp>
      <p:sp>
        <p:nvSpPr>
          <p:cNvPr id="16" name="CasellaDiTesto 15"/>
          <p:cNvSpPr txBox="1"/>
          <p:nvPr/>
        </p:nvSpPr>
        <p:spPr>
          <a:xfrm>
            <a:off x="6228443" y="3493524"/>
            <a:ext cx="705642" cy="338554"/>
          </a:xfrm>
          <a:prstGeom prst="rect">
            <a:avLst/>
          </a:prstGeom>
          <a:noFill/>
        </p:spPr>
        <p:txBody>
          <a:bodyPr wrap="none" rtlCol="0">
            <a:spAutoFit/>
          </a:bodyPr>
          <a:lstStyle/>
          <a:p>
            <a:r>
              <a:rPr lang="it-IT" sz="1600" dirty="0"/>
              <a:t>Child2</a:t>
            </a:r>
          </a:p>
        </p:txBody>
      </p:sp>
      <p:sp>
        <p:nvSpPr>
          <p:cNvPr id="6" name="CasellaDiTesto 5"/>
          <p:cNvSpPr txBox="1"/>
          <p:nvPr/>
        </p:nvSpPr>
        <p:spPr>
          <a:xfrm>
            <a:off x="538448" y="4090937"/>
            <a:ext cx="4682692" cy="1938992"/>
          </a:xfrm>
          <a:prstGeom prst="rect">
            <a:avLst/>
          </a:prstGeom>
          <a:noFill/>
        </p:spPr>
        <p:txBody>
          <a:bodyPr wrap="none" rtlCol="0">
            <a:spAutoFit/>
          </a:bodyPr>
          <a:lstStyle/>
          <a:p>
            <a:pPr marL="342900" indent="-342900">
              <a:buFont typeface="+mj-lt"/>
              <a:buAutoNum type="arabicPeriod"/>
            </a:pPr>
            <a:r>
              <a:rPr lang="it-IT" sz="1400" dirty="0"/>
              <a:t>Per ogni nodo </a:t>
            </a:r>
            <a:r>
              <a:rPr lang="it-IT" sz="1400" i="1" dirty="0"/>
              <a:t>j</a:t>
            </a:r>
            <a:r>
              <a:rPr lang="it-IT" sz="1400" dirty="0"/>
              <a:t> in Parent1, esclusi quelli del Settore1:</a:t>
            </a:r>
          </a:p>
          <a:p>
            <a:pPr marL="342900" indent="-342900">
              <a:buFont typeface="+mj-lt"/>
              <a:buAutoNum type="arabicPeriod"/>
            </a:pPr>
            <a:r>
              <a:rPr lang="it-IT" sz="1400" dirty="0"/>
              <a:t>Se </a:t>
            </a:r>
            <a:r>
              <a:rPr lang="it-IT" sz="1400" i="1" dirty="0"/>
              <a:t>j </a:t>
            </a:r>
            <a:r>
              <a:rPr lang="it-IT" sz="1400"/>
              <a:t>è nel </a:t>
            </a:r>
            <a:r>
              <a:rPr lang="it-IT" sz="1400" dirty="0"/>
              <a:t>Settore2 </a:t>
            </a:r>
          </a:p>
          <a:p>
            <a:pPr marL="857250" lvl="1" indent="-400050">
              <a:buFont typeface="+mj-lt"/>
              <a:buAutoNum type="romanUcPeriod"/>
            </a:pPr>
            <a:r>
              <a:rPr lang="it-IT" sz="1400" dirty="0"/>
              <a:t>Sostituisco </a:t>
            </a:r>
            <a:r>
              <a:rPr lang="it-IT" sz="1400" i="1" dirty="0"/>
              <a:t>j </a:t>
            </a:r>
            <a:r>
              <a:rPr lang="it-IT" sz="1400" dirty="0"/>
              <a:t>con l’elemento associato nel Settore2</a:t>
            </a:r>
          </a:p>
          <a:p>
            <a:pPr marL="857250" lvl="1" indent="-400050">
              <a:buFont typeface="+mj-lt"/>
              <a:buAutoNum type="romanUcPeriod"/>
            </a:pPr>
            <a:r>
              <a:rPr lang="it-IT" sz="1400" dirty="0"/>
              <a:t>Salto al punto 2</a:t>
            </a:r>
          </a:p>
          <a:p>
            <a:pPr marL="342900" indent="-342900">
              <a:buFont typeface="+mj-lt"/>
              <a:buAutoNum type="arabicPeriod"/>
            </a:pPr>
            <a:r>
              <a:rPr lang="it-IT" sz="1400" dirty="0"/>
              <a:t>Inserisco </a:t>
            </a:r>
            <a:r>
              <a:rPr lang="it-IT" sz="1400" i="1" dirty="0"/>
              <a:t>j</a:t>
            </a:r>
            <a:r>
              <a:rPr lang="it-IT" sz="1400" dirty="0"/>
              <a:t> nella posizione corrente</a:t>
            </a:r>
          </a:p>
          <a:p>
            <a:pPr marL="342900" indent="-342900">
              <a:buFont typeface="+mj-lt"/>
              <a:buAutoNum type="arabicPeriod"/>
            </a:pPr>
            <a:r>
              <a:rPr lang="it-IT" sz="1400" dirty="0"/>
              <a:t>Salto al punto 1</a:t>
            </a:r>
          </a:p>
          <a:p>
            <a:pPr marL="342900" indent="-342900">
              <a:buFont typeface="+mj-lt"/>
              <a:buAutoNum type="arabicPeriod"/>
            </a:pPr>
            <a:endParaRPr lang="it-IT" dirty="0"/>
          </a:p>
          <a:p>
            <a:pPr marL="800100" lvl="1" indent="-342900">
              <a:buFont typeface="+mj-lt"/>
              <a:buAutoNum type="arabicPeriod"/>
            </a:pPr>
            <a:endParaRPr lang="it-IT"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467273503"/>
              </p:ext>
            </p:extLst>
          </p:nvPr>
        </p:nvGraphicFramePr>
        <p:xfrm>
          <a:off x="2810093" y="592706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6</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5</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202147706"/>
              </p:ext>
            </p:extLst>
          </p:nvPr>
        </p:nvGraphicFramePr>
        <p:xfrm>
          <a:off x="2810094" y="5468966"/>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20" name="CasellaDiTesto 19"/>
          <p:cNvSpPr txBox="1"/>
          <p:nvPr/>
        </p:nvSpPr>
        <p:spPr>
          <a:xfrm>
            <a:off x="5041199" y="5474687"/>
            <a:ext cx="705642" cy="338554"/>
          </a:xfrm>
          <a:prstGeom prst="rect">
            <a:avLst/>
          </a:prstGeom>
          <a:noFill/>
        </p:spPr>
        <p:txBody>
          <a:bodyPr wrap="none" rtlCol="0">
            <a:spAutoFit/>
          </a:bodyPr>
          <a:lstStyle/>
          <a:p>
            <a:r>
              <a:rPr lang="it-IT" sz="1600" dirty="0"/>
              <a:t>Child1</a:t>
            </a:r>
          </a:p>
        </p:txBody>
      </p:sp>
      <p:sp>
        <p:nvSpPr>
          <p:cNvPr id="21" name="CasellaDiTesto 20"/>
          <p:cNvSpPr txBox="1"/>
          <p:nvPr/>
        </p:nvSpPr>
        <p:spPr>
          <a:xfrm>
            <a:off x="5041199" y="5916166"/>
            <a:ext cx="705642" cy="338554"/>
          </a:xfrm>
          <a:prstGeom prst="rect">
            <a:avLst/>
          </a:prstGeom>
          <a:noFill/>
        </p:spPr>
        <p:txBody>
          <a:bodyPr wrap="none" rtlCol="0">
            <a:spAutoFit/>
          </a:bodyPr>
          <a:lstStyle/>
          <a:p>
            <a:r>
              <a:rPr lang="it-IT" sz="1600" dirty="0"/>
              <a:t>Child2</a:t>
            </a:r>
          </a:p>
        </p:txBody>
      </p:sp>
    </p:spTree>
    <p:extLst>
      <p:ext uri="{BB962C8B-B14F-4D97-AF65-F5344CB8AC3E}">
        <p14:creationId xmlns:p14="http://schemas.microsoft.com/office/powerpoint/2010/main" val="2222373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a:t>
            </a:r>
            <a:r>
              <a:rPr lang="it-IT" sz="4000">
                <a:solidFill>
                  <a:srgbClr val="FFFFFF"/>
                </a:solidFill>
              </a:rPr>
              <a:t>: Mutazione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a:t>
            </a:r>
            <a:r>
              <a:rPr lang="it-IT" sz="1800">
                <a:solidFill>
                  <a:srgbClr val="FFFFFF"/>
                </a:solidFill>
              </a:rPr>
              <a:t>mutazione sono stati implementati</a:t>
            </a:r>
            <a:r>
              <a:rPr lang="it-IT" sz="1800" dirty="0">
                <a:solidFill>
                  <a:srgbClr val="FFFFFF"/>
                </a:solidFill>
              </a:rPr>
              <a:t>: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a:solidFill>
                  <a:srgbClr val="FFFFFF"/>
                </a:solidFill>
              </a:rPr>
              <a:t>Mutazione a scambio: </a:t>
            </a:r>
            <a:r>
              <a:rPr lang="it-IT" sz="1600" dirty="0">
                <a:solidFill>
                  <a:srgbClr val="FFFFFF"/>
                </a:solidFill>
              </a:rPr>
              <a:t>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cxnSp>
        <p:nvCxnSpPr>
          <p:cNvPr id="14" name="Connettore 2 13">
            <a:extLst>
              <a:ext uri="{FF2B5EF4-FFF2-40B4-BE49-F238E27FC236}">
                <a16:creationId xmlns:a16="http://schemas.microsoft.com/office/drawing/2014/main" id="{A7E0732C-51AA-4947-B9B0-3CCF15EA5FD4}"/>
              </a:ext>
            </a:extLst>
          </p:cNvPr>
          <p:cNvCxnSpPr/>
          <p:nvPr/>
        </p:nvCxnSpPr>
        <p:spPr>
          <a:xfrm flipV="1">
            <a:off x="3424664" y="3597296"/>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F68B5B78-0772-40B5-9037-BBA2F033594E}"/>
              </a:ext>
            </a:extLst>
          </p:cNvPr>
          <p:cNvCxnSpPr>
            <a:cxnSpLocks/>
          </p:cNvCxnSpPr>
          <p:nvPr/>
        </p:nvCxnSpPr>
        <p:spPr>
          <a:xfrm>
            <a:off x="3426141" y="4384678"/>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65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a:t>
            </a:r>
            <a:r>
              <a:rPr lang="en-US" sz="1600">
                <a:solidFill>
                  <a:srgbClr val="FFFFFF"/>
                </a:solidFill>
              </a:rPr>
              <a:t>. In questa variante il cliente i-esimo può essere servitor solo </a:t>
            </a:r>
            <a:r>
              <a:rPr lang="en-US" sz="1600" dirty="0">
                <a:solidFill>
                  <a:srgbClr val="FFFFFF"/>
                </a:solidFill>
              </a:rPr>
              <a:t>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a:t>
            </a:r>
            <a:r>
              <a:rPr lang="en-US" sz="1600">
                <a:solidFill>
                  <a:srgbClr val="FFFFFF"/>
                </a:solidFill>
              </a:rPr>
              <a:t>di servizio T</a:t>
            </a:r>
            <a:r>
              <a:rPr lang="en-US" sz="1600" baseline="-25000">
                <a:solidFill>
                  <a:srgbClr val="FFFFFF"/>
                </a:solidFill>
              </a:rPr>
              <a:t>i </a:t>
            </a:r>
            <a:r>
              <a:rPr lang="en-US" sz="160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a:t>
            </a:r>
            <a:r>
              <a:rPr lang="it-IT" sz="4000" dirty="0" err="1">
                <a:solidFill>
                  <a:srgbClr val="FFFFFF"/>
                </a:solidFill>
              </a:rPr>
              <a:t>Inversion</a:t>
            </a:r>
            <a:r>
              <a:rPr lang="it-IT" sz="4000" dirty="0">
                <a:solidFill>
                  <a:srgbClr val="FFFFFF"/>
                </a:solidFill>
              </a:rPr>
              <a:t>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una </a:t>
            </a:r>
            <a:r>
              <a:rPr lang="it-IT" sz="1800" dirty="0" err="1">
                <a:solidFill>
                  <a:srgbClr val="FFFFFF"/>
                </a:solidFill>
              </a:rPr>
              <a:t>sottolista</a:t>
            </a:r>
            <a:r>
              <a:rPr lang="it-IT" sz="1800" dirty="0">
                <a:solidFill>
                  <a:srgbClr val="FFFFFF"/>
                </a:solidFill>
              </a:rPr>
              <a:t> di range massimo definito come parametro di input della funzione ( </a:t>
            </a:r>
            <a:r>
              <a:rPr lang="it-IT" sz="1800" i="1" dirty="0">
                <a:solidFill>
                  <a:srgbClr val="FFFFFF"/>
                </a:solidFill>
              </a:rPr>
              <a:t>r</a:t>
            </a:r>
            <a:r>
              <a:rPr lang="it-IT" sz="1800" dirty="0">
                <a:solidFill>
                  <a:srgbClr val="FFFFFF"/>
                </a:solidFill>
              </a:rPr>
              <a:t> ).</a:t>
            </a:r>
          </a:p>
          <a:p>
            <a:pPr>
              <a:buFont typeface="Wingdings" panose="05000000000000000000" pitchFamily="2" charset="2"/>
              <a:buChar char="Ø"/>
            </a:pPr>
            <a:r>
              <a:rPr lang="it-IT" sz="1800" dirty="0">
                <a:solidFill>
                  <a:srgbClr val="FFFFFF"/>
                </a:solidFill>
              </a:rPr>
              <a:t>La </a:t>
            </a:r>
            <a:r>
              <a:rPr lang="it-IT" sz="1800" dirty="0" err="1">
                <a:solidFill>
                  <a:srgbClr val="FFFFFF"/>
                </a:solidFill>
              </a:rPr>
              <a:t>sottolista</a:t>
            </a:r>
            <a:r>
              <a:rPr lang="it-IT" sz="1800" dirty="0">
                <a:solidFill>
                  <a:srgbClr val="FFFFFF"/>
                </a:solidFill>
              </a:rPr>
              <a:t> così definita passa per una variabile temporanea per essere invertita. </a:t>
            </a:r>
          </a:p>
          <a:p>
            <a:pPr>
              <a:buFont typeface="Wingdings" panose="05000000000000000000" pitchFamily="2" charset="2"/>
              <a:buChar char="Ø"/>
            </a:pPr>
            <a:r>
              <a:rPr lang="it-IT" sz="1800" dirty="0">
                <a:solidFill>
                  <a:srgbClr val="FFFFFF"/>
                </a:solidFill>
              </a:rPr>
              <a:t>La soluzione costruita è ciò che resta da inserire in </a:t>
            </a:r>
            <a:r>
              <a:rPr lang="it-IT" sz="1800" dirty="0" err="1">
                <a:solidFill>
                  <a:srgbClr val="FFFFFF"/>
                </a:solidFill>
              </a:rPr>
              <a:t>New_breed</a:t>
            </a:r>
            <a:r>
              <a:rPr lang="it-IT" sz="1800" dirty="0">
                <a:solidFill>
                  <a:srgbClr val="FFFFFF"/>
                </a:solidFill>
              </a:rPr>
              <a:t> a partire da </a:t>
            </a:r>
            <a:r>
              <a:rPr lang="it-IT" sz="1800" dirty="0" err="1">
                <a:solidFill>
                  <a:srgbClr val="FFFFFF"/>
                </a:solidFill>
              </a:rPr>
              <a:t>Breed</a:t>
            </a:r>
            <a:r>
              <a:rPr lang="it-IT" sz="1800" dirty="0">
                <a:solidFill>
                  <a:srgbClr val="FFFFFF"/>
                </a:solidFill>
              </a:rPr>
              <a:t>.</a:t>
            </a:r>
          </a:p>
          <a:p>
            <a:pPr>
              <a:buFont typeface="Wingdings" panose="05000000000000000000" pitchFamily="2" charset="2"/>
              <a:buChar char="Ø"/>
            </a:pPr>
            <a:r>
              <a:rPr lang="it-IT" sz="1800">
                <a:solidFill>
                  <a:srgbClr val="FFFFFF"/>
                </a:solidFill>
              </a:rPr>
              <a:t>Come per le soluzioni uscenti dal crossover, anche queste soluzioni saranno analizzate e validate dalla funzione </a:t>
            </a:r>
            <a:r>
              <a:rPr lang="it-IT" sz="1800" i="1">
                <a:solidFill>
                  <a:srgbClr val="FFFFFF"/>
                </a:solidFill>
              </a:rPr>
              <a:t>Is_admissible .</a:t>
            </a:r>
            <a:endParaRPr lang="it-IT" sz="1800" i="1"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pic>
        <p:nvPicPr>
          <p:cNvPr id="7" name="Immagine 6">
            <a:extLst>
              <a:ext uri="{FF2B5EF4-FFF2-40B4-BE49-F238E27FC236}">
                <a16:creationId xmlns:a16="http://schemas.microsoft.com/office/drawing/2014/main" id="{F6278439-FE38-425A-ABEB-A77EFB207D75}"/>
              </a:ext>
            </a:extLst>
          </p:cNvPr>
          <p:cNvPicPr>
            <a:picLocks noChangeAspect="1"/>
          </p:cNvPicPr>
          <p:nvPr/>
        </p:nvPicPr>
        <p:blipFill>
          <a:blip r:embed="rId2"/>
          <a:stretch>
            <a:fillRect/>
          </a:stretch>
        </p:blipFill>
        <p:spPr>
          <a:xfrm>
            <a:off x="2063425" y="2424044"/>
            <a:ext cx="3495675" cy="542925"/>
          </a:xfrm>
          <a:prstGeom prst="rect">
            <a:avLst/>
          </a:prstGeom>
        </p:spPr>
      </p:pic>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1999586"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r)</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116798" cy="307777"/>
          </a:xfrm>
          <a:prstGeom prst="rect">
            <a:avLst/>
          </a:prstGeom>
          <a:noFill/>
        </p:spPr>
        <p:txBody>
          <a:bodyPr wrap="none" rtlCol="0">
            <a:spAutoFit/>
          </a:bodyPr>
          <a:lstStyle/>
          <a:p>
            <a:r>
              <a:rPr lang="it-IT" sz="1400" dirty="0" err="1"/>
              <a:t>randint</a:t>
            </a:r>
            <a:r>
              <a:rPr lang="it-IT" sz="1400" dirty="0"/>
              <a:t>(index1, index1 + r)</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73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ella 2">
            <a:extLst>
              <a:ext uri="{FF2B5EF4-FFF2-40B4-BE49-F238E27FC236}">
                <a16:creationId xmlns:a16="http://schemas.microsoft.com/office/drawing/2014/main" id="{534F4482-7905-4B17-A6E8-D4E35489DE6C}"/>
              </a:ext>
            </a:extLst>
          </p:cNvPr>
          <p:cNvGraphicFramePr>
            <a:graphicFrameLocks noGrp="1"/>
          </p:cNvGraphicFramePr>
          <p:nvPr/>
        </p:nvGraphicFramePr>
        <p:xfrm>
          <a:off x="2853709" y="460368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7" name="CasellaDiTesto 36">
            <a:extLst>
              <a:ext uri="{FF2B5EF4-FFF2-40B4-BE49-F238E27FC236}">
                <a16:creationId xmlns:a16="http://schemas.microsoft.com/office/drawing/2014/main" id="{B8B8930F-D551-4E20-9ACD-40E07B055AA5}"/>
              </a:ext>
            </a:extLst>
          </p:cNvPr>
          <p:cNvSpPr txBox="1"/>
          <p:nvPr/>
        </p:nvSpPr>
        <p:spPr>
          <a:xfrm>
            <a:off x="1620529" y="4620048"/>
            <a:ext cx="1158779" cy="338554"/>
          </a:xfrm>
          <a:prstGeom prst="rect">
            <a:avLst/>
          </a:prstGeom>
          <a:noFill/>
        </p:spPr>
        <p:txBody>
          <a:bodyPr wrap="none" rtlCol="0">
            <a:spAutoFit/>
          </a:bodyPr>
          <a:lstStyle/>
          <a:p>
            <a:r>
              <a:rPr lang="it-IT" sz="1600" dirty="0" err="1"/>
              <a:t>New_breed</a:t>
            </a:r>
            <a:endParaRPr lang="it-IT" sz="1600" dirty="0"/>
          </a:p>
        </p:txBody>
      </p:sp>
      <p:cxnSp>
        <p:nvCxnSpPr>
          <p:cNvPr id="33" name="Connettore 2 32">
            <a:extLst>
              <a:ext uri="{FF2B5EF4-FFF2-40B4-BE49-F238E27FC236}">
                <a16:creationId xmlns:a16="http://schemas.microsoft.com/office/drawing/2014/main" id="{67B2DA6A-2246-489F-8D56-344B1C403CDE}"/>
              </a:ext>
            </a:extLst>
          </p:cNvPr>
          <p:cNvCxnSpPr/>
          <p:nvPr/>
        </p:nvCxnSpPr>
        <p:spPr>
          <a:xfrm>
            <a:off x="3856699" y="5078027"/>
            <a:ext cx="0" cy="648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915979"/>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905082"/>
            <a:ext cx="873957" cy="338554"/>
          </a:xfrm>
          <a:prstGeom prst="rect">
            <a:avLst/>
          </a:prstGeom>
          <a:noFill/>
        </p:spPr>
        <p:txBody>
          <a:bodyPr wrap="none" rtlCol="0">
            <a:spAutoFit/>
          </a:bodyPr>
          <a:lstStyle/>
          <a:p>
            <a:r>
              <a:rPr lang="it-IT" sz="1600" dirty="0"/>
              <a:t>Solution</a:t>
            </a:r>
          </a:p>
        </p:txBody>
      </p:sp>
    </p:spTree>
    <p:extLst>
      <p:ext uri="{BB962C8B-B14F-4D97-AF65-F5344CB8AC3E}">
        <p14:creationId xmlns:p14="http://schemas.microsoft.com/office/powerpoint/2010/main" val="70315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Swap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due indici per un numero di volte pari a </a:t>
            </a:r>
            <a:r>
              <a:rPr lang="it-IT" sz="1800" i="1" dirty="0" err="1">
                <a:solidFill>
                  <a:srgbClr val="FFFFFF"/>
                </a:solidFill>
              </a:rPr>
              <a:t>swap_count</a:t>
            </a:r>
            <a:r>
              <a:rPr lang="it-IT" sz="1800" dirty="0">
                <a:solidFill>
                  <a:srgbClr val="FFFFFF"/>
                </a:solidFill>
              </a:rPr>
              <a:t>. </a:t>
            </a:r>
          </a:p>
          <a:p>
            <a:pPr>
              <a:buFont typeface="Wingdings" panose="05000000000000000000" pitchFamily="2" charset="2"/>
              <a:buChar char="Ø"/>
            </a:pPr>
            <a:r>
              <a:rPr lang="it-IT" sz="1800" dirty="0">
                <a:solidFill>
                  <a:srgbClr val="FFFFFF"/>
                </a:solidFill>
              </a:rPr>
              <a:t>Gli elementi di indici pari a quelli </a:t>
            </a:r>
            <a:r>
              <a:rPr lang="it-IT" sz="1800" dirty="0" err="1">
                <a:solidFill>
                  <a:srgbClr val="FFFFFF"/>
                </a:solidFill>
              </a:rPr>
              <a:t>randomicamente</a:t>
            </a:r>
            <a:r>
              <a:rPr lang="it-IT" sz="1800" dirty="0">
                <a:solidFill>
                  <a:srgbClr val="FFFFFF"/>
                </a:solidFill>
              </a:rPr>
              <a:t> definiti vengono tra loro scambiati. </a:t>
            </a:r>
          </a:p>
          <a:p>
            <a:pPr>
              <a:buFont typeface="Wingdings" panose="05000000000000000000" pitchFamily="2" charset="2"/>
              <a:buChar char="Ø"/>
            </a:pPr>
            <a:r>
              <a:rPr lang="it-IT" sz="1800">
                <a:solidFill>
                  <a:srgbClr val="FFFFFF"/>
                </a:solidFill>
              </a:rPr>
              <a:t>Come per le soluzioni uscenti dal crossover, anche queste soluzioni saranno analizzate e validate dalla funzione </a:t>
            </a:r>
            <a:r>
              <a:rPr lang="it-IT" sz="1800" i="1">
                <a:solidFill>
                  <a:srgbClr val="FFFFFF"/>
                </a:solidFill>
              </a:rPr>
              <a:t>Is_admissible .</a:t>
            </a:r>
            <a:endParaRPr lang="it-IT" sz="1800" i="1"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108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01396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003063"/>
            <a:ext cx="873957" cy="338554"/>
          </a:xfrm>
          <a:prstGeom prst="rect">
            <a:avLst/>
          </a:prstGeom>
          <a:noFill/>
        </p:spPr>
        <p:txBody>
          <a:bodyPr wrap="none" rtlCol="0">
            <a:spAutoFit/>
          </a:bodyPr>
          <a:lstStyle/>
          <a:p>
            <a:r>
              <a:rPr lang="it-IT" sz="1600" dirty="0"/>
              <a:t>Solution</a:t>
            </a:r>
          </a:p>
        </p:txBody>
      </p:sp>
      <p:pic>
        <p:nvPicPr>
          <p:cNvPr id="6" name="Immagine 5">
            <a:extLst>
              <a:ext uri="{FF2B5EF4-FFF2-40B4-BE49-F238E27FC236}">
                <a16:creationId xmlns:a16="http://schemas.microsoft.com/office/drawing/2014/main" id="{6B4E6C34-0201-40FC-8154-06961EA67C8C}"/>
              </a:ext>
            </a:extLst>
          </p:cNvPr>
          <p:cNvPicPr>
            <a:picLocks noChangeAspect="1"/>
          </p:cNvPicPr>
          <p:nvPr/>
        </p:nvPicPr>
        <p:blipFill>
          <a:blip r:embed="rId2"/>
          <a:stretch>
            <a:fillRect/>
          </a:stretch>
        </p:blipFill>
        <p:spPr>
          <a:xfrm>
            <a:off x="1611550" y="2446726"/>
            <a:ext cx="4419600" cy="542925"/>
          </a:xfrm>
          <a:prstGeom prst="rect">
            <a:avLst/>
          </a:prstGeom>
        </p:spPr>
      </p:pic>
    </p:spTree>
    <p:extLst>
      <p:ext uri="{BB962C8B-B14F-4D97-AF65-F5344CB8AC3E}">
        <p14:creationId xmlns:p14="http://schemas.microsoft.com/office/powerpoint/2010/main" val="1717189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Struttura dell’algoritmo genetico  </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soluzione: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dirty="0" err="1">
                <a:solidFill>
                  <a:srgbClr val="FFFFFF"/>
                </a:solidFill>
              </a:rPr>
              <a:t>Alg_genetico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nodo: definisce l’oggetto nodo e le operazioni definite su di esso</a:t>
            </a:r>
          </a:p>
          <a:p>
            <a:pPr lvl="1">
              <a:buFont typeface="Wingdings" panose="05000000000000000000" pitchFamily="2" charset="2"/>
              <a:buChar char="Ø"/>
            </a:pPr>
            <a:r>
              <a:rPr lang="it-IT" sz="1400" dirty="0">
                <a:solidFill>
                  <a:srgbClr val="FFFFFF"/>
                </a:solidFill>
              </a:rPr>
              <a:t>Classe CVRPTW: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924516" y="4299065"/>
            <a:ext cx="3793667" cy="369332"/>
          </a:xfrm>
          <a:prstGeom prst="rect">
            <a:avLst/>
          </a:prstGeom>
          <a:noFill/>
        </p:spPr>
        <p:txBody>
          <a:bodyPr wrap="none" rtlCol="0">
            <a:spAutoFit/>
          </a:bodyPr>
          <a:lstStyle/>
          <a:p>
            <a:r>
              <a:rPr lang="it-IT" dirty="0"/>
              <a:t>Aggiungere class </a:t>
            </a:r>
            <a:r>
              <a:rPr lang="it-IT" dirty="0" err="1"/>
              <a:t>diagram</a:t>
            </a:r>
            <a:r>
              <a:rPr lang="it-IT" dirty="0"/>
              <a:t> delle librerie</a:t>
            </a:r>
          </a:p>
        </p:txBody>
      </p:sp>
    </p:spTree>
    <p:extLst>
      <p:ext uri="{BB962C8B-B14F-4D97-AF65-F5344CB8AC3E}">
        <p14:creationId xmlns:p14="http://schemas.microsoft.com/office/powerpoint/2010/main" val="307983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soluzione</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Routes</a:t>
            </a:r>
            <a:r>
              <a:rPr lang="it-IT" sz="1400" dirty="0">
                <a:solidFill>
                  <a:srgbClr val="FFFFFF"/>
                </a:solidFill>
              </a:rPr>
              <a:t>: percorsi della soluzione. </a:t>
            </a:r>
          </a:p>
          <a:p>
            <a:pPr lvl="1">
              <a:buFont typeface="Wingdings" panose="05000000000000000000" pitchFamily="2" charset="2"/>
              <a:buChar char="Ø"/>
            </a:pPr>
            <a:r>
              <a:rPr lang="it-IT" sz="1400" dirty="0" err="1">
                <a:solidFill>
                  <a:srgbClr val="FFFFFF"/>
                </a:solidFill>
              </a:rPr>
              <a:t>Truck_count</a:t>
            </a:r>
            <a:r>
              <a:rPr lang="it-IT" sz="1400" dirty="0">
                <a:solidFill>
                  <a:srgbClr val="FFFFFF"/>
                </a:solidFill>
              </a:rPr>
              <a:t>: numero di camion utilizzati. </a:t>
            </a:r>
          </a:p>
          <a:p>
            <a:pPr lvl="1">
              <a:buFont typeface="Wingdings" panose="05000000000000000000" pitchFamily="2" charset="2"/>
              <a:buChar char="Ø"/>
            </a:pPr>
            <a:r>
              <a:rPr lang="it-IT" sz="1400" dirty="0" err="1">
                <a:solidFill>
                  <a:srgbClr val="FFFFFF"/>
                </a:solidFill>
              </a:rPr>
              <a:t>Obj_fun_value</a:t>
            </a:r>
            <a:r>
              <a:rPr lang="it-IT" sz="1400" dirty="0">
                <a:solidFill>
                  <a:srgbClr val="FFFFFF"/>
                </a:solidFill>
              </a:rPr>
              <a:t>: valore di funzione obiettivo associata. </a:t>
            </a:r>
          </a:p>
          <a:p>
            <a:pPr lvl="1">
              <a:buFont typeface="Wingdings" panose="05000000000000000000" pitchFamily="2" charset="2"/>
              <a:buChar char="Ø"/>
            </a:pPr>
            <a:r>
              <a:rPr lang="it-IT" sz="1400" dirty="0">
                <a:solidFill>
                  <a:srgbClr val="FFFFFF"/>
                </a:solidFill>
              </a:rPr>
              <a:t>Fitness: valore di fitness associata, pari al reciproco della funzione obiettivo perché problema a minimizzare. </a:t>
            </a:r>
          </a:p>
          <a:p>
            <a:pPr lvl="1">
              <a:buFont typeface="Wingdings" panose="05000000000000000000" pitchFamily="2" charset="2"/>
              <a:buChar char="Ø"/>
            </a:pPr>
            <a:r>
              <a:rPr lang="it-IT" sz="1400" dirty="0" err="1">
                <a:solidFill>
                  <a:srgbClr val="FFFFFF"/>
                </a:solidFill>
              </a:rPr>
              <a:t>Admissible</a:t>
            </a:r>
            <a:r>
              <a:rPr lang="it-IT" sz="1400" dirty="0">
                <a:solidFill>
                  <a:srgbClr val="FFFFFF"/>
                </a:solidFill>
              </a:rPr>
              <a:t>: variabile binaria che indica se la soluzione è ammissibile o meno. </a:t>
            </a:r>
          </a:p>
          <a:p>
            <a:pPr>
              <a:buFont typeface="Wingdings" panose="05000000000000000000" pitchFamily="2" charset="2"/>
              <a:buChar char="Ø"/>
            </a:pPr>
            <a:r>
              <a:rPr lang="it-IT" sz="1800" b="1" dirty="0">
                <a:solidFill>
                  <a:srgbClr val="FFFFFF"/>
                </a:solidFill>
              </a:rPr>
              <a:t>Funzioni</a:t>
            </a:r>
            <a:r>
              <a:rPr lang="it-IT" sz="1900" b="1" dirty="0">
                <a:solidFill>
                  <a:srgbClr val="FFFFFF"/>
                </a:solidFill>
              </a:rPr>
              <a:t>:</a:t>
            </a:r>
          </a:p>
          <a:p>
            <a:pPr lvl="1">
              <a:buFont typeface="Wingdings" panose="05000000000000000000" pitchFamily="2" charset="2"/>
              <a:buChar char="Ø"/>
            </a:pPr>
            <a:r>
              <a:rPr lang="it-IT" sz="1400" dirty="0" err="1">
                <a:solidFill>
                  <a:srgbClr val="FFFFFF"/>
                </a:solidFill>
              </a:rPr>
              <a:t>Compute_obj_fun_value</a:t>
            </a:r>
            <a:r>
              <a:rPr lang="it-IT" sz="1400" dirty="0">
                <a:solidFill>
                  <a:srgbClr val="FFFFFF"/>
                </a:solidFill>
              </a:rPr>
              <a:t>: calcola il valore della funzione obiettivo dalla matrice delle distanze dell’istanza. </a:t>
            </a:r>
          </a:p>
          <a:p>
            <a:pPr lvl="1">
              <a:buFont typeface="Wingdings" panose="05000000000000000000" pitchFamily="2" charset="2"/>
              <a:buChar char="Ø"/>
            </a:pPr>
            <a:r>
              <a:rPr lang="it-IT" sz="1400" dirty="0" err="1">
                <a:solidFill>
                  <a:srgbClr val="FFFFFF"/>
                </a:solidFill>
              </a:rPr>
              <a:t>Is_admissible</a:t>
            </a:r>
            <a:r>
              <a:rPr lang="it-IT" sz="1400" dirty="0">
                <a:solidFill>
                  <a:srgbClr val="FFFFFF"/>
                </a:solidFill>
              </a:rPr>
              <a:t>: verifica l’ammissibilità della soluzione ed eventualmente ne setta i valori. </a:t>
            </a:r>
          </a:p>
          <a:p>
            <a:pPr lvl="1">
              <a:buFont typeface="Wingdings" panose="05000000000000000000" pitchFamily="2" charset="2"/>
              <a:buChar char="Ø"/>
            </a:pPr>
            <a:r>
              <a:rPr lang="it-IT" sz="1400" dirty="0">
                <a:solidFill>
                  <a:srgbClr val="FFFFFF"/>
                </a:solidFill>
              </a:rPr>
              <a:t>Copy: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924516" y="4299065"/>
            <a:ext cx="3730958" cy="369332"/>
          </a:xfrm>
          <a:prstGeom prst="rect">
            <a:avLst/>
          </a:prstGeom>
          <a:noFill/>
        </p:spPr>
        <p:txBody>
          <a:bodyPr wrap="none" rtlCol="0">
            <a:spAutoFit/>
          </a:bodyPr>
          <a:lstStyle/>
          <a:p>
            <a:r>
              <a:rPr lang="it-IT" dirty="0"/>
              <a:t>Aggiungere class </a:t>
            </a:r>
            <a:r>
              <a:rPr lang="it-IT" dirty="0" err="1"/>
              <a:t>diagram</a:t>
            </a:r>
            <a:r>
              <a:rPr lang="it-IT" dirty="0"/>
              <a:t> di soluzione</a:t>
            </a:r>
          </a:p>
        </p:txBody>
      </p:sp>
    </p:spTree>
    <p:extLst>
      <p:ext uri="{BB962C8B-B14F-4D97-AF65-F5344CB8AC3E}">
        <p14:creationId xmlns:p14="http://schemas.microsoft.com/office/powerpoint/2010/main" val="2344993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9" name="Immagine 8">
            <a:extLst>
              <a:ext uri="{FF2B5EF4-FFF2-40B4-BE49-F238E27FC236}">
                <a16:creationId xmlns:a16="http://schemas.microsoft.com/office/drawing/2014/main" id="{35FBED21-684E-425A-B011-4A34EDE685FF}"/>
              </a:ext>
            </a:extLst>
          </p:cNvPr>
          <p:cNvPicPr>
            <a:picLocks noChangeAspect="1"/>
          </p:cNvPicPr>
          <p:nvPr/>
        </p:nvPicPr>
        <p:blipFill>
          <a:blip r:embed="rId2"/>
          <a:stretch>
            <a:fillRect/>
          </a:stretch>
        </p:blipFill>
        <p:spPr>
          <a:xfrm>
            <a:off x="329185" y="2855104"/>
            <a:ext cx="5925023" cy="3257251"/>
          </a:xfrm>
          <a:prstGeom prst="rect">
            <a:avLst/>
          </a:prstGeom>
        </p:spPr>
      </p:pic>
      <p:pic>
        <p:nvPicPr>
          <p:cNvPr id="11" name="Immagine 10">
            <a:extLst>
              <a:ext uri="{FF2B5EF4-FFF2-40B4-BE49-F238E27FC236}">
                <a16:creationId xmlns:a16="http://schemas.microsoft.com/office/drawing/2014/main" id="{13714F20-2C7D-4C35-9931-091D51FDB5D6}"/>
              </a:ext>
            </a:extLst>
          </p:cNvPr>
          <p:cNvPicPr>
            <a:picLocks noChangeAspect="1"/>
          </p:cNvPicPr>
          <p:nvPr/>
        </p:nvPicPr>
        <p:blipFill>
          <a:blip r:embed="rId3"/>
          <a:stretch>
            <a:fillRect/>
          </a:stretch>
        </p:blipFill>
        <p:spPr>
          <a:xfrm>
            <a:off x="6312222" y="2485632"/>
            <a:ext cx="5539467" cy="3996196"/>
          </a:xfrm>
          <a:prstGeom prst="rect">
            <a:avLst/>
          </a:prstGeom>
        </p:spPr>
      </p:pic>
    </p:spTree>
    <p:extLst>
      <p:ext uri="{BB962C8B-B14F-4D97-AF65-F5344CB8AC3E}">
        <p14:creationId xmlns:p14="http://schemas.microsoft.com/office/powerpoint/2010/main" val="748125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3" name="Immagine 2">
            <a:extLst>
              <a:ext uri="{FF2B5EF4-FFF2-40B4-BE49-F238E27FC236}">
                <a16:creationId xmlns:a16="http://schemas.microsoft.com/office/drawing/2014/main" id="{5CD08EB6-33CA-41A3-82C3-1A01C8F57626}"/>
              </a:ext>
            </a:extLst>
          </p:cNvPr>
          <p:cNvPicPr>
            <a:picLocks noChangeAspect="1"/>
          </p:cNvPicPr>
          <p:nvPr/>
        </p:nvPicPr>
        <p:blipFill>
          <a:blip r:embed="rId2"/>
          <a:stretch>
            <a:fillRect/>
          </a:stretch>
        </p:blipFill>
        <p:spPr>
          <a:xfrm>
            <a:off x="405385" y="2595499"/>
            <a:ext cx="5258815" cy="3776464"/>
          </a:xfrm>
          <a:prstGeom prst="rect">
            <a:avLst/>
          </a:prstGeom>
        </p:spPr>
      </p:pic>
      <p:pic>
        <p:nvPicPr>
          <p:cNvPr id="6" name="Immagine 5">
            <a:extLst>
              <a:ext uri="{FF2B5EF4-FFF2-40B4-BE49-F238E27FC236}">
                <a16:creationId xmlns:a16="http://schemas.microsoft.com/office/drawing/2014/main" id="{B311071A-2F9F-4050-BF95-2BF0BFF6DD8E}"/>
              </a:ext>
            </a:extLst>
          </p:cNvPr>
          <p:cNvPicPr>
            <a:picLocks noChangeAspect="1"/>
          </p:cNvPicPr>
          <p:nvPr/>
        </p:nvPicPr>
        <p:blipFill>
          <a:blip r:embed="rId3"/>
          <a:stretch>
            <a:fillRect/>
          </a:stretch>
        </p:blipFill>
        <p:spPr>
          <a:xfrm>
            <a:off x="6068769" y="2595499"/>
            <a:ext cx="5717846" cy="3776464"/>
          </a:xfrm>
          <a:prstGeom prst="rect">
            <a:avLst/>
          </a:prstGeom>
        </p:spPr>
      </p:pic>
    </p:spTree>
    <p:extLst>
      <p:ext uri="{BB962C8B-B14F-4D97-AF65-F5344CB8AC3E}">
        <p14:creationId xmlns:p14="http://schemas.microsoft.com/office/powerpoint/2010/main" val="2837116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a:t>
            </a:r>
            <a:r>
              <a:rPr lang="it-IT" sz="4000" dirty="0" err="1">
                <a:solidFill>
                  <a:srgbClr val="FFFFFF"/>
                </a:solidFill>
              </a:rPr>
              <a:t>algoritmo_genetico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848600" y="321732"/>
            <a:ext cx="3819143" cy="6213425"/>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Population</a:t>
            </a:r>
            <a:r>
              <a:rPr lang="it-IT" sz="1400" dirty="0">
                <a:solidFill>
                  <a:srgbClr val="FFFFFF"/>
                </a:solidFill>
              </a:rPr>
              <a:t>: popolazione che muta nel corso dell’algoritmo composta </a:t>
            </a:r>
            <a:r>
              <a:rPr lang="it-IT" sz="1400">
                <a:solidFill>
                  <a:srgbClr val="FFFFFF"/>
                </a:solidFill>
              </a:rPr>
              <a:t>di 50 (o più) </a:t>
            </a:r>
            <a:r>
              <a:rPr lang="it-IT" sz="1400" dirty="0">
                <a:solidFill>
                  <a:srgbClr val="FFFFFF"/>
                </a:solidFill>
              </a:rPr>
              <a:t>elementi.</a:t>
            </a:r>
          </a:p>
          <a:p>
            <a:pPr>
              <a:buFont typeface="Wingdings" panose="05000000000000000000" pitchFamily="2" charset="2"/>
              <a:buChar char="Ø"/>
            </a:pPr>
            <a:r>
              <a:rPr lang="it-IT" sz="1800" b="1" dirty="0">
                <a:solidFill>
                  <a:srgbClr val="FFFFFF"/>
                </a:solidFill>
              </a:rPr>
              <a:t>Funzioni:</a:t>
            </a:r>
          </a:p>
          <a:p>
            <a:pPr lvl="1">
              <a:buFont typeface="Wingdings" panose="05000000000000000000" pitchFamily="2" charset="2"/>
              <a:buChar char="Ø"/>
            </a:pPr>
            <a:r>
              <a:rPr lang="it-IT" sz="1400" dirty="0" err="1">
                <a:solidFill>
                  <a:srgbClr val="FFFFFF"/>
                </a:solidFill>
              </a:rPr>
              <a:t>Gen_starting_population_NF_EDF</a:t>
            </a:r>
            <a:r>
              <a:rPr lang="it-IT" sz="1400" dirty="0">
                <a:solidFill>
                  <a:srgbClr val="FFFFFF"/>
                </a:solidFill>
              </a:rPr>
              <a:t>: genera la popolazione iniziale con l’euristica che ordina per deadline e tempo di spostamento. </a:t>
            </a:r>
          </a:p>
          <a:p>
            <a:pPr lvl="1">
              <a:buFont typeface="Wingdings" panose="05000000000000000000" pitchFamily="2" charset="2"/>
              <a:buChar char="Ø"/>
            </a:pPr>
            <a:r>
              <a:rPr lang="it-IT" sz="1400" dirty="0" err="1">
                <a:solidFill>
                  <a:srgbClr val="FFFFFF"/>
                </a:solidFill>
              </a:rPr>
              <a:t>Gen_starting_population_EDF</a:t>
            </a:r>
            <a:r>
              <a:rPr lang="it-IT" sz="1400" dirty="0">
                <a:solidFill>
                  <a:srgbClr val="FFFFFF"/>
                </a:solidFill>
              </a:rPr>
              <a:t>: genera la popolazione iniziale con l’euristica che ordina per deadline. </a:t>
            </a:r>
          </a:p>
          <a:p>
            <a:pPr lvl="1">
              <a:buFont typeface="Wingdings" panose="05000000000000000000" pitchFamily="2" charset="2"/>
              <a:buChar char="Ø"/>
            </a:pPr>
            <a:r>
              <a:rPr lang="it-IT" sz="1400" dirty="0" err="1">
                <a:solidFill>
                  <a:srgbClr val="FFFFFF"/>
                </a:solidFill>
              </a:rPr>
              <a:t>Gen_starting_population_NF</a:t>
            </a:r>
            <a:r>
              <a:rPr lang="it-IT" sz="1400" dirty="0">
                <a:solidFill>
                  <a:srgbClr val="FFFFFF"/>
                </a:solidFill>
              </a:rPr>
              <a:t>: genera la popolazione iniziale con l’euristica che ordina per tempo di spostamento.</a:t>
            </a:r>
          </a:p>
          <a:p>
            <a:pPr lvl="1">
              <a:buFont typeface="Wingdings" panose="05000000000000000000" pitchFamily="2" charset="2"/>
              <a:buChar char="Ø"/>
            </a:pPr>
            <a:r>
              <a:rPr lang="it-IT" sz="1400" dirty="0" err="1">
                <a:solidFill>
                  <a:srgbClr val="FFFFFF"/>
                </a:solidFill>
              </a:rPr>
              <a:t>Start_algorithm</a:t>
            </a:r>
            <a:r>
              <a:rPr lang="it-IT" sz="1400" dirty="0">
                <a:solidFill>
                  <a:srgbClr val="FFFFFF"/>
                </a:solidFill>
              </a:rPr>
              <a:t>: avvio dell’algoritmo genetico. </a:t>
            </a:r>
          </a:p>
          <a:p>
            <a:pPr lvl="1">
              <a:buFont typeface="Wingdings" panose="05000000000000000000" pitchFamily="2" charset="2"/>
              <a:buChar char="Ø"/>
            </a:pPr>
            <a:r>
              <a:rPr lang="it-IT" sz="1400" dirty="0" err="1">
                <a:solidFill>
                  <a:srgbClr val="FFFFFF"/>
                </a:solidFill>
              </a:rPr>
              <a:t>Montecarlo_simulation</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Tournament_simulation</a:t>
            </a:r>
            <a:r>
              <a:rPr lang="it-IT" sz="1400" dirty="0">
                <a:solidFill>
                  <a:srgbClr val="FFFFFF"/>
                </a:solidFill>
              </a:rPr>
              <a:t>;</a:t>
            </a:r>
          </a:p>
          <a:p>
            <a:pPr lvl="1">
              <a:buFont typeface="Wingdings" panose="05000000000000000000" pitchFamily="2" charset="2"/>
              <a:buChar char="Ø"/>
            </a:pPr>
            <a:r>
              <a:rPr lang="it-IT" sz="1400" dirty="0">
                <a:solidFill>
                  <a:srgbClr val="FFFFFF"/>
                </a:solidFill>
              </a:rPr>
              <a:t>BCRC: best cost </a:t>
            </a:r>
            <a:r>
              <a:rPr lang="it-IT" sz="1400" dirty="0" err="1">
                <a:solidFill>
                  <a:srgbClr val="FFFFFF"/>
                </a:solidFill>
              </a:rPr>
              <a:t>route</a:t>
            </a:r>
            <a:r>
              <a:rPr lang="it-IT" sz="1400" dirty="0">
                <a:solidFill>
                  <a:srgbClr val="FFFFFF"/>
                </a:solidFill>
              </a:rPr>
              <a:t> crossover. </a:t>
            </a:r>
          </a:p>
          <a:p>
            <a:pPr lvl="1">
              <a:buFont typeface="Wingdings" panose="05000000000000000000" pitchFamily="2" charset="2"/>
              <a:buChar char="Ø"/>
            </a:pPr>
            <a:r>
              <a:rPr lang="it-IT" sz="1400" dirty="0" err="1">
                <a:solidFill>
                  <a:srgbClr val="FFFFFF"/>
                </a:solidFill>
              </a:rPr>
              <a:t>Double_crossover</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Mutation</a:t>
            </a:r>
            <a:r>
              <a:rPr lang="it-IT" sz="1400" dirty="0">
                <a:solidFill>
                  <a:srgbClr val="FFFFFF"/>
                </a:solidFill>
              </a:rPr>
              <a:t>: mutazione a inversione di blocco: </a:t>
            </a:r>
          </a:p>
          <a:p>
            <a:pPr lvl="1">
              <a:buFont typeface="Wingdings" panose="05000000000000000000" pitchFamily="2" charset="2"/>
              <a:buChar char="Ø"/>
            </a:pPr>
            <a:r>
              <a:rPr lang="it-IT" sz="1400" dirty="0" err="1">
                <a:solidFill>
                  <a:srgbClr val="FFFFFF"/>
                </a:solidFill>
              </a:rPr>
              <a:t>Simple_mutation</a:t>
            </a:r>
            <a:r>
              <a:rPr lang="it-IT" sz="1400" dirty="0">
                <a:solidFill>
                  <a:srgbClr val="FFFFFF"/>
                </a:solidFill>
              </a:rPr>
              <a:t>: swap </a:t>
            </a:r>
            <a:r>
              <a:rPr lang="it-IT" sz="1400" dirty="0" err="1">
                <a:solidFill>
                  <a:srgbClr val="FFFFFF"/>
                </a:solidFill>
              </a:rPr>
              <a:t>mutation</a:t>
            </a:r>
            <a:r>
              <a:rPr lang="it-IT" sz="1400" dirty="0">
                <a:solidFill>
                  <a:srgbClr val="FFFFFF"/>
                </a:solidFill>
              </a:rPr>
              <a:t>. </a:t>
            </a:r>
          </a:p>
          <a:p>
            <a:pPr lvl="1">
              <a:buFont typeface="Wingdings" panose="05000000000000000000" pitchFamily="2" charset="2"/>
              <a:buChar char="Ø"/>
            </a:pPr>
            <a:r>
              <a:rPr lang="it-IT" sz="1400" dirty="0">
                <a:solidFill>
                  <a:srgbClr val="FFFFFF"/>
                </a:solidFill>
              </a:rPr>
              <a:t>…</a:t>
            </a: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809106" y="4219166"/>
            <a:ext cx="4671663" cy="369332"/>
          </a:xfrm>
          <a:prstGeom prst="rect">
            <a:avLst/>
          </a:prstGeom>
          <a:noFill/>
        </p:spPr>
        <p:txBody>
          <a:bodyPr wrap="none" rtlCol="0">
            <a:spAutoFit/>
          </a:bodyPr>
          <a:lstStyle/>
          <a:p>
            <a:r>
              <a:rPr lang="it-IT" dirty="0"/>
              <a:t>Aggiungere class </a:t>
            </a:r>
            <a:r>
              <a:rPr lang="it-IT" dirty="0" err="1"/>
              <a:t>diagram</a:t>
            </a:r>
            <a:r>
              <a:rPr lang="it-IT" dirty="0"/>
              <a:t> di </a:t>
            </a:r>
            <a:r>
              <a:rPr lang="it-IT" dirty="0" err="1"/>
              <a:t>algoritmo_genetico</a:t>
            </a:r>
            <a:endParaRPr lang="it-IT" dirty="0"/>
          </a:p>
        </p:txBody>
      </p:sp>
    </p:spTree>
    <p:extLst>
      <p:ext uri="{BB962C8B-B14F-4D97-AF65-F5344CB8AC3E}">
        <p14:creationId xmlns:p14="http://schemas.microsoft.com/office/powerpoint/2010/main" val="395707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27204" y="699054"/>
                <a:ext cx="4335612" cy="5459890"/>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xmlns="">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527204" y="699054"/>
                <a:ext cx="4335612" cy="5459890"/>
              </a:xfrm>
              <a:blipFill>
                <a:blip r:embed="rId2"/>
                <a:stretch>
                  <a:fillRect l="-985" r="-1828"/>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84EC8EF2-A381-48A8-A9C0-E603D8F87506}"/>
              </a:ext>
            </a:extLst>
          </p:cNvPr>
          <p:cNvPicPr>
            <a:picLocks noChangeAspect="1"/>
          </p:cNvPicPr>
          <p:nvPr/>
        </p:nvPicPr>
        <p:blipFill>
          <a:blip r:embed="rId3"/>
          <a:stretch>
            <a:fillRect/>
          </a:stretch>
        </p:blipFill>
        <p:spPr>
          <a:xfrm>
            <a:off x="1940099" y="2432305"/>
            <a:ext cx="3976190" cy="318095"/>
          </a:xfrm>
          <a:prstGeom prst="rect">
            <a:avLst/>
          </a:prstGeom>
        </p:spPr>
      </p:pic>
      <p:pic>
        <p:nvPicPr>
          <p:cNvPr id="7" name="Immagine 6">
            <a:extLst>
              <a:ext uri="{FF2B5EF4-FFF2-40B4-BE49-F238E27FC236}">
                <a16:creationId xmlns:a16="http://schemas.microsoft.com/office/drawing/2014/main" id="{497C5F6A-EDDE-4829-8A52-898234A573DE}"/>
              </a:ext>
            </a:extLst>
          </p:cNvPr>
          <p:cNvPicPr>
            <a:picLocks noChangeAspect="1"/>
          </p:cNvPicPr>
          <p:nvPr/>
        </p:nvPicPr>
        <p:blipFill>
          <a:blip r:embed="rId4"/>
          <a:stretch>
            <a:fillRect/>
          </a:stretch>
        </p:blipFill>
        <p:spPr>
          <a:xfrm>
            <a:off x="1760388" y="2767070"/>
            <a:ext cx="4335612" cy="3796440"/>
          </a:xfrm>
          <a:prstGeom prst="rect">
            <a:avLst/>
          </a:prstGeom>
        </p:spPr>
      </p:pic>
    </p:spTree>
    <p:extLst>
      <p:ext uri="{BB962C8B-B14F-4D97-AF65-F5344CB8AC3E}">
        <p14:creationId xmlns:p14="http://schemas.microsoft.com/office/powerpoint/2010/main" val="2636668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a:t>
            </a:r>
            <a:r>
              <a:rPr lang="it-IT" sz="4000">
                <a:solidFill>
                  <a:srgbClr val="FFFFFF"/>
                </a:solidFill>
              </a:rPr>
              <a:t>: metodo </a:t>
            </a:r>
            <a:r>
              <a:rPr lang="it-IT" sz="4000" dirty="0">
                <a:solidFill>
                  <a:srgbClr val="FFFFFF"/>
                </a:solidFill>
              </a:rPr>
              <a:t>torneo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a:t>
            </a:r>
            <a:r>
              <a:rPr lang="it-IT" sz="1400">
                <a:solidFill>
                  <a:srgbClr val="FFFFFF"/>
                </a:solidFill>
              </a:rPr>
              <a:t>dei tornei .</a:t>
            </a:r>
            <a:endParaRPr lang="it-IT" sz="100" dirty="0">
              <a:solidFill>
                <a:srgbClr val="FFFFFF"/>
              </a:solidFill>
            </a:endParaRPr>
          </a:p>
        </p:txBody>
      </p:sp>
      <p:pic>
        <p:nvPicPr>
          <p:cNvPr id="10" name="Immagine 9">
            <a:extLst>
              <a:ext uri="{FF2B5EF4-FFF2-40B4-BE49-F238E27FC236}">
                <a16:creationId xmlns:a16="http://schemas.microsoft.com/office/drawing/2014/main" id="{272BF502-2822-4FA1-8F72-F57A21B72F1B}"/>
              </a:ext>
            </a:extLst>
          </p:cNvPr>
          <p:cNvPicPr>
            <a:picLocks noChangeAspect="1"/>
          </p:cNvPicPr>
          <p:nvPr/>
        </p:nvPicPr>
        <p:blipFill>
          <a:blip r:embed="rId2"/>
          <a:stretch>
            <a:fillRect/>
          </a:stretch>
        </p:blipFill>
        <p:spPr>
          <a:xfrm>
            <a:off x="329183" y="2721118"/>
            <a:ext cx="7049219" cy="3621617"/>
          </a:xfrm>
          <a:prstGeom prst="rect">
            <a:avLst/>
          </a:prstGeom>
        </p:spPr>
      </p:pic>
    </p:spTree>
    <p:extLst>
      <p:ext uri="{BB962C8B-B14F-4D97-AF65-F5344CB8AC3E}">
        <p14:creationId xmlns:p14="http://schemas.microsoft.com/office/powerpoint/2010/main" val="1797744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C2AF0E-A797-472C-8B68-3993EC9C9C20}"/>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85646AB4-8999-4F11-AF67-100C25E18A1E}"/>
              </a:ext>
            </a:extLst>
          </p:cNvPr>
          <p:cNvSpPr>
            <a:spLocks noGrp="1"/>
          </p:cNvSpPr>
          <p:nvPr>
            <p:ph idx="1"/>
          </p:nvPr>
        </p:nvSpPr>
        <p:spPr/>
        <p:txBody>
          <a:bodyPr/>
          <a:lstStyle/>
          <a:p>
            <a:r>
              <a:rPr lang="it-IT" dirty="0"/>
              <a:t>Aggiungere risultati soluzione ottima su X nodi</a:t>
            </a:r>
          </a:p>
          <a:p>
            <a:r>
              <a:rPr lang="it-IT" dirty="0"/>
              <a:t>Aggiungere euristiche sviluppate</a:t>
            </a:r>
          </a:p>
          <a:p>
            <a:r>
              <a:rPr lang="it-IT" dirty="0"/>
              <a:t>Aggiungere algoritmo genetico</a:t>
            </a:r>
          </a:p>
          <a:p>
            <a:r>
              <a:rPr lang="it-IT" dirty="0"/>
              <a:t>Aggiungere eventuali conclusioni con tuning dei risultati</a:t>
            </a:r>
          </a:p>
        </p:txBody>
      </p:sp>
    </p:spTree>
    <p:extLst>
      <p:ext uri="{BB962C8B-B14F-4D97-AF65-F5344CB8AC3E}">
        <p14:creationId xmlns:p14="http://schemas.microsoft.com/office/powerpoint/2010/main" val="188711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a:t>
            </a:r>
            <a:r>
              <a:rPr lang="en-US" sz="1600">
                <a:solidFill>
                  <a:srgbClr val="FFFFFF"/>
                </a:solidFill>
              </a:rPr>
              <a:t>un insieme di cicli hamiltoniano </a:t>
            </a:r>
            <a:r>
              <a:rPr lang="en-US" sz="1600" dirty="0" err="1">
                <a:solidFill>
                  <a:srgbClr val="FFFFFF"/>
                </a:solidFill>
              </a:rPr>
              <a:t>cioè</a:t>
            </a:r>
            <a:r>
              <a:rPr lang="en-US" sz="1600" dirty="0">
                <a:solidFill>
                  <a:srgbClr val="FFFFFF"/>
                </a:solidFill>
              </a:rPr>
              <a:t> </a:t>
            </a:r>
            <a:r>
              <a:rPr lang="en-US" sz="1600">
                <a:solidFill>
                  <a:srgbClr val="FFFFFF"/>
                </a:solidFill>
              </a:rPr>
              <a:t>un insieme di percorsi </a:t>
            </a:r>
            <a:r>
              <a:rPr lang="en-US" sz="1600" err="1">
                <a:solidFill>
                  <a:srgbClr val="FFFFFF"/>
                </a:solidFill>
              </a:rPr>
              <a:t>che</a:t>
            </a:r>
            <a:r>
              <a:rPr lang="en-US" sz="1600">
                <a:solidFill>
                  <a:srgbClr val="FFFFFF"/>
                </a:solidFill>
              </a:rPr>
              <a:t> toccano</a:t>
            </a:r>
            <a:r>
              <a:rPr lang="en-US" sz="1600" dirty="0">
                <a:solidFill>
                  <a:srgbClr val="FFFFFF"/>
                </a:solidFill>
              </a:rPr>
              <a:t> </a:t>
            </a:r>
            <a:r>
              <a:rPr lang="en-US" sz="1600">
                <a:solidFill>
                  <a:srgbClr val="FFFFFF"/>
                </a:solidFill>
              </a:rPr>
              <a:t>tutti </a:t>
            </a:r>
            <a:r>
              <a:rPr lang="en-US" sz="1600" dirty="0" err="1">
                <a:solidFill>
                  <a:srgbClr val="FFFFFF"/>
                </a:solidFill>
              </a:rPr>
              <a:t>i</a:t>
            </a:r>
            <a:r>
              <a:rPr lang="en-US" sz="1600" dirty="0">
                <a:solidFill>
                  <a:srgbClr val="FFFFFF"/>
                </a:solidFill>
              </a:rPr>
              <a:t> nodi di un cluster una </a:t>
            </a:r>
            <a:r>
              <a:rPr lang="en-US" sz="1600">
                <a:solidFill>
                  <a:srgbClr val="FFFFFF"/>
                </a:solidFill>
              </a:rPr>
              <a:t>sola volta (partendo dal deposito).</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101F3F9-A1F9-4185-8473-EB24D4768818}"/>
              </a:ext>
            </a:extLst>
          </p:cNvPr>
          <p:cNvSpPr/>
          <p:nvPr/>
        </p:nvSpPr>
        <p:spPr>
          <a:xfrm>
            <a:off x="329186" y="244340"/>
            <a:ext cx="11522504" cy="1444501"/>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793343" y="200638"/>
            <a:ext cx="6594189" cy="1625210"/>
          </a:xfrm>
        </p:spPr>
        <p:txBody>
          <a:bodyPr>
            <a:normAutofit/>
          </a:bodyPr>
          <a:lstStyle/>
          <a:p>
            <a:pPr algn="ctr"/>
            <a:r>
              <a:rPr lang="it-IT" sz="4000">
                <a:solidFill>
                  <a:srgbClr val="FFFFFF"/>
                </a:solidFill>
              </a:rPr>
              <a:t>Soluzione ottima : Codice</a:t>
            </a:r>
            <a:endParaRPr lang="it-IT" sz="4000" dirty="0">
              <a:solidFill>
                <a:srgbClr val="FFFFFF"/>
              </a:solidFill>
            </a:endParaRPr>
          </a:p>
        </p:txBody>
      </p:sp>
      <p:sp>
        <p:nvSpPr>
          <p:cNvPr id="3" name="Rettangolo 2">
            <a:extLst>
              <a:ext uri="{FF2B5EF4-FFF2-40B4-BE49-F238E27FC236}">
                <a16:creationId xmlns:a16="http://schemas.microsoft.com/office/drawing/2014/main" id="{BD216DDF-77B7-4D48-9D0A-F88774D37434}"/>
              </a:ext>
            </a:extLst>
          </p:cNvPr>
          <p:cNvSpPr/>
          <p:nvPr/>
        </p:nvSpPr>
        <p:spPr>
          <a:xfrm>
            <a:off x="9515475" y="1869550"/>
            <a:ext cx="2336215" cy="474411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lumMod val="50000"/>
                  <a:lumOff val="50000"/>
                </a:schemeClr>
              </a:solidFill>
            </a:endParaRPr>
          </a:p>
        </p:txBody>
      </p:sp>
      <p:pic>
        <p:nvPicPr>
          <p:cNvPr id="6" name="Immagine 5">
            <a:extLst>
              <a:ext uri="{FF2B5EF4-FFF2-40B4-BE49-F238E27FC236}">
                <a16:creationId xmlns:a16="http://schemas.microsoft.com/office/drawing/2014/main" id="{9D66C626-B2FD-4F2A-96C3-D2F8320140BD}"/>
              </a:ext>
            </a:extLst>
          </p:cNvPr>
          <p:cNvPicPr>
            <a:picLocks noChangeAspect="1"/>
          </p:cNvPicPr>
          <p:nvPr/>
        </p:nvPicPr>
        <p:blipFill rotWithShape="1">
          <a:blip r:embed="rId2"/>
          <a:srcRect l="23530" t="10507" r="610" b="19770"/>
          <a:stretch/>
        </p:blipFill>
        <p:spPr>
          <a:xfrm>
            <a:off x="329186" y="1878121"/>
            <a:ext cx="9060535" cy="4768898"/>
          </a:xfrm>
          <a:prstGeom prst="rect">
            <a:avLst/>
          </a:prstGeom>
          <a:ln>
            <a:noFill/>
          </a:ln>
        </p:spPr>
      </p:pic>
      <p:sp>
        <p:nvSpPr>
          <p:cNvPr id="9" name="CasellaDiTesto 8">
            <a:extLst>
              <a:ext uri="{FF2B5EF4-FFF2-40B4-BE49-F238E27FC236}">
                <a16:creationId xmlns:a16="http://schemas.microsoft.com/office/drawing/2014/main" id="{67BF965E-81DF-4ACA-9FB1-6ADA297D877E}"/>
              </a:ext>
            </a:extLst>
          </p:cNvPr>
          <p:cNvSpPr txBox="1"/>
          <p:nvPr/>
        </p:nvSpPr>
        <p:spPr>
          <a:xfrm>
            <a:off x="9506265" y="2105222"/>
            <a:ext cx="2336215" cy="4247317"/>
          </a:xfrm>
          <a:prstGeom prst="rect">
            <a:avLst/>
          </a:prstGeom>
          <a:noFill/>
        </p:spPr>
        <p:txBody>
          <a:bodyPr wrap="square" rtlCol="0">
            <a:spAutoFit/>
          </a:bodyPr>
          <a:lstStyle/>
          <a:p>
            <a:pPr marL="285750" indent="-285750">
              <a:buFont typeface="Wingdings" panose="05000000000000000000" pitchFamily="2" charset="2"/>
              <a:buChar char="Ø"/>
            </a:pPr>
            <a:r>
              <a:rPr lang="it-IT" sz="1500" i="1">
                <a:solidFill>
                  <a:schemeClr val="bg1"/>
                </a:solidFill>
              </a:rPr>
              <a:t>self </a:t>
            </a:r>
            <a:r>
              <a:rPr lang="it-IT" sz="1500">
                <a:solidFill>
                  <a:schemeClr val="bg1"/>
                </a:solidFill>
              </a:rPr>
              <a:t>è riferito a un oggetto della classe CVRPTW ovvero la classe che racchiude le informazioni riguardanti l’istanza CVRPTW che bisogna risolvere .Tale oggetto presenta pertanto attributi come: </a:t>
            </a:r>
          </a:p>
          <a:p>
            <a:pPr marL="446088" indent="-176213">
              <a:buFontTx/>
              <a:buChar char="-"/>
            </a:pPr>
            <a:r>
              <a:rPr lang="it-IT" sz="1500">
                <a:solidFill>
                  <a:schemeClr val="bg1"/>
                </a:solidFill>
              </a:rPr>
              <a:t>Numero di nodi </a:t>
            </a:r>
          </a:p>
          <a:p>
            <a:pPr marL="446088" indent="-176213">
              <a:buFontTx/>
              <a:buChar char="-"/>
            </a:pPr>
            <a:r>
              <a:rPr lang="it-IT" sz="1500">
                <a:solidFill>
                  <a:schemeClr val="bg1"/>
                </a:solidFill>
              </a:rPr>
              <a:t>Numero massimo di veicoli</a:t>
            </a:r>
          </a:p>
          <a:p>
            <a:pPr marL="446088" indent="-176213">
              <a:buFontTx/>
              <a:buChar char="-"/>
            </a:pPr>
            <a:r>
              <a:rPr lang="it-IT" sz="1500">
                <a:solidFill>
                  <a:schemeClr val="bg1"/>
                </a:solidFill>
              </a:rPr>
              <a:t>Coordinate dei nodi </a:t>
            </a:r>
          </a:p>
          <a:p>
            <a:pPr marL="446088" indent="-176213">
              <a:buFontTx/>
              <a:buChar char="-"/>
            </a:pPr>
            <a:r>
              <a:rPr lang="it-IT" sz="1500">
                <a:solidFill>
                  <a:schemeClr val="bg1"/>
                </a:solidFill>
              </a:rPr>
              <a:t>Distanze tra i nodi</a:t>
            </a:r>
          </a:p>
          <a:p>
            <a:pPr marL="446088" indent="-176213">
              <a:buFontTx/>
              <a:buChar char="-"/>
            </a:pPr>
            <a:r>
              <a:rPr lang="it-IT" sz="1500">
                <a:solidFill>
                  <a:schemeClr val="bg1"/>
                </a:solidFill>
              </a:rPr>
              <a:t>Tempi di serivizio </a:t>
            </a:r>
          </a:p>
          <a:p>
            <a:pPr marL="446088" indent="-176213">
              <a:buFontTx/>
              <a:buChar char="-"/>
            </a:pPr>
            <a:r>
              <a:rPr lang="it-IT" sz="1500">
                <a:solidFill>
                  <a:schemeClr val="bg1"/>
                </a:solidFill>
              </a:rPr>
              <a:t>Finestre temporali </a:t>
            </a:r>
          </a:p>
          <a:p>
            <a:pPr marL="446088" indent="-176213">
              <a:buFontTx/>
              <a:buChar char="-"/>
            </a:pPr>
            <a:r>
              <a:rPr lang="it-IT" sz="1500">
                <a:solidFill>
                  <a:schemeClr val="bg1"/>
                </a:solidFill>
              </a:rPr>
              <a:t>Capacità dei camion </a:t>
            </a:r>
          </a:p>
        </p:txBody>
      </p:sp>
    </p:spTree>
    <p:extLst>
      <p:ext uri="{BB962C8B-B14F-4D97-AF65-F5344CB8AC3E}">
        <p14:creationId xmlns:p14="http://schemas.microsoft.com/office/powerpoint/2010/main" val="274511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793342" y="460521"/>
            <a:ext cx="6594189" cy="1625210"/>
          </a:xfrm>
        </p:spPr>
        <p:txBody>
          <a:bodyPr>
            <a:normAutofit/>
          </a:bodyPr>
          <a:lstStyle/>
          <a:p>
            <a:pPr algn="ctr"/>
            <a:r>
              <a:rPr lang="it-IT" sz="4000">
                <a:solidFill>
                  <a:srgbClr val="FFFFFF"/>
                </a:solidFill>
              </a:rPr>
              <a:t>Soluzione ottima : Output</a:t>
            </a:r>
            <a:endParaRPr lang="it-IT" sz="4000" dirty="0">
              <a:solidFill>
                <a:srgbClr val="FFFFFF"/>
              </a:solidFill>
            </a:endParaRP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1944920" y="3037181"/>
            <a:ext cx="3470459" cy="2893100"/>
          </a:xfrm>
          <a:prstGeom prst="rect">
            <a:avLst/>
          </a:prstGeom>
          <a:noFill/>
        </p:spPr>
        <p:txBody>
          <a:bodyPr wrap="square" rtlCol="0">
            <a:spAutoFit/>
          </a:bodyPr>
          <a:lstStyle/>
          <a:p>
            <a:r>
              <a:rPr lang="it-IT" sz="1400" dirty="0"/>
              <a:t>Soluzione ottima:  849.641  (C101.txt, Solomon)</a:t>
            </a:r>
          </a:p>
          <a:p>
            <a:endParaRPr lang="it-IT" sz="1400" dirty="0"/>
          </a:p>
          <a:p>
            <a:r>
              <a:rPr lang="it-IT" sz="1400" dirty="0"/>
              <a:t>[5, 3, 7, 8, 10, 11, 9, 6, 4, 2, 1, 75]</a:t>
            </a:r>
          </a:p>
          <a:p>
            <a:r>
              <a:rPr lang="it-IT" sz="1400" dirty="0"/>
              <a:t>[13, 17, 18, 19, 15, 16, 14, 12]</a:t>
            </a:r>
          </a:p>
          <a:p>
            <a:r>
              <a:rPr lang="it-IT" sz="1400" dirty="0"/>
              <a:t>[20, 24, 25, 27, 29, 30, 28, 26, 23, 22, 21]</a:t>
            </a:r>
          </a:p>
          <a:p>
            <a:r>
              <a:rPr lang="it-IT" sz="1400" dirty="0"/>
              <a:t>[32, 33, 31, 35, 37, 38, 39, 36, 34]</a:t>
            </a:r>
          </a:p>
          <a:p>
            <a:r>
              <a:rPr lang="it-IT" sz="1400" dirty="0"/>
              <a:t>[43, 42, 41, 40, 44, 46, 45, 48, 51, 50, 52, 49]</a:t>
            </a:r>
          </a:p>
          <a:p>
            <a:r>
              <a:rPr lang="it-IT" sz="1400" dirty="0"/>
              <a:t>[57, 55, 54, 53, 56, 58, 60, 59]</a:t>
            </a:r>
          </a:p>
          <a:p>
            <a:r>
              <a:rPr lang="it-IT" sz="1400" dirty="0"/>
              <a:t>[67, 65, 63, 62, 74, 72, 61, 64, 68, 66]</a:t>
            </a:r>
          </a:p>
          <a:p>
            <a:r>
              <a:rPr lang="it-IT" sz="1400" dirty="0"/>
              <a:t>[81, 78, 76, 71, 70, 73, 77, 79, 80, 69, 47]</a:t>
            </a:r>
          </a:p>
          <a:p>
            <a:r>
              <a:rPr lang="it-IT" sz="1400" dirty="0"/>
              <a:t>[90, 87, 86, 83, 82, 84, 85, 88, 89, 91]</a:t>
            </a:r>
          </a:p>
          <a:p>
            <a:r>
              <a:rPr lang="it-IT" sz="1400" dirty="0"/>
              <a:t>[98, 96, 95, 94, 92, 93, 97, 100, 99]</a:t>
            </a:r>
          </a:p>
        </p:txBody>
      </p:sp>
      <p:pic>
        <p:nvPicPr>
          <p:cNvPr id="13" name="Segnaposto contenuto 12">
            <a:extLst>
              <a:ext uri="{FF2B5EF4-FFF2-40B4-BE49-F238E27FC236}">
                <a16:creationId xmlns:a16="http://schemas.microsoft.com/office/drawing/2014/main" id="{9119B88A-41E9-4A1D-90E7-4AB1112F8255}"/>
              </a:ext>
            </a:extLst>
          </p:cNvPr>
          <p:cNvPicPr>
            <a:picLocks noGrp="1" noChangeAspect="1"/>
          </p:cNvPicPr>
          <p:nvPr>
            <p:ph idx="1"/>
          </p:nvPr>
        </p:nvPicPr>
        <p:blipFill>
          <a:blip r:embed="rId2"/>
          <a:stretch>
            <a:fillRect/>
          </a:stretch>
        </p:blipFill>
        <p:spPr>
          <a:xfrm>
            <a:off x="6178952" y="2514691"/>
            <a:ext cx="5194915" cy="3938080"/>
          </a:xfrm>
        </p:spPr>
      </p:pic>
    </p:spTree>
    <p:extLst>
      <p:ext uri="{BB962C8B-B14F-4D97-AF65-F5344CB8AC3E}">
        <p14:creationId xmlns:p14="http://schemas.microsoft.com/office/powerpoint/2010/main" val="111146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85800"/>
            <a:ext cx="3424739" cy="5581650"/>
          </a:xfrm>
        </p:spPr>
        <p:txBody>
          <a:bodyPr anchor="ctr">
            <a:normAutofit/>
          </a:bodyPr>
          <a:lstStyle/>
          <a:p>
            <a:pPr>
              <a:buFont typeface="Wingdings" panose="05000000000000000000" pitchFamily="2" charset="2"/>
              <a:buChar char="Ø"/>
            </a:pPr>
            <a:r>
              <a:rPr lang="it-IT" sz="1800">
                <a:solidFill>
                  <a:srgbClr val="FFFFFF"/>
                </a:solidFill>
              </a:rPr>
              <a:t>L’algoritmo </a:t>
            </a:r>
            <a:r>
              <a:rPr lang="it-IT" sz="1800" dirty="0">
                <a:solidFill>
                  <a:srgbClr val="FFFFFF"/>
                </a:solidFill>
              </a:rPr>
              <a:t>simula </a:t>
            </a:r>
            <a:r>
              <a:rPr lang="it-IT" sz="1800">
                <a:solidFill>
                  <a:srgbClr val="FFFFFF"/>
                </a:solidFill>
              </a:rPr>
              <a:t>l’evoluzione di una popolazione (dove ogni individuo è una soluzione) attraverso </a:t>
            </a:r>
            <a:r>
              <a:rPr lang="it-IT" sz="1800" dirty="0">
                <a:solidFill>
                  <a:srgbClr val="FFFFFF"/>
                </a:solidFill>
              </a:rPr>
              <a:t>l’uso di operatori genetici che permettono la trasmissione e la mutazione del </a:t>
            </a:r>
            <a:r>
              <a:rPr lang="it-IT" sz="1800">
                <a:solidFill>
                  <a:srgbClr val="FFFFFF"/>
                </a:solidFill>
              </a:rPr>
              <a:t>contenuto informativo . L’evoluzione termina quando le soluzioni della popolazione assumono una fitness molto simile .</a:t>
            </a:r>
          </a:p>
          <a:p>
            <a:pPr>
              <a:buFont typeface="Wingdings" panose="05000000000000000000" pitchFamily="2" charset="2"/>
              <a:buChar char="Ø"/>
            </a:pPr>
            <a:r>
              <a:rPr lang="it-IT" sz="1800">
                <a:solidFill>
                  <a:srgbClr val="FFFFFF"/>
                </a:solidFill>
              </a:rPr>
              <a:t>L’algoritmo prevede una </a:t>
            </a:r>
            <a:r>
              <a:rPr lang="it-IT" sz="1800" b="1">
                <a:solidFill>
                  <a:srgbClr val="FFFFFF"/>
                </a:solidFill>
              </a:rPr>
              <a:t>popolazione iniziale</a:t>
            </a:r>
            <a:r>
              <a:rPr lang="it-IT" sz="1800">
                <a:solidFill>
                  <a:srgbClr val="FFFFFF"/>
                </a:solidFill>
              </a:rPr>
              <a:t> la quale consiste in un insieme di soluzioni ammissibili generate a partire da un’euristica o casualmente. In un problema CVRPTW non è possibile generare casualmente tutte soluzioni ammissibili pertanto si è scelto di usare un’euristica .</a:t>
            </a: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a:t>
            </a:r>
            <a:r>
              <a:rPr lang="it-IT" sz="4000">
                <a:solidFill>
                  <a:srgbClr val="FFFFFF"/>
                </a:solidFill>
              </a:rPr>
              <a:t>: 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a:solidFill>
                  <a:srgbClr val="FFFFFF"/>
                </a:solidFill>
              </a:rPr>
              <a:t>Inizializzazione: </a:t>
            </a:r>
            <a:r>
              <a:rPr lang="it-IT" sz="1800">
                <a:solidFill>
                  <a:srgbClr val="FFFFFF"/>
                </a:solidFill>
              </a:rPr>
              <a:t>si generano</a:t>
            </a:r>
            <a:r>
              <a:rPr lang="it-IT" sz="1800" b="1">
                <a:solidFill>
                  <a:srgbClr val="FFFFFF"/>
                </a:solidFill>
              </a:rPr>
              <a:t> X</a:t>
            </a:r>
            <a:r>
              <a:rPr lang="it-IT" sz="1800">
                <a:solidFill>
                  <a:srgbClr val="FFFFFF"/>
                </a:solidFill>
              </a:rPr>
              <a:t> </a:t>
            </a:r>
            <a:r>
              <a:rPr lang="it-IT" sz="1800" dirty="0">
                <a:solidFill>
                  <a:srgbClr val="FFFFFF"/>
                </a:solidFill>
              </a:rPr>
              <a:t>soluzioni </a:t>
            </a:r>
            <a:r>
              <a:rPr lang="it-IT" sz="1800">
                <a:solidFill>
                  <a:srgbClr val="FFFFFF"/>
                </a:solidFill>
              </a:rPr>
              <a:t>ammissibili attraverso l’uso di un’euristica greedy. </a:t>
            </a:r>
          </a:p>
          <a:p>
            <a:pPr>
              <a:buFont typeface="Wingdings" panose="05000000000000000000" pitchFamily="2" charset="2"/>
              <a:buChar char="Ø"/>
            </a:pPr>
            <a:r>
              <a:rPr lang="it-IT" sz="1800" b="1">
                <a:solidFill>
                  <a:srgbClr val="FFFFFF"/>
                </a:solidFill>
              </a:rPr>
              <a:t>Selezione: </a:t>
            </a:r>
            <a:r>
              <a:rPr lang="it-IT" sz="1800">
                <a:solidFill>
                  <a:srgbClr val="FFFFFF"/>
                </a:solidFill>
              </a:rPr>
              <a:t>si selezionano coppie di percorsi in base alla simulazione Montecarlo/ simulazione Torneo </a:t>
            </a:r>
          </a:p>
          <a:p>
            <a:pPr>
              <a:buFont typeface="Wingdings" panose="05000000000000000000" pitchFamily="2" charset="2"/>
              <a:buChar char="Ø"/>
            </a:pPr>
            <a:r>
              <a:rPr lang="it-IT" sz="180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a:t>
            </a:r>
            <a:r>
              <a:rPr lang="it-IT" sz="1800">
                <a:solidFill>
                  <a:srgbClr val="FFFFFF"/>
                </a:solidFill>
              </a:rPr>
              <a:t>crossover valutando successivamente l’ammissibilità </a:t>
            </a:r>
            <a:r>
              <a:rPr lang="it-IT" sz="1800" dirty="0">
                <a:solidFill>
                  <a:srgbClr val="FFFFFF"/>
                </a:solidFill>
              </a:rPr>
              <a:t>delle </a:t>
            </a:r>
            <a:r>
              <a:rPr lang="it-IT" sz="1800">
                <a:solidFill>
                  <a:srgbClr val="FFFFFF"/>
                </a:solidFill>
              </a:rPr>
              <a:t>nuove soluzioni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a:t>
            </a:r>
            <a:r>
              <a:rPr lang="it-IT" sz="1800">
                <a:solidFill>
                  <a:srgbClr val="FFFFFF"/>
                </a:solidFill>
              </a:rPr>
              <a:t>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a:blip r:embed="rId2"/>
          <a:stretch>
            <a:fillRect/>
          </a:stretch>
        </p:blipFill>
        <p:spPr>
          <a:xfrm>
            <a:off x="1070827" y="2432305"/>
            <a:ext cx="5571744" cy="4052177"/>
          </a:xfrm>
          <a:prstGeom prst="rect">
            <a:avLst/>
          </a:prstGeom>
        </p:spPr>
      </p:pic>
    </p:spTree>
    <p:extLst>
      <p:ext uri="{BB962C8B-B14F-4D97-AF65-F5344CB8AC3E}">
        <p14:creationId xmlns:p14="http://schemas.microsoft.com/office/powerpoint/2010/main" val="179783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 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5016982"/>
          </a:xfrm>
        </p:spPr>
        <p:txBody>
          <a:bodyPr anchor="ctr">
            <a:normAutofit fontScale="92500" lnSpcReduction="10000"/>
          </a:bodyPr>
          <a:lstStyle/>
          <a:p>
            <a:pPr>
              <a:buFont typeface="Wingdings" panose="05000000000000000000" pitchFamily="2" charset="2"/>
              <a:buChar char="Ø"/>
            </a:pPr>
            <a:r>
              <a:rPr lang="it-IT" sz="1800" b="1">
                <a:solidFill>
                  <a:srgbClr val="FFFFFF"/>
                </a:solidFill>
              </a:rPr>
              <a:t>Codifica: </a:t>
            </a:r>
            <a:r>
              <a:rPr lang="it-IT" sz="1800">
                <a:solidFill>
                  <a:srgbClr val="FFFFFF"/>
                </a:solidFill>
              </a:rPr>
              <a:t>ogni soluzione è una stringa di </a:t>
            </a:r>
            <a:r>
              <a:rPr lang="it-IT" sz="1800" b="1">
                <a:solidFill>
                  <a:srgbClr val="FFFFFF"/>
                </a:solidFill>
              </a:rPr>
              <a:t>K</a:t>
            </a:r>
            <a:r>
              <a:rPr lang="it-IT" sz="1800">
                <a:solidFill>
                  <a:srgbClr val="FFFFFF"/>
                </a:solidFill>
              </a:rPr>
              <a:t> elementi ordinati secondo il verso di percorrenza. </a:t>
            </a:r>
            <a:r>
              <a:rPr lang="it-IT" sz="1800" b="1">
                <a:solidFill>
                  <a:srgbClr val="FFFFFF"/>
                </a:solidFill>
              </a:rPr>
              <a:t>K</a:t>
            </a:r>
            <a:r>
              <a:rPr lang="it-IT" sz="1800">
                <a:solidFill>
                  <a:srgbClr val="FFFFFF"/>
                </a:solidFill>
              </a:rPr>
              <a:t> è pari al numero di nodi più il numero di camion impiegati nella soluzione.</a:t>
            </a:r>
          </a:p>
          <a:p>
            <a:pPr>
              <a:buFont typeface="Wingdings" panose="05000000000000000000" pitchFamily="2" charset="2"/>
              <a:buChar char="Ø"/>
            </a:pPr>
            <a:r>
              <a:rPr lang="it-IT" sz="1800">
                <a:solidFill>
                  <a:srgbClr val="FFFFFF"/>
                </a:solidFill>
              </a:rPr>
              <a:t>Nella stringa ogni elemento può assumere un valore tra 0 e N-1.</a:t>
            </a:r>
          </a:p>
          <a:p>
            <a:pPr>
              <a:buFont typeface="Wingdings" panose="05000000000000000000" pitchFamily="2" charset="2"/>
              <a:buChar char="Ø"/>
            </a:pPr>
            <a:r>
              <a:rPr lang="it-IT" sz="1800">
                <a:solidFill>
                  <a:srgbClr val="FFFFFF"/>
                </a:solidFill>
              </a:rPr>
              <a:t>Ogni valore tra 1 e N-1 è presente una sola volta nella stringa mentre il valore 0 (il deposito) si ripete ad inizio e fine di ogni percorso . </a:t>
            </a:r>
          </a:p>
          <a:p>
            <a:pPr>
              <a:buFont typeface="Wingdings" panose="05000000000000000000" pitchFamily="2" charset="2"/>
              <a:buChar char="Ø"/>
            </a:pPr>
            <a:r>
              <a:rPr lang="it-IT" sz="1800">
                <a:solidFill>
                  <a:srgbClr val="FFFFFF"/>
                </a:solidFill>
              </a:rPr>
              <a:t>L’esempio di codifica riportato sulla sinistra è valido per un istanza del CVRPTW con 10 nodi, deposito incluso . Si può notare che il numero di camion impiegati è 3 pertanto la stringa soluzione è composta da K = 10 + 3 = 13 elementi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5112"/>
            <a:ext cx="3260694" cy="617404"/>
            <a:chOff x="2312491" y="2535112"/>
            <a:chExt cx="3260694" cy="617404"/>
          </a:xfrm>
        </p:grpSpPr>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A65E2B79-0DC8-4E85-883F-9ADED7E797FA}"/>
                </a:ext>
              </a:extLst>
            </p:cNvPr>
            <p:cNvSpPr/>
            <p:nvPr/>
          </p:nvSpPr>
          <p:spPr>
            <a:xfrm>
              <a:off x="2410292" y="2823097"/>
              <a:ext cx="1162974" cy="284085"/>
            </a:xfrm>
            <a:prstGeom prst="rect">
              <a:avLst/>
            </a:prstGeom>
            <a:solidFill>
              <a:srgbClr val="0000F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5112"/>
              <a:ext cx="3260694" cy="617404"/>
              <a:chOff x="2312491" y="2535112"/>
              <a:chExt cx="3260694" cy="617404"/>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77518" y="2542755"/>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43855"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Algoritmo genetico : Inizializzazione </a:t>
            </a:r>
            <a:r>
              <a:rPr lang="it-IT" sz="3200" dirty="0">
                <a:solidFill>
                  <a:srgbClr val="FFFFFF"/>
                </a:solidFill>
              </a:rPr>
              <a:t>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a:bodyPr>
          <a:lstStyle/>
          <a:p>
            <a:pPr>
              <a:buFont typeface="Wingdings" panose="05000000000000000000" pitchFamily="2" charset="2"/>
              <a:buChar char="Ø"/>
            </a:pPr>
            <a:r>
              <a:rPr lang="it-IT" sz="1800">
                <a:solidFill>
                  <a:srgbClr val="FFFFFF"/>
                </a:solidFill>
              </a:rPr>
              <a:t>Per la generazione della popolazione iniziale sono state implementate tre possibili euristiche:</a:t>
            </a:r>
          </a:p>
          <a:p>
            <a:pPr marL="446088">
              <a:buFontTx/>
              <a:buChar char="-"/>
            </a:pPr>
            <a:r>
              <a:rPr lang="it-IT" sz="1800" i="1">
                <a:solidFill>
                  <a:srgbClr val="FFFFFF"/>
                </a:solidFill>
              </a:rPr>
              <a:t>Nearest First ;</a:t>
            </a:r>
          </a:p>
          <a:p>
            <a:pPr marL="446088">
              <a:buFontTx/>
              <a:buChar char="-"/>
            </a:pPr>
            <a:r>
              <a:rPr lang="it-IT" sz="1800" i="1">
                <a:solidFill>
                  <a:srgbClr val="FFFFFF"/>
                </a:solidFill>
              </a:rPr>
              <a:t>Earliest Deadline First ;</a:t>
            </a:r>
          </a:p>
          <a:p>
            <a:pPr marL="446088">
              <a:buFontTx/>
              <a:buChar char="-"/>
            </a:pPr>
            <a:r>
              <a:rPr lang="it-IT" sz="1800" i="1">
                <a:solidFill>
                  <a:srgbClr val="FFFFFF"/>
                </a:solidFill>
              </a:rPr>
              <a:t>Minimum Deadline Plus Distance First .</a:t>
            </a:r>
          </a:p>
          <a:p>
            <a:pPr>
              <a:buFont typeface="Wingdings" panose="05000000000000000000" pitchFamily="2" charset="2"/>
              <a:buChar char="Ø"/>
            </a:pPr>
            <a:r>
              <a:rPr lang="it-IT" sz="1800">
                <a:solidFill>
                  <a:srgbClr val="FFFFFF"/>
                </a:solidFill>
              </a:rPr>
              <a:t>Le tre funzioni restituiscono una </a:t>
            </a:r>
            <a:r>
              <a:rPr lang="it-IT" sz="1800" i="1">
                <a:solidFill>
                  <a:srgbClr val="FFFFFF"/>
                </a:solidFill>
              </a:rPr>
              <a:t>Population</a:t>
            </a:r>
            <a:r>
              <a:rPr lang="it-IT" sz="1800">
                <a:solidFill>
                  <a:srgbClr val="FFFFFF"/>
                </a:solidFill>
              </a:rPr>
              <a:t> ovvero una </a:t>
            </a:r>
            <a:r>
              <a:rPr lang="it-IT" sz="1800" dirty="0">
                <a:solidFill>
                  <a:srgbClr val="FFFFFF"/>
                </a:solidFill>
              </a:rPr>
              <a:t>lista di </a:t>
            </a:r>
            <a:r>
              <a:rPr lang="it-IT" sz="1800">
                <a:solidFill>
                  <a:srgbClr val="FFFFFF"/>
                </a:solidFill>
              </a:rPr>
              <a:t>oggetti Solution semplicemente applicando tante volte la stessa euristica. </a:t>
            </a:r>
            <a:r>
              <a:rPr lang="it-IT" sz="1800" dirty="0">
                <a:solidFill>
                  <a:srgbClr val="FFFFFF"/>
                </a:solidFill>
              </a:rPr>
              <a:t>Ogni oggetto soluzione è composto a sua </a:t>
            </a:r>
            <a:r>
              <a:rPr lang="it-IT" sz="1800">
                <a:solidFill>
                  <a:srgbClr val="FFFFFF"/>
                </a:solidFill>
              </a:rPr>
              <a:t>volta da una lista di oggeti nodo che indica i percorsi svolti dai camion. </a:t>
            </a:r>
            <a:endParaRPr lang="it-IT" sz="1800" dirty="0">
              <a:solidFill>
                <a:srgbClr val="FFFFFF"/>
              </a:solidFill>
            </a:endParaRPr>
          </a:p>
          <a:p>
            <a:pPr>
              <a:buFont typeface="Wingdings" panose="05000000000000000000" pitchFamily="2" charset="2"/>
              <a:buChar char="Ø"/>
            </a:pPr>
            <a:r>
              <a:rPr lang="it-IT" sz="1800">
                <a:solidFill>
                  <a:srgbClr val="FFFFFF"/>
                </a:solidFill>
              </a:rPr>
              <a:t>Un oggetto Solution calcola </a:t>
            </a:r>
            <a:r>
              <a:rPr lang="it-IT" sz="1800" dirty="0">
                <a:solidFill>
                  <a:srgbClr val="FFFFFF"/>
                </a:solidFill>
              </a:rPr>
              <a:t>autonomamente </a:t>
            </a:r>
            <a:r>
              <a:rPr lang="it-IT" sz="1800">
                <a:solidFill>
                  <a:srgbClr val="FFFFFF"/>
                </a:solidFill>
              </a:rPr>
              <a:t>la fitness al </a:t>
            </a:r>
            <a:r>
              <a:rPr lang="it-IT" sz="1800" u="sng">
                <a:solidFill>
                  <a:srgbClr val="FFFFFF"/>
                </a:solidFill>
              </a:rPr>
              <a:t>momento</a:t>
            </a:r>
            <a:r>
              <a:rPr lang="it-IT" sz="1800">
                <a:solidFill>
                  <a:srgbClr val="FFFFFF"/>
                </a:solidFill>
              </a:rPr>
              <a:t> dell’inizializzazione . </a:t>
            </a:r>
            <a:endParaRPr lang="it-IT" sz="1400" dirty="0">
              <a:solidFill>
                <a:srgbClr val="FFFFFF"/>
              </a:solidFill>
            </a:endParaRPr>
          </a:p>
          <a:p>
            <a:pPr marL="457200" lvl="1" indent="0">
              <a:buNone/>
            </a:pPr>
            <a:endParaRPr lang="it-IT" sz="1400" dirty="0">
              <a:solidFill>
                <a:srgbClr val="FFFFFF"/>
              </a:solidFill>
            </a:endParaRPr>
          </a:p>
        </p:txBody>
      </p:sp>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mc:Choice xmlns:a14="http://schemas.microsoft.com/office/drawing/2010/main" Requires="a14">
          <p:sp>
            <p:nvSpPr>
              <p:cNvPr id="21" name="CasellaDiTesto 20">
                <a:extLst>
                  <a:ext uri="{FF2B5EF4-FFF2-40B4-BE49-F238E27FC236}">
                    <a16:creationId xmlns:a16="http://schemas.microsoft.com/office/drawing/2014/main" id="{832C2F55-96BD-4DC4-B03E-5AEA294C5B60}"/>
                  </a:ext>
                </a:extLst>
              </p:cNvPr>
              <p:cNvSpPr txBox="1"/>
              <p:nvPr/>
            </p:nvSpPr>
            <p:spPr>
              <a:xfrm>
                <a:off x="416867" y="4668578"/>
                <a:ext cx="6890591" cy="2308324"/>
              </a:xfrm>
              <a:prstGeom prst="rect">
                <a:avLst/>
              </a:prstGeom>
              <a:noFill/>
            </p:spPr>
            <p:txBody>
              <a:bodyPr wrap="square" rtlCol="0">
                <a:spAutoFit/>
              </a:bodyPr>
              <a:lstStyle/>
              <a:p>
                <a:pPr algn="ctr"/>
                <a:r>
                  <a:rPr lang="it-IT" i="1" dirty="0"/>
                  <a:t>Population</a:t>
                </a:r>
                <a:r>
                  <a:rPr lang="it-IT" i="1"/>
                  <a:t>:</a:t>
                </a:r>
                <a:r>
                  <a:rPr lang="it-IT"/>
                  <a:t> </a:t>
                </a:r>
                <a:r>
                  <a:rPr lang="it-IT" dirty="0"/>
                  <a:t>						</a:t>
                </a:r>
              </a:p>
              <a:p>
                <a:pPr algn="ctr">
                  <a:lnSpc>
                    <a:spcPct val="200000"/>
                  </a:lnSpc>
                </a:pPr>
                <a14:m>
                  <m:oMath xmlns:m="http://schemas.openxmlformats.org/officeDocument/2006/math">
                    <m:r>
                      <a:rPr lang="it-IT" b="0" i="1" smtClean="0">
                        <a:latin typeface="Cambria Math" panose="02040503050406030204" pitchFamily="18" charset="0"/>
                      </a:rPr>
                      <m:t>[</m:t>
                    </m:r>
                  </m:oMath>
                </a14:m>
                <a:r>
                  <a:rPr lang="it-IT" dirty="0"/>
                  <a:t>0 33 25 27 85 64 68 75 47 </a:t>
                </a:r>
                <a:r>
                  <a:rPr lang="it-IT"/>
                  <a:t>0  </a:t>
                </a:r>
                <a:r>
                  <a:rPr lang="it-IT" dirty="0"/>
                  <a:t>5 45 48 23        … 	]</a:t>
                </a:r>
              </a:p>
              <a:p>
                <a:pPr algn="ctr"/>
                <a:r>
                  <a:rPr lang="it-IT" dirty="0"/>
                  <a:t>[0 85 64 68 66 69 47 </a:t>
                </a:r>
                <a:r>
                  <a:rPr lang="it-IT"/>
                  <a:t>0  </a:t>
                </a:r>
                <a:r>
                  <a:rPr lang="it-IT" dirty="0"/>
                  <a:t>5 87 92 11 9 26 21     …	]</a:t>
                </a:r>
              </a:p>
              <a:p>
                <a:pPr algn="ctr"/>
                <a:r>
                  <a:rPr lang="it-IT" dirty="0"/>
                  <a:t>		        …</a:t>
                </a:r>
              </a:p>
              <a:p>
                <a:pPr algn="ctr"/>
                <a:r>
                  <a:rPr lang="it-IT" dirty="0"/>
                  <a:t>[0 50 21 49 47 </a:t>
                </a:r>
                <a:r>
                  <a:rPr lang="it-IT"/>
                  <a:t>0  </a:t>
                </a:r>
                <a:r>
                  <a:rPr lang="it-IT" dirty="0"/>
                  <a:t>5 59 68 66 69 </a:t>
                </a:r>
                <a:r>
                  <a:rPr lang="it-IT"/>
                  <a:t>75 0 </a:t>
                </a:r>
                <a:r>
                  <a:rPr lang="it-IT" dirty="0"/>
                  <a:t>12        …	]</a:t>
                </a:r>
              </a:p>
              <a:p>
                <a:pPr algn="ctr"/>
                <a:endParaRPr lang="it-IT" dirty="0"/>
              </a:p>
              <a:p>
                <a:pPr algn="ctr"/>
                <a:endParaRPr lang="it-IT" dirty="0"/>
              </a:p>
            </p:txBody>
          </p:sp>
        </mc:Choice>
        <mc:Fallback>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416867" y="4668578"/>
                <a:ext cx="6890591" cy="2308324"/>
              </a:xfrm>
              <a:prstGeom prst="rect">
                <a:avLst/>
              </a:prstGeom>
              <a:blipFill>
                <a:blip r:embed="rId2"/>
                <a:stretch>
                  <a:fillRect t="-1583"/>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F7B8A6BA-54D5-4C1F-B7A0-9FB8310270BA}"/>
              </a:ext>
            </a:extLst>
          </p:cNvPr>
          <p:cNvPicPr>
            <a:picLocks noChangeAspect="1"/>
          </p:cNvPicPr>
          <p:nvPr/>
        </p:nvPicPr>
        <p:blipFill>
          <a:blip r:embed="rId3"/>
          <a:stretch>
            <a:fillRect/>
          </a:stretch>
        </p:blipFill>
        <p:spPr>
          <a:xfrm>
            <a:off x="445429" y="4007242"/>
            <a:ext cx="6830990" cy="476489"/>
          </a:xfrm>
          <a:prstGeom prst="rect">
            <a:avLst/>
          </a:prstGeom>
        </p:spPr>
      </p:pic>
      <p:pic>
        <p:nvPicPr>
          <p:cNvPr id="7" name="Immagine 6">
            <a:extLst>
              <a:ext uri="{FF2B5EF4-FFF2-40B4-BE49-F238E27FC236}">
                <a16:creationId xmlns:a16="http://schemas.microsoft.com/office/drawing/2014/main" id="{06FF858B-707B-410C-9319-B18CE0DF1CC0}"/>
              </a:ext>
            </a:extLst>
          </p:cNvPr>
          <p:cNvPicPr>
            <a:picLocks noChangeAspect="1"/>
          </p:cNvPicPr>
          <p:nvPr/>
        </p:nvPicPr>
        <p:blipFill>
          <a:blip r:embed="rId4"/>
          <a:stretch>
            <a:fillRect/>
          </a:stretch>
        </p:blipFill>
        <p:spPr>
          <a:xfrm>
            <a:off x="445428" y="2661733"/>
            <a:ext cx="6830857" cy="476489"/>
          </a:xfrm>
          <a:prstGeom prst="rect">
            <a:avLst/>
          </a:prstGeom>
        </p:spPr>
      </p:pic>
      <p:pic>
        <p:nvPicPr>
          <p:cNvPr id="11" name="Immagine 10">
            <a:extLst>
              <a:ext uri="{FF2B5EF4-FFF2-40B4-BE49-F238E27FC236}">
                <a16:creationId xmlns:a16="http://schemas.microsoft.com/office/drawing/2014/main" id="{7876D7CE-C07A-4798-80E6-01BECF205C5B}"/>
              </a:ext>
            </a:extLst>
          </p:cNvPr>
          <p:cNvPicPr>
            <a:picLocks noChangeAspect="1"/>
          </p:cNvPicPr>
          <p:nvPr/>
        </p:nvPicPr>
        <p:blipFill>
          <a:blip r:embed="rId5"/>
          <a:stretch>
            <a:fillRect/>
          </a:stretch>
        </p:blipFill>
        <p:spPr>
          <a:xfrm>
            <a:off x="449186" y="3340662"/>
            <a:ext cx="6827099" cy="489099"/>
          </a:xfrm>
          <a:prstGeom prst="rect">
            <a:avLst/>
          </a:prstGeom>
        </p:spPr>
      </p:pic>
    </p:spTree>
    <p:extLst>
      <p:ext uri="{BB962C8B-B14F-4D97-AF65-F5344CB8AC3E}">
        <p14:creationId xmlns:p14="http://schemas.microsoft.com/office/powerpoint/2010/main" val="3707404475"/>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3118</TotalTime>
  <Words>2919</Words>
  <Application>Microsoft Office PowerPoint</Application>
  <PresentationFormat>Widescreen</PresentationFormat>
  <Paragraphs>377</Paragraphs>
  <Slides>29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29</vt:i4>
      </vt:variant>
    </vt:vector>
  </HeadingPairs>
  <TitlesOfParts>
    <vt:vector size="35" baseType="lpstr">
      <vt:lpstr>Arial</vt:lpstr>
      <vt:lpstr>Calibri</vt:lpstr>
      <vt:lpstr>Calibri Light</vt:lpstr>
      <vt:lpstr>Cambria Math</vt:lpstr>
      <vt:lpstr>Wingdings</vt:lpstr>
      <vt:lpstr>Tema di Office</vt:lpstr>
      <vt:lpstr>Algoritmo genetico per la risoluzione di un problema di CVRPTW</vt:lpstr>
      <vt:lpstr>Capacitated vehicle routing problem with time windows</vt:lpstr>
      <vt:lpstr>Formulazione del problema a due indici (veicoli omogenei)</vt:lpstr>
      <vt:lpstr>Soluzione ottima : Codice</vt:lpstr>
      <vt:lpstr>Soluzione ottima : Output</vt:lpstr>
      <vt:lpstr>Algoritmo genetico </vt:lpstr>
      <vt:lpstr>Algoritmo genetico: Workflow</vt:lpstr>
      <vt:lpstr>Algoritmo genetico : Codifica </vt:lpstr>
      <vt:lpstr>Algoritmo genetico : Inizializzazione e valutazione della fitness</vt:lpstr>
      <vt:lpstr>Euristica Nearest First</vt:lpstr>
      <vt:lpstr>Euristica Nearest First</vt:lpstr>
      <vt:lpstr>Euristica Nearest First</vt:lpstr>
      <vt:lpstr>Euristica Earliest Deadline First</vt:lpstr>
      <vt:lpstr>Euristica Earliest Deadline First</vt:lpstr>
      <vt:lpstr>Euristica MDPDF – Minimum Distance Plus Deadline First </vt:lpstr>
      <vt:lpstr>Operatori genetici: BCRC (Best Cost Route Crossover)</vt:lpstr>
      <vt:lpstr>Generazione di nuove soluzioni: Best cost route crossover</vt:lpstr>
      <vt:lpstr>Generazione di nuove soluzioni: Double crossover</vt:lpstr>
      <vt:lpstr>Operatori genetici: Mutazione</vt:lpstr>
      <vt:lpstr>Generazione di nuove soluzioni: Inversion Mutation</vt:lpstr>
      <vt:lpstr>Generazione di nuove soluzioni: Swap Mutation</vt:lpstr>
      <vt:lpstr>Struttura dell’algoritmo genetico  </vt:lpstr>
      <vt:lpstr>Dettagli dell’algoritmo: classe soluzione</vt:lpstr>
      <vt:lpstr>Dettagli dell’algoritmo: classe soluzione</vt:lpstr>
      <vt:lpstr>Dettagli dell’algoritmo: classe soluzione</vt:lpstr>
      <vt:lpstr>Dettagli dell’algoritmo: classe algoritmo_genetico</vt:lpstr>
      <vt:lpstr>Selezione: metodo Montecarlo</vt:lpstr>
      <vt:lpstr>Selezione: metodo torneo</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NICOLA D'AMBRA</cp:lastModifiedBy>
  <cp:revision>99</cp:revision>
  <dcterms:created xsi:type="dcterms:W3CDTF">2021-06-27T11:13:03Z</dcterms:created>
  <dcterms:modified xsi:type="dcterms:W3CDTF">2021-06-30T15:33:28Z</dcterms:modified>
</cp:coreProperties>
</file>