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89" r:id="rId3"/>
    <p:sldId id="257" r:id="rId4"/>
    <p:sldId id="258" r:id="rId5"/>
    <p:sldId id="260" r:id="rId6"/>
    <p:sldId id="261" r:id="rId7"/>
    <p:sldId id="278" r:id="rId8"/>
    <p:sldId id="273" r:id="rId9"/>
    <p:sldId id="269" r:id="rId10"/>
    <p:sldId id="284" r:id="rId11"/>
    <p:sldId id="285" r:id="rId12"/>
    <p:sldId id="274" r:id="rId13"/>
    <p:sldId id="275" r:id="rId14"/>
    <p:sldId id="288" r:id="rId15"/>
    <p:sldId id="276" r:id="rId16"/>
    <p:sldId id="277" r:id="rId17"/>
    <p:sldId id="263" r:id="rId18"/>
    <p:sldId id="280" r:id="rId19"/>
    <p:sldId id="281" r:id="rId20"/>
    <p:sldId id="286" r:id="rId21"/>
    <p:sldId id="287" r:id="rId22"/>
    <p:sldId id="291" r:id="rId23"/>
    <p:sldId id="294" r:id="rId24"/>
    <p:sldId id="290" r:id="rId25"/>
    <p:sldId id="292" r:id="rId26"/>
    <p:sldId id="279" r:id="rId27"/>
    <p:sldId id="265" r:id="rId28"/>
    <p:sldId id="293" r:id="rId29"/>
    <p:sldId id="296" r:id="rId30"/>
    <p:sldId id="295" r:id="rId31"/>
    <p:sldId id="297" r:id="rId3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5E5E5"/>
    <a:srgbClr val="684A54"/>
    <a:srgbClr val="7ACFF5"/>
    <a:srgbClr val="FFFF00"/>
    <a:srgbClr val="000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87" autoAdjust="0"/>
    <p:restoredTop sz="94660"/>
  </p:normalViewPr>
  <p:slideViewPr>
    <p:cSldViewPr snapToGrid="0">
      <p:cViewPr varScale="1">
        <p:scale>
          <a:sx n="86" d="100"/>
          <a:sy n="86" d="100"/>
        </p:scale>
        <p:origin x="2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05/07/2021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05/07/2021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05/07/2021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M63001223  -  D’Ambra Nicola</a:t>
            </a:r>
          </a:p>
          <a:p>
            <a:r>
              <a:rPr lang="it-IT" sz="2000">
                <a:solidFill>
                  <a:schemeClr val="tx1">
                    <a:lumMod val="95000"/>
                    <a:lumOff val="5000"/>
                  </a:schemeClr>
                </a:solidFill>
              </a:rPr>
              <a:t>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Euristica Earliest Deadline First</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889842"/>
            <a:ext cx="3916125" cy="4801314"/>
          </a:xfrm>
          <a:prstGeom prst="rect">
            <a:avLst/>
          </a:prstGeom>
          <a:noFill/>
        </p:spPr>
        <p:txBody>
          <a:bodyPr wrap="square">
            <a:spAutoFit/>
          </a:bodyPr>
          <a:lstStyle/>
          <a:p>
            <a:pPr marL="285750" indent="-285750">
              <a:buFont typeface="Wingdings" panose="05000000000000000000" pitchFamily="2" charset="2"/>
              <a:buChar char="Ø"/>
            </a:pPr>
            <a:r>
              <a:rPr lang="it-IT" sz="1800">
                <a:solidFill>
                  <a:srgbClr val="FFFFFF"/>
                </a:solidFill>
              </a:rPr>
              <a:t>La differenza tra le 3 euristiche sviluppate consite nel criterio di selezione .</a:t>
            </a:r>
          </a:p>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800">
                <a:solidFill>
                  <a:srgbClr val="FFFFFF"/>
                </a:solidFill>
              </a:rPr>
              <a:t>L’euristica EDF seleziona come prossimo nodo da aggiungere al percorso quello con la deadline più vicina al </a:t>
            </a:r>
            <a:r>
              <a:rPr lang="it-IT" sz="1800" i="1">
                <a:solidFill>
                  <a:srgbClr val="FFFFFF"/>
                </a:solidFill>
              </a:rPr>
              <a:t>current_time </a:t>
            </a:r>
            <a:r>
              <a:rPr lang="it-IT">
                <a:solidFill>
                  <a:srgbClr val="FFFFFF"/>
                </a:solidFill>
              </a:rPr>
              <a:t>(</a:t>
            </a:r>
            <a:r>
              <a:rPr lang="it-IT" sz="1800">
                <a:solidFill>
                  <a:srgbClr val="FFFFFF"/>
                </a:solidFill>
              </a:rPr>
              <a:t>tempo impiegato per raggiungere e servire l’ultimo nodo aggiunto al percorso).</a:t>
            </a:r>
          </a:p>
          <a:p>
            <a:pPr marL="285750" indent="-285750">
              <a:buFont typeface="Wingdings" panose="05000000000000000000" pitchFamily="2" charset="2"/>
              <a:buChar char="Ø"/>
            </a:pPr>
            <a:endParaRPr lang="it-IT" i="1">
              <a:solidFill>
                <a:srgbClr val="FFFFFF"/>
              </a:solidFill>
            </a:endParaRPr>
          </a:p>
          <a:p>
            <a:pPr marL="285750" indent="-285750">
              <a:buFont typeface="Wingdings" panose="05000000000000000000" pitchFamily="2" charset="2"/>
              <a:buChar char="Ø"/>
            </a:pPr>
            <a:r>
              <a:rPr lang="it-IT">
                <a:solidFill>
                  <a:srgbClr val="FFFFFF"/>
                </a:solidFill>
              </a:rPr>
              <a:t>Per effettuare questa scelta è utile creare una lista in cui i nodi siano ordinati per deadline crescente. In questo modo il primo elemento della lista sarà sempre quello con deadline più bassa . </a:t>
            </a:r>
          </a:p>
        </p:txBody>
      </p:sp>
      <p:grpSp>
        <p:nvGrpSpPr>
          <p:cNvPr id="9" name="Gruppo 8">
            <a:extLst>
              <a:ext uri="{FF2B5EF4-FFF2-40B4-BE49-F238E27FC236}">
                <a16:creationId xmlns:a16="http://schemas.microsoft.com/office/drawing/2014/main" id="{78CA0CF1-18AF-4645-9FC5-5B06D1A0BBBA}"/>
              </a:ext>
            </a:extLst>
          </p:cNvPr>
          <p:cNvGrpSpPr/>
          <p:nvPr/>
        </p:nvGrpSpPr>
        <p:grpSpPr>
          <a:xfrm>
            <a:off x="758173" y="2533217"/>
            <a:ext cx="6471968" cy="3884977"/>
            <a:chOff x="757697" y="1969391"/>
            <a:chExt cx="6530815" cy="4284070"/>
          </a:xfrm>
        </p:grpSpPr>
        <p:grpSp>
          <p:nvGrpSpPr>
            <p:cNvPr id="10" name="Gruppo 9">
              <a:extLst>
                <a:ext uri="{FF2B5EF4-FFF2-40B4-BE49-F238E27FC236}">
                  <a16:creationId xmlns:a16="http://schemas.microsoft.com/office/drawing/2014/main" id="{C8613029-5B31-4989-9D5F-861863DA34E3}"/>
                </a:ext>
              </a:extLst>
            </p:cNvPr>
            <p:cNvGrpSpPr/>
            <p:nvPr/>
          </p:nvGrpSpPr>
          <p:grpSpPr>
            <a:xfrm>
              <a:off x="757697" y="1969391"/>
              <a:ext cx="6530815" cy="4284070"/>
              <a:chOff x="560423" y="2047514"/>
              <a:chExt cx="6530815" cy="4284070"/>
            </a:xfrm>
          </p:grpSpPr>
          <p:sp>
            <p:nvSpPr>
              <p:cNvPr id="14" name="Rettangolo con angoli arrotondati 13">
                <a:extLst>
                  <a:ext uri="{FF2B5EF4-FFF2-40B4-BE49-F238E27FC236}">
                    <a16:creationId xmlns:a16="http://schemas.microsoft.com/office/drawing/2014/main" id="{CD4814A8-A1EF-4490-BC06-399001A314AB}"/>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15" name="Rettangolo con angoli arrotondati 14">
                <a:extLst>
                  <a:ext uri="{FF2B5EF4-FFF2-40B4-BE49-F238E27FC236}">
                    <a16:creationId xmlns:a16="http://schemas.microsoft.com/office/drawing/2014/main" id="{CAAA56B6-841A-4406-82BF-080383BEE85A}"/>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EDF</a:t>
                </a:r>
              </a:p>
            </p:txBody>
          </p:sp>
          <p:sp>
            <p:nvSpPr>
              <p:cNvPr id="16" name="Decisione 15">
                <a:extLst>
                  <a:ext uri="{FF2B5EF4-FFF2-40B4-BE49-F238E27FC236}">
                    <a16:creationId xmlns:a16="http://schemas.microsoft.com/office/drawing/2014/main" id="{110076C6-785A-44BC-A558-77AF323D898E}"/>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17" name="Rettangolo con angoli arrotondati 16">
                <a:extLst>
                  <a:ext uri="{FF2B5EF4-FFF2-40B4-BE49-F238E27FC236}">
                    <a16:creationId xmlns:a16="http://schemas.microsoft.com/office/drawing/2014/main" id="{07E43AB3-CAB7-49A6-850E-33CE9B749B35}"/>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18" name="Rettangolo con angoli arrotondati 17">
                <a:extLst>
                  <a:ext uri="{FF2B5EF4-FFF2-40B4-BE49-F238E27FC236}">
                    <a16:creationId xmlns:a16="http://schemas.microsoft.com/office/drawing/2014/main" id="{6C0A0585-4F4F-448F-A5E4-E6E246BCAFA5}"/>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19" name="Decisione 18">
                <a:extLst>
                  <a:ext uri="{FF2B5EF4-FFF2-40B4-BE49-F238E27FC236}">
                    <a16:creationId xmlns:a16="http://schemas.microsoft.com/office/drawing/2014/main" id="{33E255D8-EB96-4339-9A3D-98AD69323E16}"/>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20" name="Rettangolo con angoli arrotondati 19">
                <a:extLst>
                  <a:ext uri="{FF2B5EF4-FFF2-40B4-BE49-F238E27FC236}">
                    <a16:creationId xmlns:a16="http://schemas.microsoft.com/office/drawing/2014/main" id="{B1D16062-D9A1-45B9-B119-C36E41D30075}"/>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21" name="Decisione 20">
                <a:extLst>
                  <a:ext uri="{FF2B5EF4-FFF2-40B4-BE49-F238E27FC236}">
                    <a16:creationId xmlns:a16="http://schemas.microsoft.com/office/drawing/2014/main" id="{B9A40F82-E2CD-4E89-A5CB-43E3BE0259BD}"/>
                  </a:ext>
                </a:extLst>
              </p:cNvPr>
              <p:cNvSpPr/>
              <p:nvPr/>
            </p:nvSpPr>
            <p:spPr>
              <a:xfrm>
                <a:off x="1966385" y="3664877"/>
                <a:ext cx="1920141" cy="119659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22" name="Connettore 2 21">
                <a:extLst>
                  <a:ext uri="{FF2B5EF4-FFF2-40B4-BE49-F238E27FC236}">
                    <a16:creationId xmlns:a16="http://schemas.microsoft.com/office/drawing/2014/main" id="{3DD8B3EE-9DAB-4750-A118-AAA214848EB0}"/>
                  </a:ext>
                </a:extLst>
              </p:cNvPr>
              <p:cNvCxnSpPr>
                <a:cxnSpLocks/>
                <a:stCxn id="14" idx="3"/>
                <a:endCxn id="17"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10BB8270-916A-475D-A67C-020124433263}"/>
                  </a:ext>
                </a:extLst>
              </p:cNvPr>
              <p:cNvCxnSpPr>
                <a:cxnSpLocks/>
                <a:stCxn id="17" idx="3"/>
                <a:endCxn id="15"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9F72856-A021-48E7-AB88-600001E8A141}"/>
                  </a:ext>
                </a:extLst>
              </p:cNvPr>
              <p:cNvCxnSpPr>
                <a:cxnSpLocks/>
                <a:endCxn id="16"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CC8E2196-7282-4F85-9A0C-3BAE8A7C36A0}"/>
                  </a:ext>
                </a:extLst>
              </p:cNvPr>
              <p:cNvCxnSpPr>
                <a:cxnSpLocks/>
                <a:endCxn id="18"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a gomito 25">
                <a:extLst>
                  <a:ext uri="{FF2B5EF4-FFF2-40B4-BE49-F238E27FC236}">
                    <a16:creationId xmlns:a16="http://schemas.microsoft.com/office/drawing/2014/main" id="{0E5FE564-55D1-4684-ADA6-0EAB7C2020EE}"/>
                  </a:ext>
                </a:extLst>
              </p:cNvPr>
              <p:cNvCxnSpPr>
                <a:cxnSpLocks/>
                <a:stCxn id="18" idx="2"/>
                <a:endCxn id="19"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100ECAD7-F26F-41E9-A009-D32CCB4F678B}"/>
                  </a:ext>
                </a:extLst>
              </p:cNvPr>
              <p:cNvCxnSpPr>
                <a:cxnSpLocks/>
                <a:endCxn id="20"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66018B9-20E8-4A78-B1A6-C33E3ACA3EA8}"/>
                  </a:ext>
                </a:extLst>
              </p:cNvPr>
              <p:cNvCxnSpPr>
                <a:cxnSpLocks/>
                <a:stCxn id="19" idx="0"/>
                <a:endCxn id="21" idx="2"/>
              </p:cNvCxnSpPr>
              <p:nvPr/>
            </p:nvCxnSpPr>
            <p:spPr>
              <a:xfrm rot="16200000" flipV="1">
                <a:off x="3023280" y="4764652"/>
                <a:ext cx="636485" cy="8301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21EEDB76-F35A-4EDD-B3F1-51C45AD07356}"/>
                  </a:ext>
                </a:extLst>
              </p:cNvPr>
              <p:cNvCxnSpPr>
                <a:cxnSpLocks/>
                <a:stCxn id="21" idx="0"/>
                <a:endCxn id="17" idx="2"/>
              </p:cNvCxnSpPr>
              <p:nvPr/>
            </p:nvCxnSpPr>
            <p:spPr>
              <a:xfrm flipV="1">
                <a:off x="2926456" y="3079067"/>
                <a:ext cx="335208" cy="58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03CA5DBC-32BD-466E-9B5D-8DE285522282}"/>
                  </a:ext>
                </a:extLst>
              </p:cNvPr>
              <p:cNvCxnSpPr>
                <a:cxnSpLocks/>
                <a:stCxn id="21" idx="3"/>
              </p:cNvCxnSpPr>
              <p:nvPr/>
            </p:nvCxnSpPr>
            <p:spPr>
              <a:xfrm flipV="1">
                <a:off x="3886525" y="3191022"/>
                <a:ext cx="827918" cy="10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76404B51-099A-4AD5-9FF8-25BD0447B6AB}"/>
                  </a:ext>
                </a:extLst>
              </p:cNvPr>
              <p:cNvSpPr txBox="1"/>
              <p:nvPr/>
            </p:nvSpPr>
            <p:spPr>
              <a:xfrm>
                <a:off x="2619239" y="33342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32" name="CasellaDiTesto 31">
                <a:extLst>
                  <a:ext uri="{FF2B5EF4-FFF2-40B4-BE49-F238E27FC236}">
                    <a16:creationId xmlns:a16="http://schemas.microsoft.com/office/drawing/2014/main" id="{398A992A-9B5C-49F9-9551-424F3973E8E4}"/>
                  </a:ext>
                </a:extLst>
              </p:cNvPr>
              <p:cNvSpPr txBox="1"/>
              <p:nvPr/>
            </p:nvSpPr>
            <p:spPr>
              <a:xfrm>
                <a:off x="3690030" y="3698132"/>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33" name="CasellaDiTesto 32">
                <a:extLst>
                  <a:ext uri="{FF2B5EF4-FFF2-40B4-BE49-F238E27FC236}">
                    <a16:creationId xmlns:a16="http://schemas.microsoft.com/office/drawing/2014/main" id="{81480B59-A549-40B2-BEEE-72065B8BE4F1}"/>
                  </a:ext>
                </a:extLst>
              </p:cNvPr>
              <p:cNvSpPr txBox="1"/>
              <p:nvPr/>
            </p:nvSpPr>
            <p:spPr>
              <a:xfrm>
                <a:off x="3141702" y="48769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34" name="CasellaDiTesto 33">
                <a:extLst>
                  <a:ext uri="{FF2B5EF4-FFF2-40B4-BE49-F238E27FC236}">
                    <a16:creationId xmlns:a16="http://schemas.microsoft.com/office/drawing/2014/main" id="{6EC294B9-A5B1-429D-97A9-931C4915EC1D}"/>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35" name="CasellaDiTesto 34">
                <a:extLst>
                  <a:ext uri="{FF2B5EF4-FFF2-40B4-BE49-F238E27FC236}">
                    <a16:creationId xmlns:a16="http://schemas.microsoft.com/office/drawing/2014/main" id="{C60FD374-AB9D-4EC0-B0F9-953144CC9CE6}"/>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36" name="Connettore a gomito 35">
                <a:extLst>
                  <a:ext uri="{FF2B5EF4-FFF2-40B4-BE49-F238E27FC236}">
                    <a16:creationId xmlns:a16="http://schemas.microsoft.com/office/drawing/2014/main" id="{E2F2CD3B-B6A3-4C93-A922-7F91C17DEA8F}"/>
                  </a:ext>
                </a:extLst>
              </p:cNvPr>
              <p:cNvCxnSpPr>
                <a:cxnSpLocks/>
                <a:stCxn id="16" idx="3"/>
                <a:endCxn id="15"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B2E76E57-EC11-40E9-A534-ACDC224264E1}"/>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12" name="Ovale 11">
              <a:extLst>
                <a:ext uri="{FF2B5EF4-FFF2-40B4-BE49-F238E27FC236}">
                  <a16:creationId xmlns:a16="http://schemas.microsoft.com/office/drawing/2014/main" id="{4B12373B-D468-49EF-9096-89A837A2C185}"/>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13" name="Connettore 2 12">
              <a:extLst>
                <a:ext uri="{FF2B5EF4-FFF2-40B4-BE49-F238E27FC236}">
                  <a16:creationId xmlns:a16="http://schemas.microsoft.com/office/drawing/2014/main" id="{BF295A5B-FE7C-4DFC-8E66-97ABBE69FF93}"/>
                </a:ext>
              </a:extLst>
            </p:cNvPr>
            <p:cNvCxnSpPr>
              <a:cxnSpLocks/>
              <a:stCxn id="20" idx="0"/>
              <a:endCxn id="12"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831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Euristica MDPDF – Minimum Distance Plus Deadline First</a:t>
            </a:r>
            <a:r>
              <a:rPr lang="it-IT" sz="4000">
                <a:solidFill>
                  <a:srgbClr val="FFFFFF"/>
                </a:solidFill>
              </a:rPr>
              <a:t>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1788696"/>
            <a:ext cx="3916125" cy="2862322"/>
          </a:xfrm>
          <a:prstGeom prst="rect">
            <a:avLst/>
          </a:prstGeom>
          <a:noFill/>
        </p:spPr>
        <p:txBody>
          <a:bodyPr wrap="square">
            <a:spAutoFit/>
          </a:bodyPr>
          <a:lstStyle/>
          <a:p>
            <a:pPr marL="285750" indent="-285750">
              <a:buFont typeface="Wingdings" panose="05000000000000000000" pitchFamily="2" charset="2"/>
              <a:buChar char="Ø"/>
            </a:pPr>
            <a:r>
              <a:rPr lang="it-IT">
                <a:solidFill>
                  <a:srgbClr val="FFFFFF"/>
                </a:solidFill>
              </a:rPr>
              <a:t>Il criterio di scelta dell’euristica MDPDF prevede di scegliere come nodo successivo sempre quello che presenta la somma tra deadline e distanza più bassa tra i nodi non ancora raggiunti .</a:t>
            </a:r>
          </a:p>
          <a:p>
            <a:pPr marL="285750" indent="-285750">
              <a:buFont typeface="Wingdings" panose="05000000000000000000" pitchFamily="2" charset="2"/>
              <a:buChar char="Ø"/>
            </a:pPr>
            <a:endParaRPr lang="it-IT">
              <a:solidFill>
                <a:srgbClr val="FFFFFF"/>
              </a:solidFill>
            </a:endParaRPr>
          </a:p>
          <a:p>
            <a:pPr marL="285750" indent="-285750">
              <a:buFont typeface="Wingdings" panose="05000000000000000000" pitchFamily="2" charset="2"/>
              <a:buChar char="Ø"/>
            </a:pPr>
            <a:r>
              <a:rPr lang="it-IT">
                <a:solidFill>
                  <a:srgbClr val="FFFFFF"/>
                </a:solidFill>
              </a:rPr>
              <a:t>La restante parte dell’euristica risulta essere uguale all’euristica Nearest First </a:t>
            </a:r>
          </a:p>
        </p:txBody>
      </p:sp>
      <p:grpSp>
        <p:nvGrpSpPr>
          <p:cNvPr id="37" name="Gruppo 36">
            <a:extLst>
              <a:ext uri="{FF2B5EF4-FFF2-40B4-BE49-F238E27FC236}">
                <a16:creationId xmlns:a16="http://schemas.microsoft.com/office/drawing/2014/main" id="{283BC686-4142-4347-B378-2E0B4B9C2D8A}"/>
              </a:ext>
            </a:extLst>
          </p:cNvPr>
          <p:cNvGrpSpPr/>
          <p:nvPr/>
        </p:nvGrpSpPr>
        <p:grpSpPr>
          <a:xfrm>
            <a:off x="768806" y="2543850"/>
            <a:ext cx="6471968" cy="3884977"/>
            <a:chOff x="757697" y="1969391"/>
            <a:chExt cx="6530815" cy="4284070"/>
          </a:xfrm>
        </p:grpSpPr>
        <p:grpSp>
          <p:nvGrpSpPr>
            <p:cNvPr id="38" name="Gruppo 37">
              <a:extLst>
                <a:ext uri="{FF2B5EF4-FFF2-40B4-BE49-F238E27FC236}">
                  <a16:creationId xmlns:a16="http://schemas.microsoft.com/office/drawing/2014/main" id="{64536559-AFD2-4AF4-9E36-1DC8611DE315}"/>
                </a:ext>
              </a:extLst>
            </p:cNvPr>
            <p:cNvGrpSpPr/>
            <p:nvPr/>
          </p:nvGrpSpPr>
          <p:grpSpPr>
            <a:xfrm>
              <a:off x="757697" y="1969391"/>
              <a:ext cx="6530815" cy="4284070"/>
              <a:chOff x="560423" y="2047514"/>
              <a:chExt cx="6530815" cy="4284070"/>
            </a:xfrm>
          </p:grpSpPr>
          <p:sp>
            <p:nvSpPr>
              <p:cNvPr id="41" name="Rettangolo con angoli arrotondati 40">
                <a:extLst>
                  <a:ext uri="{FF2B5EF4-FFF2-40B4-BE49-F238E27FC236}">
                    <a16:creationId xmlns:a16="http://schemas.microsoft.com/office/drawing/2014/main" id="{584C22FE-52D5-4CB9-B3E5-FCFC091E986F}"/>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42" name="Rettangolo con angoli arrotondati 41">
                <a:extLst>
                  <a:ext uri="{FF2B5EF4-FFF2-40B4-BE49-F238E27FC236}">
                    <a16:creationId xmlns:a16="http://schemas.microsoft.com/office/drawing/2014/main" id="{8759F915-AC0A-435C-8EA0-74587AE0E335}"/>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MDPDF</a:t>
                </a:r>
              </a:p>
            </p:txBody>
          </p:sp>
          <p:sp>
            <p:nvSpPr>
              <p:cNvPr id="43" name="Decisione 42">
                <a:extLst>
                  <a:ext uri="{FF2B5EF4-FFF2-40B4-BE49-F238E27FC236}">
                    <a16:creationId xmlns:a16="http://schemas.microsoft.com/office/drawing/2014/main" id="{848CE144-B183-4A66-A2D3-92BCDE6FBC96}"/>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44" name="Rettangolo con angoli arrotondati 43">
                <a:extLst>
                  <a:ext uri="{FF2B5EF4-FFF2-40B4-BE49-F238E27FC236}">
                    <a16:creationId xmlns:a16="http://schemas.microsoft.com/office/drawing/2014/main" id="{02ADAE54-72ED-421A-9C93-15CF60D82C79}"/>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Partenza nuovo camion e aggiunta del nodo deposito alla soluzione parziale </a:t>
                </a:r>
              </a:p>
            </p:txBody>
          </p:sp>
          <p:sp>
            <p:nvSpPr>
              <p:cNvPr id="45" name="Rettangolo con angoli arrotondati 44">
                <a:extLst>
                  <a:ext uri="{FF2B5EF4-FFF2-40B4-BE49-F238E27FC236}">
                    <a16:creationId xmlns:a16="http://schemas.microsoft.com/office/drawing/2014/main" id="{2817CCDE-2248-48D4-AD5E-185927345ABA}"/>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46" name="Decisione 45">
                <a:extLst>
                  <a:ext uri="{FF2B5EF4-FFF2-40B4-BE49-F238E27FC236}">
                    <a16:creationId xmlns:a16="http://schemas.microsoft.com/office/drawing/2014/main" id="{8C8EAF55-1137-4FAD-823B-A6B0187F4590}"/>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48" name="Rettangolo con angoli arrotondati 47">
                <a:extLst>
                  <a:ext uri="{FF2B5EF4-FFF2-40B4-BE49-F238E27FC236}">
                    <a16:creationId xmlns:a16="http://schemas.microsoft.com/office/drawing/2014/main" id="{20B1A604-AD91-41EE-9608-14166F55EC3D}"/>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50" name="Decisione 49">
                <a:extLst>
                  <a:ext uri="{FF2B5EF4-FFF2-40B4-BE49-F238E27FC236}">
                    <a16:creationId xmlns:a16="http://schemas.microsoft.com/office/drawing/2014/main" id="{4A432F87-A4FB-415B-BC46-7DBB27465B36}"/>
                  </a:ext>
                </a:extLst>
              </p:cNvPr>
              <p:cNvSpPr/>
              <p:nvPr/>
            </p:nvSpPr>
            <p:spPr>
              <a:xfrm>
                <a:off x="1817275" y="3641079"/>
                <a:ext cx="1971636" cy="11601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dirty="0"/>
                  <a:t>Il camion può raggiungere altri nodi?</a:t>
                </a:r>
              </a:p>
            </p:txBody>
          </p:sp>
          <p:cxnSp>
            <p:nvCxnSpPr>
              <p:cNvPr id="52" name="Connettore 2 51">
                <a:extLst>
                  <a:ext uri="{FF2B5EF4-FFF2-40B4-BE49-F238E27FC236}">
                    <a16:creationId xmlns:a16="http://schemas.microsoft.com/office/drawing/2014/main" id="{D0DBA6C4-CD7A-4AF8-BDBF-158ED348DE26}"/>
                  </a:ext>
                </a:extLst>
              </p:cNvPr>
              <p:cNvCxnSpPr>
                <a:cxnSpLocks/>
                <a:stCxn id="41" idx="3"/>
                <a:endCxn id="44"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ttore 2 52">
                <a:extLst>
                  <a:ext uri="{FF2B5EF4-FFF2-40B4-BE49-F238E27FC236}">
                    <a16:creationId xmlns:a16="http://schemas.microsoft.com/office/drawing/2014/main" id="{8E193676-1932-4B5D-962F-5DD7A81640E9}"/>
                  </a:ext>
                </a:extLst>
              </p:cNvPr>
              <p:cNvCxnSpPr>
                <a:cxnSpLocks/>
                <a:stCxn id="44" idx="3"/>
                <a:endCxn id="42"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2EA0F769-A006-4156-84C3-FD75C2301331}"/>
                  </a:ext>
                </a:extLst>
              </p:cNvPr>
              <p:cNvCxnSpPr>
                <a:cxnSpLocks/>
                <a:endCxn id="43"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F8FBD798-C27A-403E-8F6D-099054B61DE6}"/>
                  </a:ext>
                </a:extLst>
              </p:cNvPr>
              <p:cNvCxnSpPr>
                <a:cxnSpLocks/>
                <a:endCxn id="45"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ttore a gomito 55">
                <a:extLst>
                  <a:ext uri="{FF2B5EF4-FFF2-40B4-BE49-F238E27FC236}">
                    <a16:creationId xmlns:a16="http://schemas.microsoft.com/office/drawing/2014/main" id="{7267205B-613A-4DC5-A54B-30411F7511C6}"/>
                  </a:ext>
                </a:extLst>
              </p:cNvPr>
              <p:cNvCxnSpPr>
                <a:cxnSpLocks/>
                <a:stCxn id="45" idx="2"/>
                <a:endCxn id="46"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ttore 2 56">
                <a:extLst>
                  <a:ext uri="{FF2B5EF4-FFF2-40B4-BE49-F238E27FC236}">
                    <a16:creationId xmlns:a16="http://schemas.microsoft.com/office/drawing/2014/main" id="{65812F9B-970B-4B88-9E42-72DC33F6E1B0}"/>
                  </a:ext>
                </a:extLst>
              </p:cNvPr>
              <p:cNvCxnSpPr>
                <a:cxnSpLocks/>
                <a:endCxn id="48"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ttore a gomito 57">
                <a:extLst>
                  <a:ext uri="{FF2B5EF4-FFF2-40B4-BE49-F238E27FC236}">
                    <a16:creationId xmlns:a16="http://schemas.microsoft.com/office/drawing/2014/main" id="{F4E62321-B10F-4C7D-8DFB-A81C937761D2}"/>
                  </a:ext>
                </a:extLst>
              </p:cNvPr>
              <p:cNvCxnSpPr>
                <a:cxnSpLocks/>
                <a:stCxn id="46" idx="0"/>
                <a:endCxn id="50" idx="2"/>
              </p:cNvCxnSpPr>
              <p:nvPr/>
            </p:nvCxnSpPr>
            <p:spPr>
              <a:xfrm rot="16200000" flipV="1">
                <a:off x="2931481" y="4672855"/>
                <a:ext cx="696720" cy="953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2 58">
                <a:extLst>
                  <a:ext uri="{FF2B5EF4-FFF2-40B4-BE49-F238E27FC236}">
                    <a16:creationId xmlns:a16="http://schemas.microsoft.com/office/drawing/2014/main" id="{2E5802A2-EB6A-4018-A75B-A5D92C607262}"/>
                  </a:ext>
                </a:extLst>
              </p:cNvPr>
              <p:cNvCxnSpPr>
                <a:cxnSpLocks/>
                <a:stCxn id="50" idx="0"/>
                <a:endCxn id="44" idx="2"/>
              </p:cNvCxnSpPr>
              <p:nvPr/>
            </p:nvCxnSpPr>
            <p:spPr>
              <a:xfrm flipV="1">
                <a:off x="2803093" y="3079067"/>
                <a:ext cx="458571" cy="562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26E7E656-FC4D-4F8A-9F31-B83F286119D0}"/>
                  </a:ext>
                </a:extLst>
              </p:cNvPr>
              <p:cNvCxnSpPr>
                <a:cxnSpLocks/>
                <a:stCxn id="50" idx="3"/>
              </p:cNvCxnSpPr>
              <p:nvPr/>
            </p:nvCxnSpPr>
            <p:spPr>
              <a:xfrm flipV="1">
                <a:off x="3788911" y="3075183"/>
                <a:ext cx="827918" cy="1145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asellaDiTesto 60">
                <a:extLst>
                  <a:ext uri="{FF2B5EF4-FFF2-40B4-BE49-F238E27FC236}">
                    <a16:creationId xmlns:a16="http://schemas.microsoft.com/office/drawing/2014/main" id="{2C3DEBAD-DCD9-4539-9615-AF067FD4FFF8}"/>
                  </a:ext>
                </a:extLst>
              </p:cNvPr>
              <p:cNvSpPr txBox="1"/>
              <p:nvPr/>
            </p:nvSpPr>
            <p:spPr>
              <a:xfrm>
                <a:off x="2780831" y="3356037"/>
                <a:ext cx="594519" cy="307777"/>
              </a:xfrm>
              <a:prstGeom prst="rect">
                <a:avLst/>
              </a:prstGeom>
              <a:noFill/>
            </p:spPr>
            <p:txBody>
              <a:bodyPr wrap="square" rtlCol="0">
                <a:spAutoFit/>
              </a:bodyPr>
              <a:lstStyle/>
              <a:p>
                <a:pPr algn="ctr"/>
                <a:r>
                  <a:rPr lang="it-IT" sz="1400" dirty="0">
                    <a:solidFill>
                      <a:schemeClr val="accent1">
                        <a:lumMod val="75000"/>
                      </a:schemeClr>
                    </a:solidFill>
                  </a:rPr>
                  <a:t>Sì</a:t>
                </a:r>
                <a:endParaRPr lang="it-IT" dirty="0">
                  <a:solidFill>
                    <a:schemeClr val="accent1">
                      <a:lumMod val="75000"/>
                    </a:schemeClr>
                  </a:solidFill>
                </a:endParaRPr>
              </a:p>
            </p:txBody>
          </p:sp>
          <p:sp>
            <p:nvSpPr>
              <p:cNvPr id="62" name="CasellaDiTesto 61">
                <a:extLst>
                  <a:ext uri="{FF2B5EF4-FFF2-40B4-BE49-F238E27FC236}">
                    <a16:creationId xmlns:a16="http://schemas.microsoft.com/office/drawing/2014/main" id="{3F823251-1820-4430-8E16-CF99037E5FA8}"/>
                  </a:ext>
                </a:extLst>
              </p:cNvPr>
              <p:cNvSpPr txBox="1"/>
              <p:nvPr/>
            </p:nvSpPr>
            <p:spPr>
              <a:xfrm>
                <a:off x="3593368" y="3663813"/>
                <a:ext cx="594519" cy="307777"/>
              </a:xfrm>
              <a:prstGeom prst="rect">
                <a:avLst/>
              </a:prstGeom>
              <a:noFill/>
            </p:spPr>
            <p:txBody>
              <a:bodyPr wrap="square" rtlCol="0">
                <a:spAutoFit/>
              </a:bodyPr>
              <a:lstStyle/>
              <a:p>
                <a:pPr algn="ctr"/>
                <a:r>
                  <a:rPr lang="it-IT" sz="1400" dirty="0">
                    <a:solidFill>
                      <a:schemeClr val="accent1">
                        <a:lumMod val="75000"/>
                      </a:schemeClr>
                    </a:solidFill>
                  </a:rPr>
                  <a:t>No</a:t>
                </a:r>
                <a:endParaRPr lang="it-IT" dirty="0">
                  <a:solidFill>
                    <a:schemeClr val="accent1">
                      <a:lumMod val="75000"/>
                    </a:schemeClr>
                  </a:solidFill>
                </a:endParaRPr>
              </a:p>
            </p:txBody>
          </p:sp>
          <p:sp>
            <p:nvSpPr>
              <p:cNvPr id="63" name="CasellaDiTesto 62">
                <a:extLst>
                  <a:ext uri="{FF2B5EF4-FFF2-40B4-BE49-F238E27FC236}">
                    <a16:creationId xmlns:a16="http://schemas.microsoft.com/office/drawing/2014/main" id="{675A1867-FCA0-4DD2-86E1-363AE6849693}"/>
                  </a:ext>
                </a:extLst>
              </p:cNvPr>
              <p:cNvSpPr txBox="1"/>
              <p:nvPr/>
            </p:nvSpPr>
            <p:spPr>
              <a:xfrm>
                <a:off x="3146981" y="4878300"/>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4" name="CasellaDiTesto 63">
                <a:extLst>
                  <a:ext uri="{FF2B5EF4-FFF2-40B4-BE49-F238E27FC236}">
                    <a16:creationId xmlns:a16="http://schemas.microsoft.com/office/drawing/2014/main" id="{5E64D2AD-25C9-4A70-ACF5-99A0CE7B0E40}"/>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5" name="CasellaDiTesto 64">
                <a:extLst>
                  <a:ext uri="{FF2B5EF4-FFF2-40B4-BE49-F238E27FC236}">
                    <a16:creationId xmlns:a16="http://schemas.microsoft.com/office/drawing/2014/main" id="{3D596F97-D799-4B37-80A2-72E90B74B046}"/>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66" name="Connettore a gomito 65">
                <a:extLst>
                  <a:ext uri="{FF2B5EF4-FFF2-40B4-BE49-F238E27FC236}">
                    <a16:creationId xmlns:a16="http://schemas.microsoft.com/office/drawing/2014/main" id="{7BE24C0B-B9D9-4EB9-8115-A5D0BABF24FD}"/>
                  </a:ext>
                </a:extLst>
              </p:cNvPr>
              <p:cNvCxnSpPr>
                <a:cxnSpLocks/>
                <a:stCxn id="43" idx="3"/>
                <a:endCxn id="42"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30AC31C2-7FCB-4FC6-97A1-0F3EF2B2E2B2}"/>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39" name="Ovale 38">
              <a:extLst>
                <a:ext uri="{FF2B5EF4-FFF2-40B4-BE49-F238E27FC236}">
                  <a16:creationId xmlns:a16="http://schemas.microsoft.com/office/drawing/2014/main" id="{AB173AF3-CCF5-40E1-A200-CD8CFC940F79}"/>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40" name="Connettore 2 39">
              <a:extLst>
                <a:ext uri="{FF2B5EF4-FFF2-40B4-BE49-F238E27FC236}">
                  <a16:creationId xmlns:a16="http://schemas.microsoft.com/office/drawing/2014/main" id="{437201F9-8A92-4139-B97F-ECCEFAA69855}"/>
                </a:ext>
              </a:extLst>
            </p:cNvPr>
            <p:cNvCxnSpPr>
              <a:cxnSpLocks/>
              <a:stCxn id="48" idx="0"/>
              <a:endCxn id="39"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197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60433" y="699054"/>
                <a:ext cx="4007312" cy="5459890"/>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xmlns="">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660433" y="699054"/>
                <a:ext cx="4007312" cy="5459890"/>
              </a:xfrm>
              <a:blipFill>
                <a:blip r:embed="rId2"/>
                <a:stretch>
                  <a:fillRect l="-1065" r="-1826"/>
                </a:stretch>
              </a:blipFill>
            </p:spPr>
            <p:txBody>
              <a:bodyPr/>
              <a:lstStyle/>
              <a:p>
                <a:r>
                  <a:rPr lang="it-IT">
                    <a:noFill/>
                  </a:rPr>
                  <a:t> </a:t>
                </a:r>
              </a:p>
            </p:txBody>
          </p:sp>
        </mc:Fallback>
      </mc:AlternateContent>
      <p:pic>
        <p:nvPicPr>
          <p:cNvPr id="3" name="Immagine 2" descr="Immagine che contiene testo&#10;&#10;Descrizione generata automaticamente">
            <a:extLst>
              <a:ext uri="{FF2B5EF4-FFF2-40B4-BE49-F238E27FC236}">
                <a16:creationId xmlns:a16="http://schemas.microsoft.com/office/drawing/2014/main" id="{AEBE4427-8047-4B78-8A38-F6987CDA43F5}"/>
              </a:ext>
            </a:extLst>
          </p:cNvPr>
          <p:cNvPicPr>
            <a:picLocks noChangeAspect="1"/>
          </p:cNvPicPr>
          <p:nvPr/>
        </p:nvPicPr>
        <p:blipFill>
          <a:blip r:embed="rId3"/>
          <a:stretch>
            <a:fillRect/>
          </a:stretch>
        </p:blipFill>
        <p:spPr>
          <a:xfrm>
            <a:off x="555379" y="4226768"/>
            <a:ext cx="2721897" cy="466392"/>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6C8AA357-B540-4A3F-BCC4-665CF1B8BA26}"/>
              </a:ext>
            </a:extLst>
          </p:cNvPr>
          <p:cNvPicPr>
            <a:picLocks noChangeAspect="1"/>
          </p:cNvPicPr>
          <p:nvPr/>
        </p:nvPicPr>
        <p:blipFill>
          <a:blip r:embed="rId4"/>
          <a:stretch>
            <a:fillRect/>
          </a:stretch>
        </p:blipFill>
        <p:spPr>
          <a:xfrm>
            <a:off x="4732596" y="2393890"/>
            <a:ext cx="1153299" cy="4256722"/>
          </a:xfrm>
          <a:prstGeom prst="rect">
            <a:avLst/>
          </a:prstGeom>
        </p:spPr>
      </p:pic>
    </p:spTree>
    <p:extLst>
      <p:ext uri="{BB962C8B-B14F-4D97-AF65-F5344CB8AC3E}">
        <p14:creationId xmlns:p14="http://schemas.microsoft.com/office/powerpoint/2010/main" val="263666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a:t>
            </a:r>
            <a:r>
              <a:rPr lang="it-IT" sz="4000">
                <a:solidFill>
                  <a:srgbClr val="FFFFFF"/>
                </a:solidFill>
              </a:rPr>
              <a:t>: simulazione torneo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a:t>
            </a:r>
            <a:r>
              <a:rPr lang="it-IT" sz="1400">
                <a:solidFill>
                  <a:srgbClr val="FFFFFF"/>
                </a:solidFill>
              </a:rPr>
              <a:t>dei tornei .</a:t>
            </a:r>
            <a:endParaRPr lang="it-IT" sz="100" dirty="0">
              <a:solidFill>
                <a:srgbClr val="FFFFFF"/>
              </a:solidFill>
            </a:endParaRPr>
          </a:p>
        </p:txBody>
      </p:sp>
      <p:pic>
        <p:nvPicPr>
          <p:cNvPr id="3" name="Immagine 2" descr="Immagine che contiene testo&#10;&#10;Descrizione generata automaticamente">
            <a:extLst>
              <a:ext uri="{FF2B5EF4-FFF2-40B4-BE49-F238E27FC236}">
                <a16:creationId xmlns:a16="http://schemas.microsoft.com/office/drawing/2014/main" id="{26E09EDF-6D59-4A85-B16B-75AEDCBE3599}"/>
              </a:ext>
            </a:extLst>
          </p:cNvPr>
          <p:cNvPicPr>
            <a:picLocks noChangeAspect="1"/>
          </p:cNvPicPr>
          <p:nvPr/>
        </p:nvPicPr>
        <p:blipFill>
          <a:blip r:embed="rId2"/>
          <a:stretch>
            <a:fillRect/>
          </a:stretch>
        </p:blipFill>
        <p:spPr>
          <a:xfrm>
            <a:off x="524256" y="4258921"/>
            <a:ext cx="2697714" cy="449619"/>
          </a:xfrm>
          <a:prstGeom prst="rect">
            <a:avLst/>
          </a:prstGeom>
        </p:spPr>
      </p:pic>
      <p:pic>
        <p:nvPicPr>
          <p:cNvPr id="7" name="Immagine 6" descr="Immagine che contiene testo, dispositivo, metro, calibro&#10;&#10;Descrizione generata automaticamente">
            <a:extLst>
              <a:ext uri="{FF2B5EF4-FFF2-40B4-BE49-F238E27FC236}">
                <a16:creationId xmlns:a16="http://schemas.microsoft.com/office/drawing/2014/main" id="{DDF48FFE-4C03-48ED-A9AE-7E3DDF51E445}"/>
              </a:ext>
            </a:extLst>
          </p:cNvPr>
          <p:cNvPicPr>
            <a:picLocks noChangeAspect="1"/>
          </p:cNvPicPr>
          <p:nvPr/>
        </p:nvPicPr>
        <p:blipFill>
          <a:blip r:embed="rId3"/>
          <a:stretch>
            <a:fillRect/>
          </a:stretch>
        </p:blipFill>
        <p:spPr>
          <a:xfrm>
            <a:off x="4855070" y="2432305"/>
            <a:ext cx="947808" cy="3908891"/>
          </a:xfrm>
          <a:prstGeom prst="rect">
            <a:avLst/>
          </a:prstGeom>
        </p:spPr>
      </p:pic>
      <p:sp>
        <p:nvSpPr>
          <p:cNvPr id="8" name="CasellaDiTesto 7">
            <a:extLst>
              <a:ext uri="{FF2B5EF4-FFF2-40B4-BE49-F238E27FC236}">
                <a16:creationId xmlns:a16="http://schemas.microsoft.com/office/drawing/2014/main" id="{1EC82164-3E51-416C-8812-BA0923CBEDA8}"/>
              </a:ext>
            </a:extLst>
          </p:cNvPr>
          <p:cNvSpPr txBox="1"/>
          <p:nvPr/>
        </p:nvSpPr>
        <p:spPr>
          <a:xfrm>
            <a:off x="4867024" y="6299368"/>
            <a:ext cx="935854" cy="215444"/>
          </a:xfrm>
          <a:prstGeom prst="rect">
            <a:avLst/>
          </a:prstGeom>
          <a:noFill/>
        </p:spPr>
        <p:txBody>
          <a:bodyPr wrap="square" rtlCol="0">
            <a:spAutoFit/>
          </a:bodyPr>
          <a:lstStyle/>
          <a:p>
            <a:r>
              <a:rPr lang="it-IT" sz="800" dirty="0">
                <a:solidFill>
                  <a:schemeClr val="tx2">
                    <a:lumMod val="75000"/>
                  </a:schemeClr>
                </a:solidFill>
              </a:rPr>
              <a:t>Ritorna gli indici</a:t>
            </a:r>
          </a:p>
        </p:txBody>
      </p:sp>
    </p:spTree>
    <p:extLst>
      <p:ext uri="{BB962C8B-B14F-4D97-AF65-F5344CB8AC3E}">
        <p14:creationId xmlns:p14="http://schemas.microsoft.com/office/powerpoint/2010/main" val="179774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Operatore di Crossover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due soluzioni (stringhe di N elementi):</a:t>
            </a:r>
          </a:p>
          <a:p>
            <a:pPr marL="504825" indent="-285750"/>
            <a:r>
              <a:rPr lang="it-IT" sz="1600" dirty="0">
                <a:solidFill>
                  <a:srgbClr val="FFFFFF"/>
                </a:solidFill>
              </a:rPr>
              <a:t>Si selezionano due sotto stringhe della stessa dimensione;</a:t>
            </a:r>
          </a:p>
          <a:p>
            <a:pPr marL="504825" indent="-285750"/>
            <a:r>
              <a:rPr lang="it-IT" sz="1600" dirty="0">
                <a:solidFill>
                  <a:srgbClr val="FFFFFF"/>
                </a:solidFill>
              </a:rPr>
              <a:t>La sottostringa della Soluzione1 viene scambiata con la sottostringa della Soluzione2, e viceversa;</a:t>
            </a:r>
          </a:p>
          <a:p>
            <a:pPr>
              <a:buFont typeface="Wingdings" panose="05000000000000000000" pitchFamily="2" charset="2"/>
              <a:buChar char="Ø"/>
            </a:pPr>
            <a:r>
              <a:rPr lang="it-IT" sz="1800" dirty="0">
                <a:solidFill>
                  <a:srgbClr val="FFFFFF"/>
                </a:solidFill>
              </a:rPr>
              <a:t>L’ammissibilità delle due soluzioni generate è valutata successivamente. In caso negativo tale soluzione subirà un termine di penalità proporzionale alla sua inammissibilità .</a:t>
            </a: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3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a:t>
            </a:r>
            <a:r>
              <a:rPr lang="it-IT" sz="4000">
                <a:solidFill>
                  <a:srgbClr val="FFFFFF"/>
                </a:solidFill>
              </a:rPr>
              <a:t>: Best Cost Route </a:t>
            </a:r>
            <a:r>
              <a:rPr lang="it-IT" sz="4000" dirty="0">
                <a:solidFill>
                  <a:srgbClr val="FFFFFF"/>
                </a:solidFill>
              </a:rPr>
              <a:t>C</a:t>
            </a:r>
            <a:r>
              <a:rPr lang="it-IT" sz="4000">
                <a:solidFill>
                  <a:srgbClr val="FFFFFF"/>
                </a:solidFill>
              </a:rPr>
              <a:t>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a:t>
            </a:r>
            <a:r>
              <a:rPr lang="it-IT" sz="1800">
                <a:solidFill>
                  <a:srgbClr val="FFFFFF"/>
                </a:solidFill>
              </a:rPr>
              <a:t>in ingresso (</a:t>
            </a:r>
            <a:r>
              <a:rPr lang="it-IT" sz="1800" i="1">
                <a:solidFill>
                  <a:srgbClr val="FFFFFF"/>
                </a:solidFill>
              </a:rPr>
              <a:t>solution1, solution2</a:t>
            </a:r>
            <a:r>
              <a:rPr lang="it-IT" sz="1800">
                <a:solidFill>
                  <a:srgbClr val="FFFFFF"/>
                </a:solidFill>
              </a:rPr>
              <a:t>), </a:t>
            </a:r>
            <a:r>
              <a:rPr lang="it-IT" sz="1800" dirty="0">
                <a:solidFill>
                  <a:srgbClr val="FFFFFF"/>
                </a:solidFill>
              </a:rPr>
              <a:t>si selezionano </a:t>
            </a:r>
            <a:r>
              <a:rPr lang="it-IT" sz="1800">
                <a:solidFill>
                  <a:srgbClr val="FFFFFF"/>
                </a:solidFill>
              </a:rPr>
              <a:t>due sotto-liste </a:t>
            </a:r>
            <a:r>
              <a:rPr lang="it-IT" sz="1800" dirty="0">
                <a:solidFill>
                  <a:srgbClr val="FFFFFF"/>
                </a:solidFill>
              </a:rPr>
              <a:t>di range massimo definito come parametro di input </a:t>
            </a:r>
            <a:r>
              <a:rPr lang="it-IT" sz="1800">
                <a:solidFill>
                  <a:srgbClr val="FFFFFF"/>
                </a:solidFill>
              </a:rPr>
              <a:t>della 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Gli elementi della sottostringa ricavata dalla Soluzione1 vengono eliminati dalla Soluzione2 e reinseriti in essa come successori del nodo più vicino.</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2"/>
          <a:stretch>
            <a:fillRect/>
          </a:stretch>
        </p:blipFill>
        <p:spPr>
          <a:xfrm>
            <a:off x="2073014" y="2543613"/>
            <a:ext cx="3366273" cy="389995"/>
          </a:xfrm>
          <a:prstGeom prst="rect">
            <a:avLst/>
          </a:prstGeom>
        </p:spPr>
      </p:pic>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182948349"/>
              </p:ext>
            </p:extLst>
          </p:nvPr>
        </p:nvGraphicFramePr>
        <p:xfrm>
          <a:off x="1665200"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92788185"/>
              </p:ext>
            </p:extLst>
          </p:nvPr>
        </p:nvGraphicFramePr>
        <p:xfrm>
          <a:off x="1665200"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14" name="CasellaDiTesto 13"/>
          <p:cNvSpPr txBox="1"/>
          <p:nvPr/>
        </p:nvSpPr>
        <p:spPr>
          <a:xfrm>
            <a:off x="750013" y="3110704"/>
            <a:ext cx="834459" cy="338554"/>
          </a:xfrm>
          <a:prstGeom prst="rect">
            <a:avLst/>
          </a:prstGeom>
          <a:noFill/>
        </p:spPr>
        <p:txBody>
          <a:bodyPr wrap="none" rtlCol="0">
            <a:spAutoFit/>
          </a:bodyPr>
          <a:lstStyle/>
          <a:p>
            <a:r>
              <a:rPr lang="it-IT" sz="1600" dirty="0"/>
              <a:t>Parent1</a:t>
            </a:r>
          </a:p>
        </p:txBody>
      </p:sp>
      <p:sp>
        <p:nvSpPr>
          <p:cNvPr id="15" name="CasellaDiTesto 14"/>
          <p:cNvSpPr txBox="1"/>
          <p:nvPr/>
        </p:nvSpPr>
        <p:spPr>
          <a:xfrm>
            <a:off x="765407" y="3539532"/>
            <a:ext cx="834459" cy="338554"/>
          </a:xfrm>
          <a:prstGeom prst="rect">
            <a:avLst/>
          </a:prstGeom>
          <a:noFill/>
        </p:spPr>
        <p:txBody>
          <a:bodyPr wrap="none" rtlCol="0">
            <a:spAutoFit/>
          </a:bodyPr>
          <a:lstStyle/>
          <a:p>
            <a:r>
              <a:rPr lang="it-IT" sz="1600" dirty="0"/>
              <a:t>Parent2</a:t>
            </a:r>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78870444"/>
              </p:ext>
            </p:extLst>
          </p:nvPr>
        </p:nvGraphicFramePr>
        <p:xfrm>
          <a:off x="558820" y="484243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20187987"/>
              </p:ext>
            </p:extLst>
          </p:nvPr>
        </p:nvGraphicFramePr>
        <p:xfrm>
          <a:off x="907242" y="405371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8" name="Connettore 2 7"/>
          <p:cNvCxnSpPr/>
          <p:nvPr/>
        </p:nvCxnSpPr>
        <p:spPr>
          <a:xfrm flipH="1">
            <a:off x="729996" y="438136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p:cNvCxnSpPr>
            <a:stCxn id="19" idx="2"/>
          </p:cNvCxnSpPr>
          <p:nvPr/>
        </p:nvCxnSpPr>
        <p:spPr>
          <a:xfrm flipH="1">
            <a:off x="1052803" y="438136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p:cNvCxnSpPr>
            <a:stCxn id="19" idx="2"/>
          </p:cNvCxnSpPr>
          <p:nvPr/>
        </p:nvCxnSpPr>
        <p:spPr>
          <a:xfrm>
            <a:off x="1074407" y="438136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p:cNvCxnSpPr>
            <a:stCxn id="19" idx="2"/>
          </p:cNvCxnSpPr>
          <p:nvPr/>
        </p:nvCxnSpPr>
        <p:spPr>
          <a:xfrm>
            <a:off x="1074407" y="438136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p:cNvCxnSpPr>
            <a:stCxn id="19" idx="2"/>
          </p:cNvCxnSpPr>
          <p:nvPr/>
        </p:nvCxnSpPr>
        <p:spPr>
          <a:xfrm>
            <a:off x="1074407" y="438136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asellaDiTesto 32"/>
          <p:cNvSpPr txBox="1"/>
          <p:nvPr/>
        </p:nvSpPr>
        <p:spPr>
          <a:xfrm>
            <a:off x="2576583" y="4205614"/>
            <a:ext cx="2515556" cy="2031325"/>
          </a:xfrm>
          <a:prstGeom prst="rect">
            <a:avLst/>
          </a:prstGeom>
          <a:noFill/>
        </p:spPr>
        <p:txBody>
          <a:bodyPr wrap="square" rtlCol="0">
            <a:spAutoFit/>
          </a:bodyPr>
          <a:lstStyle/>
          <a:p>
            <a:pPr algn="ctr"/>
            <a:r>
              <a:rPr lang="it-IT" sz="1400" dirty="0"/>
              <a:t>Si sceglie la posizione con </a:t>
            </a:r>
          </a:p>
          <a:p>
            <a:pPr algn="ctr"/>
            <a:r>
              <a:rPr lang="it-IT" sz="1400" dirty="0"/>
              <a:t>la distanza minima con il nodo </a:t>
            </a:r>
            <a:r>
              <a:rPr lang="it-IT" sz="1400" i="1" dirty="0"/>
              <a:t>j </a:t>
            </a:r>
            <a:r>
              <a:rPr lang="it-IT" sz="1400" dirty="0"/>
              <a:t>per ogni </a:t>
            </a:r>
            <a:r>
              <a:rPr lang="it-IT" sz="1400" i="1" dirty="0"/>
              <a:t>j</a:t>
            </a:r>
          </a:p>
          <a:p>
            <a:pPr algn="ctr"/>
            <a:r>
              <a:rPr lang="it-IT" sz="1400" dirty="0"/>
              <a:t>(ad esempio 2 dopo il nodo 5) </a:t>
            </a:r>
          </a:p>
          <a:p>
            <a:pPr algn="ctr"/>
            <a:r>
              <a:rPr lang="it-IT" sz="1400" dirty="0"/>
              <a:t>(ad esempio 3 dopo il nodo 6)</a:t>
            </a:r>
          </a:p>
          <a:p>
            <a:pPr algn="ctr"/>
            <a:r>
              <a:rPr lang="it-IT" sz="1400" dirty="0"/>
              <a:t>(ad esempio 5 dopo il nodo 3)</a:t>
            </a:r>
          </a:p>
          <a:p>
            <a:pPr algn="ctr"/>
            <a:r>
              <a:rPr lang="it-IT" sz="1400" dirty="0"/>
              <a:t>(ad esempio 6 dopo il nodo 1)</a:t>
            </a:r>
          </a:p>
          <a:p>
            <a:pPr algn="ctr"/>
            <a:endParaRPr lang="it-IT" sz="1400" dirty="0"/>
          </a:p>
          <a:p>
            <a:pPr algn="ctr"/>
            <a:endParaRPr lang="it-IT" sz="1400" dirty="0"/>
          </a:p>
        </p:txBody>
      </p:sp>
      <p:graphicFrame>
        <p:nvGraphicFramePr>
          <p:cNvPr id="3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54746851"/>
              </p:ext>
            </p:extLst>
          </p:nvPr>
        </p:nvGraphicFramePr>
        <p:xfrm>
          <a:off x="558820" y="60822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3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74542449"/>
              </p:ext>
            </p:extLst>
          </p:nvPr>
        </p:nvGraphicFramePr>
        <p:xfrm>
          <a:off x="907242" y="529351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40" name="Connettore 2 39"/>
          <p:cNvCxnSpPr/>
          <p:nvPr/>
        </p:nvCxnSpPr>
        <p:spPr>
          <a:xfrm flipH="1">
            <a:off x="729996" y="562117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p:cNvCxnSpPr>
            <a:stCxn id="39" idx="2"/>
          </p:cNvCxnSpPr>
          <p:nvPr/>
        </p:nvCxnSpPr>
        <p:spPr>
          <a:xfrm flipH="1">
            <a:off x="1052803" y="562117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p:cNvCxnSpPr>
            <a:stCxn id="39" idx="2"/>
          </p:cNvCxnSpPr>
          <p:nvPr/>
        </p:nvCxnSpPr>
        <p:spPr>
          <a:xfrm>
            <a:off x="1074407" y="562117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p:cNvCxnSpPr>
            <a:stCxn id="39" idx="2"/>
          </p:cNvCxnSpPr>
          <p:nvPr/>
        </p:nvCxnSpPr>
        <p:spPr>
          <a:xfrm>
            <a:off x="1074407" y="562117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p:cNvCxnSpPr>
            <a:stCxn id="39" idx="2"/>
          </p:cNvCxnSpPr>
          <p:nvPr/>
        </p:nvCxnSpPr>
        <p:spPr>
          <a:xfrm>
            <a:off x="1074407" y="562117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02709061"/>
              </p:ext>
            </p:extLst>
          </p:nvPr>
        </p:nvGraphicFramePr>
        <p:xfrm>
          <a:off x="4544808"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339380795"/>
              </p:ext>
            </p:extLst>
          </p:nvPr>
        </p:nvGraphicFramePr>
        <p:xfrm>
          <a:off x="5157589" y="487695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86080334"/>
              </p:ext>
            </p:extLst>
          </p:nvPr>
        </p:nvGraphicFramePr>
        <p:xfrm>
          <a:off x="5506011" y="408823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0" name="Connettore 2 49"/>
          <p:cNvCxnSpPr/>
          <p:nvPr/>
        </p:nvCxnSpPr>
        <p:spPr>
          <a:xfrm flipH="1">
            <a:off x="5328765" y="441588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p:cNvCxnSpPr>
            <a:stCxn id="48" idx="2"/>
          </p:cNvCxnSpPr>
          <p:nvPr/>
        </p:nvCxnSpPr>
        <p:spPr>
          <a:xfrm flipH="1">
            <a:off x="5651572" y="441588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p:cNvCxnSpPr>
            <a:stCxn id="48" idx="2"/>
          </p:cNvCxnSpPr>
          <p:nvPr/>
        </p:nvCxnSpPr>
        <p:spPr>
          <a:xfrm>
            <a:off x="5673176" y="441588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ttore 2 53"/>
          <p:cNvCxnSpPr>
            <a:stCxn id="48" idx="2"/>
          </p:cNvCxnSpPr>
          <p:nvPr/>
        </p:nvCxnSpPr>
        <p:spPr>
          <a:xfrm>
            <a:off x="5673176" y="441588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48" idx="2"/>
          </p:cNvCxnSpPr>
          <p:nvPr/>
        </p:nvCxnSpPr>
        <p:spPr>
          <a:xfrm>
            <a:off x="5673176" y="441588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276778760"/>
              </p:ext>
            </p:extLst>
          </p:nvPr>
        </p:nvGraphicFramePr>
        <p:xfrm>
          <a:off x="5157589" y="61040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57"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5703642"/>
              </p:ext>
            </p:extLst>
          </p:nvPr>
        </p:nvGraphicFramePr>
        <p:xfrm>
          <a:off x="5506011" y="531533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8" name="Connettore 2 57"/>
          <p:cNvCxnSpPr/>
          <p:nvPr/>
        </p:nvCxnSpPr>
        <p:spPr>
          <a:xfrm flipH="1">
            <a:off x="5328765" y="564299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p:cNvCxnSpPr>
            <a:stCxn id="57" idx="2"/>
          </p:cNvCxnSpPr>
          <p:nvPr/>
        </p:nvCxnSpPr>
        <p:spPr>
          <a:xfrm flipH="1">
            <a:off x="5651572" y="564299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p:cNvCxnSpPr>
            <a:stCxn id="57" idx="2"/>
          </p:cNvCxnSpPr>
          <p:nvPr/>
        </p:nvCxnSpPr>
        <p:spPr>
          <a:xfrm>
            <a:off x="5673176" y="564299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p:cNvCxnSpPr>
            <a:stCxn id="57" idx="2"/>
          </p:cNvCxnSpPr>
          <p:nvPr/>
        </p:nvCxnSpPr>
        <p:spPr>
          <a:xfrm>
            <a:off x="5673176" y="564299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p:cNvCxnSpPr>
            <a:stCxn id="57" idx="2"/>
          </p:cNvCxnSpPr>
          <p:nvPr/>
        </p:nvCxnSpPr>
        <p:spPr>
          <a:xfrm>
            <a:off x="5673176" y="564299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3"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110974716"/>
              </p:ext>
            </p:extLst>
          </p:nvPr>
        </p:nvGraphicFramePr>
        <p:xfrm>
          <a:off x="4544808"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Tree>
    <p:extLst>
      <p:ext uri="{BB962C8B-B14F-4D97-AF65-F5344CB8AC3E}">
        <p14:creationId xmlns:p14="http://schemas.microsoft.com/office/powerpoint/2010/main" val="1967430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a:t>
            </a:r>
            <a:r>
              <a:rPr lang="it-IT" sz="4000">
                <a:solidFill>
                  <a:srgbClr val="FFFFFF"/>
                </a:solidFill>
              </a:rPr>
              <a:t>: Double </a:t>
            </a:r>
            <a:r>
              <a:rPr lang="it-IT" sz="4000" dirty="0">
                <a:solidFill>
                  <a:srgbClr val="FFFFFF"/>
                </a:solidFill>
              </a:rPr>
              <a:t>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a:t>
            </a:r>
            <a:r>
              <a:rPr lang="it-IT" sz="1800" i="1" dirty="0">
                <a:solidFill>
                  <a:srgbClr val="FFFFFF"/>
                </a:solidFill>
              </a:rPr>
              <a:t>sol1, sol2</a:t>
            </a:r>
            <a:r>
              <a:rPr lang="it-IT" sz="1800" dirty="0">
                <a:solidFill>
                  <a:srgbClr val="FFFFFF"/>
                </a:solidFill>
              </a:rPr>
              <a:t>), si selezionano due </a:t>
            </a:r>
            <a:r>
              <a:rPr lang="it-IT" sz="1800" dirty="0" err="1">
                <a:solidFill>
                  <a:srgbClr val="FFFFFF"/>
                </a:solidFill>
              </a:rPr>
              <a:t>sottoliste</a:t>
            </a:r>
            <a:r>
              <a:rPr lang="it-IT" sz="1800" dirty="0">
                <a:solidFill>
                  <a:srgbClr val="FFFFFF"/>
                </a:solidFill>
              </a:rPr>
              <a:t> di range massimo definito come parametro di input della </a:t>
            </a:r>
            <a:r>
              <a:rPr lang="it-IT" sz="1800">
                <a:solidFill>
                  <a:srgbClr val="FFFFFF"/>
                </a:solidFill>
              </a:rPr>
              <a:t>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Le sotto-liste </a:t>
            </a:r>
            <a:r>
              <a:rPr lang="it-IT" sz="1800" dirty="0">
                <a:solidFill>
                  <a:srgbClr val="FFFFFF"/>
                </a:solidFill>
              </a:rPr>
              <a:t>così definite vengono scambiate.</a:t>
            </a:r>
          </a:p>
          <a:p>
            <a:pPr>
              <a:buFont typeface="Wingdings" panose="05000000000000000000" pitchFamily="2" charset="2"/>
              <a:buChar char="Ø"/>
            </a:pPr>
            <a:r>
              <a:rPr lang="it-IT" sz="1800" dirty="0">
                <a:solidFill>
                  <a:srgbClr val="FFFFFF"/>
                </a:solidFill>
              </a:rPr>
              <a:t>Per generare soluzioni in cui i nodi si ripetano una sola volta, bisogna identificare le associazioni di scambio tra le </a:t>
            </a:r>
            <a:r>
              <a:rPr lang="it-IT" sz="1800">
                <a:solidFill>
                  <a:srgbClr val="FFFFFF"/>
                </a:solidFill>
              </a:rPr>
              <a:t>due sotto-liste.</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rotWithShape="1">
          <a:blip r:embed="rId2"/>
          <a:srcRect t="11796"/>
          <a:stretch/>
        </p:blipFill>
        <p:spPr>
          <a:xfrm>
            <a:off x="1946399" y="2571874"/>
            <a:ext cx="3619500" cy="327658"/>
          </a:xfrm>
          <a:prstGeom prst="rect">
            <a:avLst/>
          </a:prstGeom>
        </p:spPr>
      </p:pic>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06904009"/>
              </p:ext>
            </p:extLst>
          </p:nvPr>
        </p:nvGraphicFramePr>
        <p:xfrm>
          <a:off x="1749156" y="3062156"/>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25378258"/>
              </p:ext>
            </p:extLst>
          </p:nvPr>
        </p:nvGraphicFramePr>
        <p:xfrm>
          <a:off x="1749156" y="350935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617874621"/>
              </p:ext>
            </p:extLst>
          </p:nvPr>
        </p:nvGraphicFramePr>
        <p:xfrm>
          <a:off x="3997333" y="3517073"/>
          <a:ext cx="2005986" cy="327658"/>
        </p:xfrm>
        <a:graphic>
          <a:graphicData uri="http://schemas.openxmlformats.org/drawingml/2006/table">
            <a:tbl>
              <a:tblPr firstRow="1" bandRow="1">
                <a:tableStyleId>{5C22544A-7EE6-4342-B048-85BDC9FD1C3A}</a:tableStyleId>
              </a:tblPr>
              <a:tblGrid>
                <a:gridCol w="334331">
                  <a:extLst>
                    <a:ext uri="{9D8B030D-6E8A-4147-A177-3AD203B41FA5}">
                      <a16:colId xmlns:a16="http://schemas.microsoft.com/office/drawing/2014/main" val="2411167900"/>
                    </a:ext>
                  </a:extLst>
                </a:gridCol>
                <a:gridCol w="334331">
                  <a:extLst>
                    <a:ext uri="{9D8B030D-6E8A-4147-A177-3AD203B41FA5}">
                      <a16:colId xmlns:a16="http://schemas.microsoft.com/office/drawing/2014/main" val="831540765"/>
                    </a:ext>
                  </a:extLst>
                </a:gridCol>
                <a:gridCol w="334331">
                  <a:extLst>
                    <a:ext uri="{9D8B030D-6E8A-4147-A177-3AD203B41FA5}">
                      <a16:colId xmlns:a16="http://schemas.microsoft.com/office/drawing/2014/main" val="649092517"/>
                    </a:ext>
                  </a:extLst>
                </a:gridCol>
                <a:gridCol w="334331">
                  <a:extLst>
                    <a:ext uri="{9D8B030D-6E8A-4147-A177-3AD203B41FA5}">
                      <a16:colId xmlns:a16="http://schemas.microsoft.com/office/drawing/2014/main" val="3305632144"/>
                    </a:ext>
                  </a:extLst>
                </a:gridCol>
                <a:gridCol w="334331">
                  <a:extLst>
                    <a:ext uri="{9D8B030D-6E8A-4147-A177-3AD203B41FA5}">
                      <a16:colId xmlns:a16="http://schemas.microsoft.com/office/drawing/2014/main" val="684211681"/>
                    </a:ext>
                  </a:extLst>
                </a:gridCol>
                <a:gridCol w="334331">
                  <a:extLst>
                    <a:ext uri="{9D8B030D-6E8A-4147-A177-3AD203B41FA5}">
                      <a16:colId xmlns:a16="http://schemas.microsoft.com/office/drawing/2014/main" val="1758649648"/>
                    </a:ext>
                  </a:extLst>
                </a:gridCol>
              </a:tblGrid>
              <a:tr h="327658">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4</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3</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2</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57406236"/>
              </p:ext>
            </p:extLst>
          </p:nvPr>
        </p:nvGraphicFramePr>
        <p:xfrm>
          <a:off x="3997338" y="3058975"/>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833969" y="3064696"/>
            <a:ext cx="834459" cy="338554"/>
          </a:xfrm>
          <a:prstGeom prst="rect">
            <a:avLst/>
          </a:prstGeom>
          <a:noFill/>
        </p:spPr>
        <p:txBody>
          <a:bodyPr wrap="none" rtlCol="0">
            <a:spAutoFit/>
          </a:bodyPr>
          <a:lstStyle/>
          <a:p>
            <a:r>
              <a:rPr lang="it-IT" sz="1600" dirty="0"/>
              <a:t>Parent1</a:t>
            </a:r>
          </a:p>
        </p:txBody>
      </p:sp>
      <p:sp>
        <p:nvSpPr>
          <p:cNvPr id="14" name="CasellaDiTesto 13"/>
          <p:cNvSpPr txBox="1"/>
          <p:nvPr/>
        </p:nvSpPr>
        <p:spPr>
          <a:xfrm>
            <a:off x="849363" y="3493524"/>
            <a:ext cx="834459" cy="338554"/>
          </a:xfrm>
          <a:prstGeom prst="rect">
            <a:avLst/>
          </a:prstGeom>
          <a:noFill/>
        </p:spPr>
        <p:txBody>
          <a:bodyPr wrap="none" rtlCol="0">
            <a:spAutoFit/>
          </a:bodyPr>
          <a:lstStyle/>
          <a:p>
            <a:r>
              <a:rPr lang="it-IT" sz="1600" dirty="0"/>
              <a:t>Parent2</a:t>
            </a:r>
          </a:p>
        </p:txBody>
      </p:sp>
      <p:sp>
        <p:nvSpPr>
          <p:cNvPr id="15" name="CasellaDiTesto 14"/>
          <p:cNvSpPr txBox="1"/>
          <p:nvPr/>
        </p:nvSpPr>
        <p:spPr>
          <a:xfrm>
            <a:off x="6228443" y="3064696"/>
            <a:ext cx="705642" cy="338554"/>
          </a:xfrm>
          <a:prstGeom prst="rect">
            <a:avLst/>
          </a:prstGeom>
          <a:noFill/>
        </p:spPr>
        <p:txBody>
          <a:bodyPr wrap="none" rtlCol="0">
            <a:spAutoFit/>
          </a:bodyPr>
          <a:lstStyle/>
          <a:p>
            <a:r>
              <a:rPr lang="it-IT" sz="1600" dirty="0"/>
              <a:t>Child1</a:t>
            </a:r>
          </a:p>
        </p:txBody>
      </p:sp>
      <p:sp>
        <p:nvSpPr>
          <p:cNvPr id="16" name="CasellaDiTesto 15"/>
          <p:cNvSpPr txBox="1"/>
          <p:nvPr/>
        </p:nvSpPr>
        <p:spPr>
          <a:xfrm>
            <a:off x="6228443" y="3493524"/>
            <a:ext cx="705642" cy="338554"/>
          </a:xfrm>
          <a:prstGeom prst="rect">
            <a:avLst/>
          </a:prstGeom>
          <a:noFill/>
        </p:spPr>
        <p:txBody>
          <a:bodyPr wrap="none" rtlCol="0">
            <a:spAutoFit/>
          </a:bodyPr>
          <a:lstStyle/>
          <a:p>
            <a:r>
              <a:rPr lang="it-IT" sz="1600" dirty="0"/>
              <a:t>Child2</a:t>
            </a:r>
          </a:p>
        </p:txBody>
      </p:sp>
      <p:sp>
        <p:nvSpPr>
          <p:cNvPr id="6" name="CasellaDiTesto 5"/>
          <p:cNvSpPr txBox="1"/>
          <p:nvPr/>
        </p:nvSpPr>
        <p:spPr>
          <a:xfrm>
            <a:off x="538448" y="4090937"/>
            <a:ext cx="4682692" cy="1938992"/>
          </a:xfrm>
          <a:prstGeom prst="rect">
            <a:avLst/>
          </a:prstGeom>
          <a:noFill/>
        </p:spPr>
        <p:txBody>
          <a:bodyPr wrap="none" rtlCol="0">
            <a:spAutoFit/>
          </a:bodyPr>
          <a:lstStyle/>
          <a:p>
            <a:pPr marL="342900" indent="-342900">
              <a:buFont typeface="+mj-lt"/>
              <a:buAutoNum type="arabicPeriod"/>
            </a:pPr>
            <a:r>
              <a:rPr lang="it-IT" sz="1400" dirty="0"/>
              <a:t>Per ogni nodo </a:t>
            </a:r>
            <a:r>
              <a:rPr lang="it-IT" sz="1400" i="1" dirty="0"/>
              <a:t>j</a:t>
            </a:r>
            <a:r>
              <a:rPr lang="it-IT" sz="1400" dirty="0"/>
              <a:t> in Parent1, esclusi quelli del Settore1:</a:t>
            </a:r>
          </a:p>
          <a:p>
            <a:pPr marL="342900" indent="-342900">
              <a:buFont typeface="+mj-lt"/>
              <a:buAutoNum type="arabicPeriod"/>
            </a:pPr>
            <a:r>
              <a:rPr lang="it-IT" sz="1400" dirty="0"/>
              <a:t>Se </a:t>
            </a:r>
            <a:r>
              <a:rPr lang="it-IT" sz="1400" i="1" dirty="0"/>
              <a:t>j </a:t>
            </a:r>
            <a:r>
              <a:rPr lang="it-IT" sz="1400"/>
              <a:t>è nel </a:t>
            </a:r>
            <a:r>
              <a:rPr lang="it-IT" sz="1400" dirty="0"/>
              <a:t>Settore2 </a:t>
            </a:r>
          </a:p>
          <a:p>
            <a:pPr marL="857250" lvl="1" indent="-400050">
              <a:buFont typeface="+mj-lt"/>
              <a:buAutoNum type="romanUcPeriod"/>
            </a:pPr>
            <a:r>
              <a:rPr lang="it-IT" sz="1400" dirty="0"/>
              <a:t>Sostituisco </a:t>
            </a:r>
            <a:r>
              <a:rPr lang="it-IT" sz="1400" i="1" dirty="0"/>
              <a:t>j </a:t>
            </a:r>
            <a:r>
              <a:rPr lang="it-IT" sz="1400" dirty="0"/>
              <a:t>con l’elemento associato nel Settore2</a:t>
            </a:r>
          </a:p>
          <a:p>
            <a:pPr marL="857250" lvl="1" indent="-400050">
              <a:buFont typeface="+mj-lt"/>
              <a:buAutoNum type="romanUcPeriod"/>
            </a:pPr>
            <a:r>
              <a:rPr lang="it-IT" sz="1400" dirty="0"/>
              <a:t>Salto al punto 2</a:t>
            </a:r>
          </a:p>
          <a:p>
            <a:pPr marL="342900" indent="-342900">
              <a:buFont typeface="+mj-lt"/>
              <a:buAutoNum type="arabicPeriod"/>
            </a:pPr>
            <a:r>
              <a:rPr lang="it-IT" sz="1400" dirty="0"/>
              <a:t>Inserisco </a:t>
            </a:r>
            <a:r>
              <a:rPr lang="it-IT" sz="1400" i="1" dirty="0"/>
              <a:t>j</a:t>
            </a:r>
            <a:r>
              <a:rPr lang="it-IT" sz="1400" dirty="0"/>
              <a:t> nella posizione corrente</a:t>
            </a:r>
          </a:p>
          <a:p>
            <a:pPr marL="342900" indent="-342900">
              <a:buFont typeface="+mj-lt"/>
              <a:buAutoNum type="arabicPeriod"/>
            </a:pPr>
            <a:r>
              <a:rPr lang="it-IT" sz="1400" dirty="0"/>
              <a:t>Salto al punto 1</a:t>
            </a:r>
          </a:p>
          <a:p>
            <a:pPr marL="342900" indent="-342900">
              <a:buFont typeface="+mj-lt"/>
              <a:buAutoNum type="arabicPeriod"/>
            </a:pPr>
            <a:endParaRPr lang="it-IT" dirty="0"/>
          </a:p>
          <a:p>
            <a:pPr marL="800100" lvl="1" indent="-342900">
              <a:buFont typeface="+mj-lt"/>
              <a:buAutoNum type="arabicPeriod"/>
            </a:pPr>
            <a:endParaRPr lang="it-IT"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467273503"/>
              </p:ext>
            </p:extLst>
          </p:nvPr>
        </p:nvGraphicFramePr>
        <p:xfrm>
          <a:off x="2810093" y="592706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6</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5</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202147706"/>
              </p:ext>
            </p:extLst>
          </p:nvPr>
        </p:nvGraphicFramePr>
        <p:xfrm>
          <a:off x="2810094" y="5468966"/>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20" name="CasellaDiTesto 19"/>
          <p:cNvSpPr txBox="1"/>
          <p:nvPr/>
        </p:nvSpPr>
        <p:spPr>
          <a:xfrm>
            <a:off x="5041199" y="5474687"/>
            <a:ext cx="705642" cy="338554"/>
          </a:xfrm>
          <a:prstGeom prst="rect">
            <a:avLst/>
          </a:prstGeom>
          <a:noFill/>
        </p:spPr>
        <p:txBody>
          <a:bodyPr wrap="none" rtlCol="0">
            <a:spAutoFit/>
          </a:bodyPr>
          <a:lstStyle/>
          <a:p>
            <a:r>
              <a:rPr lang="it-IT" sz="1600" dirty="0"/>
              <a:t>Child1</a:t>
            </a:r>
          </a:p>
        </p:txBody>
      </p:sp>
      <p:sp>
        <p:nvSpPr>
          <p:cNvPr id="21" name="CasellaDiTesto 20"/>
          <p:cNvSpPr txBox="1"/>
          <p:nvPr/>
        </p:nvSpPr>
        <p:spPr>
          <a:xfrm>
            <a:off x="5041199" y="5916166"/>
            <a:ext cx="705642" cy="338554"/>
          </a:xfrm>
          <a:prstGeom prst="rect">
            <a:avLst/>
          </a:prstGeom>
          <a:noFill/>
        </p:spPr>
        <p:txBody>
          <a:bodyPr wrap="none" rtlCol="0">
            <a:spAutoFit/>
          </a:bodyPr>
          <a:lstStyle/>
          <a:p>
            <a:r>
              <a:rPr lang="it-IT" sz="1600" dirty="0"/>
              <a:t>Child2</a:t>
            </a:r>
          </a:p>
        </p:txBody>
      </p:sp>
    </p:spTree>
    <p:extLst>
      <p:ext uri="{BB962C8B-B14F-4D97-AF65-F5344CB8AC3E}">
        <p14:creationId xmlns:p14="http://schemas.microsoft.com/office/powerpoint/2010/main" val="222237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a:t>
            </a:r>
            <a:r>
              <a:rPr lang="it-IT" sz="4000">
                <a:solidFill>
                  <a:srgbClr val="FFFFFF"/>
                </a:solidFill>
              </a:rPr>
              <a:t>: Mutazione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a:t>
            </a:r>
            <a:r>
              <a:rPr lang="it-IT" sz="1800">
                <a:solidFill>
                  <a:srgbClr val="FFFFFF"/>
                </a:solidFill>
              </a:rPr>
              <a:t>mutazione sono stati implementati</a:t>
            </a:r>
            <a:r>
              <a:rPr lang="it-IT" sz="1800" dirty="0">
                <a:solidFill>
                  <a:srgbClr val="FFFFFF"/>
                </a:solidFill>
              </a:rPr>
              <a:t>: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a:solidFill>
                  <a:srgbClr val="FFFFFF"/>
                </a:solidFill>
              </a:rPr>
              <a:t>Mutazione a scambio: </a:t>
            </a:r>
            <a:r>
              <a:rPr lang="it-IT" sz="1600" dirty="0">
                <a:solidFill>
                  <a:srgbClr val="FFFFFF"/>
                </a:solidFill>
              </a:rPr>
              <a:t>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cxnSp>
        <p:nvCxnSpPr>
          <p:cNvPr id="14" name="Connettore 2 13">
            <a:extLst>
              <a:ext uri="{FF2B5EF4-FFF2-40B4-BE49-F238E27FC236}">
                <a16:creationId xmlns:a16="http://schemas.microsoft.com/office/drawing/2014/main" id="{A7E0732C-51AA-4947-B9B0-3CCF15EA5FD4}"/>
              </a:ext>
            </a:extLst>
          </p:cNvPr>
          <p:cNvCxnSpPr/>
          <p:nvPr/>
        </p:nvCxnSpPr>
        <p:spPr>
          <a:xfrm flipV="1">
            <a:off x="3424664" y="3597296"/>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F68B5B78-0772-40B5-9037-BBA2F033594E}"/>
              </a:ext>
            </a:extLst>
          </p:cNvPr>
          <p:cNvCxnSpPr>
            <a:cxnSpLocks/>
          </p:cNvCxnSpPr>
          <p:nvPr/>
        </p:nvCxnSpPr>
        <p:spPr>
          <a:xfrm>
            <a:off x="3426141" y="4384678"/>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65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a:t>
            </a:r>
            <a:r>
              <a:rPr lang="it-IT" sz="4000" dirty="0" err="1">
                <a:solidFill>
                  <a:srgbClr val="FFFFFF"/>
                </a:solidFill>
              </a:rPr>
              <a:t>Inversion</a:t>
            </a:r>
            <a:r>
              <a:rPr lang="it-IT" sz="4000" dirty="0">
                <a:solidFill>
                  <a:srgbClr val="FFFFFF"/>
                </a:solidFill>
              </a:rPr>
              <a:t>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una </a:t>
            </a:r>
            <a:r>
              <a:rPr lang="it-IT" sz="1800" dirty="0" err="1">
                <a:solidFill>
                  <a:srgbClr val="FFFFFF"/>
                </a:solidFill>
              </a:rPr>
              <a:t>sottolista</a:t>
            </a:r>
            <a:r>
              <a:rPr lang="it-IT" sz="1800" dirty="0">
                <a:solidFill>
                  <a:srgbClr val="FFFFFF"/>
                </a:solidFill>
              </a:rPr>
              <a:t> di range massimo definito come parametro di input della funzione ( </a:t>
            </a:r>
            <a:r>
              <a:rPr lang="it-IT" sz="1800" i="1" dirty="0">
                <a:solidFill>
                  <a:srgbClr val="FFFFFF"/>
                </a:solidFill>
              </a:rPr>
              <a:t>r</a:t>
            </a:r>
            <a:r>
              <a:rPr lang="it-IT" sz="1800" dirty="0">
                <a:solidFill>
                  <a:srgbClr val="FFFFFF"/>
                </a:solidFill>
              </a:rPr>
              <a:t> ).</a:t>
            </a:r>
          </a:p>
          <a:p>
            <a:pPr>
              <a:buFont typeface="Wingdings" panose="05000000000000000000" pitchFamily="2" charset="2"/>
              <a:buChar char="Ø"/>
            </a:pPr>
            <a:r>
              <a:rPr lang="it-IT" sz="1800" dirty="0">
                <a:solidFill>
                  <a:srgbClr val="FFFFFF"/>
                </a:solidFill>
              </a:rPr>
              <a:t>La </a:t>
            </a:r>
            <a:r>
              <a:rPr lang="it-IT" sz="1800" dirty="0" err="1">
                <a:solidFill>
                  <a:srgbClr val="FFFFFF"/>
                </a:solidFill>
              </a:rPr>
              <a:t>sottolista</a:t>
            </a:r>
            <a:r>
              <a:rPr lang="it-IT" sz="1800" dirty="0">
                <a:solidFill>
                  <a:srgbClr val="FFFFFF"/>
                </a:solidFill>
              </a:rPr>
              <a:t> così definita passa per una variabile temporanea per essere invertita. </a:t>
            </a:r>
          </a:p>
          <a:p>
            <a:pPr>
              <a:buFont typeface="Wingdings" panose="05000000000000000000" pitchFamily="2" charset="2"/>
              <a:buChar char="Ø"/>
            </a:pPr>
            <a:r>
              <a:rPr lang="it-IT" sz="1800" dirty="0">
                <a:solidFill>
                  <a:srgbClr val="FFFFFF"/>
                </a:solidFill>
              </a:rPr>
              <a:t>La soluzione costruita è ciò che resta da inserire in </a:t>
            </a:r>
            <a:r>
              <a:rPr lang="it-IT" sz="1800" dirty="0" err="1">
                <a:solidFill>
                  <a:srgbClr val="FFFFFF"/>
                </a:solidFill>
              </a:rPr>
              <a:t>New_breed</a:t>
            </a:r>
            <a:r>
              <a:rPr lang="it-IT" sz="1800" dirty="0">
                <a:solidFill>
                  <a:srgbClr val="FFFFFF"/>
                </a:solidFill>
              </a:rPr>
              <a:t> a partire da </a:t>
            </a:r>
            <a:r>
              <a:rPr lang="it-IT" sz="1800" dirty="0" err="1">
                <a:solidFill>
                  <a:srgbClr val="FFFFFF"/>
                </a:solidFill>
              </a:rPr>
              <a:t>Breed</a:t>
            </a:r>
            <a:r>
              <a:rPr lang="it-IT" sz="1800" dirty="0">
                <a:solidFill>
                  <a:srgbClr val="FFFFFF"/>
                </a:solidFill>
              </a:rPr>
              <a:t>.</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pic>
        <p:nvPicPr>
          <p:cNvPr id="7" name="Immagine 6">
            <a:extLst>
              <a:ext uri="{FF2B5EF4-FFF2-40B4-BE49-F238E27FC236}">
                <a16:creationId xmlns:a16="http://schemas.microsoft.com/office/drawing/2014/main" id="{F6278439-FE38-425A-ABEB-A77EFB207D75}"/>
              </a:ext>
            </a:extLst>
          </p:cNvPr>
          <p:cNvPicPr>
            <a:picLocks noChangeAspect="1"/>
          </p:cNvPicPr>
          <p:nvPr/>
        </p:nvPicPr>
        <p:blipFill>
          <a:blip r:embed="rId2"/>
          <a:stretch>
            <a:fillRect/>
          </a:stretch>
        </p:blipFill>
        <p:spPr>
          <a:xfrm>
            <a:off x="2063425" y="2424044"/>
            <a:ext cx="3495675" cy="542925"/>
          </a:xfrm>
          <a:prstGeom prst="rect">
            <a:avLst/>
          </a:prstGeom>
        </p:spPr>
      </p:pic>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1999586"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r)</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116798" cy="307777"/>
          </a:xfrm>
          <a:prstGeom prst="rect">
            <a:avLst/>
          </a:prstGeom>
          <a:noFill/>
        </p:spPr>
        <p:txBody>
          <a:bodyPr wrap="none" rtlCol="0">
            <a:spAutoFit/>
          </a:bodyPr>
          <a:lstStyle/>
          <a:p>
            <a:r>
              <a:rPr lang="it-IT" sz="1400" dirty="0" err="1"/>
              <a:t>randint</a:t>
            </a:r>
            <a:r>
              <a:rPr lang="it-IT" sz="1400" dirty="0"/>
              <a:t>(index1, index1 + r)</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73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ella 2">
            <a:extLst>
              <a:ext uri="{FF2B5EF4-FFF2-40B4-BE49-F238E27FC236}">
                <a16:creationId xmlns:a16="http://schemas.microsoft.com/office/drawing/2014/main" id="{534F4482-7905-4B17-A6E8-D4E35489DE6C}"/>
              </a:ext>
            </a:extLst>
          </p:cNvPr>
          <p:cNvGraphicFramePr>
            <a:graphicFrameLocks noGrp="1"/>
          </p:cNvGraphicFramePr>
          <p:nvPr/>
        </p:nvGraphicFramePr>
        <p:xfrm>
          <a:off x="2853709" y="460368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7" name="CasellaDiTesto 36">
            <a:extLst>
              <a:ext uri="{FF2B5EF4-FFF2-40B4-BE49-F238E27FC236}">
                <a16:creationId xmlns:a16="http://schemas.microsoft.com/office/drawing/2014/main" id="{B8B8930F-D551-4E20-9ACD-40E07B055AA5}"/>
              </a:ext>
            </a:extLst>
          </p:cNvPr>
          <p:cNvSpPr txBox="1"/>
          <p:nvPr/>
        </p:nvSpPr>
        <p:spPr>
          <a:xfrm>
            <a:off x="1620529" y="4620048"/>
            <a:ext cx="1158779" cy="338554"/>
          </a:xfrm>
          <a:prstGeom prst="rect">
            <a:avLst/>
          </a:prstGeom>
          <a:noFill/>
        </p:spPr>
        <p:txBody>
          <a:bodyPr wrap="none" rtlCol="0">
            <a:spAutoFit/>
          </a:bodyPr>
          <a:lstStyle/>
          <a:p>
            <a:r>
              <a:rPr lang="it-IT" sz="1600" dirty="0" err="1"/>
              <a:t>New_breed</a:t>
            </a:r>
            <a:endParaRPr lang="it-IT" sz="1600" dirty="0"/>
          </a:p>
        </p:txBody>
      </p:sp>
      <p:cxnSp>
        <p:nvCxnSpPr>
          <p:cNvPr id="33" name="Connettore 2 32">
            <a:extLst>
              <a:ext uri="{FF2B5EF4-FFF2-40B4-BE49-F238E27FC236}">
                <a16:creationId xmlns:a16="http://schemas.microsoft.com/office/drawing/2014/main" id="{67B2DA6A-2246-489F-8D56-344B1C403CDE}"/>
              </a:ext>
            </a:extLst>
          </p:cNvPr>
          <p:cNvCxnSpPr/>
          <p:nvPr/>
        </p:nvCxnSpPr>
        <p:spPr>
          <a:xfrm>
            <a:off x="3856699" y="5078027"/>
            <a:ext cx="0" cy="648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915979"/>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905082"/>
            <a:ext cx="873957" cy="338554"/>
          </a:xfrm>
          <a:prstGeom prst="rect">
            <a:avLst/>
          </a:prstGeom>
          <a:noFill/>
        </p:spPr>
        <p:txBody>
          <a:bodyPr wrap="none" rtlCol="0">
            <a:spAutoFit/>
          </a:bodyPr>
          <a:lstStyle/>
          <a:p>
            <a:r>
              <a:rPr lang="it-IT" sz="1600" dirty="0"/>
              <a:t>Solution</a:t>
            </a:r>
          </a:p>
        </p:txBody>
      </p:sp>
    </p:spTree>
    <p:extLst>
      <p:ext uri="{BB962C8B-B14F-4D97-AF65-F5344CB8AC3E}">
        <p14:creationId xmlns:p14="http://schemas.microsoft.com/office/powerpoint/2010/main" val="70315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Swap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due indici per un numero di volte pari a </a:t>
            </a:r>
            <a:r>
              <a:rPr lang="it-IT" sz="1800" i="1" dirty="0" err="1">
                <a:solidFill>
                  <a:srgbClr val="FFFFFF"/>
                </a:solidFill>
              </a:rPr>
              <a:t>swap_count</a:t>
            </a:r>
            <a:r>
              <a:rPr lang="it-IT" sz="1800" dirty="0">
                <a:solidFill>
                  <a:srgbClr val="FFFFFF"/>
                </a:solidFill>
              </a:rPr>
              <a:t>. </a:t>
            </a:r>
          </a:p>
          <a:p>
            <a:pPr>
              <a:buFont typeface="Wingdings" panose="05000000000000000000" pitchFamily="2" charset="2"/>
              <a:buChar char="Ø"/>
            </a:pPr>
            <a:r>
              <a:rPr lang="it-IT" sz="1800" dirty="0">
                <a:solidFill>
                  <a:srgbClr val="FFFFFF"/>
                </a:solidFill>
              </a:rPr>
              <a:t>Gli elementi di indici pari a quelli </a:t>
            </a:r>
            <a:r>
              <a:rPr lang="it-IT" sz="1800" dirty="0" err="1">
                <a:solidFill>
                  <a:srgbClr val="FFFFFF"/>
                </a:solidFill>
              </a:rPr>
              <a:t>randomicamente</a:t>
            </a:r>
            <a:r>
              <a:rPr lang="it-IT" sz="1800" dirty="0">
                <a:solidFill>
                  <a:srgbClr val="FFFFFF"/>
                </a:solidFill>
              </a:rPr>
              <a:t> definiti vengono tra loro scambiati. </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108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01396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003063"/>
            <a:ext cx="873957" cy="338554"/>
          </a:xfrm>
          <a:prstGeom prst="rect">
            <a:avLst/>
          </a:prstGeom>
          <a:noFill/>
        </p:spPr>
        <p:txBody>
          <a:bodyPr wrap="none" rtlCol="0">
            <a:spAutoFit/>
          </a:bodyPr>
          <a:lstStyle/>
          <a:p>
            <a:r>
              <a:rPr lang="it-IT" sz="1600" dirty="0"/>
              <a:t>Solution</a:t>
            </a:r>
          </a:p>
        </p:txBody>
      </p:sp>
      <p:pic>
        <p:nvPicPr>
          <p:cNvPr id="6" name="Immagine 5">
            <a:extLst>
              <a:ext uri="{FF2B5EF4-FFF2-40B4-BE49-F238E27FC236}">
                <a16:creationId xmlns:a16="http://schemas.microsoft.com/office/drawing/2014/main" id="{6B4E6C34-0201-40FC-8154-06961EA67C8C}"/>
              </a:ext>
            </a:extLst>
          </p:cNvPr>
          <p:cNvPicPr>
            <a:picLocks noChangeAspect="1"/>
          </p:cNvPicPr>
          <p:nvPr/>
        </p:nvPicPr>
        <p:blipFill>
          <a:blip r:embed="rId2"/>
          <a:stretch>
            <a:fillRect/>
          </a:stretch>
        </p:blipFill>
        <p:spPr>
          <a:xfrm>
            <a:off x="1611550" y="2446726"/>
            <a:ext cx="4419600" cy="542925"/>
          </a:xfrm>
          <a:prstGeom prst="rect">
            <a:avLst/>
          </a:prstGeom>
        </p:spPr>
      </p:pic>
    </p:spTree>
    <p:extLst>
      <p:ext uri="{BB962C8B-B14F-4D97-AF65-F5344CB8AC3E}">
        <p14:creationId xmlns:p14="http://schemas.microsoft.com/office/powerpoint/2010/main" val="171718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189485" y="1938528"/>
            <a:ext cx="11522504" cy="477977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just">
              <a:buFont typeface="+mj-lt"/>
              <a:buAutoNum type="arabicPeriod"/>
            </a:pPr>
            <a:endParaRPr lang="it-IT" dirty="0">
              <a:solidFill>
                <a:schemeClr val="tx1"/>
              </a:solidFill>
            </a:endParaRPr>
          </a:p>
          <a:p>
            <a:pPr marL="800100" lvl="1" indent="-342900" algn="just">
              <a:buFont typeface="+mj-lt"/>
              <a:buAutoNum type="arabicPeriod"/>
            </a:pPr>
            <a:endParaRPr lang="it-IT" dirty="0">
              <a:solidFill>
                <a:schemeClr val="tx1"/>
              </a:solidFill>
            </a:endParaRPr>
          </a:p>
          <a:p>
            <a:pPr marL="342900" indent="-342900">
              <a:buFont typeface="+mj-lt"/>
              <a:buAutoNum type="arabicPeriod"/>
            </a:pPr>
            <a:endParaRPr lang="it-IT" dirty="0">
              <a:solidFill>
                <a:schemeClr val="tx1"/>
              </a:solidFill>
            </a:endParaRPr>
          </a:p>
        </p:txBody>
      </p:sp>
      <p:sp>
        <p:nvSpPr>
          <p:cNvPr id="11" name="Rettangolo 10">
            <a:extLst>
              <a:ext uri="{FF2B5EF4-FFF2-40B4-BE49-F238E27FC236}">
                <a16:creationId xmlns:a16="http://schemas.microsoft.com/office/drawing/2014/main" id="{A101F3F9-A1F9-4185-8473-EB24D4768818}"/>
              </a:ext>
            </a:extLst>
          </p:cNvPr>
          <p:cNvSpPr/>
          <p:nvPr/>
        </p:nvSpPr>
        <p:spPr>
          <a:xfrm>
            <a:off x="189485" y="176444"/>
            <a:ext cx="11522504" cy="1603588"/>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dirty="0"/>
              <a:t>Indice</a:t>
            </a:r>
          </a:p>
        </p:txBody>
      </p:sp>
      <p:sp>
        <p:nvSpPr>
          <p:cNvPr id="6" name="CasellaDiTesto 5"/>
          <p:cNvSpPr txBox="1"/>
          <p:nvPr/>
        </p:nvSpPr>
        <p:spPr>
          <a:xfrm>
            <a:off x="8160413" y="2018955"/>
            <a:ext cx="3038638" cy="677108"/>
          </a:xfrm>
          <a:prstGeom prst="rect">
            <a:avLst/>
          </a:prstGeom>
          <a:noFill/>
        </p:spPr>
        <p:txBody>
          <a:bodyPr wrap="square" rtlCol="0">
            <a:spAutoFit/>
          </a:bodyPr>
          <a:lstStyle/>
          <a:p>
            <a:pPr marL="342900" indent="-342900" algn="just">
              <a:buFont typeface="Arial" panose="020B0604020202020204" pitchFamily="34" charset="0"/>
              <a:buChar char="•"/>
            </a:pPr>
            <a:r>
              <a:rPr lang="it-IT" sz="2000" b="1" dirty="0"/>
              <a:t>Implementazione</a:t>
            </a:r>
          </a:p>
          <a:p>
            <a:pPr marL="285750" indent="-285750">
              <a:buFont typeface="Arial" panose="020B0604020202020204" pitchFamily="34" charset="0"/>
              <a:buChar char="•"/>
            </a:pPr>
            <a:endParaRPr lang="it-IT" dirty="0"/>
          </a:p>
        </p:txBody>
      </p:sp>
      <p:sp>
        <p:nvSpPr>
          <p:cNvPr id="8" name="CasellaDiTesto 7"/>
          <p:cNvSpPr txBox="1"/>
          <p:nvPr/>
        </p:nvSpPr>
        <p:spPr>
          <a:xfrm>
            <a:off x="456865" y="2018955"/>
            <a:ext cx="3232039" cy="1292662"/>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Descrizione del problema</a:t>
            </a:r>
          </a:p>
          <a:p>
            <a:pPr marL="800100" lvl="1" indent="-342900" algn="just">
              <a:buFont typeface="Arial" panose="020B0604020202020204" pitchFamily="34" charset="0"/>
              <a:buChar char="•"/>
            </a:pPr>
            <a:r>
              <a:rPr lang="it-IT" sz="2000" dirty="0"/>
              <a:t>Modellazione PL</a:t>
            </a:r>
          </a:p>
          <a:p>
            <a:pPr marL="800100" lvl="1" indent="-342900" algn="just">
              <a:buFont typeface="Arial" panose="020B0604020202020204" pitchFamily="34" charset="0"/>
              <a:buChar char="•"/>
            </a:pPr>
            <a:r>
              <a:rPr lang="it-IT" sz="2000" dirty="0"/>
              <a:t>Soluzione Ottima</a:t>
            </a:r>
          </a:p>
          <a:p>
            <a:endParaRPr lang="it-IT" dirty="0"/>
          </a:p>
        </p:txBody>
      </p:sp>
      <p:sp>
        <p:nvSpPr>
          <p:cNvPr id="10" name="CasellaDiTesto 9"/>
          <p:cNvSpPr txBox="1"/>
          <p:nvPr/>
        </p:nvSpPr>
        <p:spPr>
          <a:xfrm>
            <a:off x="3925792" y="2006763"/>
            <a:ext cx="4234621" cy="4955203"/>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Algoritmo Genetico</a:t>
            </a:r>
          </a:p>
          <a:p>
            <a:pPr marL="800100" lvl="1" indent="-342900" algn="just">
              <a:buFont typeface="Arial" panose="020B0604020202020204" pitchFamily="34" charset="0"/>
              <a:buChar char="•"/>
            </a:pPr>
            <a:r>
              <a:rPr lang="it-IT" sz="2000" dirty="0"/>
              <a:t>Codifica</a:t>
            </a:r>
          </a:p>
          <a:p>
            <a:pPr marL="800100" lvl="1" indent="-342900" algn="just">
              <a:buFont typeface="Arial" panose="020B0604020202020204" pitchFamily="34" charset="0"/>
              <a:buChar char="•"/>
            </a:pPr>
            <a:r>
              <a:rPr lang="it-IT" sz="2000" dirty="0"/>
              <a:t>Popolazione Iniziale</a:t>
            </a:r>
          </a:p>
          <a:p>
            <a:pPr marL="1257300" lvl="2" indent="-342900" algn="just">
              <a:buFont typeface="Arial" panose="020B0604020202020204" pitchFamily="34" charset="0"/>
              <a:buChar char="•"/>
            </a:pPr>
            <a:r>
              <a:rPr lang="it-IT" sz="2000" dirty="0"/>
              <a:t>Euristica EDF</a:t>
            </a:r>
          </a:p>
          <a:p>
            <a:pPr marL="1257300" lvl="2" indent="-342900" algn="just">
              <a:buFont typeface="Arial" panose="020B0604020202020204" pitchFamily="34" charset="0"/>
              <a:buChar char="•"/>
            </a:pPr>
            <a:r>
              <a:rPr lang="it-IT" sz="2000" dirty="0"/>
              <a:t>Euristica NF</a:t>
            </a:r>
          </a:p>
          <a:p>
            <a:pPr marL="1257300" lvl="2" indent="-342900" algn="just">
              <a:buFont typeface="Arial" panose="020B0604020202020204" pitchFamily="34" charset="0"/>
              <a:buChar char="•"/>
            </a:pPr>
            <a:r>
              <a:rPr lang="it-IT" sz="2000" dirty="0"/>
              <a:t>Euristica EDF_NF</a:t>
            </a:r>
          </a:p>
          <a:p>
            <a:pPr marL="800100" lvl="1" indent="-342900" algn="just">
              <a:buFont typeface="Arial" panose="020B0604020202020204" pitchFamily="34" charset="0"/>
              <a:buChar char="•"/>
            </a:pPr>
            <a:r>
              <a:rPr lang="it-IT" sz="2000" dirty="0"/>
              <a:t>Selezione genetica</a:t>
            </a:r>
          </a:p>
          <a:p>
            <a:pPr marL="1257300" lvl="2" indent="-342900" algn="just">
              <a:buFont typeface="Arial" panose="020B0604020202020204" pitchFamily="34" charset="0"/>
              <a:buChar char="•"/>
            </a:pPr>
            <a:r>
              <a:rPr lang="it-IT" sz="2000" dirty="0"/>
              <a:t>Simulazione di Montecarlo</a:t>
            </a:r>
          </a:p>
          <a:p>
            <a:pPr marL="1257300" lvl="2" indent="-342900" algn="just">
              <a:buFont typeface="Arial" panose="020B0604020202020204" pitchFamily="34" charset="0"/>
              <a:buChar char="•"/>
            </a:pPr>
            <a:r>
              <a:rPr lang="it-IT" sz="2000" dirty="0"/>
              <a:t>Simulazione Torneo</a:t>
            </a:r>
          </a:p>
          <a:p>
            <a:pPr marL="800100" lvl="1" indent="-342900" algn="just">
              <a:buFont typeface="Arial" panose="020B0604020202020204" pitchFamily="34" charset="0"/>
              <a:buChar char="•"/>
            </a:pPr>
            <a:r>
              <a:rPr lang="it-IT" sz="2000" dirty="0"/>
              <a:t>Operatori genetici</a:t>
            </a:r>
          </a:p>
          <a:p>
            <a:pPr marL="1257300" lvl="2" indent="-342900" algn="just">
              <a:buFont typeface="Arial" panose="020B0604020202020204" pitchFamily="34" charset="0"/>
              <a:buChar char="•"/>
            </a:pPr>
            <a:r>
              <a:rPr lang="it-IT" sz="2000" dirty="0"/>
              <a:t>BCRC</a:t>
            </a:r>
          </a:p>
          <a:p>
            <a:pPr marL="1257300" lvl="2" indent="-342900" algn="just">
              <a:buFont typeface="Arial" panose="020B0604020202020204" pitchFamily="34" charset="0"/>
              <a:buChar char="•"/>
            </a:pPr>
            <a:r>
              <a:rPr lang="it-IT" sz="2000" dirty="0"/>
              <a:t>Double Crossover</a:t>
            </a:r>
          </a:p>
          <a:p>
            <a:pPr marL="1257300" lvl="2" indent="-342900" algn="just">
              <a:buFont typeface="Arial" panose="020B0604020202020204" pitchFamily="34" charset="0"/>
              <a:buChar char="•"/>
            </a:pPr>
            <a:r>
              <a:rPr lang="it-IT" sz="2000" dirty="0"/>
              <a:t>Mutazione a inversione</a:t>
            </a:r>
          </a:p>
          <a:p>
            <a:pPr marL="1257300" lvl="2" indent="-342900" algn="just">
              <a:buFont typeface="Arial" panose="020B0604020202020204" pitchFamily="34" charset="0"/>
              <a:buChar char="•"/>
            </a:pPr>
            <a:r>
              <a:rPr lang="it-IT" sz="2000" dirty="0"/>
              <a:t>Mutazione a scambio</a:t>
            </a:r>
          </a:p>
          <a:p>
            <a:pPr marL="800100" lvl="1" indent="-342900" algn="just">
              <a:buFont typeface="Arial" panose="020B0604020202020204" pitchFamily="34" charset="0"/>
              <a:buChar char="•"/>
            </a:pPr>
            <a:r>
              <a:rPr lang="it-IT" sz="2000" dirty="0"/>
              <a:t>Sostituzione</a:t>
            </a:r>
          </a:p>
          <a:p>
            <a:endParaRPr lang="it-IT" dirty="0"/>
          </a:p>
        </p:txBody>
      </p:sp>
      <p:sp>
        <p:nvSpPr>
          <p:cNvPr id="12" name="CasellaDiTesto 11"/>
          <p:cNvSpPr txBox="1"/>
          <p:nvPr/>
        </p:nvSpPr>
        <p:spPr>
          <a:xfrm>
            <a:off x="8160413" y="2854559"/>
            <a:ext cx="2813784" cy="677108"/>
          </a:xfrm>
          <a:prstGeom prst="rect">
            <a:avLst/>
          </a:prstGeom>
          <a:noFill/>
        </p:spPr>
        <p:txBody>
          <a:bodyPr wrap="none" rtlCol="0">
            <a:spAutoFit/>
          </a:bodyPr>
          <a:lstStyle/>
          <a:p>
            <a:pPr marL="285750" indent="-285750">
              <a:buFont typeface="Arial" panose="020B0604020202020204" pitchFamily="34" charset="0"/>
              <a:buChar char="•"/>
            </a:pPr>
            <a:r>
              <a:rPr lang="it-IT" sz="2000" b="1" dirty="0"/>
              <a:t>Confronto dei risultati</a:t>
            </a:r>
          </a:p>
          <a:p>
            <a:endParaRPr lang="it-IT" dirty="0"/>
          </a:p>
        </p:txBody>
      </p:sp>
    </p:spTree>
    <p:extLst>
      <p:ext uri="{BB962C8B-B14F-4D97-AF65-F5344CB8AC3E}">
        <p14:creationId xmlns:p14="http://schemas.microsoft.com/office/powerpoint/2010/main" val="426248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Librerie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Soluzione</a:t>
            </a:r>
            <a:r>
              <a:rPr lang="it-IT" sz="1400" dirty="0">
                <a:solidFill>
                  <a:srgbClr val="FFFFFF"/>
                </a:solidFill>
              </a:rPr>
              <a:t>: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u="sng" dirty="0" err="1">
                <a:solidFill>
                  <a:srgbClr val="FFFFFF"/>
                </a:solidFill>
              </a:rPr>
              <a:t>Algoritmo_genetico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Nodo</a:t>
            </a:r>
            <a:r>
              <a:rPr lang="it-IT" sz="1400" dirty="0">
                <a:solidFill>
                  <a:srgbClr val="FFFFFF"/>
                </a:solidFill>
              </a:rPr>
              <a:t>: definisce l’oggetto nodo e le operazioni definite su di esso</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CVRPTW</a:t>
            </a:r>
            <a:r>
              <a:rPr lang="it-IT" sz="1400" dirty="0">
                <a:solidFill>
                  <a:srgbClr val="FFFFFF"/>
                </a:solidFill>
              </a:rPr>
              <a:t>: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grpSp>
        <p:nvGrpSpPr>
          <p:cNvPr id="19" name="Gruppo 18">
            <a:extLst>
              <a:ext uri="{FF2B5EF4-FFF2-40B4-BE49-F238E27FC236}">
                <a16:creationId xmlns:a16="http://schemas.microsoft.com/office/drawing/2014/main" id="{69514FC3-6190-4815-A4A9-D1CA8C4B8F2A}"/>
              </a:ext>
            </a:extLst>
          </p:cNvPr>
          <p:cNvGrpSpPr/>
          <p:nvPr/>
        </p:nvGrpSpPr>
        <p:grpSpPr>
          <a:xfrm>
            <a:off x="412065" y="2446027"/>
            <a:ext cx="6766202" cy="4043880"/>
            <a:chOff x="412065" y="2446027"/>
            <a:chExt cx="6766202" cy="4043880"/>
          </a:xfrm>
        </p:grpSpPr>
        <p:grpSp>
          <p:nvGrpSpPr>
            <p:cNvPr id="13" name="Gruppo 12">
              <a:extLst>
                <a:ext uri="{FF2B5EF4-FFF2-40B4-BE49-F238E27FC236}">
                  <a16:creationId xmlns:a16="http://schemas.microsoft.com/office/drawing/2014/main" id="{BAE1770F-2EC6-40CE-BDEC-1CEDA8F3C2B1}"/>
                </a:ext>
              </a:extLst>
            </p:cNvPr>
            <p:cNvGrpSpPr/>
            <p:nvPr/>
          </p:nvGrpSpPr>
          <p:grpSpPr>
            <a:xfrm>
              <a:off x="4584223" y="2793686"/>
              <a:ext cx="2019566" cy="3657692"/>
              <a:chOff x="4816139" y="2529835"/>
              <a:chExt cx="1913385" cy="3465385"/>
            </a:xfrm>
          </p:grpSpPr>
          <p:pic>
            <p:nvPicPr>
              <p:cNvPr id="10" name="Immagine 9"/>
              <p:cNvPicPr>
                <a:picLocks noChangeAspect="1"/>
              </p:cNvPicPr>
              <p:nvPr/>
            </p:nvPicPr>
            <p:blipFill>
              <a:blip r:embed="rId3"/>
              <a:stretch>
                <a:fillRect/>
              </a:stretch>
            </p:blipFill>
            <p:spPr>
              <a:xfrm>
                <a:off x="4816139" y="2529835"/>
                <a:ext cx="1913385" cy="1992874"/>
              </a:xfrm>
              <a:prstGeom prst="rect">
                <a:avLst/>
              </a:prstGeom>
            </p:spPr>
          </p:pic>
          <p:pic>
            <p:nvPicPr>
              <p:cNvPr id="11" name="Immagine 10"/>
              <p:cNvPicPr>
                <a:picLocks noChangeAspect="1"/>
              </p:cNvPicPr>
              <p:nvPr/>
            </p:nvPicPr>
            <p:blipFill>
              <a:blip r:embed="rId4"/>
              <a:stretch>
                <a:fillRect/>
              </a:stretch>
            </p:blipFill>
            <p:spPr>
              <a:xfrm>
                <a:off x="5059857" y="4522709"/>
                <a:ext cx="1425950" cy="1472511"/>
              </a:xfrm>
              <a:prstGeom prst="rect">
                <a:avLst/>
              </a:prstGeom>
            </p:spPr>
          </p:pic>
        </p:grpSp>
        <p:grpSp>
          <p:nvGrpSpPr>
            <p:cNvPr id="12" name="Gruppo 11">
              <a:extLst>
                <a:ext uri="{FF2B5EF4-FFF2-40B4-BE49-F238E27FC236}">
                  <a16:creationId xmlns:a16="http://schemas.microsoft.com/office/drawing/2014/main" id="{8D64153A-9BA0-4DAB-A0B6-001C1B799157}"/>
                </a:ext>
              </a:extLst>
            </p:cNvPr>
            <p:cNvGrpSpPr/>
            <p:nvPr/>
          </p:nvGrpSpPr>
          <p:grpSpPr>
            <a:xfrm>
              <a:off x="837602" y="2714259"/>
              <a:ext cx="2412000" cy="3775648"/>
              <a:chOff x="396514" y="2453077"/>
              <a:chExt cx="2625200" cy="4109383"/>
            </a:xfrm>
          </p:grpSpPr>
          <p:pic>
            <p:nvPicPr>
              <p:cNvPr id="1028" name="Picture 4" descr="immagine">
                <a:extLst>
                  <a:ext uri="{FF2B5EF4-FFF2-40B4-BE49-F238E27FC236}">
                    <a16:creationId xmlns:a16="http://schemas.microsoft.com/office/drawing/2014/main" id="{3A9A38AA-8A2B-4D52-919D-7FB68865D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31" y="5006854"/>
                <a:ext cx="2255628" cy="15556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magine">
                <a:extLst>
                  <a:ext uri="{FF2B5EF4-FFF2-40B4-BE49-F238E27FC236}">
                    <a16:creationId xmlns:a16="http://schemas.microsoft.com/office/drawing/2014/main" id="{E64CDD98-92FE-4BA7-A167-6F2FB78D7B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14" y="2453077"/>
                <a:ext cx="2625200" cy="25810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uppo 17">
              <a:extLst>
                <a:ext uri="{FF2B5EF4-FFF2-40B4-BE49-F238E27FC236}">
                  <a16:creationId xmlns:a16="http://schemas.microsoft.com/office/drawing/2014/main" id="{CF4BD999-3D09-4444-8A55-E2718904B78B}"/>
                </a:ext>
              </a:extLst>
            </p:cNvPr>
            <p:cNvGrpSpPr/>
            <p:nvPr/>
          </p:nvGrpSpPr>
          <p:grpSpPr>
            <a:xfrm>
              <a:off x="412065" y="2446027"/>
              <a:ext cx="6766202" cy="4042716"/>
              <a:chOff x="412065" y="2446027"/>
              <a:chExt cx="6766202" cy="4042716"/>
            </a:xfrm>
          </p:grpSpPr>
          <p:sp>
            <p:nvSpPr>
              <p:cNvPr id="14" name="Rettangolo 13">
                <a:extLst>
                  <a:ext uri="{FF2B5EF4-FFF2-40B4-BE49-F238E27FC236}">
                    <a16:creationId xmlns:a16="http://schemas.microsoft.com/office/drawing/2014/main" id="{D1988260-81BF-4901-A4B4-17AED6CBB630}"/>
                  </a:ext>
                </a:extLst>
              </p:cNvPr>
              <p:cNvSpPr/>
              <p:nvPr/>
            </p:nvSpPr>
            <p:spPr>
              <a:xfrm>
                <a:off x="422023" y="2481070"/>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2C97FFD7-29AA-4F25-925D-B98449689DC3}"/>
                  </a:ext>
                </a:extLst>
              </p:cNvPr>
              <p:cNvSpPr/>
              <p:nvPr/>
            </p:nvSpPr>
            <p:spPr>
              <a:xfrm>
                <a:off x="3856699" y="2479894"/>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08343D55-B4BB-48B3-B2C6-44C7BC618EE7}"/>
                  </a:ext>
                </a:extLst>
              </p:cNvPr>
              <p:cNvSpPr txBox="1"/>
              <p:nvPr/>
            </p:nvSpPr>
            <p:spPr>
              <a:xfrm>
                <a:off x="412065" y="2446027"/>
                <a:ext cx="3216916" cy="276999"/>
              </a:xfrm>
              <a:prstGeom prst="rect">
                <a:avLst/>
              </a:prstGeom>
              <a:noFill/>
            </p:spPr>
            <p:txBody>
              <a:bodyPr wrap="square" rtlCol="0">
                <a:spAutoFit/>
              </a:bodyPr>
              <a:lstStyle/>
              <a:p>
                <a:pPr algn="ctr"/>
                <a:r>
                  <a:rPr lang="it-IT" sz="1200" b="1" i="1"/>
                  <a:t>Libreria_Algoritmo_Genetico</a:t>
                </a:r>
              </a:p>
            </p:txBody>
          </p:sp>
          <p:sp>
            <p:nvSpPr>
              <p:cNvPr id="22" name="CasellaDiTesto 21">
                <a:extLst>
                  <a:ext uri="{FF2B5EF4-FFF2-40B4-BE49-F238E27FC236}">
                    <a16:creationId xmlns:a16="http://schemas.microsoft.com/office/drawing/2014/main" id="{E8B3C712-0BD2-44C6-BBAD-23C5837898F5}"/>
                  </a:ext>
                </a:extLst>
              </p:cNvPr>
              <p:cNvSpPr txBox="1"/>
              <p:nvPr/>
            </p:nvSpPr>
            <p:spPr>
              <a:xfrm>
                <a:off x="3961351" y="2469098"/>
                <a:ext cx="3216916" cy="276999"/>
              </a:xfrm>
              <a:prstGeom prst="rect">
                <a:avLst/>
              </a:prstGeom>
              <a:noFill/>
            </p:spPr>
            <p:txBody>
              <a:bodyPr wrap="square" rtlCol="0">
                <a:spAutoFit/>
              </a:bodyPr>
              <a:lstStyle/>
              <a:p>
                <a:pPr algn="ctr"/>
                <a:r>
                  <a:rPr lang="it-IT" sz="1200" b="1" i="1"/>
                  <a:t>Libreria_CVRPTW</a:t>
                </a:r>
              </a:p>
            </p:txBody>
          </p:sp>
          <p:cxnSp>
            <p:nvCxnSpPr>
              <p:cNvPr id="17" name="Connettore diritto 16">
                <a:extLst>
                  <a:ext uri="{FF2B5EF4-FFF2-40B4-BE49-F238E27FC236}">
                    <a16:creationId xmlns:a16="http://schemas.microsoft.com/office/drawing/2014/main" id="{1391AEFC-CECA-44CE-9038-168FDD8C7E63}"/>
                  </a:ext>
                </a:extLst>
              </p:cNvPr>
              <p:cNvCxnSpPr/>
              <p:nvPr/>
            </p:nvCxnSpPr>
            <p:spPr>
              <a:xfrm>
                <a:off x="422023" y="2686266"/>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8CA679FC-5F9C-4102-B93F-BBD6653B432B}"/>
                  </a:ext>
                </a:extLst>
              </p:cNvPr>
              <p:cNvCxnSpPr/>
              <p:nvPr/>
            </p:nvCxnSpPr>
            <p:spPr>
              <a:xfrm>
                <a:off x="3856699" y="2707087"/>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891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Solution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Istance</a:t>
            </a:r>
            <a:r>
              <a:rPr lang="it-IT" sz="1400" i="1">
                <a:solidFill>
                  <a:srgbClr val="FFFFFF"/>
                </a:solidFill>
              </a:rPr>
              <a:t> </a:t>
            </a:r>
            <a:r>
              <a:rPr lang="it-IT" sz="1400">
                <a:solidFill>
                  <a:srgbClr val="FFFFFF"/>
                </a:solidFill>
              </a:rPr>
              <a:t>: </a:t>
            </a:r>
            <a:r>
              <a:rPr lang="it-IT" sz="1400" dirty="0">
                <a:solidFill>
                  <a:srgbClr val="FFFFFF"/>
                </a:solidFill>
              </a:rPr>
              <a:t>istanza del problema di CVRPTW da analizzare.</a:t>
            </a:r>
          </a:p>
          <a:p>
            <a:pPr lvl="1">
              <a:buFont typeface="Wingdings" panose="05000000000000000000" pitchFamily="2" charset="2"/>
              <a:buChar char="Ø"/>
            </a:pPr>
            <a:r>
              <a:rPr lang="it-IT" sz="1400" b="1" i="1">
                <a:solidFill>
                  <a:srgbClr val="FFFFFF"/>
                </a:solidFill>
              </a:rPr>
              <a:t>Routes </a:t>
            </a:r>
            <a:r>
              <a:rPr lang="it-IT" sz="1400">
                <a:solidFill>
                  <a:srgbClr val="FFFFFF"/>
                </a:solidFill>
              </a:rPr>
              <a:t>: </a:t>
            </a:r>
            <a:r>
              <a:rPr lang="it-IT" sz="1400" dirty="0">
                <a:solidFill>
                  <a:srgbClr val="FFFFFF"/>
                </a:solidFill>
              </a:rPr>
              <a:t>percorsi della soluzione. </a:t>
            </a:r>
          </a:p>
          <a:p>
            <a:pPr lvl="1">
              <a:buFont typeface="Wingdings" panose="05000000000000000000" pitchFamily="2" charset="2"/>
              <a:buChar char="Ø"/>
            </a:pPr>
            <a:r>
              <a:rPr lang="it-IT" sz="1400" b="1" i="1" dirty="0" err="1">
                <a:solidFill>
                  <a:srgbClr val="FFFFFF"/>
                </a:solidFill>
              </a:rPr>
              <a:t>Truck</a:t>
            </a:r>
            <a:r>
              <a:rPr lang="it-IT" sz="1400" b="1" i="1" err="1">
                <a:solidFill>
                  <a:srgbClr val="FFFFFF"/>
                </a:solidFill>
              </a:rPr>
              <a:t>_</a:t>
            </a:r>
            <a:r>
              <a:rPr lang="it-IT" sz="1400" b="1" i="1">
                <a:solidFill>
                  <a:srgbClr val="FFFFFF"/>
                </a:solidFill>
              </a:rPr>
              <a:t>count </a:t>
            </a:r>
            <a:r>
              <a:rPr lang="it-IT" sz="1400">
                <a:solidFill>
                  <a:srgbClr val="FFFFFF"/>
                </a:solidFill>
              </a:rPr>
              <a:t>: </a:t>
            </a:r>
            <a:r>
              <a:rPr lang="it-IT" sz="1400" dirty="0">
                <a:solidFill>
                  <a:srgbClr val="FFFFFF"/>
                </a:solidFill>
              </a:rPr>
              <a:t>numero di camion utilizzati. </a:t>
            </a:r>
          </a:p>
          <a:p>
            <a:pPr lvl="1">
              <a:buFont typeface="Wingdings" panose="05000000000000000000" pitchFamily="2" charset="2"/>
              <a:buChar char="Ø"/>
            </a:pPr>
            <a:r>
              <a:rPr lang="it-IT" sz="1400" b="1" i="1" dirty="0" err="1">
                <a:solidFill>
                  <a:srgbClr val="FFFFFF"/>
                </a:solidFill>
              </a:rPr>
              <a:t>Obj_fun</a:t>
            </a:r>
            <a:r>
              <a:rPr lang="it-IT" sz="1400" b="1" i="1" err="1">
                <a:solidFill>
                  <a:srgbClr val="FFFFFF"/>
                </a:solidFill>
              </a:rPr>
              <a:t>_</a:t>
            </a:r>
            <a:r>
              <a:rPr lang="it-IT" sz="1400" b="1" i="1">
                <a:solidFill>
                  <a:srgbClr val="FFFFFF"/>
                </a:solidFill>
              </a:rPr>
              <a:t>value</a:t>
            </a:r>
            <a:r>
              <a:rPr lang="it-IT" sz="1400">
                <a:solidFill>
                  <a:srgbClr val="FFFFFF"/>
                </a:solidFill>
              </a:rPr>
              <a:t> : </a:t>
            </a:r>
            <a:r>
              <a:rPr lang="it-IT" sz="1400" dirty="0">
                <a:solidFill>
                  <a:srgbClr val="FFFFFF"/>
                </a:solidFill>
              </a:rPr>
              <a:t>valore di funzione obiettivo associata. </a:t>
            </a:r>
          </a:p>
          <a:p>
            <a:pPr lvl="1">
              <a:buFont typeface="Wingdings" panose="05000000000000000000" pitchFamily="2" charset="2"/>
              <a:buChar char="Ø"/>
            </a:pPr>
            <a:r>
              <a:rPr lang="it-IT" sz="1400" b="1" i="1">
                <a:solidFill>
                  <a:srgbClr val="FFFFFF"/>
                </a:solidFill>
              </a:rPr>
              <a:t>Fitness </a:t>
            </a:r>
            <a:r>
              <a:rPr lang="it-IT" sz="1400">
                <a:solidFill>
                  <a:srgbClr val="FFFFFF"/>
                </a:solidFill>
              </a:rPr>
              <a:t>: </a:t>
            </a:r>
            <a:r>
              <a:rPr lang="it-IT" sz="1400" dirty="0">
                <a:solidFill>
                  <a:srgbClr val="FFFFFF"/>
                </a:solidFill>
              </a:rPr>
              <a:t>valore di fitness associata, pari al reciproco della funzione obiettivo perché problema a minimizzare. </a:t>
            </a:r>
          </a:p>
          <a:p>
            <a:pPr lvl="1">
              <a:buFont typeface="Wingdings" panose="05000000000000000000" pitchFamily="2" charset="2"/>
              <a:buChar char="Ø"/>
            </a:pPr>
            <a:r>
              <a:rPr lang="it-IT" sz="1400" b="1" i="1">
                <a:solidFill>
                  <a:srgbClr val="FFFFFF"/>
                </a:solidFill>
              </a:rPr>
              <a:t>Admissible </a:t>
            </a:r>
            <a:r>
              <a:rPr lang="it-IT" sz="1400">
                <a:solidFill>
                  <a:srgbClr val="FFFFFF"/>
                </a:solidFill>
              </a:rPr>
              <a:t>: </a:t>
            </a:r>
            <a:r>
              <a:rPr lang="it-IT" sz="1400" dirty="0">
                <a:solidFill>
                  <a:srgbClr val="FFFFFF"/>
                </a:solidFill>
              </a:rPr>
              <a:t>variabile binaria che indica se la soluzione è ammissibile o meno</a:t>
            </a:r>
            <a:r>
              <a:rPr lang="it-IT" sz="1400">
                <a:solidFill>
                  <a:srgbClr val="FFFFFF"/>
                </a:solidFill>
              </a:rPr>
              <a:t>.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dirty="0" err="1">
                <a:solidFill>
                  <a:srgbClr val="FFFFFF"/>
                </a:solidFill>
              </a:rPr>
              <a:t>Compute_obj_fun_value</a:t>
            </a:r>
            <a:r>
              <a:rPr lang="it-IT" sz="1400" dirty="0">
                <a:solidFill>
                  <a:srgbClr val="FFFFFF"/>
                </a:solidFill>
              </a:rPr>
              <a:t>: calcola il valore della funzione obiettivo dalla matrice delle distanze dell’istanza</a:t>
            </a:r>
            <a:r>
              <a:rPr lang="it-IT" sz="1400">
                <a:solidFill>
                  <a:srgbClr val="FFFFFF"/>
                </a:solidFill>
              </a:rPr>
              <a:t>. </a:t>
            </a:r>
          </a:p>
          <a:p>
            <a:pPr lvl="1">
              <a:buFont typeface="Wingdings" panose="05000000000000000000" pitchFamily="2" charset="2"/>
              <a:buChar char="Ø"/>
            </a:pPr>
            <a:r>
              <a:rPr lang="it-IT" sz="1400" b="1" i="1">
                <a:solidFill>
                  <a:srgbClr val="FFFFFF"/>
                </a:solidFill>
              </a:rPr>
              <a:t>Add_storage </a:t>
            </a:r>
            <a:r>
              <a:rPr lang="it-IT" sz="1400">
                <a:solidFill>
                  <a:srgbClr val="FFFFFF"/>
                </a:solidFill>
              </a:rPr>
              <a:t>: aggiunge il nodo deposito ad inizio e fine di ogni percorso.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Check_admissible </a:t>
            </a:r>
            <a:r>
              <a:rPr lang="it-IT" sz="1400">
                <a:solidFill>
                  <a:srgbClr val="FFFFFF"/>
                </a:solidFill>
              </a:rPr>
              <a:t>: </a:t>
            </a:r>
            <a:r>
              <a:rPr lang="it-IT" sz="1400" dirty="0">
                <a:solidFill>
                  <a:srgbClr val="FFFFFF"/>
                </a:solidFill>
              </a:rPr>
              <a:t>verifica l’ammissibilità della soluzione </a:t>
            </a:r>
            <a:r>
              <a:rPr lang="it-IT" sz="1400">
                <a:solidFill>
                  <a:srgbClr val="FFFFFF"/>
                </a:solidFill>
              </a:rPr>
              <a:t>ed eventualmente aggiunge la penalità alla fitness. </a:t>
            </a:r>
            <a:endParaRPr lang="it-IT" sz="1400" dirty="0">
              <a:solidFill>
                <a:srgbClr val="FFFFFF"/>
              </a:solidFill>
            </a:endParaRPr>
          </a:p>
          <a:p>
            <a:pPr lvl="1">
              <a:buFont typeface="Wingdings" panose="05000000000000000000" pitchFamily="2" charset="2"/>
              <a:buChar char="Ø"/>
            </a:pPr>
            <a:r>
              <a:rPr lang="it-IT" sz="1400" b="1" i="1" dirty="0">
                <a:solidFill>
                  <a:srgbClr val="FFFFFF"/>
                </a:solidFill>
              </a:rPr>
              <a:t>Copy</a:t>
            </a:r>
            <a:r>
              <a:rPr lang="it-IT" sz="1400" dirty="0">
                <a:solidFill>
                  <a:srgbClr val="FFFFFF"/>
                </a:solidFill>
              </a:rPr>
              <a:t>: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8" name="Picture 4" descr="immagine">
            <a:extLst>
              <a:ext uri="{FF2B5EF4-FFF2-40B4-BE49-F238E27FC236}">
                <a16:creationId xmlns:a16="http://schemas.microsoft.com/office/drawing/2014/main" id="{885DD7E5-F81F-4AF3-8018-C343B283D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1" t="1285" r="886" b="1687"/>
          <a:stretch/>
        </p:blipFill>
        <p:spPr bwMode="auto">
          <a:xfrm>
            <a:off x="1775972" y="2920482"/>
            <a:ext cx="4161454" cy="281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Algoritmo 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30393" y="321732"/>
            <a:ext cx="3994173" cy="6362083"/>
          </a:xfrm>
        </p:spPr>
        <p:txBody>
          <a:bodyPr anchor="ctr">
            <a:normAutofit/>
          </a:bodyPr>
          <a:lstStyle/>
          <a:p>
            <a:r>
              <a:rPr lang="it-IT" sz="1800" b="1" dirty="0">
                <a:solidFill>
                  <a:srgbClr val="FFFFFF"/>
                </a:solidFill>
              </a:rPr>
              <a:t>Variabili </a:t>
            </a:r>
            <a:r>
              <a:rPr lang="it-IT" sz="1900" b="1" dirty="0">
                <a:solidFill>
                  <a:srgbClr val="FFFFFF"/>
                </a:solidFill>
              </a:rPr>
              <a:t>: </a:t>
            </a:r>
          </a:p>
          <a:p>
            <a:pPr lvl="1">
              <a:buFont typeface="Wingdings" panose="05000000000000000000" pitchFamily="2" charset="2"/>
              <a:buChar char="Ø"/>
            </a:pPr>
            <a:r>
              <a:rPr lang="it-IT" sz="1400" b="1" i="1" dirty="0" err="1">
                <a:solidFill>
                  <a:srgbClr val="FFFFFF"/>
                </a:solidFill>
              </a:rPr>
              <a:t>Istance</a:t>
            </a:r>
            <a:r>
              <a:rPr lang="it-IT" sz="1400" i="1" dirty="0">
                <a:solidFill>
                  <a:srgbClr val="FFFFFF"/>
                </a:solidFill>
              </a:rPr>
              <a:t> </a:t>
            </a:r>
            <a:r>
              <a:rPr lang="it-IT" sz="1400" dirty="0">
                <a:solidFill>
                  <a:srgbClr val="FFFFFF"/>
                </a:solidFill>
              </a:rPr>
              <a:t>: istanza del problema di CVRPTW da analizzare.</a:t>
            </a:r>
          </a:p>
          <a:p>
            <a:pPr lvl="1">
              <a:buFont typeface="Wingdings" panose="05000000000000000000" pitchFamily="2" charset="2"/>
              <a:buChar char="Ø"/>
            </a:pPr>
            <a:r>
              <a:rPr lang="it-IT" sz="1400" b="1" i="1" dirty="0" err="1">
                <a:solidFill>
                  <a:srgbClr val="FFFFFF"/>
                </a:solidFill>
              </a:rPr>
              <a:t>Population</a:t>
            </a:r>
            <a:r>
              <a:rPr lang="it-IT" sz="1400" b="1" dirty="0">
                <a:solidFill>
                  <a:srgbClr val="FFFFFF"/>
                </a:solidFill>
              </a:rPr>
              <a:t> </a:t>
            </a:r>
            <a:r>
              <a:rPr lang="it-IT" sz="1400" dirty="0">
                <a:solidFill>
                  <a:srgbClr val="FFFFFF"/>
                </a:solidFill>
              </a:rPr>
              <a:t>: popolazione di soluzioni . </a:t>
            </a:r>
          </a:p>
          <a:p>
            <a:r>
              <a:rPr lang="it-IT" sz="1800" b="1" dirty="0">
                <a:solidFill>
                  <a:srgbClr val="FFFFFF"/>
                </a:solidFill>
              </a:rPr>
              <a:t>Funzioni </a:t>
            </a:r>
            <a:r>
              <a:rPr lang="it-IT" sz="1900" b="1" dirty="0">
                <a:solidFill>
                  <a:srgbClr val="FFFFFF"/>
                </a:solidFill>
              </a:rPr>
              <a:t>:</a:t>
            </a:r>
          </a:p>
          <a:p>
            <a:pPr lvl="1">
              <a:buFont typeface="Wingdings" panose="05000000000000000000" pitchFamily="2" charset="2"/>
              <a:buChar char="Ø"/>
            </a:pPr>
            <a:r>
              <a:rPr lang="it-IT" sz="1400" b="1" i="1" dirty="0" err="1">
                <a:solidFill>
                  <a:srgbClr val="FFFFFF"/>
                </a:solidFill>
              </a:rPr>
              <a:t>Gen_starting_population_MDPDF</a:t>
            </a:r>
            <a:r>
              <a:rPr lang="it-IT" sz="1400" b="1" i="1" dirty="0">
                <a:solidFill>
                  <a:srgbClr val="FFFFFF"/>
                </a:solidFill>
              </a:rPr>
              <a:t>/EDF/NF</a:t>
            </a:r>
            <a:r>
              <a:rPr lang="it-IT" sz="1400" dirty="0">
                <a:solidFill>
                  <a:srgbClr val="FFFFFF"/>
                </a:solidFill>
              </a:rPr>
              <a:t>: genera la popolazione iniziale con l’euristica MDPDF/EDF/NF. </a:t>
            </a:r>
          </a:p>
          <a:p>
            <a:pPr lvl="1">
              <a:buFont typeface="Wingdings" panose="05000000000000000000" pitchFamily="2" charset="2"/>
              <a:buChar char="Ø"/>
            </a:pPr>
            <a:r>
              <a:rPr lang="it-IT" sz="1400" b="1" i="1" dirty="0" err="1">
                <a:solidFill>
                  <a:srgbClr val="FFFFFF"/>
                </a:solidFill>
              </a:rPr>
              <a:t>Start_algorithm</a:t>
            </a:r>
            <a:r>
              <a:rPr lang="it-IT" sz="1400" dirty="0">
                <a:solidFill>
                  <a:srgbClr val="FFFFFF"/>
                </a:solidFill>
              </a:rPr>
              <a:t>: avvia l’algoritmo genetico, a tale funzione andranno passati come parametro i valori di : numero minimo di iterazioni, probabilità di mutazione, dimensione della mutazione e </a:t>
            </a:r>
            <a:r>
              <a:rPr lang="it-IT" sz="1400" dirty="0" err="1">
                <a:solidFill>
                  <a:srgbClr val="FFFFFF"/>
                </a:solidFill>
              </a:rPr>
              <a:t>demnsioni</a:t>
            </a:r>
            <a:r>
              <a:rPr lang="it-IT" sz="1400" dirty="0">
                <a:solidFill>
                  <a:srgbClr val="FFFFFF"/>
                </a:solidFill>
              </a:rPr>
              <a:t> di mutazione e crossover.</a:t>
            </a:r>
          </a:p>
          <a:p>
            <a:pPr lvl="1">
              <a:buFont typeface="Wingdings" panose="05000000000000000000" pitchFamily="2" charset="2"/>
              <a:buChar char="Ø"/>
            </a:pPr>
            <a:r>
              <a:rPr lang="it-IT" sz="1400" b="1" i="1" dirty="0" err="1">
                <a:solidFill>
                  <a:srgbClr val="FFFFFF"/>
                </a:solidFill>
              </a:rPr>
              <a:t>Compute_cumulative_fitness</a:t>
            </a:r>
            <a:r>
              <a:rPr lang="it-IT" sz="1400" b="1" i="1" dirty="0">
                <a:solidFill>
                  <a:srgbClr val="FFFFFF"/>
                </a:solidFill>
              </a:rPr>
              <a:t> : </a:t>
            </a:r>
            <a:r>
              <a:rPr lang="it-IT" sz="1400" dirty="0">
                <a:solidFill>
                  <a:srgbClr val="FFFFFF"/>
                </a:solidFill>
              </a:rPr>
              <a:t>calcola la lista di fitness cumulate .</a:t>
            </a:r>
            <a:r>
              <a:rPr lang="it-IT" sz="1400" b="1" i="1" dirty="0">
                <a:solidFill>
                  <a:srgbClr val="FFFFFF"/>
                </a:solidFill>
              </a:rPr>
              <a:t>  </a:t>
            </a:r>
            <a:endParaRPr lang="it-IT" sz="1400" dirty="0">
              <a:solidFill>
                <a:srgbClr val="FFFFFF"/>
              </a:solidFill>
            </a:endParaRPr>
          </a:p>
          <a:p>
            <a:pPr lvl="1">
              <a:buFont typeface="Wingdings" panose="05000000000000000000" pitchFamily="2" charset="2"/>
              <a:buChar char="Ø"/>
            </a:pPr>
            <a:r>
              <a:rPr lang="it-IT" sz="1400" b="1" i="1" dirty="0" err="1">
                <a:solidFill>
                  <a:srgbClr val="FFFFFF"/>
                </a:solidFill>
              </a:rPr>
              <a:t>Two_Worst_solution</a:t>
            </a:r>
            <a:r>
              <a:rPr lang="it-IT" sz="1400" dirty="0">
                <a:solidFill>
                  <a:srgbClr val="FFFFFF"/>
                </a:solidFill>
              </a:rPr>
              <a:t> : restituisce le due soluzioni peggiori .</a:t>
            </a:r>
          </a:p>
          <a:p>
            <a:pPr lvl="1">
              <a:buFont typeface="Wingdings" panose="05000000000000000000" pitchFamily="2" charset="2"/>
              <a:buChar char="Ø"/>
            </a:pPr>
            <a:r>
              <a:rPr lang="it-IT" sz="1400" b="1" i="1" dirty="0" err="1">
                <a:solidFill>
                  <a:srgbClr val="FFFFFF"/>
                </a:solidFill>
              </a:rPr>
              <a:t>Update_population</a:t>
            </a:r>
            <a:r>
              <a:rPr lang="it-IT" sz="1400" b="1" i="1" dirty="0">
                <a:solidFill>
                  <a:srgbClr val="FFFFFF"/>
                </a:solidFill>
              </a:rPr>
              <a:t> </a:t>
            </a:r>
            <a:r>
              <a:rPr lang="it-IT" sz="1400" dirty="0">
                <a:solidFill>
                  <a:srgbClr val="FFFFFF"/>
                </a:solidFill>
              </a:rPr>
              <a:t>: aggiorna la popolazione con le nuove soluzioni ottenute . </a:t>
            </a:r>
          </a:p>
          <a:p>
            <a:pPr lvl="1">
              <a:buFont typeface="Wingdings" panose="05000000000000000000" pitchFamily="2" charset="2"/>
              <a:buChar char="Ø"/>
            </a:pPr>
            <a:r>
              <a:rPr lang="it-IT" sz="1400" b="1" i="1" dirty="0" err="1">
                <a:solidFill>
                  <a:srgbClr val="FFFFFF"/>
                </a:solidFill>
              </a:rPr>
              <a:t>Worst_solution</a:t>
            </a:r>
            <a:r>
              <a:rPr lang="it-IT" sz="1400" b="1" i="1" dirty="0">
                <a:solidFill>
                  <a:srgbClr val="FFFFFF"/>
                </a:solidFill>
              </a:rPr>
              <a:t>/</a:t>
            </a:r>
            <a:r>
              <a:rPr lang="it-IT" sz="1400" b="1" i="1" dirty="0" err="1">
                <a:solidFill>
                  <a:srgbClr val="FFFFFF"/>
                </a:solidFill>
              </a:rPr>
              <a:t>Best_solution</a:t>
            </a:r>
            <a:r>
              <a:rPr lang="it-IT" sz="1400" dirty="0">
                <a:solidFill>
                  <a:srgbClr val="FFFFFF"/>
                </a:solidFill>
              </a:rPr>
              <a:t> : restituisce la soluzione peggiore/migliore.</a:t>
            </a:r>
          </a:p>
          <a:p>
            <a:pPr lvl="1">
              <a:buFont typeface="Wingdings" panose="05000000000000000000" pitchFamily="2" charset="2"/>
              <a:buChar char="Ø"/>
            </a:pPr>
            <a:r>
              <a:rPr lang="it-IT" sz="1400" b="1" i="1" dirty="0" err="1">
                <a:solidFill>
                  <a:srgbClr val="FFFFFF"/>
                </a:solidFill>
              </a:rPr>
              <a:t>Graph_solution</a:t>
            </a:r>
            <a:r>
              <a:rPr lang="it-IT" sz="1400" b="1" i="1" dirty="0">
                <a:solidFill>
                  <a:srgbClr val="FFFFFF"/>
                </a:solidFill>
              </a:rPr>
              <a:t> : </a:t>
            </a:r>
            <a:r>
              <a:rPr lang="it-IT" sz="1400" dirty="0">
                <a:solidFill>
                  <a:srgbClr val="FFFFFF"/>
                </a:solidFill>
              </a:rPr>
              <a:t>stampa il grafo della soluzione .</a:t>
            </a:r>
          </a:p>
        </p:txBody>
      </p:sp>
      <p:grpSp>
        <p:nvGrpSpPr>
          <p:cNvPr id="3" name="Gruppo 2">
            <a:extLst>
              <a:ext uri="{FF2B5EF4-FFF2-40B4-BE49-F238E27FC236}">
                <a16:creationId xmlns:a16="http://schemas.microsoft.com/office/drawing/2014/main" id="{3DEEE2C4-D013-4459-8B6C-056D49C58816}"/>
              </a:ext>
            </a:extLst>
          </p:cNvPr>
          <p:cNvGrpSpPr/>
          <p:nvPr/>
        </p:nvGrpSpPr>
        <p:grpSpPr>
          <a:xfrm>
            <a:off x="1882197" y="2542415"/>
            <a:ext cx="3949003" cy="3882632"/>
            <a:chOff x="1882197" y="2542415"/>
            <a:chExt cx="3949003" cy="3882632"/>
          </a:xfrm>
        </p:grpSpPr>
        <p:pic>
          <p:nvPicPr>
            <p:cNvPr id="9" name="Picture 2" descr="immagine">
              <a:extLst>
                <a:ext uri="{FF2B5EF4-FFF2-40B4-BE49-F238E27FC236}">
                  <a16:creationId xmlns:a16="http://schemas.microsoft.com/office/drawing/2014/main" id="{2A619558-04B9-4DA2-A554-7985D1E24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97" y="2542415"/>
              <a:ext cx="3949003" cy="3882632"/>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a:extLst>
                <a:ext uri="{FF2B5EF4-FFF2-40B4-BE49-F238E27FC236}">
                  <a16:creationId xmlns:a16="http://schemas.microsoft.com/office/drawing/2014/main" id="{8EF76DB4-822C-491B-AB2E-9C09133BCB5D}"/>
                </a:ext>
              </a:extLst>
            </p:cNvPr>
            <p:cNvSpPr/>
            <p:nvPr/>
          </p:nvSpPr>
          <p:spPr>
            <a:xfrm>
              <a:off x="3681390" y="5934270"/>
              <a:ext cx="139960" cy="167951"/>
            </a:xfrm>
            <a:prstGeom prst="rect">
              <a:avLst/>
            </a:prstGeom>
            <a:solidFill>
              <a:srgbClr val="7ACFF5"/>
            </a:solidFill>
            <a:ln>
              <a:solidFill>
                <a:srgbClr val="7AC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41350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Implementazione : funzione </a:t>
            </a:r>
            <a:r>
              <a:rPr lang="it-IT" sz="3200" i="1">
                <a:solidFill>
                  <a:srgbClr val="FFFFFF"/>
                </a:solidFill>
              </a:rPr>
              <a:t>Start_algorithm</a:t>
            </a:r>
            <a:endParaRPr lang="it-IT" sz="3200" i="1"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94641" y="516804"/>
            <a:ext cx="3777413" cy="6071256"/>
          </a:xfrm>
        </p:spPr>
        <p:txBody>
          <a:bodyPr anchor="ctr">
            <a:normAutofit fontScale="92500" lnSpcReduction="10000"/>
          </a:bodyPr>
          <a:lstStyle/>
          <a:p>
            <a:pPr>
              <a:buFont typeface="Wingdings" panose="05000000000000000000" pitchFamily="2" charset="2"/>
              <a:buChar char="Ø"/>
            </a:pPr>
            <a:r>
              <a:rPr lang="it-IT" sz="1600" dirty="0" err="1">
                <a:solidFill>
                  <a:srgbClr val="FFFFFF"/>
                </a:solidFill>
              </a:rPr>
              <a:t>Start_algorithm</a:t>
            </a:r>
            <a:r>
              <a:rPr lang="it-IT" sz="1600" dirty="0">
                <a:solidFill>
                  <a:srgbClr val="FFFFFF"/>
                </a:solidFill>
              </a:rPr>
              <a:t> (</a:t>
            </a:r>
            <a:r>
              <a:rPr lang="it-IT" sz="1600" dirty="0" err="1">
                <a:solidFill>
                  <a:srgbClr val="FFFFFF"/>
                </a:solidFill>
              </a:rPr>
              <a:t>min_iteration</a:t>
            </a:r>
            <a:r>
              <a:rPr lang="it-IT" sz="1600" dirty="0">
                <a:solidFill>
                  <a:srgbClr val="FFFFFF"/>
                </a:solidFill>
              </a:rPr>
              <a:t>, </a:t>
            </a:r>
            <a:r>
              <a:rPr lang="it-IT" sz="1600" dirty="0" err="1">
                <a:solidFill>
                  <a:srgbClr val="FFFFFF"/>
                </a:solidFill>
              </a:rPr>
              <a:t>mut_prob</a:t>
            </a:r>
            <a:r>
              <a:rPr lang="it-IT" sz="1600" dirty="0">
                <a:solidFill>
                  <a:srgbClr val="FFFFFF"/>
                </a:solidFill>
              </a:rPr>
              <a:t>, </a:t>
            </a:r>
            <a:r>
              <a:rPr lang="it-IT" sz="1600" dirty="0" err="1">
                <a:solidFill>
                  <a:srgbClr val="FFFFFF"/>
                </a:solidFill>
              </a:rPr>
              <a:t>mut_dim</a:t>
            </a:r>
            <a:r>
              <a:rPr lang="it-IT" sz="1600" dirty="0">
                <a:solidFill>
                  <a:srgbClr val="FFFFFF"/>
                </a:solidFill>
              </a:rPr>
              <a:t>, </a:t>
            </a:r>
            <a:r>
              <a:rPr lang="it-IT" sz="1600" dirty="0" err="1">
                <a:solidFill>
                  <a:srgbClr val="FFFFFF"/>
                </a:solidFill>
              </a:rPr>
              <a:t>crossover_dim</a:t>
            </a:r>
            <a:r>
              <a:rPr lang="it-IT" sz="1600" dirty="0">
                <a:solidFill>
                  <a:srgbClr val="FFFFFF"/>
                </a:solidFill>
              </a:rPr>
              <a:t>) è la funzione che effettivamente implementa l’algoritmo genetico. Funziona attraverso una sequenza fissa di passi: </a:t>
            </a:r>
          </a:p>
          <a:p>
            <a:pPr>
              <a:buFont typeface="Wingdings" panose="05000000000000000000" pitchFamily="2" charset="2"/>
              <a:buChar char="Ø"/>
            </a:pPr>
            <a:endParaRPr lang="it-IT" sz="1600" dirty="0">
              <a:solidFill>
                <a:srgbClr val="FFFFFF"/>
              </a:solidFill>
            </a:endParaRPr>
          </a:p>
          <a:p>
            <a:pPr lvl="1">
              <a:buFont typeface="Wingdings" panose="05000000000000000000" pitchFamily="2" charset="2"/>
              <a:buChar char="Ø"/>
            </a:pPr>
            <a:r>
              <a:rPr lang="it-IT" sz="1400" dirty="0">
                <a:solidFill>
                  <a:srgbClr val="FFFFFF"/>
                </a:solidFill>
              </a:rPr>
              <a:t>All’inizio, calcola l’ottimo della popolazione per salvarlo.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Effettua mutazioni (di default swap </a:t>
            </a:r>
            <a:r>
              <a:rPr lang="it-IT" sz="1400" dirty="0" err="1">
                <a:solidFill>
                  <a:srgbClr val="FFFFFF"/>
                </a:solidFill>
              </a:rPr>
              <a:t>mutation</a:t>
            </a:r>
            <a:r>
              <a:rPr lang="it-IT" sz="1400" dirty="0">
                <a:solidFill>
                  <a:srgbClr val="FFFFFF"/>
                </a:solidFill>
              </a:rPr>
              <a:t>) con </a:t>
            </a:r>
            <a:r>
              <a:rPr lang="it-IT" sz="1400" dirty="0" err="1">
                <a:solidFill>
                  <a:srgbClr val="FFFFFF"/>
                </a:solidFill>
              </a:rPr>
              <a:t>randomicità</a:t>
            </a:r>
            <a:r>
              <a:rPr lang="it-IT" sz="1400" dirty="0">
                <a:solidFill>
                  <a:srgbClr val="FFFFFF"/>
                </a:solidFill>
              </a:rPr>
              <a:t> definita da </a:t>
            </a:r>
            <a:r>
              <a:rPr lang="it-IT" sz="1400" dirty="0" err="1">
                <a:solidFill>
                  <a:srgbClr val="FFFFFF"/>
                </a:solidFill>
              </a:rPr>
              <a:t>mut_prob</a:t>
            </a:r>
            <a:r>
              <a:rPr lang="it-IT" sz="1400" dirty="0">
                <a:solidFill>
                  <a:srgbClr val="FFFFFF"/>
                </a:solidFill>
              </a:rPr>
              <a:t> e un numero di volte pari a </a:t>
            </a:r>
            <a:r>
              <a:rPr lang="it-IT" sz="1400" dirty="0" err="1">
                <a:solidFill>
                  <a:srgbClr val="FFFFFF"/>
                </a:solidFill>
              </a:rPr>
              <a:t>mut_dim</a:t>
            </a:r>
            <a:r>
              <a:rPr lang="it-IT" sz="1400" dirty="0">
                <a:solidFill>
                  <a:srgbClr val="FFFFFF"/>
                </a:solidFill>
              </a:rPr>
              <a:t>.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Seleziona due elementi per il crossover (di default selezione Montecarlo).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Applica due crossover: il BCRC se le soluzioni hanno fitness uguale e il double crossover altrimenti. Questa soluzione fornisce, sperimentalmente, prestazioni migliori.</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Sostituisce le soluzioni trovate dal crossover alle soluzioni peggiori della popolazione.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400" dirty="0">
                <a:solidFill>
                  <a:srgbClr val="FFFFFF"/>
                </a:solidFill>
              </a:rPr>
              <a:t>Aggiorna la popolazione calcolandone anche i nuovi peggiori e migliori individui. </a:t>
            </a:r>
          </a:p>
          <a:p>
            <a:pPr lvl="1">
              <a:buFont typeface="Wingdings" panose="05000000000000000000" pitchFamily="2" charset="2"/>
              <a:buChar char="Ø"/>
            </a:pPr>
            <a:endParaRPr lang="it-IT" sz="1400" dirty="0">
              <a:solidFill>
                <a:srgbClr val="FFFFFF"/>
              </a:solidFill>
            </a:endParaRPr>
          </a:p>
        </p:txBody>
      </p:sp>
      <p:pic>
        <p:nvPicPr>
          <p:cNvPr id="3" name="Immagine 2">
            <a:extLst>
              <a:ext uri="{FF2B5EF4-FFF2-40B4-BE49-F238E27FC236}">
                <a16:creationId xmlns:a16="http://schemas.microsoft.com/office/drawing/2014/main" id="{C06BBA2D-16AB-4A4B-8C61-691FA04EF24B}"/>
              </a:ext>
            </a:extLst>
          </p:cNvPr>
          <p:cNvPicPr>
            <a:picLocks noChangeAspect="1"/>
          </p:cNvPicPr>
          <p:nvPr/>
        </p:nvPicPr>
        <p:blipFill>
          <a:blip r:embed="rId2"/>
          <a:stretch>
            <a:fillRect/>
          </a:stretch>
        </p:blipFill>
        <p:spPr>
          <a:xfrm>
            <a:off x="2376238" y="2409413"/>
            <a:ext cx="2960922" cy="4148636"/>
          </a:xfrm>
          <a:prstGeom prst="rect">
            <a:avLst/>
          </a:prstGeom>
        </p:spPr>
      </p:pic>
    </p:spTree>
    <p:extLst>
      <p:ext uri="{BB962C8B-B14F-4D97-AF65-F5344CB8AC3E}">
        <p14:creationId xmlns:p14="http://schemas.microsoft.com/office/powerpoint/2010/main" val="398910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Node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Number </a:t>
            </a:r>
            <a:r>
              <a:rPr lang="it-IT" sz="1400">
                <a:solidFill>
                  <a:srgbClr val="FFFFFF"/>
                </a:solidFill>
              </a:rPr>
              <a:t>: numero identificativo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Demand </a:t>
            </a:r>
            <a:r>
              <a:rPr lang="it-IT" sz="1400">
                <a:solidFill>
                  <a:srgbClr val="FFFFFF"/>
                </a:solidFill>
              </a:rPr>
              <a:t>: quantitativo di richiesta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Rdy_time </a:t>
            </a:r>
            <a:r>
              <a:rPr lang="it-IT" sz="1400">
                <a:solidFill>
                  <a:srgbClr val="FFFFFF"/>
                </a:solidFill>
              </a:rPr>
              <a:t>: limite inferiore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Due_date </a:t>
            </a:r>
            <a:r>
              <a:rPr lang="it-IT" sz="1400">
                <a:solidFill>
                  <a:srgbClr val="FFFFFF"/>
                </a:solidFill>
              </a:rPr>
              <a:t>: limite superiore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Coordinate </a:t>
            </a:r>
            <a:r>
              <a:rPr lang="it-IT" sz="1400">
                <a:solidFill>
                  <a:srgbClr val="FFFFFF"/>
                </a:solidFill>
              </a:rPr>
              <a:t>: coordinate del nodo .</a:t>
            </a:r>
          </a:p>
          <a:p>
            <a:pPr lvl="1">
              <a:buFont typeface="Wingdings" panose="05000000000000000000" pitchFamily="2" charset="2"/>
              <a:buChar char="Ø"/>
            </a:pPr>
            <a:r>
              <a:rPr lang="it-IT" sz="1400" b="1" i="1">
                <a:solidFill>
                  <a:srgbClr val="FFFFFF"/>
                </a:solidFill>
              </a:rPr>
              <a:t>Service_time </a:t>
            </a:r>
            <a:r>
              <a:rPr lang="it-IT" sz="1400">
                <a:solidFill>
                  <a:srgbClr val="FFFFFF"/>
                </a:solidFill>
              </a:rPr>
              <a:t>: tempo di servizio richiesto dal nodo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Distance : </a:t>
            </a:r>
            <a:r>
              <a:rPr lang="it-IT" sz="1400">
                <a:solidFill>
                  <a:srgbClr val="FFFFFF"/>
                </a:solidFill>
              </a:rPr>
              <a:t>calcola la distanza dal nodo passato come parametro. </a:t>
            </a:r>
          </a:p>
          <a:p>
            <a:pPr lvl="1">
              <a:buFont typeface="Wingdings" panose="05000000000000000000" pitchFamily="2" charset="2"/>
              <a:buChar char="Ø"/>
            </a:pPr>
            <a:r>
              <a:rPr lang="it-IT" sz="1400" b="1" i="1">
                <a:solidFill>
                  <a:srgbClr val="FFFFFF"/>
                </a:solidFill>
              </a:rPr>
              <a:t>Travel_time : </a:t>
            </a:r>
            <a:r>
              <a:rPr lang="it-IT" sz="1400">
                <a:solidFill>
                  <a:srgbClr val="FFFFFF"/>
                </a:solidFill>
              </a:rPr>
              <a:t>calcola il tempo di spostamento verso il nodo passato come parametro . </a:t>
            </a: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C3DDA7A4-CA2A-4139-8B25-A2BEF69830FA}"/>
              </a:ext>
            </a:extLst>
          </p:cNvPr>
          <p:cNvPicPr>
            <a:picLocks noChangeAspect="1"/>
          </p:cNvPicPr>
          <p:nvPr/>
        </p:nvPicPr>
        <p:blipFill>
          <a:blip r:embed="rId2"/>
          <a:stretch>
            <a:fillRect/>
          </a:stretch>
        </p:blipFill>
        <p:spPr>
          <a:xfrm>
            <a:off x="2725750" y="3219061"/>
            <a:ext cx="2501284" cy="2582958"/>
          </a:xfrm>
          <a:prstGeom prst="rect">
            <a:avLst/>
          </a:prstGeom>
        </p:spPr>
      </p:pic>
    </p:spTree>
    <p:extLst>
      <p:ext uri="{BB962C8B-B14F-4D97-AF65-F5344CB8AC3E}">
        <p14:creationId xmlns:p14="http://schemas.microsoft.com/office/powerpoint/2010/main" val="378493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CVRPTW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dirty="0">
                <a:solidFill>
                  <a:srgbClr val="FFFFFF"/>
                </a:solidFill>
              </a:rPr>
              <a:t>Variabili </a:t>
            </a:r>
            <a:r>
              <a:rPr lang="it-IT" sz="1900" b="1" dirty="0">
                <a:solidFill>
                  <a:srgbClr val="FFFFFF"/>
                </a:solidFill>
              </a:rPr>
              <a:t>: </a:t>
            </a:r>
          </a:p>
          <a:p>
            <a:pPr lvl="1">
              <a:buFont typeface="Wingdings" panose="05000000000000000000" pitchFamily="2" charset="2"/>
              <a:buChar char="Ø"/>
            </a:pPr>
            <a:r>
              <a:rPr lang="it-IT" sz="1400" b="1" i="1" dirty="0" err="1">
                <a:solidFill>
                  <a:srgbClr val="FFFFFF"/>
                </a:solidFill>
              </a:rPr>
              <a:t>Nodes_num</a:t>
            </a:r>
            <a:r>
              <a:rPr lang="it-IT" sz="1400" i="1" dirty="0">
                <a:solidFill>
                  <a:srgbClr val="FFFFFF"/>
                </a:solidFill>
              </a:rPr>
              <a:t> </a:t>
            </a:r>
            <a:r>
              <a:rPr lang="it-IT" sz="1400" dirty="0">
                <a:solidFill>
                  <a:srgbClr val="FFFFFF"/>
                </a:solidFill>
              </a:rPr>
              <a:t>: numero di nodi dell’istanza</a:t>
            </a:r>
          </a:p>
          <a:p>
            <a:pPr lvl="1">
              <a:buFont typeface="Wingdings" panose="05000000000000000000" pitchFamily="2" charset="2"/>
              <a:buChar char="Ø"/>
            </a:pPr>
            <a:r>
              <a:rPr lang="it-IT" sz="1400" b="1" i="1" dirty="0" err="1">
                <a:solidFill>
                  <a:srgbClr val="FFFFFF"/>
                </a:solidFill>
              </a:rPr>
              <a:t>Nodes</a:t>
            </a:r>
            <a:r>
              <a:rPr lang="it-IT" sz="1400" dirty="0">
                <a:solidFill>
                  <a:srgbClr val="FFFFFF"/>
                </a:solidFill>
              </a:rPr>
              <a:t>: lista di nodi dell’istanza. </a:t>
            </a:r>
          </a:p>
          <a:p>
            <a:pPr lvl="1">
              <a:buFont typeface="Wingdings" panose="05000000000000000000" pitchFamily="2" charset="2"/>
              <a:buChar char="Ø"/>
            </a:pPr>
            <a:r>
              <a:rPr lang="it-IT" sz="1400" b="1" i="1" dirty="0" err="1">
                <a:solidFill>
                  <a:srgbClr val="FFFFFF"/>
                </a:solidFill>
              </a:rPr>
              <a:t>Name_istance</a:t>
            </a:r>
            <a:r>
              <a:rPr lang="it-IT" sz="1400" b="1" i="1" dirty="0">
                <a:solidFill>
                  <a:srgbClr val="FFFFFF"/>
                </a:solidFill>
              </a:rPr>
              <a:t> </a:t>
            </a:r>
            <a:r>
              <a:rPr lang="it-IT" sz="1400" dirty="0">
                <a:solidFill>
                  <a:srgbClr val="FFFFFF"/>
                </a:solidFill>
              </a:rPr>
              <a:t>: nome dell’istanza. </a:t>
            </a:r>
          </a:p>
          <a:p>
            <a:pPr lvl="1">
              <a:buFont typeface="Wingdings" panose="05000000000000000000" pitchFamily="2" charset="2"/>
              <a:buChar char="Ø"/>
            </a:pPr>
            <a:r>
              <a:rPr lang="it-IT" sz="1400" b="1" i="1" dirty="0" err="1">
                <a:solidFill>
                  <a:srgbClr val="FFFFFF"/>
                </a:solidFill>
              </a:rPr>
              <a:t>Capacity</a:t>
            </a:r>
            <a:r>
              <a:rPr lang="it-IT" sz="1400" b="1" i="1" dirty="0">
                <a:solidFill>
                  <a:srgbClr val="FFFFFF"/>
                </a:solidFill>
              </a:rPr>
              <a:t> </a:t>
            </a:r>
            <a:r>
              <a:rPr lang="it-IT" sz="1400" dirty="0">
                <a:solidFill>
                  <a:srgbClr val="FFFFFF"/>
                </a:solidFill>
              </a:rPr>
              <a:t>: capacità dei camion .</a:t>
            </a:r>
          </a:p>
          <a:p>
            <a:pPr lvl="1">
              <a:buFont typeface="Wingdings" panose="05000000000000000000" pitchFamily="2" charset="2"/>
              <a:buChar char="Ø"/>
            </a:pPr>
            <a:r>
              <a:rPr lang="it-IT" sz="1400" b="1" i="1" dirty="0" err="1">
                <a:solidFill>
                  <a:srgbClr val="FFFFFF"/>
                </a:solidFill>
              </a:rPr>
              <a:t>Distances</a:t>
            </a:r>
            <a:r>
              <a:rPr lang="it-IT" sz="1400" dirty="0">
                <a:solidFill>
                  <a:srgbClr val="FFFFFF"/>
                </a:solidFill>
              </a:rPr>
              <a:t>: matrice delle distanze tra i nodi.</a:t>
            </a:r>
          </a:p>
          <a:p>
            <a:pPr lvl="1">
              <a:buFont typeface="Wingdings" panose="05000000000000000000" pitchFamily="2" charset="2"/>
              <a:buChar char="Ø"/>
            </a:pPr>
            <a:r>
              <a:rPr lang="it-IT" sz="1400" b="1" i="1" dirty="0" err="1">
                <a:solidFill>
                  <a:srgbClr val="FFFFFF"/>
                </a:solidFill>
              </a:rPr>
              <a:t>Travel_times</a:t>
            </a:r>
            <a:r>
              <a:rPr lang="it-IT" sz="1400" b="1" i="1" dirty="0">
                <a:solidFill>
                  <a:srgbClr val="FFFFFF"/>
                </a:solidFill>
              </a:rPr>
              <a:t> </a:t>
            </a:r>
            <a:r>
              <a:rPr lang="it-IT" sz="1400" dirty="0">
                <a:solidFill>
                  <a:srgbClr val="FFFFFF"/>
                </a:solidFill>
              </a:rPr>
              <a:t>: matrice dei tempi di spostamento tra i nodi.</a:t>
            </a:r>
          </a:p>
          <a:p>
            <a:pPr lvl="1">
              <a:buFont typeface="Wingdings" panose="05000000000000000000" pitchFamily="2" charset="2"/>
              <a:buChar char="Ø"/>
            </a:pPr>
            <a:r>
              <a:rPr lang="it-IT" sz="1400" b="1" i="1" dirty="0" err="1">
                <a:solidFill>
                  <a:srgbClr val="FFFFFF"/>
                </a:solidFill>
              </a:rPr>
              <a:t>Routes</a:t>
            </a:r>
            <a:r>
              <a:rPr lang="it-IT" sz="1400" b="1" i="1" dirty="0">
                <a:solidFill>
                  <a:srgbClr val="FFFFFF"/>
                </a:solidFill>
              </a:rPr>
              <a:t> : </a:t>
            </a:r>
            <a:r>
              <a:rPr lang="it-IT" sz="1400" dirty="0">
                <a:solidFill>
                  <a:srgbClr val="FFFFFF"/>
                </a:solidFill>
              </a:rPr>
              <a:t>percorso ottimo (lista con gli identificativi dei nodi disposti secondo l’ordine di attraversamento nel percorso ottimo).</a:t>
            </a:r>
          </a:p>
          <a:p>
            <a:r>
              <a:rPr lang="it-IT" sz="1800" b="1" dirty="0">
                <a:solidFill>
                  <a:srgbClr val="FFFFFF"/>
                </a:solidFill>
              </a:rPr>
              <a:t>Funzioni </a:t>
            </a:r>
            <a:r>
              <a:rPr lang="it-IT" sz="1900" b="1" dirty="0">
                <a:solidFill>
                  <a:srgbClr val="FFFFFF"/>
                </a:solidFill>
              </a:rPr>
              <a:t>:</a:t>
            </a:r>
          </a:p>
          <a:p>
            <a:pPr lvl="1">
              <a:buFont typeface="Wingdings" panose="05000000000000000000" pitchFamily="2" charset="2"/>
              <a:buChar char="Ø"/>
            </a:pPr>
            <a:r>
              <a:rPr lang="it-IT" sz="1400" b="1" i="1" dirty="0" err="1">
                <a:solidFill>
                  <a:srgbClr val="FFFFFF"/>
                </a:solidFill>
              </a:rPr>
              <a:t>Calculate_distance</a:t>
            </a:r>
            <a:r>
              <a:rPr lang="it-IT" sz="1400" dirty="0">
                <a:solidFill>
                  <a:srgbClr val="FFFFFF"/>
                </a:solidFill>
              </a:rPr>
              <a:t>: calcola la matrice delle distanze. </a:t>
            </a:r>
          </a:p>
          <a:p>
            <a:pPr lvl="1">
              <a:buFont typeface="Wingdings" panose="05000000000000000000" pitchFamily="2" charset="2"/>
              <a:buChar char="Ø"/>
            </a:pPr>
            <a:r>
              <a:rPr lang="it-IT" sz="1400" b="1" i="1" dirty="0" err="1">
                <a:solidFill>
                  <a:srgbClr val="FFFFFF"/>
                </a:solidFill>
              </a:rPr>
              <a:t>Calculate_travel_times</a:t>
            </a:r>
            <a:r>
              <a:rPr lang="it-IT" sz="1400" dirty="0">
                <a:solidFill>
                  <a:srgbClr val="FFFFFF"/>
                </a:solidFill>
              </a:rPr>
              <a:t>: calcola la matrice dei tempi di spostamento. </a:t>
            </a:r>
          </a:p>
          <a:p>
            <a:pPr lvl="1">
              <a:buFont typeface="Wingdings" panose="05000000000000000000" pitchFamily="2" charset="2"/>
              <a:buChar char="Ø"/>
            </a:pPr>
            <a:r>
              <a:rPr lang="it-IT" sz="1400" b="1" i="1" dirty="0" err="1">
                <a:solidFill>
                  <a:srgbClr val="FFFFFF"/>
                </a:solidFill>
              </a:rPr>
              <a:t>Calculates_routes_from_model</a:t>
            </a:r>
            <a:r>
              <a:rPr lang="it-IT" sz="1400" b="1" i="1" dirty="0">
                <a:solidFill>
                  <a:srgbClr val="FFFFFF"/>
                </a:solidFill>
              </a:rPr>
              <a:t> </a:t>
            </a:r>
            <a:r>
              <a:rPr lang="it-IT" sz="1400" dirty="0">
                <a:solidFill>
                  <a:srgbClr val="FFFFFF"/>
                </a:solidFill>
              </a:rPr>
              <a:t>: calcola il percorso ottimo in termini di lista di numeri identificativi dei singoli nodi .</a:t>
            </a:r>
          </a:p>
          <a:p>
            <a:pPr lvl="1">
              <a:buFont typeface="Wingdings" panose="05000000000000000000" pitchFamily="2" charset="2"/>
              <a:buChar char="Ø"/>
            </a:pPr>
            <a:r>
              <a:rPr lang="it-IT" sz="1400" b="1" i="1" dirty="0" err="1">
                <a:solidFill>
                  <a:srgbClr val="FFFFFF"/>
                </a:solidFill>
              </a:rPr>
              <a:t>Optimize</a:t>
            </a:r>
            <a:r>
              <a:rPr lang="it-IT" sz="1400" b="1" i="1" dirty="0">
                <a:solidFill>
                  <a:srgbClr val="FFFFFF"/>
                </a:solidFill>
              </a:rPr>
              <a:t> </a:t>
            </a:r>
            <a:r>
              <a:rPr lang="it-IT" sz="1400" dirty="0">
                <a:solidFill>
                  <a:srgbClr val="FFFFFF"/>
                </a:solidFill>
              </a:rPr>
              <a:t>: calcola la soluzione ottima sfruttando il solutore </a:t>
            </a:r>
            <a:r>
              <a:rPr lang="it-IT" sz="1400" dirty="0" err="1">
                <a:solidFill>
                  <a:srgbClr val="FFFFFF"/>
                </a:solidFill>
              </a:rPr>
              <a:t>Gurobi</a:t>
            </a:r>
            <a:r>
              <a:rPr lang="it-IT" sz="1400" dirty="0">
                <a:solidFill>
                  <a:srgbClr val="FFFFFF"/>
                </a:solidFill>
              </a:rPr>
              <a:t> .</a:t>
            </a:r>
          </a:p>
          <a:p>
            <a:pPr lvl="1">
              <a:buFont typeface="Wingdings" panose="05000000000000000000" pitchFamily="2" charset="2"/>
              <a:buChar char="Ø"/>
            </a:pPr>
            <a:r>
              <a:rPr lang="it-IT" sz="1400" b="1" i="1" dirty="0" err="1">
                <a:solidFill>
                  <a:srgbClr val="FFFFFF"/>
                </a:solidFill>
              </a:rPr>
              <a:t>Print_solution</a:t>
            </a:r>
            <a:r>
              <a:rPr lang="it-IT" sz="1400" b="1" i="1" dirty="0">
                <a:solidFill>
                  <a:srgbClr val="FFFFFF"/>
                </a:solidFill>
              </a:rPr>
              <a:t> : </a:t>
            </a:r>
            <a:r>
              <a:rPr lang="it-IT" sz="1400" dirty="0">
                <a:solidFill>
                  <a:srgbClr val="FFFFFF"/>
                </a:solidFill>
              </a:rPr>
              <a:t>stampa il grafo della soluzione ottima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883833AF-ADAF-4BC2-9700-DFF241678662}"/>
              </a:ext>
            </a:extLst>
          </p:cNvPr>
          <p:cNvPicPr>
            <a:picLocks noChangeAspect="1"/>
          </p:cNvPicPr>
          <p:nvPr/>
        </p:nvPicPr>
        <p:blipFill rotWithShape="1">
          <a:blip r:embed="rId2"/>
          <a:srcRect l="699" t="1195" r="1822" b="915"/>
          <a:stretch/>
        </p:blipFill>
        <p:spPr>
          <a:xfrm>
            <a:off x="2108717" y="2696547"/>
            <a:ext cx="3452327" cy="3610881"/>
          </a:xfrm>
          <a:prstGeom prst="rect">
            <a:avLst/>
          </a:prstGeom>
        </p:spPr>
      </p:pic>
    </p:spTree>
    <p:extLst>
      <p:ext uri="{BB962C8B-B14F-4D97-AF65-F5344CB8AC3E}">
        <p14:creationId xmlns:p14="http://schemas.microsoft.com/office/powerpoint/2010/main" val="1695839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101F3F9-A1F9-4185-8473-EB24D4768818}"/>
              </a:ext>
            </a:extLst>
          </p:cNvPr>
          <p:cNvSpPr/>
          <p:nvPr/>
        </p:nvSpPr>
        <p:spPr>
          <a:xfrm>
            <a:off x="329186" y="244340"/>
            <a:ext cx="11522504" cy="1444501"/>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1101012" y="200638"/>
            <a:ext cx="9582539" cy="1625210"/>
          </a:xfrm>
        </p:spPr>
        <p:txBody>
          <a:bodyPr>
            <a:normAutofit/>
          </a:bodyPr>
          <a:lstStyle/>
          <a:p>
            <a:pPr algn="ctr"/>
            <a:r>
              <a:rPr lang="it-IT" sz="4000">
                <a:solidFill>
                  <a:srgbClr val="FFFFFF"/>
                </a:solidFill>
              </a:rPr>
              <a:t>Implementazione : Modellazione con Gurobi </a:t>
            </a:r>
            <a:endParaRPr lang="it-IT" sz="4000" dirty="0">
              <a:solidFill>
                <a:srgbClr val="FFFFFF"/>
              </a:solidFill>
            </a:endParaRPr>
          </a:p>
        </p:txBody>
      </p:sp>
      <p:sp>
        <p:nvSpPr>
          <p:cNvPr id="3" name="Rettangolo 2">
            <a:extLst>
              <a:ext uri="{FF2B5EF4-FFF2-40B4-BE49-F238E27FC236}">
                <a16:creationId xmlns:a16="http://schemas.microsoft.com/office/drawing/2014/main" id="{BD216DDF-77B7-4D48-9D0A-F88774D37434}"/>
              </a:ext>
            </a:extLst>
          </p:cNvPr>
          <p:cNvSpPr/>
          <p:nvPr/>
        </p:nvSpPr>
        <p:spPr>
          <a:xfrm>
            <a:off x="9515475" y="1869550"/>
            <a:ext cx="2336215" cy="474411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lumMod val="50000"/>
                  <a:lumOff val="50000"/>
                </a:schemeClr>
              </a:solidFill>
            </a:endParaRPr>
          </a:p>
        </p:txBody>
      </p:sp>
      <p:pic>
        <p:nvPicPr>
          <p:cNvPr id="6" name="Immagine 5">
            <a:extLst>
              <a:ext uri="{FF2B5EF4-FFF2-40B4-BE49-F238E27FC236}">
                <a16:creationId xmlns:a16="http://schemas.microsoft.com/office/drawing/2014/main" id="{9D66C626-B2FD-4F2A-96C3-D2F8320140BD}"/>
              </a:ext>
            </a:extLst>
          </p:cNvPr>
          <p:cNvPicPr>
            <a:picLocks noChangeAspect="1"/>
          </p:cNvPicPr>
          <p:nvPr/>
        </p:nvPicPr>
        <p:blipFill rotWithShape="1">
          <a:blip r:embed="rId2"/>
          <a:srcRect l="23530" t="10507" r="610" b="19770"/>
          <a:stretch/>
        </p:blipFill>
        <p:spPr>
          <a:xfrm>
            <a:off x="329186" y="1878121"/>
            <a:ext cx="9060535" cy="4768898"/>
          </a:xfrm>
          <a:prstGeom prst="rect">
            <a:avLst/>
          </a:prstGeom>
          <a:ln>
            <a:noFill/>
          </a:ln>
        </p:spPr>
      </p:pic>
      <p:sp>
        <p:nvSpPr>
          <p:cNvPr id="9" name="CasellaDiTesto 8">
            <a:extLst>
              <a:ext uri="{FF2B5EF4-FFF2-40B4-BE49-F238E27FC236}">
                <a16:creationId xmlns:a16="http://schemas.microsoft.com/office/drawing/2014/main" id="{67BF965E-81DF-4ACA-9FB1-6ADA297D877E}"/>
              </a:ext>
            </a:extLst>
          </p:cNvPr>
          <p:cNvSpPr txBox="1"/>
          <p:nvPr/>
        </p:nvSpPr>
        <p:spPr>
          <a:xfrm>
            <a:off x="9526599" y="3429000"/>
            <a:ext cx="2336215" cy="1246495"/>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Il codice riportato mostra la modellazione del CVRPTW attraverso l’utilizzo della libreria Gurobipy</a:t>
            </a:r>
          </a:p>
        </p:txBody>
      </p:sp>
    </p:spTree>
    <p:extLst>
      <p:ext uri="{BB962C8B-B14F-4D97-AF65-F5344CB8AC3E}">
        <p14:creationId xmlns:p14="http://schemas.microsoft.com/office/powerpoint/2010/main" val="2745116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293740"/>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174034" y="460521"/>
            <a:ext cx="7921688" cy="1625210"/>
          </a:xfrm>
        </p:spPr>
        <p:txBody>
          <a:bodyPr>
            <a:normAutofit/>
          </a:bodyPr>
          <a:lstStyle/>
          <a:p>
            <a:pPr algn="ctr"/>
            <a:r>
              <a:rPr lang="it-IT" sz="4000">
                <a:solidFill>
                  <a:srgbClr val="FFFFFF"/>
                </a:solidFill>
              </a:rPr>
              <a:t>Confronto dei risultati : Soluzione ottima </a:t>
            </a:r>
            <a:endParaRPr lang="it-IT" sz="4000" dirty="0">
              <a:solidFill>
                <a:srgbClr val="FFFFFF"/>
              </a:solidFill>
            </a:endParaRP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438540" y="2556238"/>
            <a:ext cx="9218644" cy="3862596"/>
          </a:xfrm>
          <a:prstGeom prst="rect">
            <a:avLst/>
          </a:prstGeom>
          <a:noFill/>
        </p:spPr>
        <p:txBody>
          <a:bodyPr wrap="square" rtlCol="0">
            <a:spAutoFit/>
          </a:bodyPr>
          <a:lstStyle/>
          <a:p>
            <a:r>
              <a:rPr lang="it-IT" sz="1400" dirty="0"/>
              <a:t>Soluzione ottima : 2709.11 ( </a:t>
            </a:r>
            <a:r>
              <a:rPr lang="it-IT" sz="1400" b="1" i="1" dirty="0"/>
              <a:t>Istanza : C1_2_1.TXT, </a:t>
            </a:r>
            <a:r>
              <a:rPr lang="it-IT" sz="1400" b="1" i="1" dirty="0" err="1"/>
              <a:t>Homberger</a:t>
            </a:r>
            <a:r>
              <a:rPr lang="it-IT" sz="1400" b="1" i="1" dirty="0"/>
              <a:t> – 200 nodi </a:t>
            </a:r>
            <a:r>
              <a:rPr lang="it-IT" sz="1200" dirty="0"/>
              <a:t>)</a:t>
            </a:r>
          </a:p>
          <a:p>
            <a:endParaRPr lang="it-IT" sz="1100" dirty="0"/>
          </a:p>
          <a:p>
            <a:r>
              <a:rPr lang="it-IT" sz="1100" dirty="0"/>
              <a:t>[0,20, 41, 85, 80, 31, 25, 172, 77, 110, 162, 0]</a:t>
            </a:r>
          </a:p>
          <a:p>
            <a:r>
              <a:rPr lang="it-IT" sz="1100" dirty="0"/>
              <a:t>[21, 23, 182, 75, 163, 194, 145, 195, 52, 92, 0]</a:t>
            </a:r>
          </a:p>
          <a:p>
            <a:r>
              <a:rPr lang="it-IT" sz="1100" dirty="0"/>
              <a:t>[30, 120, 19, 192, 196, 97, 14, 96, 130, 28, 74, 149, 0]</a:t>
            </a:r>
          </a:p>
          <a:p>
            <a:r>
              <a:rPr lang="it-IT" sz="1100" dirty="0"/>
              <a:t>[32, 171, 65, 86, 115, 94, 51, 174, 136, 189, 0]</a:t>
            </a:r>
          </a:p>
          <a:p>
            <a:r>
              <a:rPr lang="it-IT" sz="1100" dirty="0"/>
              <a:t>[45, 178, 27, 173, 154, 24, 61, 100, 64, 179, 109, 0]</a:t>
            </a:r>
          </a:p>
          <a:p>
            <a:r>
              <a:rPr lang="it-IT" sz="1100" dirty="0"/>
              <a:t>[57, 118, 83, 143, 176, 36, 33, 121, 165, 188, 108, 0]</a:t>
            </a:r>
          </a:p>
          <a:p>
            <a:r>
              <a:rPr lang="it-IT" sz="1100" dirty="0"/>
              <a:t>[60, 82, 180, 84, 191, 125, 4, 72, 17, 0]</a:t>
            </a:r>
          </a:p>
          <a:p>
            <a:r>
              <a:rPr lang="it-IT" sz="1100" dirty="0"/>
              <a:t>[62, 131, 44, 102, 146, 68, 76, 0]</a:t>
            </a:r>
          </a:p>
          <a:p>
            <a:r>
              <a:rPr lang="it-IT" sz="1100" dirty="0"/>
              <a:t>[73, 116, 12, 129, 11, 6, 122, 139, 0]</a:t>
            </a:r>
          </a:p>
          <a:p>
            <a:r>
              <a:rPr lang="it-IT" sz="1100" dirty="0"/>
              <a:t>[93, 55, 135, 58, 184, 199, 37, 81, 138, 137, 183, 0]</a:t>
            </a:r>
          </a:p>
          <a:p>
            <a:r>
              <a:rPr lang="it-IT" sz="1100" dirty="0"/>
              <a:t>[101, 144, 119, 166, 35, 126, 71, 9, 1, 99, 53, 0]</a:t>
            </a:r>
          </a:p>
          <a:p>
            <a:r>
              <a:rPr lang="it-IT" sz="1100" dirty="0"/>
              <a:t>[113, 155, 78, 175, 13, 43, 2, 90, 67, 39, 107, 0]</a:t>
            </a:r>
          </a:p>
          <a:p>
            <a:r>
              <a:rPr lang="it-IT" sz="1100" dirty="0"/>
              <a:t>[114, 159, 38, 150, 22, 151, 16, 140, 187, 142, 111, 63, 0]</a:t>
            </a:r>
          </a:p>
          <a:p>
            <a:r>
              <a:rPr lang="it-IT" sz="1100" dirty="0"/>
              <a:t>[133, 48, 26, 152, 40, 153, 169, 89, 105, 15, 59, 198, 0]</a:t>
            </a:r>
          </a:p>
          <a:p>
            <a:r>
              <a:rPr lang="it-IT" sz="1100" dirty="0"/>
              <a:t>[148, 103, 197, 124, 141, 69, 200, 0]</a:t>
            </a:r>
          </a:p>
          <a:p>
            <a:r>
              <a:rPr lang="it-IT" sz="1100" dirty="0"/>
              <a:t>[161, 104, 18, 54, 185, 132, 7, 181, 117, 49, 0]</a:t>
            </a:r>
          </a:p>
          <a:p>
            <a:r>
              <a:rPr lang="it-IT" sz="1100" dirty="0"/>
              <a:t>[164, 66, 147, 160, 47, 91, 70, 0]</a:t>
            </a:r>
          </a:p>
          <a:p>
            <a:r>
              <a:rPr lang="it-IT" sz="1100" dirty="0"/>
              <a:t>[170, 134, 50, 156, 112, 168, 79, 29, 87, 42, 123, 0]</a:t>
            </a:r>
          </a:p>
          <a:p>
            <a:r>
              <a:rPr lang="it-IT" sz="1100" dirty="0"/>
              <a:t>[177, 3, 88, 8, 186, 127, 98, 157, 56, 0]</a:t>
            </a:r>
          </a:p>
          <a:p>
            <a:r>
              <a:rPr lang="it-IT" sz="1100" dirty="0"/>
              <a:t>[190, 5, 10, 193, 46, 128, 106, 167, 34, 95, 158, 0]</a:t>
            </a:r>
          </a:p>
        </p:txBody>
      </p:sp>
      <p:pic>
        <p:nvPicPr>
          <p:cNvPr id="6" name="Immagine 5">
            <a:extLst>
              <a:ext uri="{FF2B5EF4-FFF2-40B4-BE49-F238E27FC236}">
                <a16:creationId xmlns:a16="http://schemas.microsoft.com/office/drawing/2014/main" id="{05965ACF-579D-4515-BF28-ACBE4E7D5812}"/>
              </a:ext>
            </a:extLst>
          </p:cNvPr>
          <p:cNvPicPr>
            <a:picLocks noChangeAspect="1"/>
          </p:cNvPicPr>
          <p:nvPr/>
        </p:nvPicPr>
        <p:blipFill>
          <a:blip r:embed="rId2"/>
          <a:stretch>
            <a:fillRect/>
          </a:stretch>
        </p:blipFill>
        <p:spPr>
          <a:xfrm>
            <a:off x="4602012" y="2939716"/>
            <a:ext cx="7152917" cy="3518618"/>
          </a:xfrm>
          <a:prstGeom prst="rect">
            <a:avLst/>
          </a:prstGeom>
          <a:ln>
            <a:solidFill>
              <a:schemeClr val="tx1"/>
            </a:solidFill>
          </a:ln>
        </p:spPr>
      </p:pic>
    </p:spTree>
    <p:extLst>
      <p:ext uri="{BB962C8B-B14F-4D97-AF65-F5344CB8AC3E}">
        <p14:creationId xmlns:p14="http://schemas.microsoft.com/office/powerpoint/2010/main" val="111146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5" y="2065048"/>
            <a:ext cx="11522504" cy="4517873"/>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a:solidFill>
                  <a:srgbClr val="FFFFFF"/>
                </a:solidFill>
              </a:rPr>
              <a:t>Confronto dei risultati : Euristiche</a:t>
            </a:r>
            <a:endParaRPr lang="it-IT" sz="4000" dirty="0">
              <a:solidFill>
                <a:srgbClr val="FFFFFF"/>
              </a:solidFill>
            </a:endParaRPr>
          </a:p>
        </p:txBody>
      </p:sp>
      <p:graphicFrame>
        <p:nvGraphicFramePr>
          <p:cNvPr id="6"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846251028"/>
              </p:ext>
            </p:extLst>
          </p:nvPr>
        </p:nvGraphicFramePr>
        <p:xfrm>
          <a:off x="1970961" y="2486742"/>
          <a:ext cx="2745080" cy="1681573"/>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dirty="0"/>
                        <a:t>MDPDF : valori soluzione migliore</a:t>
                      </a: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8135">
                <a:tc>
                  <a:txBody>
                    <a:bodyPr/>
                    <a:lstStyle/>
                    <a:p>
                      <a:pPr algn="r"/>
                      <a:r>
                        <a:rPr lang="it-IT" sz="1200" i="1" dirty="0"/>
                        <a:t>  </a:t>
                      </a:r>
                      <a:r>
                        <a:rPr lang="it-IT" sz="1000" i="1" dirty="0"/>
                        <a:t>Rand</a:t>
                      </a:r>
                      <a:endParaRPr lang="it-IT" sz="1500" i="1" dirty="0"/>
                    </a:p>
                    <a:p>
                      <a:r>
                        <a:rPr lang="it-IT" sz="1000" i="1" dirty="0"/>
                        <a:t>Dim</a:t>
                      </a:r>
                      <a:endParaRPr lang="it-IT" sz="15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dirty="0"/>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dirty="0"/>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297395">
                <a:tc>
                  <a:txBody>
                    <a:bodyPr/>
                    <a:lstStyle/>
                    <a:p>
                      <a:pPr algn="ctr"/>
                      <a:r>
                        <a:rPr lang="it-IT" sz="1200" b="1" i="1" dirty="0"/>
                        <a:t>30</a:t>
                      </a:r>
                    </a:p>
                  </a:txBody>
                  <a:tcPr marL="77823" marR="77823" marT="38911" marB="38911"/>
                </a:tc>
                <a:tc>
                  <a:txBody>
                    <a:bodyPr/>
                    <a:lstStyle/>
                    <a:p>
                      <a:pPr algn="ctr"/>
                      <a:r>
                        <a:rPr lang="it-IT" sz="1000" dirty="0"/>
                        <a:t>3389,54</a:t>
                      </a:r>
                    </a:p>
                  </a:txBody>
                  <a:tcPr marL="77823" marR="77823" marT="38911" marB="38911">
                    <a:solidFill>
                      <a:srgbClr val="FFFF00"/>
                    </a:solidFill>
                  </a:tcPr>
                </a:tc>
                <a:tc>
                  <a:txBody>
                    <a:bodyPr/>
                    <a:lstStyle/>
                    <a:p>
                      <a:pPr algn="ctr"/>
                      <a:r>
                        <a:rPr lang="it-IT" sz="1000"/>
                        <a:t>3413,39</a:t>
                      </a:r>
                    </a:p>
                  </a:txBody>
                  <a:tcPr marL="77823" marR="77823" marT="38911" marB="38911"/>
                </a:tc>
                <a:tc>
                  <a:txBody>
                    <a:bodyPr/>
                    <a:lstStyle/>
                    <a:p>
                      <a:pPr algn="ctr"/>
                      <a:r>
                        <a:rPr lang="it-IT" sz="1000"/>
                        <a:t>3493,83</a:t>
                      </a:r>
                    </a:p>
                  </a:txBody>
                  <a:tcPr marL="77823" marR="77823" marT="38911" marB="38911">
                    <a:solidFill>
                      <a:srgbClr val="FF0000"/>
                    </a:solidFill>
                  </a:tcPr>
                </a:tc>
                <a:extLst>
                  <a:ext uri="{0D108BD9-81ED-4DB2-BD59-A6C34878D82A}">
                    <a16:rowId xmlns:a16="http://schemas.microsoft.com/office/drawing/2014/main" val="2948238502"/>
                  </a:ext>
                </a:extLst>
              </a:tr>
              <a:tr h="326402">
                <a:tc>
                  <a:txBody>
                    <a:bodyPr/>
                    <a:lstStyle/>
                    <a:p>
                      <a:pPr algn="ctr"/>
                      <a:r>
                        <a:rPr lang="it-IT" sz="1200" b="1" i="1"/>
                        <a:t>40</a:t>
                      </a:r>
                    </a:p>
                  </a:txBody>
                  <a:tcPr marL="77823" marR="77823" marT="38911" marB="38911"/>
                </a:tc>
                <a:tc>
                  <a:txBody>
                    <a:bodyPr/>
                    <a:lstStyle/>
                    <a:p>
                      <a:pPr algn="ctr"/>
                      <a:r>
                        <a:rPr lang="it-IT" sz="1000" dirty="0"/>
                        <a:t>3360,32</a:t>
                      </a:r>
                    </a:p>
                  </a:txBody>
                  <a:tcPr marL="77823" marR="77823" marT="38911" marB="38911">
                    <a:solidFill>
                      <a:srgbClr val="FFFF00"/>
                    </a:solidFill>
                  </a:tcPr>
                </a:tc>
                <a:tc>
                  <a:txBody>
                    <a:bodyPr/>
                    <a:lstStyle/>
                    <a:p>
                      <a:pPr algn="ctr"/>
                      <a:r>
                        <a:rPr lang="it-IT" sz="1000"/>
                        <a:t>3409,68</a:t>
                      </a:r>
                    </a:p>
                  </a:txBody>
                  <a:tcPr marL="77823" marR="77823" marT="38911" marB="38911"/>
                </a:tc>
                <a:tc>
                  <a:txBody>
                    <a:bodyPr/>
                    <a:lstStyle/>
                    <a:p>
                      <a:pPr algn="ctr"/>
                      <a:r>
                        <a:rPr lang="it-IT" sz="1000"/>
                        <a:t>3377.09</a:t>
                      </a:r>
                    </a:p>
                  </a:txBody>
                  <a:tcPr marL="77823" marR="77823" marT="38911" marB="38911"/>
                </a:tc>
                <a:extLst>
                  <a:ext uri="{0D108BD9-81ED-4DB2-BD59-A6C34878D82A}">
                    <a16:rowId xmlns:a16="http://schemas.microsoft.com/office/drawing/2014/main" val="556880110"/>
                  </a:ext>
                </a:extLst>
              </a:tr>
              <a:tr h="322377">
                <a:tc>
                  <a:txBody>
                    <a:bodyPr/>
                    <a:lstStyle/>
                    <a:p>
                      <a:pPr algn="ctr"/>
                      <a:r>
                        <a:rPr lang="it-IT" sz="1200" b="1" i="1" dirty="0"/>
                        <a:t>50</a:t>
                      </a:r>
                    </a:p>
                  </a:txBody>
                  <a:tcPr marL="77823" marR="77823" marT="38911" marB="38911"/>
                </a:tc>
                <a:tc>
                  <a:txBody>
                    <a:bodyPr/>
                    <a:lstStyle/>
                    <a:p>
                      <a:pPr algn="ctr"/>
                      <a:r>
                        <a:rPr lang="it-IT" sz="1000" dirty="0"/>
                        <a:t>3316,59</a:t>
                      </a:r>
                    </a:p>
                  </a:txBody>
                  <a:tcPr marL="77823" marR="77823" marT="38911" marB="38911">
                    <a:solidFill>
                      <a:srgbClr val="00B050"/>
                    </a:solidFill>
                  </a:tcPr>
                </a:tc>
                <a:tc>
                  <a:txBody>
                    <a:bodyPr/>
                    <a:lstStyle/>
                    <a:p>
                      <a:pPr algn="ctr"/>
                      <a:r>
                        <a:rPr lang="it-IT" sz="1000"/>
                        <a:t>3344.88</a:t>
                      </a:r>
                    </a:p>
                  </a:txBody>
                  <a:tcPr marL="77823" marR="77823" marT="38911" marB="38911">
                    <a:noFill/>
                  </a:tcPr>
                </a:tc>
                <a:tc>
                  <a:txBody>
                    <a:bodyPr/>
                    <a:lstStyle/>
                    <a:p>
                      <a:pPr algn="ctr"/>
                      <a:r>
                        <a:rPr lang="it-IT" sz="1000" dirty="0"/>
                        <a:t>3339,45</a:t>
                      </a:r>
                    </a:p>
                  </a:txBody>
                  <a:tcPr marL="77823" marR="77823" marT="38911" marB="38911">
                    <a:noFill/>
                  </a:tcPr>
                </a:tc>
                <a:extLst>
                  <a:ext uri="{0D108BD9-81ED-4DB2-BD59-A6C34878D82A}">
                    <a16:rowId xmlns:a16="http://schemas.microsoft.com/office/drawing/2014/main" val="3068703127"/>
                  </a:ext>
                </a:extLst>
              </a:tr>
            </a:tbl>
          </a:graphicData>
        </a:graphic>
      </p:graphicFrame>
      <p:graphicFrame>
        <p:nvGraphicFramePr>
          <p:cNvPr id="11" name="Tabella 7">
            <a:extLst>
              <a:ext uri="{FF2B5EF4-FFF2-40B4-BE49-F238E27FC236}">
                <a16:creationId xmlns:a16="http://schemas.microsoft.com/office/drawing/2014/main" id="{194B52A8-82D3-4291-8254-7967F1A3E0E6}"/>
              </a:ext>
            </a:extLst>
          </p:cNvPr>
          <p:cNvGraphicFramePr>
            <a:graphicFrameLocks noGrp="1"/>
          </p:cNvGraphicFramePr>
          <p:nvPr>
            <p:extLst>
              <p:ext uri="{D42A27DB-BD31-4B8C-83A1-F6EECF244321}">
                <p14:modId xmlns:p14="http://schemas.microsoft.com/office/powerpoint/2010/main" val="3621103129"/>
              </p:ext>
            </p:extLst>
          </p:nvPr>
        </p:nvGraphicFramePr>
        <p:xfrm>
          <a:off x="7576849" y="2485748"/>
          <a:ext cx="2745081" cy="1668036"/>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7">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EDF : valori soluzione migliore</a:t>
                      </a:r>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8135">
                <a:tc>
                  <a:txBody>
                    <a:bodyPr/>
                    <a:lstStyle/>
                    <a:p>
                      <a:pPr algn="r"/>
                      <a:r>
                        <a:rPr lang="it-IT" sz="1200" i="1" dirty="0"/>
                        <a:t>   </a:t>
                      </a:r>
                      <a:r>
                        <a:rPr lang="it-IT" sz="1000" i="1" dirty="0"/>
                        <a:t>Rand</a:t>
                      </a:r>
                      <a:endParaRPr lang="it-IT" sz="1400" i="1" dirty="0"/>
                    </a:p>
                    <a:p>
                      <a:r>
                        <a:rPr lang="it-IT" sz="1000" i="1" dirty="0"/>
                        <a:t>Dim</a:t>
                      </a:r>
                      <a:endParaRPr lang="it-IT" sz="14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1" marB="38911"/>
                </a:tc>
                <a:tc>
                  <a:txBody>
                    <a:bodyPr/>
                    <a:lstStyle/>
                    <a:p>
                      <a:pPr algn="ctr"/>
                      <a:r>
                        <a:rPr lang="it-IT" sz="1000" b="0" i="0" kern="1200">
                          <a:solidFill>
                            <a:schemeClr val="dk1"/>
                          </a:solidFill>
                          <a:effectLst/>
                          <a:latin typeface="+mn-lt"/>
                          <a:ea typeface="+mn-ea"/>
                          <a:cs typeface="+mn-cs"/>
                        </a:rPr>
                        <a:t>4579,96</a:t>
                      </a:r>
                      <a:endParaRPr lang="it-IT" sz="1000"/>
                    </a:p>
                  </a:txBody>
                  <a:tcPr marL="77823" marR="77823" marT="38911" marB="38911">
                    <a:solidFill>
                      <a:srgbClr val="FF0000"/>
                    </a:solidFill>
                  </a:tcPr>
                </a:tc>
                <a:tc>
                  <a:txBody>
                    <a:bodyPr/>
                    <a:lstStyle/>
                    <a:p>
                      <a:pPr algn="ctr"/>
                      <a:r>
                        <a:rPr lang="it-IT" sz="1000" b="0" i="0" kern="1200">
                          <a:solidFill>
                            <a:schemeClr val="dk1"/>
                          </a:solidFill>
                          <a:effectLst/>
                          <a:latin typeface="+mn-lt"/>
                          <a:ea typeface="+mn-ea"/>
                          <a:cs typeface="+mn-cs"/>
                        </a:rPr>
                        <a:t>4485,31</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4294,00</a:t>
                      </a:r>
                      <a:endParaRPr lang="it-IT" sz="900"/>
                    </a:p>
                  </a:txBody>
                  <a:tcPr marL="77823" marR="77823" marT="38911" marB="38911">
                    <a:solidFill>
                      <a:srgbClr val="00B050"/>
                    </a:solidFill>
                  </a:tcPr>
                </a:tc>
                <a:extLst>
                  <a:ext uri="{0D108BD9-81ED-4DB2-BD59-A6C34878D82A}">
                    <a16:rowId xmlns:a16="http://schemas.microsoft.com/office/drawing/2014/main" val="2948238502"/>
                  </a:ext>
                </a:extLst>
              </a:tr>
              <a:tr h="287883">
                <a:tc>
                  <a:txBody>
                    <a:bodyPr/>
                    <a:lstStyle/>
                    <a:p>
                      <a:pPr algn="ctr"/>
                      <a:r>
                        <a:rPr lang="it-IT" sz="1200" b="1" i="1"/>
                        <a:t>40</a:t>
                      </a:r>
                    </a:p>
                  </a:txBody>
                  <a:tcPr marL="77823" marR="77823" marT="38911" marB="38911"/>
                </a:tc>
                <a:tc>
                  <a:txBody>
                    <a:bodyPr/>
                    <a:lstStyle/>
                    <a:p>
                      <a:pPr algn="ctr"/>
                      <a:r>
                        <a:rPr lang="it-IT" sz="1000" b="0" i="0" kern="1200">
                          <a:solidFill>
                            <a:schemeClr val="dk1"/>
                          </a:solidFill>
                          <a:effectLst/>
                          <a:latin typeface="+mn-lt"/>
                          <a:ea typeface="+mn-ea"/>
                          <a:cs typeface="+mn-cs"/>
                        </a:rPr>
                        <a:t>4427,01</a:t>
                      </a:r>
                      <a:endParaRPr lang="it-IT" sz="900"/>
                    </a:p>
                  </a:txBody>
                  <a:tcPr marL="77823" marR="77823" marT="38911" marB="38911"/>
                </a:tc>
                <a:tc>
                  <a:txBody>
                    <a:bodyPr/>
                    <a:lstStyle/>
                    <a:p>
                      <a:pPr algn="ctr"/>
                      <a:r>
                        <a:rPr lang="it-IT" sz="1000" b="0" i="0" kern="1200">
                          <a:solidFill>
                            <a:schemeClr val="dk1"/>
                          </a:solidFill>
                          <a:effectLst/>
                          <a:latin typeface="+mn-lt"/>
                          <a:ea typeface="+mn-ea"/>
                          <a:cs typeface="+mn-cs"/>
                        </a:rPr>
                        <a:t>4528,03</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4302,25</a:t>
                      </a:r>
                      <a:endParaRPr lang="it-IT" sz="900"/>
                    </a:p>
                  </a:txBody>
                  <a:tcPr marL="77823" marR="77823" marT="38911" marB="38911">
                    <a:solidFill>
                      <a:srgbClr val="FFFF00"/>
                    </a:solidFill>
                  </a:tcPr>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1" marB="38911"/>
                </a:tc>
                <a:tc>
                  <a:txBody>
                    <a:bodyPr/>
                    <a:lstStyle/>
                    <a:p>
                      <a:pPr algn="ctr"/>
                      <a:r>
                        <a:rPr lang="it-IT" sz="1000" b="0" i="0" kern="1200">
                          <a:solidFill>
                            <a:schemeClr val="dk1"/>
                          </a:solidFill>
                          <a:effectLst/>
                          <a:latin typeface="+mn-lt"/>
                          <a:ea typeface="+mn-ea"/>
                          <a:cs typeface="+mn-cs"/>
                        </a:rPr>
                        <a:t>4346,02</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4505,40</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4249,37</a:t>
                      </a:r>
                      <a:endParaRPr lang="it-IT" sz="900"/>
                    </a:p>
                  </a:txBody>
                  <a:tcPr marL="77823" marR="77823" marT="38911" marB="38911">
                    <a:solidFill>
                      <a:srgbClr val="FFFF00"/>
                    </a:solidFill>
                  </a:tcPr>
                </a:tc>
                <a:extLst>
                  <a:ext uri="{0D108BD9-81ED-4DB2-BD59-A6C34878D82A}">
                    <a16:rowId xmlns:a16="http://schemas.microsoft.com/office/drawing/2014/main" val="3068703127"/>
                  </a:ext>
                </a:extLst>
              </a:tr>
            </a:tbl>
          </a:graphicData>
        </a:graphic>
      </p:graphicFrame>
      <p:graphicFrame>
        <p:nvGraphicFramePr>
          <p:cNvPr id="12" name="Tabella 7">
            <a:extLst>
              <a:ext uri="{FF2B5EF4-FFF2-40B4-BE49-F238E27FC236}">
                <a16:creationId xmlns:a16="http://schemas.microsoft.com/office/drawing/2014/main" id="{9DE641DC-29D8-4582-B797-71CB780B55E1}"/>
              </a:ext>
            </a:extLst>
          </p:cNvPr>
          <p:cNvGraphicFramePr>
            <a:graphicFrameLocks noGrp="1"/>
          </p:cNvGraphicFramePr>
          <p:nvPr>
            <p:extLst>
              <p:ext uri="{D42A27DB-BD31-4B8C-83A1-F6EECF244321}">
                <p14:modId xmlns:p14="http://schemas.microsoft.com/office/powerpoint/2010/main" val="658246775"/>
              </p:ext>
            </p:extLst>
          </p:nvPr>
        </p:nvGraphicFramePr>
        <p:xfrm>
          <a:off x="4768341" y="2486986"/>
          <a:ext cx="2745080" cy="1672052"/>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NF : valori soluzione migliore</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68761">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2" marB="38912"/>
                </a:tc>
                <a:tc>
                  <a:txBody>
                    <a:bodyPr/>
                    <a:lstStyle/>
                    <a:p>
                      <a:pPr algn="ctr"/>
                      <a:r>
                        <a:rPr lang="it-IT" sz="1000" dirty="0"/>
                        <a:t>6497,48</a:t>
                      </a:r>
                    </a:p>
                  </a:txBody>
                  <a:tcPr marL="77823" marR="77823" marT="38912" marB="38912">
                    <a:solidFill>
                      <a:srgbClr val="FF0000"/>
                    </a:solidFill>
                  </a:tcPr>
                </a:tc>
                <a:tc>
                  <a:txBody>
                    <a:bodyPr/>
                    <a:lstStyle/>
                    <a:p>
                      <a:pPr algn="ctr"/>
                      <a:r>
                        <a:rPr lang="it-IT" sz="1000"/>
                        <a:t>6492,54</a:t>
                      </a:r>
                    </a:p>
                  </a:txBody>
                  <a:tcPr marL="77823" marR="77823" marT="38912" marB="38912"/>
                </a:tc>
                <a:tc>
                  <a:txBody>
                    <a:bodyPr/>
                    <a:lstStyle/>
                    <a:p>
                      <a:pPr algn="ctr"/>
                      <a:r>
                        <a:rPr lang="it-IT" sz="1000"/>
                        <a:t>6490,92</a:t>
                      </a:r>
                    </a:p>
                  </a:txBody>
                  <a:tcPr marL="77823" marR="77823" marT="38912" marB="38912">
                    <a:solidFill>
                      <a:srgbClr val="FFFF00"/>
                    </a:solidFill>
                  </a:tcPr>
                </a:tc>
                <a:extLst>
                  <a:ext uri="{0D108BD9-81ED-4DB2-BD59-A6C34878D82A}">
                    <a16:rowId xmlns:a16="http://schemas.microsoft.com/office/drawing/2014/main" val="2948238502"/>
                  </a:ext>
                </a:extLst>
              </a:tr>
              <a:tr h="322377">
                <a:tc>
                  <a:txBody>
                    <a:bodyPr/>
                    <a:lstStyle/>
                    <a:p>
                      <a:pPr algn="ctr"/>
                      <a:r>
                        <a:rPr lang="it-IT" sz="1200" b="1" i="1" dirty="0"/>
                        <a:t>40</a:t>
                      </a:r>
                    </a:p>
                  </a:txBody>
                  <a:tcPr marL="77823" marR="77823" marT="38912" marB="38912"/>
                </a:tc>
                <a:tc>
                  <a:txBody>
                    <a:bodyPr/>
                    <a:lstStyle/>
                    <a:p>
                      <a:pPr algn="ctr"/>
                      <a:r>
                        <a:rPr lang="it-IT" sz="1000"/>
                        <a:t>6455,40</a:t>
                      </a:r>
                    </a:p>
                  </a:txBody>
                  <a:tcPr marL="77823" marR="77823" marT="38912" marB="38912">
                    <a:solidFill>
                      <a:srgbClr val="FFFF00"/>
                    </a:solidFill>
                  </a:tcPr>
                </a:tc>
                <a:tc>
                  <a:txBody>
                    <a:bodyPr/>
                    <a:lstStyle/>
                    <a:p>
                      <a:pPr algn="ctr"/>
                      <a:r>
                        <a:rPr lang="it-IT" sz="1000"/>
                        <a:t>6464,77</a:t>
                      </a:r>
                    </a:p>
                  </a:txBody>
                  <a:tcPr marL="77823" marR="77823" marT="38912" marB="38912"/>
                </a:tc>
                <a:tc>
                  <a:txBody>
                    <a:bodyPr/>
                    <a:lstStyle/>
                    <a:p>
                      <a:pPr algn="ctr"/>
                      <a:r>
                        <a:rPr lang="it-IT" sz="1000"/>
                        <a:t>6488,31</a:t>
                      </a:r>
                    </a:p>
                  </a:txBody>
                  <a:tcPr marL="77823" marR="77823" marT="38912" marB="38912"/>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2" marB="38912"/>
                </a:tc>
                <a:tc>
                  <a:txBody>
                    <a:bodyPr/>
                    <a:lstStyle/>
                    <a:p>
                      <a:pPr algn="ctr"/>
                      <a:r>
                        <a:rPr lang="it-IT" sz="1000"/>
                        <a:t>6185,09</a:t>
                      </a:r>
                    </a:p>
                  </a:txBody>
                  <a:tcPr marL="77823" marR="77823" marT="38912" marB="38912">
                    <a:solidFill>
                      <a:srgbClr val="00B050"/>
                    </a:solidFill>
                  </a:tcPr>
                </a:tc>
                <a:tc>
                  <a:txBody>
                    <a:bodyPr/>
                    <a:lstStyle/>
                    <a:p>
                      <a:pPr algn="ctr"/>
                      <a:r>
                        <a:rPr lang="it-IT" sz="1000"/>
                        <a:t>6445,45</a:t>
                      </a:r>
                    </a:p>
                  </a:txBody>
                  <a:tcPr marL="77823" marR="77823" marT="38912" marB="38912"/>
                </a:tc>
                <a:tc>
                  <a:txBody>
                    <a:bodyPr/>
                    <a:lstStyle/>
                    <a:p>
                      <a:pPr algn="ctr"/>
                      <a:r>
                        <a:rPr lang="it-IT" sz="1000" dirty="0"/>
                        <a:t>6490,92</a:t>
                      </a:r>
                    </a:p>
                  </a:txBody>
                  <a:tcPr marL="77823" marR="77823" marT="38912" marB="38912"/>
                </a:tc>
                <a:extLst>
                  <a:ext uri="{0D108BD9-81ED-4DB2-BD59-A6C34878D82A}">
                    <a16:rowId xmlns:a16="http://schemas.microsoft.com/office/drawing/2014/main" val="3068703127"/>
                  </a:ext>
                </a:extLst>
              </a:tr>
            </a:tbl>
          </a:graphicData>
        </a:graphic>
      </p:graphicFrame>
      <p:graphicFrame>
        <p:nvGraphicFramePr>
          <p:cNvPr id="10" name="Tabella 7">
            <a:extLst>
              <a:ext uri="{FF2B5EF4-FFF2-40B4-BE49-F238E27FC236}">
                <a16:creationId xmlns:a16="http://schemas.microsoft.com/office/drawing/2014/main" id="{27A7A4A7-96D8-4ED5-8EC7-1A73A7A3E3E0}"/>
              </a:ext>
            </a:extLst>
          </p:cNvPr>
          <p:cNvGraphicFramePr>
            <a:graphicFrameLocks noGrp="1"/>
          </p:cNvGraphicFramePr>
          <p:nvPr>
            <p:extLst>
              <p:ext uri="{D42A27DB-BD31-4B8C-83A1-F6EECF244321}">
                <p14:modId xmlns:p14="http://schemas.microsoft.com/office/powerpoint/2010/main" val="3071450308"/>
              </p:ext>
            </p:extLst>
          </p:nvPr>
        </p:nvGraphicFramePr>
        <p:xfrm>
          <a:off x="1970960" y="4470968"/>
          <a:ext cx="2745080" cy="1681573"/>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dirty="0"/>
                        <a:t>MDPDF : tempi di esecuzione </a:t>
                      </a:r>
                      <a:r>
                        <a:rPr lang="it-IT" sz="1200" b="1" i="1" dirty="0" err="1"/>
                        <a:t>max</a:t>
                      </a: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8135">
                <a:tc>
                  <a:txBody>
                    <a:bodyPr/>
                    <a:lstStyle/>
                    <a:p>
                      <a:pPr algn="r"/>
                      <a:r>
                        <a:rPr lang="it-IT" sz="1200" i="1" dirty="0"/>
                        <a:t>  </a:t>
                      </a:r>
                      <a:r>
                        <a:rPr lang="it-IT" sz="1000" i="1" dirty="0"/>
                        <a:t>Rand</a:t>
                      </a:r>
                      <a:endParaRPr lang="it-IT" sz="1500" i="1" dirty="0"/>
                    </a:p>
                    <a:p>
                      <a:r>
                        <a:rPr lang="it-IT" sz="1000" i="1" dirty="0"/>
                        <a:t>Dim</a:t>
                      </a:r>
                      <a:endParaRPr lang="it-IT" sz="1500" i="1" dirty="0"/>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297395">
                <a:tc>
                  <a:txBody>
                    <a:bodyPr/>
                    <a:lstStyle/>
                    <a:p>
                      <a:pPr algn="ctr"/>
                      <a:r>
                        <a:rPr lang="it-IT" sz="1200" b="1" i="1"/>
                        <a:t>30</a:t>
                      </a:r>
                    </a:p>
                  </a:txBody>
                  <a:tcPr marL="77823" marR="77823" marT="38911" marB="38911"/>
                </a:tc>
                <a:tc>
                  <a:txBody>
                    <a:bodyPr/>
                    <a:lstStyle/>
                    <a:p>
                      <a:pPr algn="ctr"/>
                      <a:r>
                        <a:rPr lang="it-IT" sz="1000" i="0"/>
                        <a:t>1,15 </a:t>
                      </a:r>
                      <a:r>
                        <a:rPr lang="it-IT" sz="1000" i="1"/>
                        <a:t>s</a:t>
                      </a:r>
                    </a:p>
                  </a:txBody>
                  <a:tcPr marL="77823" marR="77823" marT="38911" marB="38911">
                    <a:solidFill>
                      <a:srgbClr val="00B050"/>
                    </a:solidFill>
                  </a:tcPr>
                </a:tc>
                <a:tc>
                  <a:txBody>
                    <a:bodyPr/>
                    <a:lstStyle/>
                    <a:p>
                      <a:pPr algn="ctr"/>
                      <a:r>
                        <a:rPr lang="it-IT" sz="1000"/>
                        <a:t>1,20 </a:t>
                      </a:r>
                      <a:r>
                        <a:rPr lang="it-IT" sz="1000" i="1"/>
                        <a:t>s</a:t>
                      </a:r>
                    </a:p>
                  </a:txBody>
                  <a:tcPr marL="77823" marR="77823" marT="38911" marB="38911"/>
                </a:tc>
                <a:tc>
                  <a:txBody>
                    <a:bodyPr/>
                    <a:lstStyle/>
                    <a:p>
                      <a:pPr algn="ctr"/>
                      <a:r>
                        <a:rPr lang="it-IT" sz="1000"/>
                        <a:t>1,20 </a:t>
                      </a:r>
                      <a:r>
                        <a:rPr lang="it-IT" sz="1000" i="1"/>
                        <a:t>s</a:t>
                      </a:r>
                    </a:p>
                  </a:txBody>
                  <a:tcPr marL="77823" marR="77823" marT="38911" marB="38911"/>
                </a:tc>
                <a:extLst>
                  <a:ext uri="{0D108BD9-81ED-4DB2-BD59-A6C34878D82A}">
                    <a16:rowId xmlns:a16="http://schemas.microsoft.com/office/drawing/2014/main" val="2948238502"/>
                  </a:ext>
                </a:extLst>
              </a:tr>
              <a:tr h="326402">
                <a:tc>
                  <a:txBody>
                    <a:bodyPr/>
                    <a:lstStyle/>
                    <a:p>
                      <a:pPr algn="ctr"/>
                      <a:r>
                        <a:rPr lang="it-IT" sz="1200" b="1" i="1"/>
                        <a:t>40</a:t>
                      </a:r>
                    </a:p>
                  </a:txBody>
                  <a:tcPr marL="77823" marR="77823" marT="38911" marB="38911"/>
                </a:tc>
                <a:tc>
                  <a:txBody>
                    <a:bodyPr/>
                    <a:lstStyle/>
                    <a:p>
                      <a:pPr algn="ctr"/>
                      <a:r>
                        <a:rPr lang="it-IT" sz="1000"/>
                        <a:t>1,70 </a:t>
                      </a:r>
                      <a:r>
                        <a:rPr lang="it-IT" sz="1000" i="1"/>
                        <a:t>s</a:t>
                      </a:r>
                    </a:p>
                  </a:txBody>
                  <a:tcPr marL="77823" marR="77823" marT="38911" marB="38911"/>
                </a:tc>
                <a:tc>
                  <a:txBody>
                    <a:bodyPr/>
                    <a:lstStyle/>
                    <a:p>
                      <a:pPr algn="ctr"/>
                      <a:r>
                        <a:rPr lang="it-IT" sz="1000"/>
                        <a:t>1,77 </a:t>
                      </a:r>
                      <a:r>
                        <a:rPr lang="it-IT" sz="1000" i="1"/>
                        <a:t>s</a:t>
                      </a:r>
                    </a:p>
                  </a:txBody>
                  <a:tcPr marL="77823" marR="77823" marT="38911" marB="38911"/>
                </a:tc>
                <a:tc>
                  <a:txBody>
                    <a:bodyPr/>
                    <a:lstStyle/>
                    <a:p>
                      <a:pPr algn="ctr"/>
                      <a:r>
                        <a:rPr lang="it-IT" sz="1000"/>
                        <a:t>1,60 </a:t>
                      </a:r>
                      <a:r>
                        <a:rPr lang="it-IT" sz="1000" i="1"/>
                        <a:t>s</a:t>
                      </a:r>
                    </a:p>
                  </a:txBody>
                  <a:tcPr marL="77823" marR="77823" marT="38911" marB="38911"/>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1" marB="38911"/>
                </a:tc>
                <a:tc>
                  <a:txBody>
                    <a:bodyPr/>
                    <a:lstStyle/>
                    <a:p>
                      <a:pPr algn="ctr"/>
                      <a:r>
                        <a:rPr lang="it-IT" sz="1000" dirty="0"/>
                        <a:t>2,20 </a:t>
                      </a:r>
                      <a:r>
                        <a:rPr lang="it-IT" sz="1000" i="1" dirty="0"/>
                        <a:t>s</a:t>
                      </a:r>
                    </a:p>
                  </a:txBody>
                  <a:tcPr marL="77823" marR="77823" marT="38911" marB="38911"/>
                </a:tc>
                <a:tc>
                  <a:txBody>
                    <a:bodyPr/>
                    <a:lstStyle/>
                    <a:p>
                      <a:pPr algn="ctr"/>
                      <a:r>
                        <a:rPr lang="it-IT" sz="1000"/>
                        <a:t>2,15 </a:t>
                      </a:r>
                      <a:r>
                        <a:rPr lang="it-IT" sz="1000" i="1"/>
                        <a:t>s</a:t>
                      </a:r>
                    </a:p>
                  </a:txBody>
                  <a:tcPr marL="77823" marR="77823" marT="38911" marB="38911">
                    <a:noFill/>
                  </a:tcPr>
                </a:tc>
                <a:tc>
                  <a:txBody>
                    <a:bodyPr/>
                    <a:lstStyle/>
                    <a:p>
                      <a:pPr algn="ctr"/>
                      <a:r>
                        <a:rPr lang="it-IT" sz="1000" dirty="0"/>
                        <a:t>2,30 </a:t>
                      </a:r>
                      <a:r>
                        <a:rPr lang="it-IT" sz="1000" i="1" dirty="0"/>
                        <a:t>s</a:t>
                      </a:r>
                    </a:p>
                  </a:txBody>
                  <a:tcPr marL="77823" marR="77823" marT="38911" marB="38911">
                    <a:solidFill>
                      <a:srgbClr val="FF0000"/>
                    </a:solidFill>
                  </a:tcPr>
                </a:tc>
                <a:extLst>
                  <a:ext uri="{0D108BD9-81ED-4DB2-BD59-A6C34878D82A}">
                    <a16:rowId xmlns:a16="http://schemas.microsoft.com/office/drawing/2014/main" val="3068703127"/>
                  </a:ext>
                </a:extLst>
              </a:tr>
            </a:tbl>
          </a:graphicData>
        </a:graphic>
      </p:graphicFrame>
      <p:graphicFrame>
        <p:nvGraphicFramePr>
          <p:cNvPr id="14" name="Tabella 7">
            <a:extLst>
              <a:ext uri="{FF2B5EF4-FFF2-40B4-BE49-F238E27FC236}">
                <a16:creationId xmlns:a16="http://schemas.microsoft.com/office/drawing/2014/main" id="{E9F208D4-4278-422F-8D97-2C8943F733AC}"/>
              </a:ext>
            </a:extLst>
          </p:cNvPr>
          <p:cNvGraphicFramePr>
            <a:graphicFrameLocks noGrp="1"/>
          </p:cNvGraphicFramePr>
          <p:nvPr>
            <p:extLst>
              <p:ext uri="{D42A27DB-BD31-4B8C-83A1-F6EECF244321}">
                <p14:modId xmlns:p14="http://schemas.microsoft.com/office/powerpoint/2010/main" val="2052643176"/>
              </p:ext>
            </p:extLst>
          </p:nvPr>
        </p:nvGraphicFramePr>
        <p:xfrm>
          <a:off x="4768341" y="4477744"/>
          <a:ext cx="2745080" cy="1672052"/>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NF : tempi di esecuzione max</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68761">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2" marB="38912"/>
                </a:tc>
                <a:tc>
                  <a:txBody>
                    <a:bodyPr/>
                    <a:lstStyle/>
                    <a:p>
                      <a:pPr algn="ctr"/>
                      <a:r>
                        <a:rPr lang="it-IT" sz="1000"/>
                        <a:t>2,0 </a:t>
                      </a:r>
                      <a:r>
                        <a:rPr lang="it-IT" sz="1000" i="1"/>
                        <a:t>s</a:t>
                      </a:r>
                    </a:p>
                  </a:txBody>
                  <a:tcPr marL="77823" marR="77823" marT="38912" marB="38912"/>
                </a:tc>
                <a:tc>
                  <a:txBody>
                    <a:bodyPr/>
                    <a:lstStyle/>
                    <a:p>
                      <a:pPr algn="ctr"/>
                      <a:r>
                        <a:rPr lang="it-IT" sz="1000"/>
                        <a:t>1,90 </a:t>
                      </a:r>
                      <a:r>
                        <a:rPr lang="it-IT" sz="1000" i="1"/>
                        <a:t>s</a:t>
                      </a:r>
                    </a:p>
                  </a:txBody>
                  <a:tcPr marL="77823" marR="77823" marT="38912" marB="38912">
                    <a:solidFill>
                      <a:srgbClr val="00B050"/>
                    </a:solidFill>
                  </a:tcPr>
                </a:tc>
                <a:tc>
                  <a:txBody>
                    <a:bodyPr/>
                    <a:lstStyle/>
                    <a:p>
                      <a:pPr algn="ctr"/>
                      <a:r>
                        <a:rPr lang="it-IT" sz="1000"/>
                        <a:t>2 </a:t>
                      </a:r>
                      <a:r>
                        <a:rPr lang="it-IT" sz="1000" i="1"/>
                        <a:t>s</a:t>
                      </a:r>
                    </a:p>
                  </a:txBody>
                  <a:tcPr marL="77823" marR="77823" marT="38912" marB="38912"/>
                </a:tc>
                <a:extLst>
                  <a:ext uri="{0D108BD9-81ED-4DB2-BD59-A6C34878D82A}">
                    <a16:rowId xmlns:a16="http://schemas.microsoft.com/office/drawing/2014/main" val="2948238502"/>
                  </a:ext>
                </a:extLst>
              </a:tr>
              <a:tr h="322377">
                <a:tc>
                  <a:txBody>
                    <a:bodyPr/>
                    <a:lstStyle/>
                    <a:p>
                      <a:pPr algn="ctr"/>
                      <a:r>
                        <a:rPr lang="it-IT" sz="1200" b="1" i="1"/>
                        <a:t>40</a:t>
                      </a:r>
                    </a:p>
                  </a:txBody>
                  <a:tcPr marL="77823" marR="77823" marT="38912" marB="38912"/>
                </a:tc>
                <a:tc>
                  <a:txBody>
                    <a:bodyPr/>
                    <a:lstStyle/>
                    <a:p>
                      <a:pPr algn="ctr"/>
                      <a:r>
                        <a:rPr lang="it-IT" sz="1000"/>
                        <a:t>2,5 </a:t>
                      </a:r>
                      <a:r>
                        <a:rPr lang="it-IT" sz="1000" i="1"/>
                        <a:t>s</a:t>
                      </a:r>
                    </a:p>
                  </a:txBody>
                  <a:tcPr marL="77823" marR="77823" marT="38912" marB="38912"/>
                </a:tc>
                <a:tc>
                  <a:txBody>
                    <a:bodyPr/>
                    <a:lstStyle/>
                    <a:p>
                      <a:pPr algn="ctr"/>
                      <a:r>
                        <a:rPr lang="it-IT" sz="1000"/>
                        <a:t>2,7 </a:t>
                      </a:r>
                      <a:r>
                        <a:rPr lang="it-IT" sz="1000" i="1"/>
                        <a:t>s</a:t>
                      </a:r>
                    </a:p>
                  </a:txBody>
                  <a:tcPr marL="77823" marR="77823" marT="38912" marB="38912"/>
                </a:tc>
                <a:tc>
                  <a:txBody>
                    <a:bodyPr/>
                    <a:lstStyle/>
                    <a:p>
                      <a:pPr algn="ctr"/>
                      <a:r>
                        <a:rPr lang="it-IT" sz="1000"/>
                        <a:t>2,6 </a:t>
                      </a:r>
                      <a:r>
                        <a:rPr lang="it-IT" sz="1000" i="1"/>
                        <a:t>s</a:t>
                      </a:r>
                    </a:p>
                  </a:txBody>
                  <a:tcPr marL="77823" marR="77823" marT="38912" marB="38912"/>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2" marB="38912"/>
                </a:tc>
                <a:tc>
                  <a:txBody>
                    <a:bodyPr/>
                    <a:lstStyle/>
                    <a:p>
                      <a:pPr algn="ctr"/>
                      <a:r>
                        <a:rPr lang="it-IT" sz="1000"/>
                        <a:t>3,3 </a:t>
                      </a:r>
                      <a:r>
                        <a:rPr lang="it-IT" sz="1000" i="1"/>
                        <a:t>s</a:t>
                      </a:r>
                    </a:p>
                  </a:txBody>
                  <a:tcPr marL="77823" marR="77823" marT="38912" marB="38912"/>
                </a:tc>
                <a:tc>
                  <a:txBody>
                    <a:bodyPr/>
                    <a:lstStyle/>
                    <a:p>
                      <a:pPr algn="ctr"/>
                      <a:r>
                        <a:rPr lang="it-IT" sz="1000"/>
                        <a:t>3,5 </a:t>
                      </a:r>
                      <a:r>
                        <a:rPr lang="it-IT" sz="1000" i="1"/>
                        <a:t>s</a:t>
                      </a:r>
                    </a:p>
                  </a:txBody>
                  <a:tcPr marL="77823" marR="77823" marT="38912" marB="38912">
                    <a:solidFill>
                      <a:srgbClr val="FF0000"/>
                    </a:solidFill>
                  </a:tcPr>
                </a:tc>
                <a:tc>
                  <a:txBody>
                    <a:bodyPr/>
                    <a:lstStyle/>
                    <a:p>
                      <a:pPr algn="ctr"/>
                      <a:r>
                        <a:rPr lang="it-IT" sz="1000"/>
                        <a:t>3,30 </a:t>
                      </a:r>
                      <a:r>
                        <a:rPr lang="it-IT" sz="1000" i="1"/>
                        <a:t>s</a:t>
                      </a:r>
                    </a:p>
                  </a:txBody>
                  <a:tcPr marL="77823" marR="77823" marT="38912" marB="38912"/>
                </a:tc>
                <a:extLst>
                  <a:ext uri="{0D108BD9-81ED-4DB2-BD59-A6C34878D82A}">
                    <a16:rowId xmlns:a16="http://schemas.microsoft.com/office/drawing/2014/main" val="3068703127"/>
                  </a:ext>
                </a:extLst>
              </a:tr>
            </a:tbl>
          </a:graphicData>
        </a:graphic>
      </p:graphicFrame>
      <p:graphicFrame>
        <p:nvGraphicFramePr>
          <p:cNvPr id="15" name="Tabella 7">
            <a:extLst>
              <a:ext uri="{FF2B5EF4-FFF2-40B4-BE49-F238E27FC236}">
                <a16:creationId xmlns:a16="http://schemas.microsoft.com/office/drawing/2014/main" id="{A86DFC78-377C-4172-A636-5F42A504E8C1}"/>
              </a:ext>
            </a:extLst>
          </p:cNvPr>
          <p:cNvGraphicFramePr>
            <a:graphicFrameLocks noGrp="1"/>
          </p:cNvGraphicFramePr>
          <p:nvPr>
            <p:extLst>
              <p:ext uri="{D42A27DB-BD31-4B8C-83A1-F6EECF244321}">
                <p14:modId xmlns:p14="http://schemas.microsoft.com/office/powerpoint/2010/main" val="2546093967"/>
              </p:ext>
            </p:extLst>
          </p:nvPr>
        </p:nvGraphicFramePr>
        <p:xfrm>
          <a:off x="7587982" y="4479135"/>
          <a:ext cx="2745080" cy="1672052"/>
        </p:xfrm>
        <a:graphic>
          <a:graphicData uri="http://schemas.openxmlformats.org/drawingml/2006/table">
            <a:tbl>
              <a:tblPr firstRow="1" bandRow="1">
                <a:tableStyleId>{D7AC3CCA-C797-4891-BE02-D94E43425B78}</a:tableStyleId>
              </a:tblPr>
              <a:tblGrid>
                <a:gridCol w="692584">
                  <a:extLst>
                    <a:ext uri="{9D8B030D-6E8A-4147-A177-3AD203B41FA5}">
                      <a16:colId xmlns:a16="http://schemas.microsoft.com/office/drawing/2014/main" val="1229876134"/>
                    </a:ext>
                  </a:extLst>
                </a:gridCol>
                <a:gridCol w="690036">
                  <a:extLst>
                    <a:ext uri="{9D8B030D-6E8A-4147-A177-3AD203B41FA5}">
                      <a16:colId xmlns:a16="http://schemas.microsoft.com/office/drawing/2014/main" val="3099311952"/>
                    </a:ext>
                  </a:extLst>
                </a:gridCol>
                <a:gridCol w="669876">
                  <a:extLst>
                    <a:ext uri="{9D8B030D-6E8A-4147-A177-3AD203B41FA5}">
                      <a16:colId xmlns:a16="http://schemas.microsoft.com/office/drawing/2014/main" val="2395735390"/>
                    </a:ext>
                  </a:extLst>
                </a:gridCol>
                <a:gridCol w="692584">
                  <a:extLst>
                    <a:ext uri="{9D8B030D-6E8A-4147-A177-3AD203B41FA5}">
                      <a16:colId xmlns:a16="http://schemas.microsoft.com/office/drawing/2014/main" val="2674043146"/>
                    </a:ext>
                  </a:extLst>
                </a:gridCol>
              </a:tblGrid>
              <a:tr h="322297">
                <a:tc gridSpan="4">
                  <a:txBody>
                    <a:bodyPr/>
                    <a:lstStyle/>
                    <a:p>
                      <a:pPr algn="ctr"/>
                      <a:r>
                        <a:rPr lang="it-IT" sz="1200" b="1" i="1"/>
                        <a:t>EDF : tempi di esecuzione max</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68761">
                <a:tc>
                  <a:txBody>
                    <a:bodyPr/>
                    <a:lstStyle/>
                    <a:p>
                      <a:pPr algn="r"/>
                      <a:r>
                        <a:rPr lang="it-IT" sz="1000" i="1" dirty="0"/>
                        <a:t>  Rand</a:t>
                      </a:r>
                    </a:p>
                    <a:p>
                      <a:r>
                        <a:rPr lang="it-IT" sz="1000" i="1" dirty="0"/>
                        <a:t>Dim</a:t>
                      </a:r>
                      <a:endParaRPr lang="it-IT" sz="1400" i="1" dirty="0"/>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2377">
                <a:tc>
                  <a:txBody>
                    <a:bodyPr/>
                    <a:lstStyle/>
                    <a:p>
                      <a:pPr algn="ctr"/>
                      <a:r>
                        <a:rPr lang="it-IT" sz="1200" b="1" i="1"/>
                        <a:t>30</a:t>
                      </a:r>
                    </a:p>
                  </a:txBody>
                  <a:tcPr marL="77823" marR="77823" marT="38912" marB="38912"/>
                </a:tc>
                <a:tc>
                  <a:txBody>
                    <a:bodyPr/>
                    <a:lstStyle/>
                    <a:p>
                      <a:pPr algn="ctr"/>
                      <a:r>
                        <a:rPr lang="it-IT" sz="1000" b="0" i="0" kern="1200">
                          <a:solidFill>
                            <a:schemeClr val="dk1"/>
                          </a:solidFill>
                          <a:effectLst/>
                          <a:latin typeface="+mn-lt"/>
                          <a:ea typeface="+mn-ea"/>
                          <a:cs typeface="+mn-cs"/>
                        </a:rPr>
                        <a:t>0,083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0,102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0,069 </a:t>
                      </a:r>
                      <a:r>
                        <a:rPr lang="it-IT" sz="1000" b="0" i="1" kern="1200">
                          <a:solidFill>
                            <a:schemeClr val="dk1"/>
                          </a:solidFill>
                          <a:effectLst/>
                          <a:latin typeface="+mn-lt"/>
                          <a:ea typeface="+mn-ea"/>
                          <a:cs typeface="+mn-cs"/>
                        </a:rPr>
                        <a:t>s</a:t>
                      </a:r>
                      <a:endParaRPr lang="it-IT" sz="900" i="1"/>
                    </a:p>
                  </a:txBody>
                  <a:tcPr marL="77823" marR="77823" marT="38912" marB="38912">
                    <a:solidFill>
                      <a:srgbClr val="00B050"/>
                    </a:solidFill>
                  </a:tcPr>
                </a:tc>
                <a:extLst>
                  <a:ext uri="{0D108BD9-81ED-4DB2-BD59-A6C34878D82A}">
                    <a16:rowId xmlns:a16="http://schemas.microsoft.com/office/drawing/2014/main" val="2948238502"/>
                  </a:ext>
                </a:extLst>
              </a:tr>
              <a:tr h="322377">
                <a:tc>
                  <a:txBody>
                    <a:bodyPr/>
                    <a:lstStyle/>
                    <a:p>
                      <a:pPr algn="ctr"/>
                      <a:r>
                        <a:rPr lang="it-IT" sz="1200" b="1" i="1"/>
                        <a:t>40</a:t>
                      </a:r>
                    </a:p>
                  </a:txBody>
                  <a:tcPr marL="77823" marR="77823" marT="38912" marB="38912"/>
                </a:tc>
                <a:tc>
                  <a:txBody>
                    <a:bodyPr/>
                    <a:lstStyle/>
                    <a:p>
                      <a:pPr algn="ctr"/>
                      <a:r>
                        <a:rPr lang="it-IT" sz="1000" b="0" i="0" kern="1200">
                          <a:solidFill>
                            <a:schemeClr val="dk1"/>
                          </a:solidFill>
                          <a:effectLst/>
                          <a:latin typeface="+mn-lt"/>
                          <a:ea typeface="+mn-ea"/>
                          <a:cs typeface="+mn-cs"/>
                        </a:rPr>
                        <a:t>0,155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0,113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0,089 </a:t>
                      </a:r>
                      <a:r>
                        <a:rPr lang="it-IT" sz="1000" b="0" i="1" kern="1200">
                          <a:solidFill>
                            <a:schemeClr val="dk1"/>
                          </a:solidFill>
                          <a:effectLst/>
                          <a:latin typeface="+mn-lt"/>
                          <a:ea typeface="+mn-ea"/>
                          <a:cs typeface="+mn-cs"/>
                        </a:rPr>
                        <a:t>s</a:t>
                      </a:r>
                      <a:endParaRPr lang="it-IT" sz="900" i="1"/>
                    </a:p>
                  </a:txBody>
                  <a:tcPr marL="77823" marR="77823" marT="38912" marB="38912"/>
                </a:tc>
                <a:extLst>
                  <a:ext uri="{0D108BD9-81ED-4DB2-BD59-A6C34878D82A}">
                    <a16:rowId xmlns:a16="http://schemas.microsoft.com/office/drawing/2014/main" val="556880110"/>
                  </a:ext>
                </a:extLst>
              </a:tr>
              <a:tr h="322377">
                <a:tc>
                  <a:txBody>
                    <a:bodyPr/>
                    <a:lstStyle/>
                    <a:p>
                      <a:pPr algn="ctr"/>
                      <a:r>
                        <a:rPr lang="it-IT" sz="1200" b="1" i="1"/>
                        <a:t>50</a:t>
                      </a:r>
                    </a:p>
                  </a:txBody>
                  <a:tcPr marL="77823" marR="77823" marT="38912" marB="38912"/>
                </a:tc>
                <a:tc>
                  <a:txBody>
                    <a:bodyPr/>
                    <a:lstStyle/>
                    <a:p>
                      <a:pPr algn="ctr"/>
                      <a:r>
                        <a:rPr lang="it-IT" sz="1000" b="0" i="0" kern="1200">
                          <a:solidFill>
                            <a:schemeClr val="dk1"/>
                          </a:solidFill>
                          <a:effectLst/>
                          <a:latin typeface="+mn-lt"/>
                          <a:ea typeface="+mn-ea"/>
                          <a:cs typeface="+mn-cs"/>
                        </a:rPr>
                        <a:t>0,177 </a:t>
                      </a:r>
                      <a:r>
                        <a:rPr lang="it-IT" sz="1000" b="0" i="1" kern="1200">
                          <a:solidFill>
                            <a:schemeClr val="dk1"/>
                          </a:solidFill>
                          <a:effectLst/>
                          <a:latin typeface="+mn-lt"/>
                          <a:ea typeface="+mn-ea"/>
                          <a:cs typeface="+mn-cs"/>
                        </a:rPr>
                        <a:t>s</a:t>
                      </a:r>
                      <a:endParaRPr lang="it-IT" sz="900" i="1"/>
                    </a:p>
                  </a:txBody>
                  <a:tcPr marL="77823" marR="77823" marT="38912" marB="38912">
                    <a:solidFill>
                      <a:srgbClr val="FF0000"/>
                    </a:solidFill>
                  </a:tcPr>
                </a:tc>
                <a:tc>
                  <a:txBody>
                    <a:bodyPr/>
                    <a:lstStyle/>
                    <a:p>
                      <a:pPr algn="ctr"/>
                      <a:r>
                        <a:rPr lang="it-IT" sz="1000" b="0" i="0" kern="1200" dirty="0">
                          <a:solidFill>
                            <a:schemeClr val="dk1"/>
                          </a:solidFill>
                          <a:effectLst/>
                          <a:latin typeface="+mn-lt"/>
                          <a:ea typeface="+mn-ea"/>
                          <a:cs typeface="+mn-cs"/>
                        </a:rPr>
                        <a:t>0,151 </a:t>
                      </a:r>
                      <a:r>
                        <a:rPr lang="it-IT" sz="1000" b="0" i="1" kern="1200" dirty="0">
                          <a:solidFill>
                            <a:schemeClr val="dk1"/>
                          </a:solidFill>
                          <a:effectLst/>
                          <a:latin typeface="+mn-lt"/>
                          <a:ea typeface="+mn-ea"/>
                          <a:cs typeface="+mn-cs"/>
                        </a:rPr>
                        <a:t>s</a:t>
                      </a:r>
                      <a:endParaRPr lang="it-IT" sz="900" i="1" dirty="0"/>
                    </a:p>
                  </a:txBody>
                  <a:tcPr marL="77823" marR="77823" marT="38912" marB="38912"/>
                </a:tc>
                <a:tc>
                  <a:txBody>
                    <a:bodyPr/>
                    <a:lstStyle/>
                    <a:p>
                      <a:pPr algn="ctr"/>
                      <a:r>
                        <a:rPr lang="it-IT" sz="1000" b="0" i="0" kern="1200" dirty="0">
                          <a:solidFill>
                            <a:schemeClr val="dk1"/>
                          </a:solidFill>
                          <a:effectLst/>
                          <a:latin typeface="+mn-lt"/>
                          <a:ea typeface="+mn-ea"/>
                          <a:cs typeface="+mn-cs"/>
                        </a:rPr>
                        <a:t>0,156 </a:t>
                      </a:r>
                      <a:r>
                        <a:rPr lang="it-IT" sz="1000" b="0" i="1" kern="1200" dirty="0">
                          <a:solidFill>
                            <a:schemeClr val="dk1"/>
                          </a:solidFill>
                          <a:effectLst/>
                          <a:latin typeface="+mn-lt"/>
                          <a:ea typeface="+mn-ea"/>
                          <a:cs typeface="+mn-cs"/>
                        </a:rPr>
                        <a:t>s</a:t>
                      </a:r>
                      <a:endParaRPr lang="it-IT" sz="900" i="1" dirty="0"/>
                    </a:p>
                  </a:txBody>
                  <a:tcPr marL="77823" marR="77823" marT="38912" marB="38912"/>
                </a:tc>
                <a:extLst>
                  <a:ext uri="{0D108BD9-81ED-4DB2-BD59-A6C34878D82A}">
                    <a16:rowId xmlns:a16="http://schemas.microsoft.com/office/drawing/2014/main" val="3068703127"/>
                  </a:ext>
                </a:extLst>
              </a:tr>
            </a:tbl>
          </a:graphicData>
        </a:graphic>
      </p:graphicFrame>
    </p:spTree>
    <p:extLst>
      <p:ext uri="{BB962C8B-B14F-4D97-AF65-F5344CB8AC3E}">
        <p14:creationId xmlns:p14="http://schemas.microsoft.com/office/powerpoint/2010/main" val="4177921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5" y="2137223"/>
            <a:ext cx="11522504" cy="4517873"/>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1800" dirty="0">
                <a:solidFill>
                  <a:schemeClr val="tx1"/>
                </a:solidFill>
              </a:rPr>
              <a:t>Le precedenti tabelle sono state costruite mediante tre diverse euristiche utilizzate per produrre la popolazione iniziale attraverso due parametri di qualità:</a:t>
            </a:r>
          </a:p>
          <a:p>
            <a:pPr algn="just"/>
            <a:endParaRPr lang="it-IT" sz="1800" dirty="0">
              <a:solidFill>
                <a:schemeClr val="tx1"/>
              </a:solidFill>
            </a:endParaRPr>
          </a:p>
          <a:p>
            <a:pPr marL="742950" lvl="1" indent="-285750" algn="just">
              <a:buFont typeface="Arial" panose="020B0604020202020204" pitchFamily="34" charset="0"/>
              <a:buChar char="•"/>
            </a:pPr>
            <a:r>
              <a:rPr lang="it-IT" b="1" i="1" u="sng" dirty="0" err="1">
                <a:solidFill>
                  <a:schemeClr val="tx1"/>
                </a:solidFill>
              </a:rPr>
              <a:t>Randomness</a:t>
            </a:r>
            <a:r>
              <a:rPr lang="it-IT" dirty="0">
                <a:solidFill>
                  <a:schemeClr val="tx1"/>
                </a:solidFill>
              </a:rPr>
              <a:t> (Numero di iterazioni dopo le quali viene aggiunto un nodo casuale al percorso).</a:t>
            </a:r>
          </a:p>
          <a:p>
            <a:pPr marL="742950" lvl="1" indent="-285750" algn="just">
              <a:buFont typeface="Arial" panose="020B0604020202020204" pitchFamily="34" charset="0"/>
              <a:buChar char="•"/>
            </a:pPr>
            <a:endParaRPr lang="it-IT" dirty="0">
              <a:solidFill>
                <a:schemeClr val="tx1"/>
              </a:solidFill>
            </a:endParaRPr>
          </a:p>
          <a:p>
            <a:pPr marL="742950" lvl="1" indent="-285750" algn="just">
              <a:buFont typeface="Arial" panose="020B0604020202020204" pitchFamily="34" charset="0"/>
              <a:buChar char="•"/>
            </a:pPr>
            <a:r>
              <a:rPr lang="it-IT" b="1" i="1" u="sng" dirty="0">
                <a:solidFill>
                  <a:schemeClr val="tx1"/>
                </a:solidFill>
              </a:rPr>
              <a:t>Dimensione</a:t>
            </a:r>
            <a:r>
              <a:rPr lang="it-IT" dirty="0">
                <a:solidFill>
                  <a:schemeClr val="tx1"/>
                </a:solidFill>
              </a:rPr>
              <a:t> (Numero di individui nella popolazione).</a:t>
            </a:r>
          </a:p>
          <a:p>
            <a:pPr marL="285750" indent="-285750" algn="just">
              <a:buFont typeface="Arial" panose="020B0604020202020204" pitchFamily="34" charset="0"/>
              <a:buChar char="•"/>
            </a:pPr>
            <a:endParaRPr lang="it-IT" sz="1800" i="1" u="sng" dirty="0">
              <a:solidFill>
                <a:schemeClr val="tx1"/>
              </a:solidFill>
            </a:endParaRPr>
          </a:p>
          <a:p>
            <a:pPr algn="just"/>
            <a:r>
              <a:rPr lang="it-IT" sz="1800" dirty="0">
                <a:solidFill>
                  <a:schemeClr val="tx1"/>
                </a:solidFill>
              </a:rPr>
              <a:t>I test mostrano come l’euristica migliore sia la MDPDF in termini di qualità della popolazione, con una </a:t>
            </a:r>
            <a:r>
              <a:rPr lang="it-IT" sz="1800" dirty="0" err="1">
                <a:solidFill>
                  <a:schemeClr val="tx1"/>
                </a:solidFill>
              </a:rPr>
              <a:t>pop_size</a:t>
            </a:r>
            <a:r>
              <a:rPr lang="it-IT" sz="1800" dirty="0">
                <a:solidFill>
                  <a:schemeClr val="tx1"/>
                </a:solidFill>
              </a:rPr>
              <a:t> di 50 individui e </a:t>
            </a:r>
            <a:r>
              <a:rPr lang="it-IT" sz="1800" dirty="0" err="1">
                <a:solidFill>
                  <a:schemeClr val="tx1"/>
                </a:solidFill>
              </a:rPr>
              <a:t>randomness</a:t>
            </a:r>
            <a:r>
              <a:rPr lang="it-IT" sz="1800" dirty="0">
                <a:solidFill>
                  <a:schemeClr val="tx1"/>
                </a:solidFill>
              </a:rPr>
              <a:t> di 50. </a:t>
            </a:r>
          </a:p>
          <a:p>
            <a:pPr algn="just"/>
            <a:r>
              <a:rPr lang="it-IT" sz="1800" dirty="0">
                <a:solidFill>
                  <a:schemeClr val="tx1"/>
                </a:solidFill>
              </a:rPr>
              <a:t>In termini di tempi di esecuzione, l’euristica EDF invece ottiene discreti risultati in tempi considerevolmente minori. </a:t>
            </a:r>
          </a:p>
          <a:p>
            <a:pPr algn="just"/>
            <a:endParaRPr lang="it-IT"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a:solidFill>
                  <a:srgbClr val="FFFFFF"/>
                </a:solidFill>
              </a:rPr>
              <a:t>Confronto dei risultati : Euristiche</a:t>
            </a:r>
            <a:endParaRPr lang="it-IT" sz="4000" dirty="0">
              <a:solidFill>
                <a:srgbClr val="FFFFFF"/>
              </a:solidFill>
            </a:endParaRPr>
          </a:p>
        </p:txBody>
      </p:sp>
    </p:spTree>
    <p:extLst>
      <p:ext uri="{BB962C8B-B14F-4D97-AF65-F5344CB8AC3E}">
        <p14:creationId xmlns:p14="http://schemas.microsoft.com/office/powerpoint/2010/main" val="16645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a:t>
            </a:r>
            <a:r>
              <a:rPr lang="en-US" sz="1600">
                <a:solidFill>
                  <a:srgbClr val="FFFFFF"/>
                </a:solidFill>
              </a:rPr>
              <a:t>. In questa variante il cliente i-esimo può essere servitor solo </a:t>
            </a:r>
            <a:r>
              <a:rPr lang="en-US" sz="1600" dirty="0">
                <a:solidFill>
                  <a:srgbClr val="FFFFFF"/>
                </a:solidFill>
              </a:rPr>
              <a:t>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a:t>
            </a:r>
            <a:r>
              <a:rPr lang="en-US" sz="1600">
                <a:solidFill>
                  <a:srgbClr val="FFFFFF"/>
                </a:solidFill>
              </a:rPr>
              <a:t>di servizio T</a:t>
            </a:r>
            <a:r>
              <a:rPr lang="en-US" sz="1600" baseline="-25000">
                <a:solidFill>
                  <a:srgbClr val="FFFFFF"/>
                </a:solidFill>
              </a:rPr>
              <a:t>i </a:t>
            </a:r>
            <a:r>
              <a:rPr lang="en-US" sz="160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66764" y="2110590"/>
            <a:ext cx="11522504" cy="4517873"/>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				</a:t>
            </a: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dirty="0">
                <a:solidFill>
                  <a:srgbClr val="FFFFFF"/>
                </a:solidFill>
              </a:rPr>
              <a:t>Confronto dei risultati : Algoritmo Genetico</a:t>
            </a:r>
          </a:p>
        </p:txBody>
      </p:sp>
      <p:graphicFrame>
        <p:nvGraphicFramePr>
          <p:cNvPr id="19"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270281765"/>
              </p:ext>
            </p:extLst>
          </p:nvPr>
        </p:nvGraphicFramePr>
        <p:xfrm>
          <a:off x="6219248" y="2331453"/>
          <a:ext cx="3172686" cy="1929405"/>
        </p:xfrm>
        <a:graphic>
          <a:graphicData uri="http://schemas.openxmlformats.org/drawingml/2006/table">
            <a:tbl>
              <a:tblPr firstRow="1" bandRow="1">
                <a:tableStyleId>{D7AC3CCA-C797-4891-BE02-D94E43425B78}</a:tableStyleId>
              </a:tblPr>
              <a:tblGrid>
                <a:gridCol w="639199">
                  <a:extLst>
                    <a:ext uri="{9D8B030D-6E8A-4147-A177-3AD203B41FA5}">
                      <a16:colId xmlns:a16="http://schemas.microsoft.com/office/drawing/2014/main" val="1229876134"/>
                    </a:ext>
                  </a:extLst>
                </a:gridCol>
                <a:gridCol w="636848">
                  <a:extLst>
                    <a:ext uri="{9D8B030D-6E8A-4147-A177-3AD203B41FA5}">
                      <a16:colId xmlns:a16="http://schemas.microsoft.com/office/drawing/2014/main" val="3099311952"/>
                    </a:ext>
                  </a:extLst>
                </a:gridCol>
                <a:gridCol w="618241">
                  <a:extLst>
                    <a:ext uri="{9D8B030D-6E8A-4147-A177-3AD203B41FA5}">
                      <a16:colId xmlns:a16="http://schemas.microsoft.com/office/drawing/2014/main" val="2395735390"/>
                    </a:ext>
                  </a:extLst>
                </a:gridCol>
                <a:gridCol w="639199">
                  <a:extLst>
                    <a:ext uri="{9D8B030D-6E8A-4147-A177-3AD203B41FA5}">
                      <a16:colId xmlns:a16="http://schemas.microsoft.com/office/drawing/2014/main" val="2674043146"/>
                    </a:ext>
                  </a:extLst>
                </a:gridCol>
                <a:gridCol w="639199">
                  <a:extLst>
                    <a:ext uri="{9D8B030D-6E8A-4147-A177-3AD203B41FA5}">
                      <a16:colId xmlns:a16="http://schemas.microsoft.com/office/drawing/2014/main" val="3536713904"/>
                    </a:ext>
                  </a:extLst>
                </a:gridCol>
              </a:tblGrid>
              <a:tr h="370686">
                <a:tc gridSpan="5">
                  <a:txBody>
                    <a:bodyPr/>
                    <a:lstStyle/>
                    <a:p>
                      <a:pPr algn="ctr"/>
                      <a:r>
                        <a:rPr lang="it-IT" sz="1200" b="1" i="1" dirty="0"/>
                        <a:t>Crossover</a:t>
                      </a:r>
                      <a:r>
                        <a:rPr lang="it-IT" sz="1200" b="1" i="1" baseline="0" dirty="0"/>
                        <a:t> 20</a:t>
                      </a:r>
                      <a:endParaRPr lang="it-IT" sz="1400" b="1" i="1" dirty="0"/>
                    </a:p>
                  </a:txBody>
                  <a:tcPr marL="77417" marR="77417" marT="38709" marB="38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63677">
                <a:tc>
                  <a:txBody>
                    <a:bodyPr/>
                    <a:lstStyle/>
                    <a:p>
                      <a:pPr algn="r"/>
                      <a:r>
                        <a:rPr lang="it-IT" sz="1200" i="1" dirty="0"/>
                        <a:t>  </a:t>
                      </a:r>
                      <a:r>
                        <a:rPr lang="it-IT" sz="1100" i="1" dirty="0" err="1"/>
                        <a:t>Prob</a:t>
                      </a:r>
                      <a:endParaRPr lang="it-IT" sz="1500" i="1" dirty="0"/>
                    </a:p>
                    <a:p>
                      <a:r>
                        <a:rPr lang="it-IT" sz="1200" i="1" dirty="0"/>
                        <a:t>Dim</a:t>
                      </a:r>
                      <a:endParaRPr lang="it-IT" sz="2000" i="1" dirty="0"/>
                    </a:p>
                  </a:txBody>
                  <a:tcPr marL="77417" marR="77417" marT="38709" marB="38709">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a:t>5%</a:t>
                      </a:r>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a:t>10%</a:t>
                      </a:r>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a:t>20%</a:t>
                      </a:r>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a:t>30%</a:t>
                      </a:r>
                    </a:p>
                  </a:txBody>
                  <a:tcPr marL="77417" marR="77417" marT="38709" marB="38709">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42047">
                <a:tc>
                  <a:txBody>
                    <a:bodyPr/>
                    <a:lstStyle/>
                    <a:p>
                      <a:pPr algn="ctr"/>
                      <a:r>
                        <a:rPr lang="it-IT" sz="1200" b="1" i="1" dirty="0"/>
                        <a:t>5</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3082.87</a:t>
                      </a:r>
                    </a:p>
                  </a:txBody>
                  <a:tcPr marL="77417" marR="77417" marT="38709" marB="38709">
                    <a:solidFill>
                      <a:srgbClr val="00B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3116.72</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3210.34</a:t>
                      </a:r>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3331.57</a:t>
                      </a:r>
                    </a:p>
                  </a:txBody>
                  <a:tcPr marL="77417" marR="77417" marT="38709" marB="38709">
                    <a:solidFill>
                      <a:schemeClr val="bg1">
                        <a:lumMod val="85000"/>
                      </a:schemeClr>
                    </a:solidFill>
                  </a:tcPr>
                </a:tc>
                <a:extLst>
                  <a:ext uri="{0D108BD9-81ED-4DB2-BD59-A6C34878D82A}">
                    <a16:rowId xmlns:a16="http://schemas.microsoft.com/office/drawing/2014/main" val="2948238502"/>
                  </a:ext>
                </a:extLst>
              </a:tr>
              <a:tr h="363968">
                <a:tc>
                  <a:txBody>
                    <a:bodyPr/>
                    <a:lstStyle/>
                    <a:p>
                      <a:pPr algn="ctr"/>
                      <a:r>
                        <a:rPr lang="it-IT" sz="1200" b="1" i="1" dirty="0"/>
                        <a:t>10</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3484.64</a:t>
                      </a:r>
                    </a:p>
                  </a:txBody>
                  <a:tcPr marL="77417" marR="77417" marT="38709" marB="38709">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3199.44</a:t>
                      </a:r>
                    </a:p>
                    <a:p>
                      <a:pPr algn="ctr"/>
                      <a:endParaRPr lang="it-IT" sz="1000" dirty="0"/>
                    </a:p>
                  </a:txBody>
                  <a:tcPr marL="77417" marR="77417" marT="38709" marB="38709">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3277.59</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3241.66</a:t>
                      </a:r>
                    </a:p>
                  </a:txBody>
                  <a:tcPr marL="77417" marR="77417" marT="38709" marB="38709"/>
                </a:tc>
                <a:extLst>
                  <a:ext uri="{0D108BD9-81ED-4DB2-BD59-A6C34878D82A}">
                    <a16:rowId xmlns:a16="http://schemas.microsoft.com/office/drawing/2014/main" val="556880110"/>
                  </a:ext>
                </a:extLst>
              </a:tr>
              <a:tr h="370777">
                <a:tc>
                  <a:txBody>
                    <a:bodyPr/>
                    <a:lstStyle/>
                    <a:p>
                      <a:pPr algn="ctr"/>
                      <a:r>
                        <a:rPr lang="it-IT" sz="1200" b="1" i="1" dirty="0"/>
                        <a:t>15</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3246.02</a:t>
                      </a:r>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3211.31</a:t>
                      </a:r>
                    </a:p>
                  </a:txBody>
                  <a:tcPr marL="77417" marR="77417" marT="38709" marB="38709">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3366.73</a:t>
                      </a:r>
                    </a:p>
                  </a:txBody>
                  <a:tcPr marL="77417" marR="77417" marT="38709" marB="38709">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3470.06</a:t>
                      </a:r>
                    </a:p>
                  </a:txBody>
                  <a:tcPr marL="77417" marR="77417" marT="38709" marB="38709">
                    <a:noFill/>
                  </a:tcPr>
                </a:tc>
                <a:extLst>
                  <a:ext uri="{0D108BD9-81ED-4DB2-BD59-A6C34878D82A}">
                    <a16:rowId xmlns:a16="http://schemas.microsoft.com/office/drawing/2014/main" val="3068703127"/>
                  </a:ext>
                </a:extLst>
              </a:tr>
            </a:tbl>
          </a:graphicData>
        </a:graphic>
      </p:graphicFrame>
      <p:graphicFrame>
        <p:nvGraphicFramePr>
          <p:cNvPr id="21"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4236425333"/>
              </p:ext>
            </p:extLst>
          </p:nvPr>
        </p:nvGraphicFramePr>
        <p:xfrm>
          <a:off x="2890090" y="4459423"/>
          <a:ext cx="3172686" cy="1911155"/>
        </p:xfrm>
        <a:graphic>
          <a:graphicData uri="http://schemas.openxmlformats.org/drawingml/2006/table">
            <a:tbl>
              <a:tblPr firstRow="1" bandRow="1">
                <a:tableStyleId>{D7AC3CCA-C797-4891-BE02-D94E43425B78}</a:tableStyleId>
              </a:tblPr>
              <a:tblGrid>
                <a:gridCol w="639199">
                  <a:extLst>
                    <a:ext uri="{9D8B030D-6E8A-4147-A177-3AD203B41FA5}">
                      <a16:colId xmlns:a16="http://schemas.microsoft.com/office/drawing/2014/main" val="1229876134"/>
                    </a:ext>
                  </a:extLst>
                </a:gridCol>
                <a:gridCol w="636848">
                  <a:extLst>
                    <a:ext uri="{9D8B030D-6E8A-4147-A177-3AD203B41FA5}">
                      <a16:colId xmlns:a16="http://schemas.microsoft.com/office/drawing/2014/main" val="3099311952"/>
                    </a:ext>
                  </a:extLst>
                </a:gridCol>
                <a:gridCol w="618241">
                  <a:extLst>
                    <a:ext uri="{9D8B030D-6E8A-4147-A177-3AD203B41FA5}">
                      <a16:colId xmlns:a16="http://schemas.microsoft.com/office/drawing/2014/main" val="2395735390"/>
                    </a:ext>
                  </a:extLst>
                </a:gridCol>
                <a:gridCol w="639199">
                  <a:extLst>
                    <a:ext uri="{9D8B030D-6E8A-4147-A177-3AD203B41FA5}">
                      <a16:colId xmlns:a16="http://schemas.microsoft.com/office/drawing/2014/main" val="2674043146"/>
                    </a:ext>
                  </a:extLst>
                </a:gridCol>
                <a:gridCol w="639199">
                  <a:extLst>
                    <a:ext uri="{9D8B030D-6E8A-4147-A177-3AD203B41FA5}">
                      <a16:colId xmlns:a16="http://schemas.microsoft.com/office/drawing/2014/main" val="3536713904"/>
                    </a:ext>
                  </a:extLst>
                </a:gridCol>
              </a:tblGrid>
              <a:tr h="370686">
                <a:tc gridSpan="5">
                  <a:txBody>
                    <a:bodyPr/>
                    <a:lstStyle/>
                    <a:p>
                      <a:pPr algn="ctr"/>
                      <a:r>
                        <a:rPr lang="it-IT" sz="1200" b="1" i="1" dirty="0"/>
                        <a:t>Crossover</a:t>
                      </a:r>
                      <a:r>
                        <a:rPr lang="it-IT" sz="1200" b="1" i="1" baseline="0" dirty="0"/>
                        <a:t> 40</a:t>
                      </a:r>
                      <a:endParaRPr lang="it-IT" sz="1400" b="1" i="1" dirty="0"/>
                    </a:p>
                  </a:txBody>
                  <a:tcPr marL="77417" marR="77417" marT="38709" marB="38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63677">
                <a:tc>
                  <a:txBody>
                    <a:bodyPr/>
                    <a:lstStyle/>
                    <a:p>
                      <a:pPr algn="r"/>
                      <a:r>
                        <a:rPr lang="it-IT" sz="1200" i="1" dirty="0"/>
                        <a:t>  </a:t>
                      </a:r>
                      <a:r>
                        <a:rPr lang="it-IT" sz="1100" i="1" dirty="0" err="1"/>
                        <a:t>Prob</a:t>
                      </a:r>
                      <a:endParaRPr lang="it-IT" sz="1500" i="1" dirty="0"/>
                    </a:p>
                    <a:p>
                      <a:r>
                        <a:rPr lang="it-IT" sz="1200" i="1" dirty="0"/>
                        <a:t>Dim</a:t>
                      </a:r>
                      <a:endParaRPr lang="it-IT" sz="2000" i="1" dirty="0"/>
                    </a:p>
                  </a:txBody>
                  <a:tcPr marL="77417" marR="77417" marT="38709" marB="38709">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a:t>5%</a:t>
                      </a:r>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a:t>10%</a:t>
                      </a:r>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a:t>20%</a:t>
                      </a:r>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a:t>30%</a:t>
                      </a:r>
                    </a:p>
                  </a:txBody>
                  <a:tcPr marL="77417" marR="77417" marT="38709" marB="38709">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42047">
                <a:tc>
                  <a:txBody>
                    <a:bodyPr/>
                    <a:lstStyle/>
                    <a:p>
                      <a:pPr algn="ctr"/>
                      <a:r>
                        <a:rPr lang="it-IT" sz="1200" b="1" i="1" dirty="0"/>
                        <a:t>5</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3314.79</a:t>
                      </a:r>
                    </a:p>
                  </a:txBody>
                  <a:tcPr marL="77417" marR="77417" marT="38709" marB="38709">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3698.25</a:t>
                      </a:r>
                    </a:p>
                  </a:txBody>
                  <a:tcPr marL="77417" marR="77417" marT="38709" marB="38709">
                    <a:solidFill>
                      <a:srgbClr val="FF00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3375.45</a:t>
                      </a:r>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3399.77</a:t>
                      </a:r>
                    </a:p>
                  </a:txBody>
                  <a:tcPr marL="77417" marR="77417" marT="38709" marB="38709">
                    <a:solidFill>
                      <a:schemeClr val="bg1">
                        <a:lumMod val="85000"/>
                      </a:schemeClr>
                    </a:solidFill>
                  </a:tcPr>
                </a:tc>
                <a:extLst>
                  <a:ext uri="{0D108BD9-81ED-4DB2-BD59-A6C34878D82A}">
                    <a16:rowId xmlns:a16="http://schemas.microsoft.com/office/drawing/2014/main" val="2948238502"/>
                  </a:ext>
                </a:extLst>
              </a:tr>
              <a:tr h="363968">
                <a:tc>
                  <a:txBody>
                    <a:bodyPr/>
                    <a:lstStyle/>
                    <a:p>
                      <a:pPr algn="ctr"/>
                      <a:r>
                        <a:rPr lang="it-IT" sz="1200" b="1" i="1" dirty="0"/>
                        <a:t>10</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3565.94</a:t>
                      </a:r>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3280.63</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3267.21</a:t>
                      </a:r>
                    </a:p>
                  </a:txBody>
                  <a:tcPr marL="77417" marR="77417" marT="38709" marB="38709">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3684.80</a:t>
                      </a:r>
                    </a:p>
                  </a:txBody>
                  <a:tcPr marL="77417" marR="77417" marT="38709" marB="38709"/>
                </a:tc>
                <a:extLst>
                  <a:ext uri="{0D108BD9-81ED-4DB2-BD59-A6C34878D82A}">
                    <a16:rowId xmlns:a16="http://schemas.microsoft.com/office/drawing/2014/main" val="556880110"/>
                  </a:ext>
                </a:extLst>
              </a:tr>
              <a:tr h="370777">
                <a:tc>
                  <a:txBody>
                    <a:bodyPr/>
                    <a:lstStyle/>
                    <a:p>
                      <a:pPr algn="ctr"/>
                      <a:r>
                        <a:rPr lang="it-IT" sz="1200" b="1" i="1" dirty="0"/>
                        <a:t>15</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3147.23</a:t>
                      </a:r>
                    </a:p>
                  </a:txBody>
                  <a:tcPr marL="77417" marR="77417" marT="38709" marB="38709">
                    <a:solidFill>
                      <a:srgbClr val="00B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3316.24</a:t>
                      </a:r>
                    </a:p>
                  </a:txBody>
                  <a:tcPr marL="77417" marR="77417" marT="38709" marB="38709">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3797.34</a:t>
                      </a:r>
                    </a:p>
                  </a:txBody>
                  <a:tcPr marL="77417" marR="77417" marT="38709" marB="38709">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3665.03</a:t>
                      </a:r>
                    </a:p>
                  </a:txBody>
                  <a:tcPr marL="77417" marR="77417" marT="38709" marB="38709">
                    <a:noFill/>
                  </a:tcPr>
                </a:tc>
                <a:extLst>
                  <a:ext uri="{0D108BD9-81ED-4DB2-BD59-A6C34878D82A}">
                    <a16:rowId xmlns:a16="http://schemas.microsoft.com/office/drawing/2014/main" val="3068703127"/>
                  </a:ext>
                </a:extLst>
              </a:tr>
            </a:tbl>
          </a:graphicData>
        </a:graphic>
      </p:graphicFrame>
      <p:graphicFrame>
        <p:nvGraphicFramePr>
          <p:cNvPr id="30"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802917120"/>
              </p:ext>
            </p:extLst>
          </p:nvPr>
        </p:nvGraphicFramePr>
        <p:xfrm>
          <a:off x="6219248" y="4460711"/>
          <a:ext cx="3168546" cy="1909161"/>
        </p:xfrm>
        <a:graphic>
          <a:graphicData uri="http://schemas.openxmlformats.org/drawingml/2006/table">
            <a:tbl>
              <a:tblPr firstRow="1" bandRow="1">
                <a:tableStyleId>{D7AC3CCA-C797-4891-BE02-D94E43425B78}</a:tableStyleId>
              </a:tblPr>
              <a:tblGrid>
                <a:gridCol w="638365">
                  <a:extLst>
                    <a:ext uri="{9D8B030D-6E8A-4147-A177-3AD203B41FA5}">
                      <a16:colId xmlns:a16="http://schemas.microsoft.com/office/drawing/2014/main" val="1229876134"/>
                    </a:ext>
                  </a:extLst>
                </a:gridCol>
                <a:gridCol w="636017">
                  <a:extLst>
                    <a:ext uri="{9D8B030D-6E8A-4147-A177-3AD203B41FA5}">
                      <a16:colId xmlns:a16="http://schemas.microsoft.com/office/drawing/2014/main" val="3099311952"/>
                    </a:ext>
                  </a:extLst>
                </a:gridCol>
                <a:gridCol w="617434">
                  <a:extLst>
                    <a:ext uri="{9D8B030D-6E8A-4147-A177-3AD203B41FA5}">
                      <a16:colId xmlns:a16="http://schemas.microsoft.com/office/drawing/2014/main" val="2395735390"/>
                    </a:ext>
                  </a:extLst>
                </a:gridCol>
                <a:gridCol w="638365">
                  <a:extLst>
                    <a:ext uri="{9D8B030D-6E8A-4147-A177-3AD203B41FA5}">
                      <a16:colId xmlns:a16="http://schemas.microsoft.com/office/drawing/2014/main" val="2674043146"/>
                    </a:ext>
                  </a:extLst>
                </a:gridCol>
                <a:gridCol w="638365">
                  <a:extLst>
                    <a:ext uri="{9D8B030D-6E8A-4147-A177-3AD203B41FA5}">
                      <a16:colId xmlns:a16="http://schemas.microsoft.com/office/drawing/2014/main" val="3536713904"/>
                    </a:ext>
                  </a:extLst>
                </a:gridCol>
              </a:tblGrid>
              <a:tr h="370203">
                <a:tc gridSpan="5">
                  <a:txBody>
                    <a:bodyPr/>
                    <a:lstStyle/>
                    <a:p>
                      <a:pPr algn="ctr"/>
                      <a:r>
                        <a:rPr lang="it-IT" sz="1200" b="1" i="1" dirty="0"/>
                        <a:t>Crossover</a:t>
                      </a:r>
                      <a:r>
                        <a:rPr lang="it-IT" sz="1200" b="1" i="1" baseline="0" dirty="0"/>
                        <a:t> 60</a:t>
                      </a:r>
                      <a:endParaRPr lang="it-IT" sz="1400" b="1" i="1" dirty="0"/>
                    </a:p>
                  </a:txBody>
                  <a:tcPr marL="77316" marR="77316" marT="38658" marB="3865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63570">
                <a:tc>
                  <a:txBody>
                    <a:bodyPr/>
                    <a:lstStyle/>
                    <a:p>
                      <a:pPr algn="r"/>
                      <a:r>
                        <a:rPr lang="it-IT" sz="1200" i="1" dirty="0"/>
                        <a:t>  </a:t>
                      </a:r>
                      <a:r>
                        <a:rPr lang="it-IT" sz="1100" i="1" dirty="0" err="1"/>
                        <a:t>Prob</a:t>
                      </a:r>
                      <a:endParaRPr lang="it-IT" sz="1500" i="1" dirty="0"/>
                    </a:p>
                    <a:p>
                      <a:r>
                        <a:rPr lang="it-IT" sz="1200" i="1" dirty="0"/>
                        <a:t>Dim</a:t>
                      </a:r>
                      <a:endParaRPr lang="it-IT" sz="2000" i="1" dirty="0"/>
                    </a:p>
                  </a:txBody>
                  <a:tcPr marL="77316" marR="77316" marT="38658" marB="38658">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a:t>5%</a:t>
                      </a:r>
                    </a:p>
                  </a:txBody>
                  <a:tcPr marL="77316" marR="77316" marT="38658" marB="38658">
                    <a:lnT w="12700" cap="flat" cmpd="sng" algn="ctr">
                      <a:solidFill>
                        <a:schemeClr val="tx1"/>
                      </a:solidFill>
                      <a:prstDash val="solid"/>
                      <a:round/>
                      <a:headEnd type="none" w="med" len="med"/>
                      <a:tailEnd type="none" w="med" len="med"/>
                    </a:lnT>
                  </a:tcPr>
                </a:tc>
                <a:tc>
                  <a:txBody>
                    <a:bodyPr/>
                    <a:lstStyle/>
                    <a:p>
                      <a:pPr algn="ctr"/>
                      <a:r>
                        <a:rPr lang="it-IT" sz="1200" b="1" i="1" dirty="0"/>
                        <a:t>10%</a:t>
                      </a:r>
                    </a:p>
                  </a:txBody>
                  <a:tcPr marL="77316" marR="77316" marT="38658" marB="38658">
                    <a:lnT w="12700" cap="flat" cmpd="sng" algn="ctr">
                      <a:solidFill>
                        <a:schemeClr val="tx1"/>
                      </a:solidFill>
                      <a:prstDash val="solid"/>
                      <a:round/>
                      <a:headEnd type="none" w="med" len="med"/>
                      <a:tailEnd type="none" w="med" len="med"/>
                    </a:lnT>
                  </a:tcPr>
                </a:tc>
                <a:tc>
                  <a:txBody>
                    <a:bodyPr/>
                    <a:lstStyle/>
                    <a:p>
                      <a:pPr algn="ctr"/>
                      <a:r>
                        <a:rPr lang="it-IT" sz="1200" b="1" i="1" dirty="0"/>
                        <a:t>20%</a:t>
                      </a:r>
                    </a:p>
                  </a:txBody>
                  <a:tcPr marL="77316" marR="77316" marT="38658" marB="38658">
                    <a:lnT w="12700" cap="flat" cmpd="sng" algn="ctr">
                      <a:solidFill>
                        <a:schemeClr val="tx1"/>
                      </a:solidFill>
                      <a:prstDash val="solid"/>
                      <a:round/>
                      <a:headEnd type="none" w="med" len="med"/>
                      <a:tailEnd type="none" w="med" len="med"/>
                    </a:lnT>
                  </a:tcPr>
                </a:tc>
                <a:tc>
                  <a:txBody>
                    <a:bodyPr/>
                    <a:lstStyle/>
                    <a:p>
                      <a:pPr algn="ctr"/>
                      <a:r>
                        <a:rPr lang="it-IT" sz="1200" b="1" i="1" dirty="0"/>
                        <a:t>30%</a:t>
                      </a:r>
                    </a:p>
                  </a:txBody>
                  <a:tcPr marL="77316" marR="77316" marT="38658" marB="38658">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41600">
                <a:tc>
                  <a:txBody>
                    <a:bodyPr/>
                    <a:lstStyle/>
                    <a:p>
                      <a:pPr algn="ctr"/>
                      <a:r>
                        <a:rPr lang="it-IT" sz="1200" b="1" i="1" dirty="0"/>
                        <a:t>5</a:t>
                      </a:r>
                    </a:p>
                  </a:txBody>
                  <a:tcPr marL="77316" marR="77316" marT="38658" marB="38658"/>
                </a:tc>
                <a:tc>
                  <a:txBody>
                    <a:bodyPr/>
                    <a:lstStyle/>
                    <a:p>
                      <a:r>
                        <a:rPr lang="it-IT" sz="1000" b="0" i="0" kern="1200" dirty="0">
                          <a:solidFill>
                            <a:schemeClr val="dk1"/>
                          </a:solidFill>
                          <a:effectLst/>
                          <a:latin typeface="+mn-lt"/>
                          <a:ea typeface="+mn-ea"/>
                          <a:cs typeface="+mn-cs"/>
                        </a:rPr>
                        <a:t>3848.25</a:t>
                      </a:r>
                    </a:p>
                  </a:txBody>
                  <a:tcPr marL="77316" marR="77316" marT="38658" marB="38658">
                    <a:solidFill>
                      <a:srgbClr val="FF0000"/>
                    </a:solidFill>
                  </a:tcPr>
                </a:tc>
                <a:tc>
                  <a:txBody>
                    <a:bodyPr/>
                    <a:lstStyle/>
                    <a:p>
                      <a:r>
                        <a:rPr lang="it-IT" sz="1000" b="0" i="0" kern="1200" dirty="0">
                          <a:solidFill>
                            <a:schemeClr val="dk1"/>
                          </a:solidFill>
                          <a:effectLst/>
                          <a:latin typeface="+mn-lt"/>
                          <a:ea typeface="+mn-ea"/>
                          <a:cs typeface="+mn-cs"/>
                        </a:rPr>
                        <a:t>3708.11</a:t>
                      </a:r>
                    </a:p>
                  </a:txBody>
                  <a:tcPr marL="77316" marR="77316" marT="38658" marB="38658"/>
                </a:tc>
                <a:tc>
                  <a:txBody>
                    <a:bodyPr/>
                    <a:lstStyle/>
                    <a:p>
                      <a:r>
                        <a:rPr lang="it-IT" sz="1000" b="0" i="0" kern="1200" dirty="0">
                          <a:solidFill>
                            <a:schemeClr val="dk1"/>
                          </a:solidFill>
                          <a:effectLst/>
                          <a:latin typeface="+mn-lt"/>
                          <a:ea typeface="+mn-ea"/>
                          <a:cs typeface="+mn-cs"/>
                        </a:rPr>
                        <a:t>3557.78</a:t>
                      </a:r>
                    </a:p>
                  </a:txBody>
                  <a:tcPr marL="77316" marR="77316" marT="38658" marB="38658">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3558.76</a:t>
                      </a:r>
                    </a:p>
                  </a:txBody>
                  <a:tcPr marL="77316" marR="77316" marT="38658" marB="38658">
                    <a:solidFill>
                      <a:schemeClr val="bg1">
                        <a:lumMod val="85000"/>
                      </a:schemeClr>
                    </a:solidFill>
                  </a:tcPr>
                </a:tc>
                <a:extLst>
                  <a:ext uri="{0D108BD9-81ED-4DB2-BD59-A6C34878D82A}">
                    <a16:rowId xmlns:a16="http://schemas.microsoft.com/office/drawing/2014/main" val="2948238502"/>
                  </a:ext>
                </a:extLst>
              </a:tr>
              <a:tr h="363494">
                <a:tc>
                  <a:txBody>
                    <a:bodyPr/>
                    <a:lstStyle/>
                    <a:p>
                      <a:pPr algn="ctr"/>
                      <a:r>
                        <a:rPr lang="it-IT" sz="1200" b="1" i="1" dirty="0"/>
                        <a:t>10</a:t>
                      </a:r>
                    </a:p>
                  </a:txBody>
                  <a:tcPr marL="77316" marR="77316" marT="38658" marB="38658"/>
                </a:tc>
                <a:tc>
                  <a:txBody>
                    <a:bodyPr/>
                    <a:lstStyle/>
                    <a:p>
                      <a:r>
                        <a:rPr lang="it-IT" sz="1000" b="0" i="0" kern="1200" dirty="0">
                          <a:solidFill>
                            <a:schemeClr val="dk1"/>
                          </a:solidFill>
                          <a:effectLst/>
                          <a:latin typeface="+mn-lt"/>
                          <a:ea typeface="+mn-ea"/>
                          <a:cs typeface="+mn-cs"/>
                        </a:rPr>
                        <a:t>3415.12</a:t>
                      </a:r>
                    </a:p>
                  </a:txBody>
                  <a:tcPr marL="77316" marR="77316" marT="38658" marB="38658">
                    <a:solidFill>
                      <a:schemeClr val="bg1">
                        <a:lumMod val="85000"/>
                      </a:schemeClr>
                    </a:solidFill>
                  </a:tcPr>
                </a:tc>
                <a:tc>
                  <a:txBody>
                    <a:bodyPr/>
                    <a:lstStyle/>
                    <a:p>
                      <a:r>
                        <a:rPr lang="it-IT" sz="1000" b="0" i="0" kern="1200" dirty="0">
                          <a:solidFill>
                            <a:schemeClr val="dk1"/>
                          </a:solidFill>
                          <a:effectLst/>
                          <a:latin typeface="+mn-lt"/>
                          <a:ea typeface="+mn-ea"/>
                          <a:cs typeface="+mn-cs"/>
                        </a:rPr>
                        <a:t>3758.85</a:t>
                      </a:r>
                    </a:p>
                  </a:txBody>
                  <a:tcPr marL="77316" marR="77316" marT="38658" marB="38658"/>
                </a:tc>
                <a:tc>
                  <a:txBody>
                    <a:bodyPr/>
                    <a:lstStyle/>
                    <a:p>
                      <a:r>
                        <a:rPr lang="it-IT" sz="1000" b="0" i="0" kern="1200" dirty="0">
                          <a:solidFill>
                            <a:schemeClr val="dk1"/>
                          </a:solidFill>
                          <a:effectLst/>
                          <a:latin typeface="+mn-lt"/>
                          <a:ea typeface="+mn-ea"/>
                          <a:cs typeface="+mn-cs"/>
                        </a:rPr>
                        <a:t>3175.75</a:t>
                      </a:r>
                    </a:p>
                  </a:txBody>
                  <a:tcPr marL="77316" marR="77316" marT="38658" marB="38658">
                    <a:solidFill>
                      <a:srgbClr val="00B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3392.62</a:t>
                      </a:r>
                    </a:p>
                  </a:txBody>
                  <a:tcPr marL="77316" marR="77316" marT="38658" marB="38658"/>
                </a:tc>
                <a:extLst>
                  <a:ext uri="{0D108BD9-81ED-4DB2-BD59-A6C34878D82A}">
                    <a16:rowId xmlns:a16="http://schemas.microsoft.com/office/drawing/2014/main" val="556880110"/>
                  </a:ext>
                </a:extLst>
              </a:tr>
              <a:tr h="370294">
                <a:tc>
                  <a:txBody>
                    <a:bodyPr/>
                    <a:lstStyle/>
                    <a:p>
                      <a:pPr algn="ctr"/>
                      <a:r>
                        <a:rPr lang="it-IT" sz="1200" b="1" i="1" dirty="0"/>
                        <a:t>15</a:t>
                      </a:r>
                    </a:p>
                  </a:txBody>
                  <a:tcPr marL="77316" marR="77316" marT="38658" marB="38658"/>
                </a:tc>
                <a:tc>
                  <a:txBody>
                    <a:bodyPr/>
                    <a:lstStyle/>
                    <a:p>
                      <a:r>
                        <a:rPr lang="it-IT" sz="1000" b="0" i="0" kern="1200" dirty="0">
                          <a:solidFill>
                            <a:schemeClr val="dk1"/>
                          </a:solidFill>
                          <a:effectLst/>
                          <a:latin typeface="+mn-lt"/>
                          <a:ea typeface="+mn-ea"/>
                          <a:cs typeface="+mn-cs"/>
                        </a:rPr>
                        <a:t>3393.89</a:t>
                      </a:r>
                    </a:p>
                  </a:txBody>
                  <a:tcPr marL="77316" marR="77316" marT="38658" marB="38658">
                    <a:solidFill>
                      <a:schemeClr val="bg1">
                        <a:lumMod val="85000"/>
                      </a:schemeClr>
                    </a:solidFill>
                  </a:tcPr>
                </a:tc>
                <a:tc>
                  <a:txBody>
                    <a:bodyPr/>
                    <a:lstStyle/>
                    <a:p>
                      <a:r>
                        <a:rPr lang="it-IT" sz="1000" b="0" i="0" kern="1200" dirty="0">
                          <a:solidFill>
                            <a:schemeClr val="dk1"/>
                          </a:solidFill>
                          <a:effectLst/>
                          <a:latin typeface="+mn-lt"/>
                          <a:ea typeface="+mn-ea"/>
                          <a:cs typeface="+mn-cs"/>
                        </a:rPr>
                        <a:t>3487.59</a:t>
                      </a:r>
                    </a:p>
                  </a:txBody>
                  <a:tcPr marL="77316" marR="77316" marT="38658" marB="38658">
                    <a:noFill/>
                  </a:tcPr>
                </a:tc>
                <a:tc>
                  <a:txBody>
                    <a:bodyPr/>
                    <a:lstStyle/>
                    <a:p>
                      <a:r>
                        <a:rPr lang="it-IT" sz="1000" b="0" i="0" kern="1200" dirty="0">
                          <a:solidFill>
                            <a:schemeClr val="dk1"/>
                          </a:solidFill>
                          <a:effectLst/>
                          <a:latin typeface="+mn-lt"/>
                          <a:ea typeface="+mn-ea"/>
                          <a:cs typeface="+mn-cs"/>
                        </a:rPr>
                        <a:t>3559.87</a:t>
                      </a:r>
                    </a:p>
                  </a:txBody>
                  <a:tcPr marL="77316" marR="77316" marT="38658" marB="38658">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3349.36</a:t>
                      </a:r>
                    </a:p>
                  </a:txBody>
                  <a:tcPr marL="77316" marR="77316" marT="38658" marB="38658">
                    <a:solidFill>
                      <a:srgbClr val="FFFF00"/>
                    </a:solidFill>
                  </a:tcPr>
                </a:tc>
                <a:extLst>
                  <a:ext uri="{0D108BD9-81ED-4DB2-BD59-A6C34878D82A}">
                    <a16:rowId xmlns:a16="http://schemas.microsoft.com/office/drawing/2014/main" val="3068703127"/>
                  </a:ext>
                </a:extLst>
              </a:tr>
            </a:tbl>
          </a:graphicData>
        </a:graphic>
      </p:graphicFrame>
      <p:graphicFrame>
        <p:nvGraphicFramePr>
          <p:cNvPr id="34"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1517909943"/>
              </p:ext>
            </p:extLst>
          </p:nvPr>
        </p:nvGraphicFramePr>
        <p:xfrm>
          <a:off x="2890090" y="2320400"/>
          <a:ext cx="3172686" cy="1962767"/>
        </p:xfrm>
        <a:graphic>
          <a:graphicData uri="http://schemas.openxmlformats.org/drawingml/2006/table">
            <a:tbl>
              <a:tblPr firstRow="1" bandRow="1">
                <a:tableStyleId>{D7AC3CCA-C797-4891-BE02-D94E43425B78}</a:tableStyleId>
              </a:tblPr>
              <a:tblGrid>
                <a:gridCol w="639199">
                  <a:extLst>
                    <a:ext uri="{9D8B030D-6E8A-4147-A177-3AD203B41FA5}">
                      <a16:colId xmlns:a16="http://schemas.microsoft.com/office/drawing/2014/main" val="1229876134"/>
                    </a:ext>
                  </a:extLst>
                </a:gridCol>
                <a:gridCol w="636848">
                  <a:extLst>
                    <a:ext uri="{9D8B030D-6E8A-4147-A177-3AD203B41FA5}">
                      <a16:colId xmlns:a16="http://schemas.microsoft.com/office/drawing/2014/main" val="3099311952"/>
                    </a:ext>
                  </a:extLst>
                </a:gridCol>
                <a:gridCol w="618241">
                  <a:extLst>
                    <a:ext uri="{9D8B030D-6E8A-4147-A177-3AD203B41FA5}">
                      <a16:colId xmlns:a16="http://schemas.microsoft.com/office/drawing/2014/main" val="2395735390"/>
                    </a:ext>
                  </a:extLst>
                </a:gridCol>
                <a:gridCol w="639199">
                  <a:extLst>
                    <a:ext uri="{9D8B030D-6E8A-4147-A177-3AD203B41FA5}">
                      <a16:colId xmlns:a16="http://schemas.microsoft.com/office/drawing/2014/main" val="2674043146"/>
                    </a:ext>
                  </a:extLst>
                </a:gridCol>
                <a:gridCol w="639199">
                  <a:extLst>
                    <a:ext uri="{9D8B030D-6E8A-4147-A177-3AD203B41FA5}">
                      <a16:colId xmlns:a16="http://schemas.microsoft.com/office/drawing/2014/main" val="3536713904"/>
                    </a:ext>
                  </a:extLst>
                </a:gridCol>
              </a:tblGrid>
              <a:tr h="370686">
                <a:tc gridSpan="5">
                  <a:txBody>
                    <a:bodyPr/>
                    <a:lstStyle/>
                    <a:p>
                      <a:pPr algn="ctr"/>
                      <a:r>
                        <a:rPr lang="it-IT" sz="1200" b="1" i="1" dirty="0"/>
                        <a:t>Crossover</a:t>
                      </a:r>
                      <a:r>
                        <a:rPr lang="it-IT" sz="1200" b="1" i="1" baseline="0" dirty="0"/>
                        <a:t> 10</a:t>
                      </a:r>
                      <a:endParaRPr lang="it-IT" sz="1400" b="1" i="1" dirty="0"/>
                    </a:p>
                  </a:txBody>
                  <a:tcPr marL="77417" marR="77417" marT="38709" marB="387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sz="1400" b="1" i="1" dirty="0"/>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63677">
                <a:tc>
                  <a:txBody>
                    <a:bodyPr/>
                    <a:lstStyle/>
                    <a:p>
                      <a:pPr algn="r"/>
                      <a:r>
                        <a:rPr lang="it-IT" sz="1200" i="1" dirty="0"/>
                        <a:t>  </a:t>
                      </a:r>
                      <a:r>
                        <a:rPr lang="it-IT" sz="1100" i="1" dirty="0" err="1"/>
                        <a:t>Prob</a:t>
                      </a:r>
                      <a:endParaRPr lang="it-IT" sz="1500" i="1" dirty="0"/>
                    </a:p>
                    <a:p>
                      <a:r>
                        <a:rPr lang="it-IT" sz="1200" i="1" dirty="0"/>
                        <a:t>Dim</a:t>
                      </a:r>
                      <a:endParaRPr lang="it-IT" sz="2000" i="1" dirty="0"/>
                    </a:p>
                  </a:txBody>
                  <a:tcPr marL="77417" marR="77417" marT="38709" marB="38709">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dirty="0"/>
                        <a:t>5%</a:t>
                      </a:r>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a:t>10%</a:t>
                      </a:r>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a:t>20%</a:t>
                      </a:r>
                    </a:p>
                  </a:txBody>
                  <a:tcPr marL="77417" marR="77417" marT="38709" marB="38709">
                    <a:lnT w="12700" cap="flat" cmpd="sng" algn="ctr">
                      <a:solidFill>
                        <a:schemeClr val="tx1"/>
                      </a:solidFill>
                      <a:prstDash val="solid"/>
                      <a:round/>
                      <a:headEnd type="none" w="med" len="med"/>
                      <a:tailEnd type="none" w="med" len="med"/>
                    </a:lnT>
                  </a:tcPr>
                </a:tc>
                <a:tc>
                  <a:txBody>
                    <a:bodyPr/>
                    <a:lstStyle/>
                    <a:p>
                      <a:pPr algn="ctr"/>
                      <a:r>
                        <a:rPr lang="it-IT" sz="1200" b="1" i="1" dirty="0"/>
                        <a:t>30%</a:t>
                      </a:r>
                    </a:p>
                  </a:txBody>
                  <a:tcPr marL="77417" marR="77417" marT="38709" marB="38709">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42047">
                <a:tc>
                  <a:txBody>
                    <a:bodyPr/>
                    <a:lstStyle/>
                    <a:p>
                      <a:pPr algn="ctr"/>
                      <a:r>
                        <a:rPr lang="it-IT" sz="1200" b="1" i="1" dirty="0"/>
                        <a:t>5</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3194.77</a:t>
                      </a:r>
                    </a:p>
                    <a:p>
                      <a:pPr algn="ctr"/>
                      <a:endParaRPr lang="it-IT" sz="1000" dirty="0"/>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3149.14</a:t>
                      </a:r>
                    </a:p>
                  </a:txBody>
                  <a:tcPr marL="77417" marR="77417" marT="38709" marB="38709">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3271.39</a:t>
                      </a:r>
                    </a:p>
                  </a:txBody>
                  <a:tcPr marL="77417" marR="77417" marT="38709" marB="38709">
                    <a:solidFill>
                      <a:srgbClr val="E5E5E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3526.53</a:t>
                      </a:r>
                    </a:p>
                  </a:txBody>
                  <a:tcPr marL="77417" marR="77417" marT="38709" marB="38709">
                    <a:solidFill>
                      <a:srgbClr val="FF0000"/>
                    </a:solidFill>
                  </a:tcPr>
                </a:tc>
                <a:extLst>
                  <a:ext uri="{0D108BD9-81ED-4DB2-BD59-A6C34878D82A}">
                    <a16:rowId xmlns:a16="http://schemas.microsoft.com/office/drawing/2014/main" val="2948238502"/>
                  </a:ext>
                </a:extLst>
              </a:tr>
              <a:tr h="363968">
                <a:tc>
                  <a:txBody>
                    <a:bodyPr/>
                    <a:lstStyle/>
                    <a:p>
                      <a:pPr algn="ctr"/>
                      <a:r>
                        <a:rPr lang="it-IT" sz="1200" b="1" i="1" dirty="0"/>
                        <a:t>10</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3097.15</a:t>
                      </a:r>
                    </a:p>
                  </a:txBody>
                  <a:tcPr marL="77417" marR="77417" marT="38709" marB="38709">
                    <a:solidFill>
                      <a:srgbClr val="00B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3208.96</a:t>
                      </a:r>
                    </a:p>
                  </a:txBody>
                  <a:tcPr marL="77417" marR="77417" marT="38709" marB="38709">
                    <a:solidFill>
                      <a:srgbClr val="E5E5E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3118.06</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3122.98</a:t>
                      </a:r>
                    </a:p>
                  </a:txBody>
                  <a:tcPr marL="77417" marR="77417" marT="38709" marB="38709"/>
                </a:tc>
                <a:extLst>
                  <a:ext uri="{0D108BD9-81ED-4DB2-BD59-A6C34878D82A}">
                    <a16:rowId xmlns:a16="http://schemas.microsoft.com/office/drawing/2014/main" val="556880110"/>
                  </a:ext>
                </a:extLst>
              </a:tr>
              <a:tr h="370777">
                <a:tc>
                  <a:txBody>
                    <a:bodyPr/>
                    <a:lstStyle/>
                    <a:p>
                      <a:pPr algn="ctr"/>
                      <a:r>
                        <a:rPr lang="it-IT" sz="1200" b="1" i="1" dirty="0"/>
                        <a:t>15</a:t>
                      </a:r>
                    </a:p>
                  </a:txBody>
                  <a:tcPr marL="77417" marR="77417" marT="38709" marB="38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3198.02</a:t>
                      </a:r>
                    </a:p>
                  </a:txBody>
                  <a:tcPr marL="77417" marR="77417" marT="38709" marB="38709">
                    <a:solidFill>
                      <a:schemeClr val="bg1">
                        <a:lumMod val="8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3119.14</a:t>
                      </a:r>
                    </a:p>
                  </a:txBody>
                  <a:tcPr marL="77417" marR="77417" marT="38709" marB="38709">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3125.35</a:t>
                      </a:r>
                    </a:p>
                    <a:p>
                      <a:pPr algn="ctr"/>
                      <a:endParaRPr lang="it-IT" sz="1000" dirty="0"/>
                    </a:p>
                  </a:txBody>
                  <a:tcPr marL="77417" marR="77417" marT="38709" marB="38709">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1000" b="0" i="0" kern="1200" dirty="0">
                          <a:solidFill>
                            <a:schemeClr val="dk1"/>
                          </a:solidFill>
                          <a:effectLst/>
                          <a:latin typeface="+mn-lt"/>
                          <a:ea typeface="+mn-ea"/>
                          <a:cs typeface="+mn-cs"/>
                        </a:rPr>
                        <a:t>3118.65</a:t>
                      </a:r>
                    </a:p>
                  </a:txBody>
                  <a:tcPr marL="77417" marR="77417" marT="38709" marB="38709">
                    <a:solidFill>
                      <a:srgbClr val="FFFF00"/>
                    </a:solidFill>
                  </a:tcPr>
                </a:tc>
                <a:extLst>
                  <a:ext uri="{0D108BD9-81ED-4DB2-BD59-A6C34878D82A}">
                    <a16:rowId xmlns:a16="http://schemas.microsoft.com/office/drawing/2014/main" val="3068703127"/>
                  </a:ext>
                </a:extLst>
              </a:tr>
            </a:tbl>
          </a:graphicData>
        </a:graphic>
      </p:graphicFrame>
    </p:spTree>
    <p:extLst>
      <p:ext uri="{BB962C8B-B14F-4D97-AF65-F5344CB8AC3E}">
        <p14:creationId xmlns:p14="http://schemas.microsoft.com/office/powerpoint/2010/main" val="1151389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5" y="2137223"/>
            <a:ext cx="11522504" cy="4517873"/>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t-IT" sz="1800" dirty="0">
                <a:solidFill>
                  <a:schemeClr val="tx1"/>
                </a:solidFill>
              </a:rPr>
              <a:t>Le precedenti tabelle sono state costruite modificando i parametri:</a:t>
            </a:r>
          </a:p>
          <a:p>
            <a:pPr algn="just"/>
            <a:endParaRPr lang="it-IT" sz="1800" dirty="0">
              <a:solidFill>
                <a:schemeClr val="tx1"/>
              </a:solidFill>
            </a:endParaRPr>
          </a:p>
          <a:p>
            <a:pPr marL="742950" lvl="1" indent="-285750" algn="just">
              <a:buFont typeface="Arial" panose="020B0604020202020204" pitchFamily="34" charset="0"/>
              <a:buChar char="•"/>
            </a:pPr>
            <a:r>
              <a:rPr lang="it-IT" b="1" i="1" dirty="0">
                <a:solidFill>
                  <a:schemeClr val="tx1"/>
                </a:solidFill>
              </a:rPr>
              <a:t>Dimensione del crossover </a:t>
            </a:r>
            <a:r>
              <a:rPr lang="it-IT" dirty="0">
                <a:solidFill>
                  <a:schemeClr val="tx1"/>
                </a:solidFill>
              </a:rPr>
              <a:t>(numero di nodi massimi per il crossover).</a:t>
            </a:r>
          </a:p>
          <a:p>
            <a:pPr marL="742950" lvl="1" indent="-285750" algn="just">
              <a:buFont typeface="Arial" panose="020B0604020202020204" pitchFamily="34" charset="0"/>
              <a:buChar char="•"/>
            </a:pPr>
            <a:r>
              <a:rPr lang="it-IT" b="1" i="1" dirty="0">
                <a:solidFill>
                  <a:schemeClr val="tx1"/>
                </a:solidFill>
              </a:rPr>
              <a:t>Dimensione della mutazione </a:t>
            </a:r>
            <a:r>
              <a:rPr lang="it-IT" dirty="0">
                <a:solidFill>
                  <a:schemeClr val="tx1"/>
                </a:solidFill>
              </a:rPr>
              <a:t>(numero di «swap» da effettuare in caso di mutazione).</a:t>
            </a:r>
          </a:p>
          <a:p>
            <a:pPr marL="742950" lvl="1" indent="-285750" algn="just">
              <a:buFont typeface="Arial" panose="020B0604020202020204" pitchFamily="34" charset="0"/>
              <a:buChar char="•"/>
            </a:pPr>
            <a:r>
              <a:rPr lang="it-IT" b="1" i="1" dirty="0">
                <a:solidFill>
                  <a:schemeClr val="tx1"/>
                </a:solidFill>
              </a:rPr>
              <a:t>Probabilità di mutazione</a:t>
            </a:r>
            <a:r>
              <a:rPr lang="it-IT" i="1" dirty="0">
                <a:solidFill>
                  <a:schemeClr val="tx1"/>
                </a:solidFill>
              </a:rPr>
              <a:t>.</a:t>
            </a:r>
            <a:endParaRPr lang="it-IT" b="1" i="1" dirty="0">
              <a:solidFill>
                <a:schemeClr val="tx1"/>
              </a:solidFill>
            </a:endParaRPr>
          </a:p>
          <a:p>
            <a:pPr marL="285750" indent="-285750" algn="just">
              <a:buFont typeface="Arial" panose="020B0604020202020204" pitchFamily="34" charset="0"/>
              <a:buChar char="•"/>
            </a:pPr>
            <a:endParaRPr lang="it-IT" i="1" u="sng" dirty="0">
              <a:solidFill>
                <a:schemeClr val="tx1"/>
              </a:solidFill>
            </a:endParaRPr>
          </a:p>
          <a:p>
            <a:pPr algn="just"/>
            <a:r>
              <a:rPr lang="it-IT" sz="1800" dirty="0">
                <a:solidFill>
                  <a:schemeClr val="tx1"/>
                </a:solidFill>
              </a:rPr>
              <a:t>I test sono stati effettuati considerando la stessa popolazione iniziale per ogni tabella.</a:t>
            </a:r>
          </a:p>
          <a:p>
            <a:pPr algn="just"/>
            <a:r>
              <a:rPr lang="it-IT" sz="1800" dirty="0">
                <a:solidFill>
                  <a:schemeClr val="tx1"/>
                </a:solidFill>
              </a:rPr>
              <a:t>La popolazione iniziale (calcolata con MDPDF) ha l’individuo migliore con valore di funzione obiettivo: </a:t>
            </a:r>
          </a:p>
          <a:p>
            <a:pPr algn="just"/>
            <a:r>
              <a:rPr lang="it-IT" b="1" i="1" dirty="0">
                <a:solidFill>
                  <a:schemeClr val="tx1"/>
                </a:solidFill>
              </a:rPr>
              <a:t>					</a:t>
            </a:r>
          </a:p>
          <a:p>
            <a:pPr algn="just"/>
            <a:r>
              <a:rPr lang="it-IT" sz="1800" b="1" i="1" dirty="0">
                <a:solidFill>
                  <a:schemeClr val="tx1"/>
                </a:solidFill>
              </a:rPr>
              <a:t>					3516.95</a:t>
            </a:r>
          </a:p>
          <a:p>
            <a:pPr algn="just"/>
            <a:endParaRPr lang="it-IT" sz="1800" dirty="0">
              <a:solidFill>
                <a:schemeClr val="tx1"/>
              </a:solidFill>
            </a:endParaRPr>
          </a:p>
          <a:p>
            <a:pPr algn="just"/>
            <a:r>
              <a:rPr lang="it-IT" sz="1800" dirty="0">
                <a:solidFill>
                  <a:schemeClr val="tx1"/>
                </a:solidFill>
              </a:rPr>
              <a:t>Ogni elemento della tabella è stato calcolato 3 volte ed è stato preso il risultato migliore.</a:t>
            </a:r>
          </a:p>
          <a:p>
            <a:pPr algn="just"/>
            <a:endParaRPr lang="it-IT" sz="1800" i="1" u="sng" dirty="0">
              <a:solidFill>
                <a:schemeClr val="tx1"/>
              </a:solidFill>
            </a:endParaRPr>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dirty="0">
                <a:solidFill>
                  <a:srgbClr val="FFFFFF"/>
                </a:solidFill>
              </a:rPr>
              <a:t>Confronto dei risultati : Algoritmo Genetico</a:t>
            </a:r>
          </a:p>
        </p:txBody>
      </p:sp>
    </p:spTree>
    <p:extLst>
      <p:ext uri="{BB962C8B-B14F-4D97-AF65-F5344CB8AC3E}">
        <p14:creationId xmlns:p14="http://schemas.microsoft.com/office/powerpoint/2010/main" val="393420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a:t>
            </a:r>
            <a:r>
              <a:rPr lang="en-US" sz="1600">
                <a:solidFill>
                  <a:srgbClr val="FFFFFF"/>
                </a:solidFill>
              </a:rPr>
              <a:t>un insieme di cicli hamiltoniano </a:t>
            </a:r>
            <a:r>
              <a:rPr lang="en-US" sz="1600" dirty="0" err="1">
                <a:solidFill>
                  <a:srgbClr val="FFFFFF"/>
                </a:solidFill>
              </a:rPr>
              <a:t>cioè</a:t>
            </a:r>
            <a:r>
              <a:rPr lang="en-US" sz="1600" dirty="0">
                <a:solidFill>
                  <a:srgbClr val="FFFFFF"/>
                </a:solidFill>
              </a:rPr>
              <a:t> </a:t>
            </a:r>
            <a:r>
              <a:rPr lang="en-US" sz="1600">
                <a:solidFill>
                  <a:srgbClr val="FFFFFF"/>
                </a:solidFill>
              </a:rPr>
              <a:t>un insieme di percorsi </a:t>
            </a:r>
            <a:r>
              <a:rPr lang="en-US" sz="1600" err="1">
                <a:solidFill>
                  <a:srgbClr val="FFFFFF"/>
                </a:solidFill>
              </a:rPr>
              <a:t>che</a:t>
            </a:r>
            <a:r>
              <a:rPr lang="en-US" sz="1600">
                <a:solidFill>
                  <a:srgbClr val="FFFFFF"/>
                </a:solidFill>
              </a:rPr>
              <a:t> toccano</a:t>
            </a:r>
            <a:r>
              <a:rPr lang="en-US" sz="1600" dirty="0">
                <a:solidFill>
                  <a:srgbClr val="FFFFFF"/>
                </a:solidFill>
              </a:rPr>
              <a:t> </a:t>
            </a:r>
            <a:r>
              <a:rPr lang="en-US" sz="1600">
                <a:solidFill>
                  <a:srgbClr val="FFFFFF"/>
                </a:solidFill>
              </a:rPr>
              <a:t>tutti </a:t>
            </a:r>
            <a:r>
              <a:rPr lang="en-US" sz="1600" dirty="0" err="1">
                <a:solidFill>
                  <a:srgbClr val="FFFFFF"/>
                </a:solidFill>
              </a:rPr>
              <a:t>i</a:t>
            </a:r>
            <a:r>
              <a:rPr lang="en-US" sz="1600" dirty="0">
                <a:solidFill>
                  <a:srgbClr val="FFFFFF"/>
                </a:solidFill>
              </a:rPr>
              <a:t> nodi di un cluster una </a:t>
            </a:r>
            <a:r>
              <a:rPr lang="en-US" sz="1600">
                <a:solidFill>
                  <a:srgbClr val="FFFFFF"/>
                </a:solidFill>
              </a:rPr>
              <a:t>sola volta (partendo dal deposito).</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85800"/>
            <a:ext cx="3424739" cy="5581650"/>
          </a:xfrm>
        </p:spPr>
        <p:txBody>
          <a:bodyPr anchor="ctr">
            <a:normAutofit/>
          </a:bodyPr>
          <a:lstStyle/>
          <a:p>
            <a:pPr>
              <a:buFont typeface="Wingdings" panose="05000000000000000000" pitchFamily="2" charset="2"/>
              <a:buChar char="Ø"/>
            </a:pPr>
            <a:r>
              <a:rPr lang="it-IT" sz="1800">
                <a:solidFill>
                  <a:srgbClr val="FFFFFF"/>
                </a:solidFill>
              </a:rPr>
              <a:t>L’algoritmo </a:t>
            </a:r>
            <a:r>
              <a:rPr lang="it-IT" sz="1800" dirty="0">
                <a:solidFill>
                  <a:srgbClr val="FFFFFF"/>
                </a:solidFill>
              </a:rPr>
              <a:t>simula </a:t>
            </a:r>
            <a:r>
              <a:rPr lang="it-IT" sz="1800">
                <a:solidFill>
                  <a:srgbClr val="FFFFFF"/>
                </a:solidFill>
              </a:rPr>
              <a:t>l’evoluzione di una popolazione (dove ogni individuo è una soluzione) attraverso </a:t>
            </a:r>
            <a:r>
              <a:rPr lang="it-IT" sz="1800" dirty="0">
                <a:solidFill>
                  <a:srgbClr val="FFFFFF"/>
                </a:solidFill>
              </a:rPr>
              <a:t>l’uso di operatori genetici che permettono la trasmissione e la mutazione del </a:t>
            </a:r>
            <a:r>
              <a:rPr lang="it-IT" sz="1800">
                <a:solidFill>
                  <a:srgbClr val="FFFFFF"/>
                </a:solidFill>
              </a:rPr>
              <a:t>contenuto informativo . L’evoluzione termina quando le soluzioni della popolazione assumono una fitness molto simile .</a:t>
            </a:r>
          </a:p>
          <a:p>
            <a:pPr>
              <a:buFont typeface="Wingdings" panose="05000000000000000000" pitchFamily="2" charset="2"/>
              <a:buChar char="Ø"/>
            </a:pPr>
            <a:r>
              <a:rPr lang="it-IT" sz="1800">
                <a:solidFill>
                  <a:srgbClr val="FFFFFF"/>
                </a:solidFill>
              </a:rPr>
              <a:t>L’algoritmo prevede una </a:t>
            </a:r>
            <a:r>
              <a:rPr lang="it-IT" sz="1800" b="1">
                <a:solidFill>
                  <a:srgbClr val="FFFFFF"/>
                </a:solidFill>
              </a:rPr>
              <a:t>popolazione iniziale</a:t>
            </a:r>
            <a:r>
              <a:rPr lang="it-IT" sz="1800">
                <a:solidFill>
                  <a:srgbClr val="FFFFFF"/>
                </a:solidFill>
              </a:rPr>
              <a:t> la quale consiste in un insieme di soluzioni ammissibili generate a partire da un’euristica o casualmente. In un problema CVRPTW non è possibile generare casualmente tutte soluzioni ammissibili pertanto si è scelto di usare un’euristica .</a:t>
            </a: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a:t>
            </a:r>
            <a:r>
              <a:rPr lang="it-IT" sz="4000">
                <a:solidFill>
                  <a:srgbClr val="FFFFFF"/>
                </a:solidFill>
              </a:rPr>
              <a:t>: 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a:solidFill>
                  <a:srgbClr val="FFFFFF"/>
                </a:solidFill>
              </a:rPr>
              <a:t>Inizializzazione: </a:t>
            </a:r>
            <a:r>
              <a:rPr lang="it-IT" sz="1800">
                <a:solidFill>
                  <a:srgbClr val="FFFFFF"/>
                </a:solidFill>
              </a:rPr>
              <a:t>si generano</a:t>
            </a:r>
            <a:r>
              <a:rPr lang="it-IT" sz="1800" b="1">
                <a:solidFill>
                  <a:srgbClr val="FFFFFF"/>
                </a:solidFill>
              </a:rPr>
              <a:t> X</a:t>
            </a:r>
            <a:r>
              <a:rPr lang="it-IT" sz="1800">
                <a:solidFill>
                  <a:srgbClr val="FFFFFF"/>
                </a:solidFill>
              </a:rPr>
              <a:t> </a:t>
            </a:r>
            <a:r>
              <a:rPr lang="it-IT" sz="1800" dirty="0">
                <a:solidFill>
                  <a:srgbClr val="FFFFFF"/>
                </a:solidFill>
              </a:rPr>
              <a:t>soluzioni </a:t>
            </a:r>
            <a:r>
              <a:rPr lang="it-IT" sz="1800">
                <a:solidFill>
                  <a:srgbClr val="FFFFFF"/>
                </a:solidFill>
              </a:rPr>
              <a:t>ammissibili attraverso l’uso di un’euristica greedy. </a:t>
            </a:r>
          </a:p>
          <a:p>
            <a:pPr>
              <a:buFont typeface="Wingdings" panose="05000000000000000000" pitchFamily="2" charset="2"/>
              <a:buChar char="Ø"/>
            </a:pPr>
            <a:r>
              <a:rPr lang="it-IT" sz="1800" b="1">
                <a:solidFill>
                  <a:srgbClr val="FFFFFF"/>
                </a:solidFill>
              </a:rPr>
              <a:t>Selezione: </a:t>
            </a:r>
            <a:r>
              <a:rPr lang="it-IT" sz="1800">
                <a:solidFill>
                  <a:srgbClr val="FFFFFF"/>
                </a:solidFill>
              </a:rPr>
              <a:t>si selezionano coppie di percorsi in base alla simulazione Montecarlo/ simulazione Torneo </a:t>
            </a:r>
          </a:p>
          <a:p>
            <a:pPr>
              <a:buFont typeface="Wingdings" panose="05000000000000000000" pitchFamily="2" charset="2"/>
              <a:buChar char="Ø"/>
            </a:pPr>
            <a:r>
              <a:rPr lang="it-IT" sz="180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a:t>
            </a:r>
            <a:r>
              <a:rPr lang="it-IT" sz="1800">
                <a:solidFill>
                  <a:srgbClr val="FFFFFF"/>
                </a:solidFill>
              </a:rPr>
              <a:t>crossover valutando successivamente l’ammissibilità </a:t>
            </a:r>
            <a:r>
              <a:rPr lang="it-IT" sz="1800" dirty="0">
                <a:solidFill>
                  <a:srgbClr val="FFFFFF"/>
                </a:solidFill>
              </a:rPr>
              <a:t>delle </a:t>
            </a:r>
            <a:r>
              <a:rPr lang="it-IT" sz="1800">
                <a:solidFill>
                  <a:srgbClr val="FFFFFF"/>
                </a:solidFill>
              </a:rPr>
              <a:t>nuove soluzioni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a:t>
            </a:r>
            <a:r>
              <a:rPr lang="it-IT" sz="1800">
                <a:solidFill>
                  <a:srgbClr val="FFFFFF"/>
                </a:solidFill>
              </a:rPr>
              <a:t>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grpSp>
        <p:nvGrpSpPr>
          <p:cNvPr id="3" name="Gruppo 2">
            <a:extLst>
              <a:ext uri="{FF2B5EF4-FFF2-40B4-BE49-F238E27FC236}">
                <a16:creationId xmlns:a16="http://schemas.microsoft.com/office/drawing/2014/main" id="{74400841-28AB-40B7-B75B-0D459A2E9501}"/>
              </a:ext>
            </a:extLst>
          </p:cNvPr>
          <p:cNvGrpSpPr/>
          <p:nvPr/>
        </p:nvGrpSpPr>
        <p:grpSpPr>
          <a:xfrm>
            <a:off x="2749718" y="2481070"/>
            <a:ext cx="2578062" cy="4102852"/>
            <a:chOff x="2749718" y="2481070"/>
            <a:chExt cx="2578062" cy="4102852"/>
          </a:xfrm>
        </p:grpSpPr>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rotWithShape="1">
            <a:blip r:embed="rId2"/>
            <a:srcRect r="57258"/>
            <a:stretch/>
          </p:blipFill>
          <p:spPr>
            <a:xfrm>
              <a:off x="2749718" y="2481070"/>
              <a:ext cx="2411282" cy="4102852"/>
            </a:xfrm>
            <a:prstGeom prst="rect">
              <a:avLst/>
            </a:prstGeom>
          </p:spPr>
        </p:pic>
        <p:sp>
          <p:nvSpPr>
            <p:cNvPr id="2" name="Rettangolo 1">
              <a:extLst>
                <a:ext uri="{FF2B5EF4-FFF2-40B4-BE49-F238E27FC236}">
                  <a16:creationId xmlns:a16="http://schemas.microsoft.com/office/drawing/2014/main" id="{2C0BE489-99FE-4A16-8386-3BCF1E6ECE25}"/>
                </a:ext>
              </a:extLst>
            </p:cNvPr>
            <p:cNvSpPr/>
            <p:nvPr/>
          </p:nvSpPr>
          <p:spPr>
            <a:xfrm>
              <a:off x="4292082" y="2789853"/>
              <a:ext cx="1035698" cy="513184"/>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7978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 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5016982"/>
          </a:xfrm>
        </p:spPr>
        <p:txBody>
          <a:bodyPr anchor="ctr">
            <a:normAutofit fontScale="92500" lnSpcReduction="10000"/>
          </a:bodyPr>
          <a:lstStyle/>
          <a:p>
            <a:pPr>
              <a:buFont typeface="Wingdings" panose="05000000000000000000" pitchFamily="2" charset="2"/>
              <a:buChar char="Ø"/>
            </a:pPr>
            <a:r>
              <a:rPr lang="it-IT" sz="1800" b="1">
                <a:solidFill>
                  <a:srgbClr val="FFFFFF"/>
                </a:solidFill>
              </a:rPr>
              <a:t>Codifica: </a:t>
            </a:r>
            <a:r>
              <a:rPr lang="it-IT" sz="1800">
                <a:solidFill>
                  <a:srgbClr val="FFFFFF"/>
                </a:solidFill>
              </a:rPr>
              <a:t>ogni soluzione è una stringa di </a:t>
            </a:r>
            <a:r>
              <a:rPr lang="it-IT" sz="1800" b="1">
                <a:solidFill>
                  <a:srgbClr val="FFFFFF"/>
                </a:solidFill>
              </a:rPr>
              <a:t>K</a:t>
            </a:r>
            <a:r>
              <a:rPr lang="it-IT" sz="1800">
                <a:solidFill>
                  <a:srgbClr val="FFFFFF"/>
                </a:solidFill>
              </a:rPr>
              <a:t> elementi ordinati secondo il verso di percorrenza. </a:t>
            </a:r>
            <a:r>
              <a:rPr lang="it-IT" sz="1800" b="1">
                <a:solidFill>
                  <a:srgbClr val="FFFFFF"/>
                </a:solidFill>
              </a:rPr>
              <a:t>K</a:t>
            </a:r>
            <a:r>
              <a:rPr lang="it-IT" sz="1800">
                <a:solidFill>
                  <a:srgbClr val="FFFFFF"/>
                </a:solidFill>
              </a:rPr>
              <a:t> è pari al numero di nodi più il numero di camion impiegati nella soluzione.</a:t>
            </a:r>
          </a:p>
          <a:p>
            <a:pPr>
              <a:buFont typeface="Wingdings" panose="05000000000000000000" pitchFamily="2" charset="2"/>
              <a:buChar char="Ø"/>
            </a:pPr>
            <a:r>
              <a:rPr lang="it-IT" sz="1800">
                <a:solidFill>
                  <a:srgbClr val="FFFFFF"/>
                </a:solidFill>
              </a:rPr>
              <a:t>Nella stringa ogni elemento può assumere un valore tra 0 e N-1.</a:t>
            </a:r>
          </a:p>
          <a:p>
            <a:pPr>
              <a:buFont typeface="Wingdings" panose="05000000000000000000" pitchFamily="2" charset="2"/>
              <a:buChar char="Ø"/>
            </a:pPr>
            <a:r>
              <a:rPr lang="it-IT" sz="1800">
                <a:solidFill>
                  <a:srgbClr val="FFFFFF"/>
                </a:solidFill>
              </a:rPr>
              <a:t>Ogni valore tra 1 e N-1 è presente una sola volta nella stringa mentre il valore 0 (il deposito) si ripete ad inizio e fine di ogni percorso . </a:t>
            </a:r>
          </a:p>
          <a:p>
            <a:pPr>
              <a:buFont typeface="Wingdings" panose="05000000000000000000" pitchFamily="2" charset="2"/>
              <a:buChar char="Ø"/>
            </a:pPr>
            <a:r>
              <a:rPr lang="it-IT" sz="1800">
                <a:solidFill>
                  <a:srgbClr val="FFFFFF"/>
                </a:solidFill>
              </a:rPr>
              <a:t>L’esempio di codifica riportato sulla sinistra è valido per un istanza del CVRPTW con 10 nodi, deposito incluso . Si può notare che il numero di camion impiegati è 3 pertanto la stringa soluzione è composta da K = 10 + 3 = 13 elementi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5112"/>
            <a:ext cx="3260694" cy="617404"/>
            <a:chOff x="2312491" y="2535112"/>
            <a:chExt cx="3260694" cy="617404"/>
          </a:xfrm>
        </p:grpSpPr>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A65E2B79-0DC8-4E85-883F-9ADED7E797FA}"/>
                </a:ext>
              </a:extLst>
            </p:cNvPr>
            <p:cNvSpPr/>
            <p:nvPr/>
          </p:nvSpPr>
          <p:spPr>
            <a:xfrm>
              <a:off x="2410292" y="2823097"/>
              <a:ext cx="1162974" cy="284085"/>
            </a:xfrm>
            <a:prstGeom prst="rect">
              <a:avLst/>
            </a:prstGeom>
            <a:solidFill>
              <a:srgbClr val="0000F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5112"/>
              <a:ext cx="3260694" cy="617404"/>
              <a:chOff x="2312491" y="2535112"/>
              <a:chExt cx="3260694" cy="617404"/>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77518" y="2542755"/>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43855"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Algoritmo genetico : Inizializzazione </a:t>
            </a:r>
            <a:r>
              <a:rPr lang="it-IT" sz="3200" dirty="0">
                <a:solidFill>
                  <a:srgbClr val="FFFFFF"/>
                </a:solidFill>
              </a:rPr>
              <a:t>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a:bodyPr>
          <a:lstStyle/>
          <a:p>
            <a:pPr>
              <a:buFont typeface="Wingdings" panose="05000000000000000000" pitchFamily="2" charset="2"/>
              <a:buChar char="Ø"/>
            </a:pPr>
            <a:r>
              <a:rPr lang="it-IT" sz="1800">
                <a:solidFill>
                  <a:srgbClr val="FFFFFF"/>
                </a:solidFill>
              </a:rPr>
              <a:t>Per la generazione della popolazione iniziale sono state implementate tre possibili euristiche:</a:t>
            </a:r>
          </a:p>
          <a:p>
            <a:pPr marL="446088">
              <a:buFontTx/>
              <a:buChar char="-"/>
            </a:pPr>
            <a:r>
              <a:rPr lang="it-IT" sz="1800" i="1">
                <a:solidFill>
                  <a:srgbClr val="FFFFFF"/>
                </a:solidFill>
              </a:rPr>
              <a:t>Nearest First ;</a:t>
            </a:r>
          </a:p>
          <a:p>
            <a:pPr marL="446088">
              <a:buFontTx/>
              <a:buChar char="-"/>
            </a:pPr>
            <a:r>
              <a:rPr lang="it-IT" sz="1800" i="1">
                <a:solidFill>
                  <a:srgbClr val="FFFFFF"/>
                </a:solidFill>
              </a:rPr>
              <a:t>Earliest Deadline First ;</a:t>
            </a:r>
          </a:p>
          <a:p>
            <a:pPr marL="446088">
              <a:buFontTx/>
              <a:buChar char="-"/>
            </a:pPr>
            <a:r>
              <a:rPr lang="it-IT" sz="1800" i="1">
                <a:solidFill>
                  <a:srgbClr val="FFFFFF"/>
                </a:solidFill>
              </a:rPr>
              <a:t>Minimum Deadline Plus Distance First .</a:t>
            </a:r>
          </a:p>
          <a:p>
            <a:pPr>
              <a:buFont typeface="Wingdings" panose="05000000000000000000" pitchFamily="2" charset="2"/>
              <a:buChar char="Ø"/>
            </a:pPr>
            <a:r>
              <a:rPr lang="it-IT" sz="1800">
                <a:solidFill>
                  <a:srgbClr val="FFFFFF"/>
                </a:solidFill>
              </a:rPr>
              <a:t>Le tre funzioni restituiscono una </a:t>
            </a:r>
            <a:r>
              <a:rPr lang="it-IT" sz="1800" i="1">
                <a:solidFill>
                  <a:srgbClr val="FFFFFF"/>
                </a:solidFill>
              </a:rPr>
              <a:t>Population</a:t>
            </a:r>
            <a:r>
              <a:rPr lang="it-IT" sz="1800">
                <a:solidFill>
                  <a:srgbClr val="FFFFFF"/>
                </a:solidFill>
              </a:rPr>
              <a:t> ovvero una </a:t>
            </a:r>
            <a:r>
              <a:rPr lang="it-IT" sz="1800" dirty="0">
                <a:solidFill>
                  <a:srgbClr val="FFFFFF"/>
                </a:solidFill>
              </a:rPr>
              <a:t>lista di </a:t>
            </a:r>
            <a:r>
              <a:rPr lang="it-IT" sz="1800">
                <a:solidFill>
                  <a:srgbClr val="FFFFFF"/>
                </a:solidFill>
              </a:rPr>
              <a:t>oggetti Solution semplicemente applicando tante volte la stessa euristica. </a:t>
            </a:r>
            <a:r>
              <a:rPr lang="it-IT" sz="1800" dirty="0">
                <a:solidFill>
                  <a:srgbClr val="FFFFFF"/>
                </a:solidFill>
              </a:rPr>
              <a:t>Ogni oggetto soluzione è composto a sua </a:t>
            </a:r>
            <a:r>
              <a:rPr lang="it-IT" sz="1800">
                <a:solidFill>
                  <a:srgbClr val="FFFFFF"/>
                </a:solidFill>
              </a:rPr>
              <a:t>volta da una lista di oggeti nodo che indica i percorsi svolti dai camion. </a:t>
            </a:r>
          </a:p>
          <a:p>
            <a:pPr>
              <a:buFont typeface="Wingdings" panose="05000000000000000000" pitchFamily="2" charset="2"/>
              <a:buChar char="Ø"/>
            </a:pPr>
            <a:r>
              <a:rPr lang="it-IT" sz="1800">
                <a:solidFill>
                  <a:srgbClr val="FFFFFF"/>
                </a:solidFill>
              </a:rPr>
              <a:t>La fitness è valutata come l’inverso della distanza percorsa per servire tutti i nodi. </a:t>
            </a:r>
            <a:endParaRPr lang="it-IT" sz="1800" dirty="0">
              <a:solidFill>
                <a:srgbClr val="FFFFFF"/>
              </a:solidFill>
            </a:endParaRPr>
          </a:p>
        </p:txBody>
      </p:sp>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832C2F55-96BD-4DC4-B03E-5AEA294C5B60}"/>
                  </a:ext>
                </a:extLst>
              </p:cNvPr>
              <p:cNvSpPr txBox="1"/>
              <p:nvPr/>
            </p:nvSpPr>
            <p:spPr>
              <a:xfrm>
                <a:off x="416867" y="4668578"/>
                <a:ext cx="6890591" cy="2308324"/>
              </a:xfrm>
              <a:prstGeom prst="rect">
                <a:avLst/>
              </a:prstGeom>
              <a:noFill/>
            </p:spPr>
            <p:txBody>
              <a:bodyPr wrap="square" rtlCol="0">
                <a:spAutoFit/>
              </a:bodyPr>
              <a:lstStyle/>
              <a:p>
                <a:pPr algn="ctr"/>
                <a:r>
                  <a:rPr lang="it-IT" i="1" dirty="0"/>
                  <a:t>Population</a:t>
                </a:r>
                <a:r>
                  <a:rPr lang="it-IT" i="1"/>
                  <a:t>:</a:t>
                </a:r>
                <a:r>
                  <a:rPr lang="it-IT"/>
                  <a:t> </a:t>
                </a:r>
                <a:r>
                  <a:rPr lang="it-IT" dirty="0"/>
                  <a:t>						</a:t>
                </a:r>
              </a:p>
              <a:p>
                <a:pPr algn="ctr">
                  <a:lnSpc>
                    <a:spcPct val="200000"/>
                  </a:lnSpc>
                </a:pPr>
                <a14:m>
                  <m:oMath xmlns:m="http://schemas.openxmlformats.org/officeDocument/2006/math">
                    <m:r>
                      <a:rPr lang="it-IT" b="0" i="1" smtClean="0">
                        <a:latin typeface="Cambria Math" panose="02040503050406030204" pitchFamily="18" charset="0"/>
                      </a:rPr>
                      <m:t>[</m:t>
                    </m:r>
                  </m:oMath>
                </a14:m>
                <a:r>
                  <a:rPr lang="it-IT" dirty="0"/>
                  <a:t>0 33 25 27 85 64 68 75 47 </a:t>
                </a:r>
                <a:r>
                  <a:rPr lang="it-IT"/>
                  <a:t>0  </a:t>
                </a:r>
                <a:r>
                  <a:rPr lang="it-IT" dirty="0"/>
                  <a:t>5 45 48 23        … 	]</a:t>
                </a:r>
              </a:p>
              <a:p>
                <a:pPr algn="ctr"/>
                <a:r>
                  <a:rPr lang="it-IT" dirty="0"/>
                  <a:t>[0 85 64 68 66 69 47 </a:t>
                </a:r>
                <a:r>
                  <a:rPr lang="it-IT"/>
                  <a:t>0  </a:t>
                </a:r>
                <a:r>
                  <a:rPr lang="it-IT" dirty="0"/>
                  <a:t>5 87 92 11 9 26 21     …	]</a:t>
                </a:r>
              </a:p>
              <a:p>
                <a:pPr algn="ctr"/>
                <a:r>
                  <a:rPr lang="it-IT" dirty="0"/>
                  <a:t>		        …</a:t>
                </a:r>
              </a:p>
              <a:p>
                <a:pPr algn="ctr"/>
                <a:r>
                  <a:rPr lang="it-IT" dirty="0"/>
                  <a:t>[0 50 21 49 47 </a:t>
                </a:r>
                <a:r>
                  <a:rPr lang="it-IT"/>
                  <a:t>0  </a:t>
                </a:r>
                <a:r>
                  <a:rPr lang="it-IT" dirty="0"/>
                  <a:t>5 59 68 66 69 </a:t>
                </a:r>
                <a:r>
                  <a:rPr lang="it-IT"/>
                  <a:t>75 0 </a:t>
                </a:r>
                <a:r>
                  <a:rPr lang="it-IT" dirty="0"/>
                  <a:t>12        …	]</a:t>
                </a:r>
              </a:p>
              <a:p>
                <a:pPr algn="ctr"/>
                <a:endParaRPr lang="it-IT" dirty="0"/>
              </a:p>
              <a:p>
                <a:pPr algn="ctr"/>
                <a:endParaRPr lang="it-IT" dirty="0"/>
              </a:p>
            </p:txBody>
          </p:sp>
        </mc:Choice>
        <mc:Fallback xmlns="">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416867" y="4668578"/>
                <a:ext cx="6890591" cy="2308324"/>
              </a:xfrm>
              <a:prstGeom prst="rect">
                <a:avLst/>
              </a:prstGeom>
              <a:blipFill>
                <a:blip r:embed="rId2"/>
                <a:stretch>
                  <a:fillRect t="-1583"/>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F7B8A6BA-54D5-4C1F-B7A0-9FB8310270BA}"/>
              </a:ext>
            </a:extLst>
          </p:cNvPr>
          <p:cNvPicPr>
            <a:picLocks noChangeAspect="1"/>
          </p:cNvPicPr>
          <p:nvPr/>
        </p:nvPicPr>
        <p:blipFill>
          <a:blip r:embed="rId3"/>
          <a:stretch>
            <a:fillRect/>
          </a:stretch>
        </p:blipFill>
        <p:spPr>
          <a:xfrm>
            <a:off x="445429" y="4007242"/>
            <a:ext cx="6830990" cy="476489"/>
          </a:xfrm>
          <a:prstGeom prst="rect">
            <a:avLst/>
          </a:prstGeom>
        </p:spPr>
      </p:pic>
      <p:pic>
        <p:nvPicPr>
          <p:cNvPr id="7" name="Immagine 6">
            <a:extLst>
              <a:ext uri="{FF2B5EF4-FFF2-40B4-BE49-F238E27FC236}">
                <a16:creationId xmlns:a16="http://schemas.microsoft.com/office/drawing/2014/main" id="{06FF858B-707B-410C-9319-B18CE0DF1CC0}"/>
              </a:ext>
            </a:extLst>
          </p:cNvPr>
          <p:cNvPicPr>
            <a:picLocks noChangeAspect="1"/>
          </p:cNvPicPr>
          <p:nvPr/>
        </p:nvPicPr>
        <p:blipFill>
          <a:blip r:embed="rId4"/>
          <a:stretch>
            <a:fillRect/>
          </a:stretch>
        </p:blipFill>
        <p:spPr>
          <a:xfrm>
            <a:off x="445428" y="2661733"/>
            <a:ext cx="6830857" cy="476489"/>
          </a:xfrm>
          <a:prstGeom prst="rect">
            <a:avLst/>
          </a:prstGeom>
        </p:spPr>
      </p:pic>
      <p:pic>
        <p:nvPicPr>
          <p:cNvPr id="11" name="Immagine 10">
            <a:extLst>
              <a:ext uri="{FF2B5EF4-FFF2-40B4-BE49-F238E27FC236}">
                <a16:creationId xmlns:a16="http://schemas.microsoft.com/office/drawing/2014/main" id="{7876D7CE-C07A-4798-80E6-01BECF205C5B}"/>
              </a:ext>
            </a:extLst>
          </p:cNvPr>
          <p:cNvPicPr>
            <a:picLocks noChangeAspect="1"/>
          </p:cNvPicPr>
          <p:nvPr/>
        </p:nvPicPr>
        <p:blipFill>
          <a:blip r:embed="rId5"/>
          <a:stretch>
            <a:fillRect/>
          </a:stretch>
        </p:blipFill>
        <p:spPr>
          <a:xfrm>
            <a:off x="449186" y="3340662"/>
            <a:ext cx="6827099" cy="489099"/>
          </a:xfrm>
          <a:prstGeom prst="rect">
            <a:avLst/>
          </a:prstGeom>
        </p:spPr>
      </p:pic>
    </p:spTree>
    <p:extLst>
      <p:ext uri="{BB962C8B-B14F-4D97-AF65-F5344CB8AC3E}">
        <p14:creationId xmlns:p14="http://schemas.microsoft.com/office/powerpoint/2010/main" val="37074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446C061-BDF7-42F1-921A-29EDD7AB51AB}"/>
              </a:ext>
            </a:extLst>
          </p:cNvPr>
          <p:cNvSpPr/>
          <p:nvPr/>
        </p:nvSpPr>
        <p:spPr>
          <a:xfrm>
            <a:off x="321732" y="1895196"/>
            <a:ext cx="6966780" cy="4671185"/>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7E174C32-F3CA-45F3-8127-3B3EACDAF5A4}"/>
              </a:ext>
            </a:extLst>
          </p:cNvPr>
          <p:cNvSpPr txBox="1"/>
          <p:nvPr/>
        </p:nvSpPr>
        <p:spPr>
          <a:xfrm>
            <a:off x="7845465" y="476381"/>
            <a:ext cx="3667991" cy="5786199"/>
          </a:xfrm>
          <a:prstGeom prst="rect">
            <a:avLst/>
          </a:prstGeom>
          <a:noFill/>
        </p:spPr>
        <p:txBody>
          <a:bodyPr wrap="square" rtlCol="0">
            <a:spAutoFit/>
          </a:bodyPr>
          <a:lstStyle/>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600">
                <a:solidFill>
                  <a:srgbClr val="FFFFFF"/>
                </a:solidFill>
              </a:rPr>
              <a:t>L’euristica greedy NF costruisce la soluzione partendo dal deposito e aggiungendo un nodo alla volta al percorso. La scelta del nodo da aggiungere può ricadere : </a:t>
            </a:r>
          </a:p>
          <a:p>
            <a:pPr marL="539750" indent="-285750">
              <a:buFontTx/>
              <a:buChar char="-"/>
            </a:pPr>
            <a:r>
              <a:rPr lang="it-IT" sz="1600">
                <a:solidFill>
                  <a:srgbClr val="FFFFFF"/>
                </a:solidFill>
              </a:rPr>
              <a:t>sul nodo che dista meno dall’ultimo nodo aggiunto al percorso ;</a:t>
            </a:r>
          </a:p>
          <a:p>
            <a:pPr marL="539750" indent="-285750">
              <a:buFontTx/>
              <a:buChar char="-"/>
            </a:pPr>
            <a:r>
              <a:rPr lang="it-IT" sz="1600">
                <a:solidFill>
                  <a:srgbClr val="FFFFFF"/>
                </a:solidFill>
              </a:rPr>
              <a:t>su di un nodo casuale tra quelli non ancora raggiunti;</a:t>
            </a:r>
          </a:p>
          <a:p>
            <a:pPr marL="539750" indent="-285750">
              <a:buFontTx/>
              <a:buChar char="-"/>
            </a:pPr>
            <a:r>
              <a:rPr lang="it-IT" sz="1600">
                <a:solidFill>
                  <a:srgbClr val="FFFFFF"/>
                </a:solidFill>
              </a:rPr>
              <a:t>sul deposito se nessun nodo tra quelli rimasti può essere aggiunto senza violare vincoli di tempo o di capacità .</a:t>
            </a:r>
          </a:p>
          <a:p>
            <a:pPr marL="254000"/>
            <a:endParaRPr lang="it-IT" sz="1600">
              <a:solidFill>
                <a:srgbClr val="FFFFFF"/>
              </a:solidFill>
            </a:endParaRPr>
          </a:p>
          <a:p>
            <a:pPr marL="285750" indent="-285750">
              <a:buFont typeface="Wingdings" panose="05000000000000000000" pitchFamily="2" charset="2"/>
              <a:buChar char="Ø"/>
            </a:pPr>
            <a:r>
              <a:rPr lang="it-IT" sz="1600">
                <a:solidFill>
                  <a:srgbClr val="FFFFFF"/>
                </a:solidFill>
              </a:rPr>
              <a:t>Una volta scelto il nodo da voler aggiungere al percorso si verifica che tale spostamento non violi vincoli temporali o di capacità. Nel caso in cui ci siano vincoli non rispettati il nodo verrà escluso dalla lista di nodi raggiungibili/da analizzare per il camion in questione.</a:t>
            </a:r>
          </a:p>
        </p:txBody>
      </p:sp>
      <p:sp>
        <p:nvSpPr>
          <p:cNvPr id="6" name="Rettangolo 5">
            <a:extLst>
              <a:ext uri="{FF2B5EF4-FFF2-40B4-BE49-F238E27FC236}">
                <a16:creationId xmlns:a16="http://schemas.microsoft.com/office/drawing/2014/main" id="{B90F06C7-9CAE-454D-93F0-33811EC0ABDB}"/>
              </a:ext>
            </a:extLst>
          </p:cNvPr>
          <p:cNvSpPr/>
          <p:nvPr/>
        </p:nvSpPr>
        <p:spPr>
          <a:xfrm>
            <a:off x="321732" y="321732"/>
            <a:ext cx="6966780" cy="1458299"/>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60423" y="206567"/>
            <a:ext cx="6465527" cy="1625210"/>
          </a:xfrm>
        </p:spPr>
        <p:txBody>
          <a:bodyPr>
            <a:normAutofit/>
          </a:bodyPr>
          <a:lstStyle/>
          <a:p>
            <a:pPr algn="ctr"/>
            <a:r>
              <a:rPr lang="it-IT" sz="4000">
                <a:solidFill>
                  <a:srgbClr val="FFFFFF"/>
                </a:solidFill>
              </a:rPr>
              <a:t>Euristica Nearest First</a:t>
            </a:r>
            <a:endParaRPr lang="it-IT" sz="4000" dirty="0">
              <a:solidFill>
                <a:srgbClr val="FFFFFF"/>
              </a:solidFill>
            </a:endParaRPr>
          </a:p>
        </p:txBody>
      </p:sp>
      <p:grpSp>
        <p:nvGrpSpPr>
          <p:cNvPr id="107" name="Gruppo 106">
            <a:extLst>
              <a:ext uri="{FF2B5EF4-FFF2-40B4-BE49-F238E27FC236}">
                <a16:creationId xmlns:a16="http://schemas.microsoft.com/office/drawing/2014/main" id="{A551BA8A-34CE-4519-8ED4-22A627F4F1FF}"/>
              </a:ext>
            </a:extLst>
          </p:cNvPr>
          <p:cNvGrpSpPr/>
          <p:nvPr/>
        </p:nvGrpSpPr>
        <p:grpSpPr>
          <a:xfrm>
            <a:off x="725798" y="2011923"/>
            <a:ext cx="6530815" cy="4284070"/>
            <a:chOff x="757697" y="1969391"/>
            <a:chExt cx="6530815" cy="4284070"/>
          </a:xfrm>
        </p:grpSpPr>
        <p:grpSp>
          <p:nvGrpSpPr>
            <p:cNvPr id="95" name="Gruppo 94">
              <a:extLst>
                <a:ext uri="{FF2B5EF4-FFF2-40B4-BE49-F238E27FC236}">
                  <a16:creationId xmlns:a16="http://schemas.microsoft.com/office/drawing/2014/main" id="{830DDDEE-3591-42C3-8BBC-BF4A4D22DA84}"/>
                </a:ext>
              </a:extLst>
            </p:cNvPr>
            <p:cNvGrpSpPr/>
            <p:nvPr/>
          </p:nvGrpSpPr>
          <p:grpSpPr>
            <a:xfrm>
              <a:off x="757697" y="1969391"/>
              <a:ext cx="6530815" cy="4284070"/>
              <a:chOff x="560423" y="2047514"/>
              <a:chExt cx="6530815" cy="4284070"/>
            </a:xfrm>
          </p:grpSpPr>
          <p:sp>
            <p:nvSpPr>
              <p:cNvPr id="10" name="Rettangolo con angoli arrotondati 9">
                <a:extLst>
                  <a:ext uri="{FF2B5EF4-FFF2-40B4-BE49-F238E27FC236}">
                    <a16:creationId xmlns:a16="http://schemas.microsoft.com/office/drawing/2014/main" id="{03ACF043-F0BB-4D35-88F1-D99A126FA363}"/>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14" name="Rettangolo con angoli arrotondati 13">
                <a:extLst>
                  <a:ext uri="{FF2B5EF4-FFF2-40B4-BE49-F238E27FC236}">
                    <a16:creationId xmlns:a16="http://schemas.microsoft.com/office/drawing/2014/main" id="{8FA4F237-6BDD-4492-AC3E-FA596EC300F4}"/>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NF</a:t>
                </a:r>
              </a:p>
            </p:txBody>
          </p:sp>
          <p:sp>
            <p:nvSpPr>
              <p:cNvPr id="15" name="Decisione 14">
                <a:extLst>
                  <a:ext uri="{FF2B5EF4-FFF2-40B4-BE49-F238E27FC236}">
                    <a16:creationId xmlns:a16="http://schemas.microsoft.com/office/drawing/2014/main" id="{7467BC09-5491-4FD4-9205-13C2970EB430}"/>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16" name="Rettangolo con angoli arrotondati 15">
                <a:extLst>
                  <a:ext uri="{FF2B5EF4-FFF2-40B4-BE49-F238E27FC236}">
                    <a16:creationId xmlns:a16="http://schemas.microsoft.com/office/drawing/2014/main" id="{E80ED5BE-EAEE-43AD-B991-9430C955BFA4}"/>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17" name="Rettangolo con angoli arrotondati 16">
                <a:extLst>
                  <a:ext uri="{FF2B5EF4-FFF2-40B4-BE49-F238E27FC236}">
                    <a16:creationId xmlns:a16="http://schemas.microsoft.com/office/drawing/2014/main" id="{A21D5FC5-18DC-4DC9-B3C5-55C99709998D}"/>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18" name="Decisione 17">
                <a:extLst>
                  <a:ext uri="{FF2B5EF4-FFF2-40B4-BE49-F238E27FC236}">
                    <a16:creationId xmlns:a16="http://schemas.microsoft.com/office/drawing/2014/main" id="{CA6299A9-B1B2-47B9-8AD5-52A4B9DCFD91}"/>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20" name="Rettangolo con angoli arrotondati 19">
                <a:extLst>
                  <a:ext uri="{FF2B5EF4-FFF2-40B4-BE49-F238E27FC236}">
                    <a16:creationId xmlns:a16="http://schemas.microsoft.com/office/drawing/2014/main" id="{5B037E40-D7C4-4C91-A23A-78043F00A20D}"/>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22" name="Decisione 21">
                <a:extLst>
                  <a:ext uri="{FF2B5EF4-FFF2-40B4-BE49-F238E27FC236}">
                    <a16:creationId xmlns:a16="http://schemas.microsoft.com/office/drawing/2014/main" id="{DE1D2C18-5891-49A2-A3AC-A139FCDDE2C4}"/>
                  </a:ext>
                </a:extLst>
              </p:cNvPr>
              <p:cNvSpPr/>
              <p:nvPr/>
            </p:nvSpPr>
            <p:spPr>
              <a:xfrm>
                <a:off x="1838465" y="3552094"/>
                <a:ext cx="1950446" cy="10202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23" name="Connettore 2 22">
                <a:extLst>
                  <a:ext uri="{FF2B5EF4-FFF2-40B4-BE49-F238E27FC236}">
                    <a16:creationId xmlns:a16="http://schemas.microsoft.com/office/drawing/2014/main" id="{FDF038F2-8FB6-40B3-94A5-CB0EDB3A1688}"/>
                  </a:ext>
                </a:extLst>
              </p:cNvPr>
              <p:cNvCxnSpPr>
                <a:cxnSpLocks/>
                <a:stCxn id="10" idx="3"/>
                <a:endCxn id="16"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BA736E7D-3BD7-4F09-BF4E-AEBB5BEEAC3B}"/>
                  </a:ext>
                </a:extLst>
              </p:cNvPr>
              <p:cNvCxnSpPr>
                <a:cxnSpLocks/>
                <a:stCxn id="16" idx="3"/>
                <a:endCxn id="14"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EE8AFF43-2BF3-45FD-A3A4-B3603E388A7A}"/>
                  </a:ext>
                </a:extLst>
              </p:cNvPr>
              <p:cNvCxnSpPr>
                <a:cxnSpLocks/>
                <a:endCxn id="15"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B4B3E528-29EC-4F0A-9F25-1B84AB58FB95}"/>
                  </a:ext>
                </a:extLst>
              </p:cNvPr>
              <p:cNvCxnSpPr>
                <a:cxnSpLocks/>
                <a:endCxn id="17"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ED7CC20-D1EE-4AA5-B107-38679CD4F99B}"/>
                  </a:ext>
                </a:extLst>
              </p:cNvPr>
              <p:cNvCxnSpPr>
                <a:cxnSpLocks/>
                <a:stCxn id="17" idx="2"/>
                <a:endCxn id="18"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F488C678-F937-4A06-B134-C2BCA8D1409C}"/>
                  </a:ext>
                </a:extLst>
              </p:cNvPr>
              <p:cNvCxnSpPr>
                <a:cxnSpLocks/>
                <a:endCxn id="20"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a gomito 38">
                <a:extLst>
                  <a:ext uri="{FF2B5EF4-FFF2-40B4-BE49-F238E27FC236}">
                    <a16:creationId xmlns:a16="http://schemas.microsoft.com/office/drawing/2014/main" id="{BDD954C9-B586-463E-8043-965AD2212919}"/>
                  </a:ext>
                </a:extLst>
              </p:cNvPr>
              <p:cNvCxnSpPr>
                <a:cxnSpLocks/>
                <a:stCxn id="18" idx="0"/>
                <a:endCxn id="22" idx="2"/>
              </p:cNvCxnSpPr>
              <p:nvPr/>
            </p:nvCxnSpPr>
            <p:spPr>
              <a:xfrm rot="16200000" flipV="1">
                <a:off x="2822347" y="4563719"/>
                <a:ext cx="925584" cy="9429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ttore 2 62">
                <a:extLst>
                  <a:ext uri="{FF2B5EF4-FFF2-40B4-BE49-F238E27FC236}">
                    <a16:creationId xmlns:a16="http://schemas.microsoft.com/office/drawing/2014/main" id="{7444DF72-02E5-403C-BF83-1E90E10D352F}"/>
                  </a:ext>
                </a:extLst>
              </p:cNvPr>
              <p:cNvCxnSpPr>
                <a:cxnSpLocks/>
                <a:stCxn id="22" idx="0"/>
                <a:endCxn id="16" idx="2"/>
              </p:cNvCxnSpPr>
              <p:nvPr/>
            </p:nvCxnSpPr>
            <p:spPr>
              <a:xfrm flipV="1">
                <a:off x="2813688" y="3079067"/>
                <a:ext cx="447976" cy="473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36AE7351-52FF-4A63-A3A4-F7462BA84FB4}"/>
                  </a:ext>
                </a:extLst>
              </p:cNvPr>
              <p:cNvCxnSpPr>
                <a:cxnSpLocks/>
                <a:stCxn id="22" idx="3"/>
              </p:cNvCxnSpPr>
              <p:nvPr/>
            </p:nvCxnSpPr>
            <p:spPr>
              <a:xfrm flipV="1">
                <a:off x="3788911" y="3075184"/>
                <a:ext cx="827918" cy="98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5C92043A-FE4B-4872-897E-5AD131373E38}"/>
                  </a:ext>
                </a:extLst>
              </p:cNvPr>
              <p:cNvSpPr txBox="1"/>
              <p:nvPr/>
            </p:nvSpPr>
            <p:spPr>
              <a:xfrm>
                <a:off x="2758603" y="325118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7" name="CasellaDiTesto 66">
                <a:extLst>
                  <a:ext uri="{FF2B5EF4-FFF2-40B4-BE49-F238E27FC236}">
                    <a16:creationId xmlns:a16="http://schemas.microsoft.com/office/drawing/2014/main" id="{75BE2A74-B24C-4107-9EA7-BF53EFEF3FF3}"/>
                  </a:ext>
                </a:extLst>
              </p:cNvPr>
              <p:cNvSpPr txBox="1"/>
              <p:nvPr/>
            </p:nvSpPr>
            <p:spPr>
              <a:xfrm>
                <a:off x="3624842" y="3545227"/>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8" name="CasellaDiTesto 67">
                <a:extLst>
                  <a:ext uri="{FF2B5EF4-FFF2-40B4-BE49-F238E27FC236}">
                    <a16:creationId xmlns:a16="http://schemas.microsoft.com/office/drawing/2014/main" id="{825F7FD2-9502-4C43-B80D-930CE60443B7}"/>
                  </a:ext>
                </a:extLst>
              </p:cNvPr>
              <p:cNvSpPr txBox="1"/>
              <p:nvPr/>
            </p:nvSpPr>
            <p:spPr>
              <a:xfrm>
                <a:off x="2987882" y="49957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9" name="CasellaDiTesto 68">
                <a:extLst>
                  <a:ext uri="{FF2B5EF4-FFF2-40B4-BE49-F238E27FC236}">
                    <a16:creationId xmlns:a16="http://schemas.microsoft.com/office/drawing/2014/main" id="{F6A4756C-78EB-4895-9A0A-8925D8D75D19}"/>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70" name="CasellaDiTesto 69">
                <a:extLst>
                  <a:ext uri="{FF2B5EF4-FFF2-40B4-BE49-F238E27FC236}">
                    <a16:creationId xmlns:a16="http://schemas.microsoft.com/office/drawing/2014/main" id="{967B5DFE-622A-4C7E-80DF-7AF81EFF8B39}"/>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72" name="Connettore a gomito 71">
                <a:extLst>
                  <a:ext uri="{FF2B5EF4-FFF2-40B4-BE49-F238E27FC236}">
                    <a16:creationId xmlns:a16="http://schemas.microsoft.com/office/drawing/2014/main" id="{65E97C98-BA0D-4F51-8EE0-49648B0C7021}"/>
                  </a:ext>
                </a:extLst>
              </p:cNvPr>
              <p:cNvCxnSpPr>
                <a:cxnSpLocks/>
                <a:stCxn id="15" idx="3"/>
                <a:endCxn id="14"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4FF57B91-0497-4327-973F-14A37DB358BC}"/>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101" name="Ovale 100">
              <a:extLst>
                <a:ext uri="{FF2B5EF4-FFF2-40B4-BE49-F238E27FC236}">
                  <a16:creationId xmlns:a16="http://schemas.microsoft.com/office/drawing/2014/main" id="{BDF8FF43-2323-40B7-B24B-B00EE2E40A25}"/>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102" name="Connettore 2 101">
              <a:extLst>
                <a:ext uri="{FF2B5EF4-FFF2-40B4-BE49-F238E27FC236}">
                  <a16:creationId xmlns:a16="http://schemas.microsoft.com/office/drawing/2014/main" id="{CB62B469-2D7F-424E-B729-18505BFB9BC0}"/>
                </a:ext>
              </a:extLst>
            </p:cNvPr>
            <p:cNvCxnSpPr>
              <a:cxnSpLocks/>
              <a:stCxn id="20" idx="0"/>
              <a:endCxn id="101"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9471190"/>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4296</TotalTime>
  <Words>3989</Words>
  <Application>Microsoft Office PowerPoint</Application>
  <PresentationFormat>Widescreen</PresentationFormat>
  <Paragraphs>688</Paragraphs>
  <Slides>31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31</vt:i4>
      </vt:variant>
    </vt:vector>
  </HeadingPairs>
  <TitlesOfParts>
    <vt:vector size="37" baseType="lpstr">
      <vt:lpstr>Arial</vt:lpstr>
      <vt:lpstr>Calibri</vt:lpstr>
      <vt:lpstr>Calibri Light</vt:lpstr>
      <vt:lpstr>Cambria Math</vt:lpstr>
      <vt:lpstr>Wingdings</vt:lpstr>
      <vt:lpstr>Tema di Office</vt:lpstr>
      <vt:lpstr>Algoritmo genetico per la risoluzione di un problema di CVRPTW</vt:lpstr>
      <vt:lpstr>Presentazione standard di PowerPoint</vt:lpstr>
      <vt:lpstr>Capacitated vehicle routing problem with time windows</vt:lpstr>
      <vt:lpstr>Formulazione del problema a due indici (veicoli omogenei)</vt:lpstr>
      <vt:lpstr>Algoritmo genetico </vt:lpstr>
      <vt:lpstr>Algoritmo genetico: Workflow</vt:lpstr>
      <vt:lpstr>Algoritmo genetico : Codifica </vt:lpstr>
      <vt:lpstr>Algoritmo genetico : Inizializzazione e valutazione della fitness</vt:lpstr>
      <vt:lpstr>Euristica Nearest First</vt:lpstr>
      <vt:lpstr>Euristica Earliest Deadline First</vt:lpstr>
      <vt:lpstr>Euristica MDPDF – Minimum Distance Plus Deadline First </vt:lpstr>
      <vt:lpstr>Selezione: metodo Montecarlo</vt:lpstr>
      <vt:lpstr>Selezione: simulazione torneo</vt:lpstr>
      <vt:lpstr>Operatore di Crossover</vt:lpstr>
      <vt:lpstr>Generazione di nuove soluzioni: Best Cost Route Crossover</vt:lpstr>
      <vt:lpstr>Generazione di nuove soluzioni: Double crossover</vt:lpstr>
      <vt:lpstr>Operatori genetici: Mutazione</vt:lpstr>
      <vt:lpstr>Generazione di nuove soluzioni: Inversion Mutation</vt:lpstr>
      <vt:lpstr>Generazione di nuove soluzioni: Swap Mutation</vt:lpstr>
      <vt:lpstr>Implementazione : Librerie</vt:lpstr>
      <vt:lpstr>Implementazione : classe Solution</vt:lpstr>
      <vt:lpstr>Implementazione : classe Algoritmo Genetico</vt:lpstr>
      <vt:lpstr>Implementazione : funzione Start_algorithm</vt:lpstr>
      <vt:lpstr>Implementazione : classe Node</vt:lpstr>
      <vt:lpstr>Implementazione : classe CVRPTW</vt:lpstr>
      <vt:lpstr>Implementazione : Modellazione con Gurobi </vt:lpstr>
      <vt:lpstr>Confronto dei risultati : Soluzione ottima </vt:lpstr>
      <vt:lpstr>Confronto dei risultati : Euristiche</vt:lpstr>
      <vt:lpstr>Confronto dei risultati : Euristiche</vt:lpstr>
      <vt:lpstr>Confronto dei risultati : Algoritmo Genetico</vt:lpstr>
      <vt:lpstr>Confronto dei risultati : Algoritmo Genetico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GIUSEPPE DE ROSA</cp:lastModifiedBy>
  <cp:revision>166</cp:revision>
  <dcterms:created xsi:type="dcterms:W3CDTF">2021-06-27T11:13:03Z</dcterms:created>
  <dcterms:modified xsi:type="dcterms:W3CDTF">2021-07-05T19:51:00Z</dcterms:modified>
</cp:coreProperties>
</file>