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8640E-C8BB-493F-809A-8A125FAF6CF0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48C-D0EB-4B85-854B-5160B89105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1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6E38D-F656-48A8-B338-3DDB122D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6A0F7B-8684-4A2F-97AD-9E53B591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FFF74-B59F-4FD8-A3BA-E3D9EE2E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29F535-1D64-4116-8F51-70493E5D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C2D7E-B997-446C-8D1E-36F737A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8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EA6F8-E697-4F6A-A856-2939589C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837BEA-F443-4AF4-BE49-0CAEC1A2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F2753C-57FD-40DC-B217-6E2CCED4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75CE5-CD16-4DCB-BB70-68CE6BB2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BDAFE-7405-43AB-805F-177B9169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36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DE0836-0871-404B-9D88-DC6BD5DD6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9F5C4D-6108-434E-8DEB-021D6243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CB1F29-470B-45C8-B0DC-69E3AC51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51007-8716-4BC0-9646-8542E9FC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7C887F-CB06-4281-8698-D6FF2631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35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DEFF8-2462-4922-9156-A39AA7B5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07403-8316-476D-A16B-A4807ACD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6427F-B348-4120-BBEE-5B88AA92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149372-52A7-4CCB-A488-4B305FAD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6EDE7-6AA9-42C4-A877-CE7239C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2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0967D-4BB5-438F-B20D-26BC7F70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FFFEAA-4E8B-449D-9E11-52EDA267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3B419-2271-49AA-A65E-03FA1786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CC6278-759A-4638-9BFD-A543D43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F8481-44B7-4496-B132-974FC005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7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735B4-A671-4740-898F-30597F46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95D5D-2230-474E-BFAF-FB2A0DD57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002FE1-D177-4520-97C6-B2F1FA5C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F85A3A-ED01-4BE6-A8ED-88124A48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DCB717-7EF3-43EC-AA8F-77E1C205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933221-9279-4D4F-9055-E8D0731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10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CD91C-0452-41CB-A1F8-E7C32991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168316-BD5B-498E-8F3C-BEFAA34D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B8E8A1-A504-4081-B38B-55D9C498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095440-59DF-47C2-B3D9-FDE2DCA3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3317E95-58C9-4248-B38F-C15FB35B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321640-3546-485A-9E50-F340025D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9DF22F-CC71-445C-B0B8-0FBF6C55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339EA4-2AEE-403F-B258-3301723A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7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36BBB-A05C-4989-B0E9-149E5187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0B98FD-3DE3-4503-94ED-BC994FA8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28FFCA-1B28-4340-8349-5C9B26A6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30A215-F48F-4B4D-9508-53A4FEC6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3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3E833A-BF43-4EF7-8F42-8329F728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AF8C8E-F390-4830-A459-2CE88E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5D719-9C6F-4465-81FD-D233ABD8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3E0A8-4E20-40D8-9D3A-66860B66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6F2D5-8ED5-47AB-BE60-0D9D354A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607C1E-0CF9-46C8-9DB6-D1613528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DFC306-45E7-48C2-A6CC-CC7532E2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3D81F3-2CC0-4416-894D-3DACD72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4F4352-753E-491B-AEEE-2B9BED49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6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AA9D7-8693-4C02-BD1A-F97CA4C0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4225B7-379B-4E6A-96C1-F3CDE423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806969-B123-42E3-9C59-F8880348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1F10F0-F097-4953-AF40-C950D37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041E8-2522-4438-898E-E049A0B1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881BB2-1898-4CF2-BA74-F3DF43BB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56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5AB425-7115-4B3C-BD2A-A2689BC0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946644-E661-4251-8C10-01CA34F9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18E9D-832D-493C-BD54-BB77CB21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8913-FD17-4872-89EF-DCB59A484BBC}" type="datetimeFigureOut">
              <a:rPr lang="it-IT" smtClean="0"/>
              <a:t>27/06/2021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954852-BA88-4A97-A3CF-84B2437B7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E21E26-A151-4A08-8732-C1A7CE1AC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3F3-B974-4D14-A56C-F01F5C7F6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475D4B-F6C2-4F4B-9B63-2CC9A784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it-IT" sz="6100" dirty="0">
                <a:solidFill>
                  <a:srgbClr val="FFFFFF"/>
                </a:solidFill>
              </a:rPr>
              <a:t>Algoritmo genetico per la risoluzione di un problema di CVRPTW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0D91BF-4808-4272-8087-F775E347B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it-IT" sz="2000">
                <a:solidFill>
                  <a:schemeClr val="tx1">
                    <a:lumMod val="95000"/>
                    <a:lumOff val="5000"/>
                  </a:schemeClr>
                </a:solidFill>
              </a:rPr>
              <a:t>D’Ambra Nicola</a:t>
            </a:r>
          </a:p>
          <a:p>
            <a:r>
              <a:rPr lang="it-IT" sz="2000">
                <a:solidFill>
                  <a:schemeClr val="tx1">
                    <a:lumMod val="95000"/>
                    <a:lumOff val="5000"/>
                  </a:schemeClr>
                </a:solidFill>
              </a:rPr>
              <a:t>Di Cecio Giuseppe Francesco</a:t>
            </a:r>
          </a:p>
          <a:p>
            <a:r>
              <a:rPr lang="it-IT" sz="2000">
                <a:solidFill>
                  <a:schemeClr val="tx1">
                    <a:lumMod val="95000"/>
                    <a:lumOff val="5000"/>
                  </a:schemeClr>
                </a:solidFill>
              </a:rPr>
              <a:t>De Rosa Giuseppe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Capacitated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vehicle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routing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problem</a:t>
            </a:r>
            <a:r>
              <a:rPr lang="it-IT" sz="4000" dirty="0">
                <a:solidFill>
                  <a:srgbClr val="FFFFFF"/>
                </a:solidFill>
              </a:rPr>
              <a:t> with time windows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C400D7-8081-4F69-8726-982CDA69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324022"/>
            <a:ext cx="6579910" cy="23194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516804"/>
            <a:ext cx="3424739" cy="580779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Il </a:t>
            </a:r>
            <a:r>
              <a:rPr lang="it-IT" sz="1800" dirty="0" err="1">
                <a:solidFill>
                  <a:srgbClr val="FFFFFF"/>
                </a:solidFill>
              </a:rPr>
              <a:t>Capacited</a:t>
            </a: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dirty="0" err="1">
                <a:solidFill>
                  <a:srgbClr val="FFFFFF"/>
                </a:solidFill>
              </a:rPr>
              <a:t>Vehicle</a:t>
            </a:r>
            <a:r>
              <a:rPr lang="it-IT" sz="1800" dirty="0">
                <a:solidFill>
                  <a:srgbClr val="FFFFFF"/>
                </a:solidFill>
              </a:rPr>
              <a:t> Routing </a:t>
            </a:r>
            <a:r>
              <a:rPr lang="it-IT" sz="1800" dirty="0" err="1">
                <a:solidFill>
                  <a:srgbClr val="FFFFFF"/>
                </a:solidFill>
              </a:rPr>
              <a:t>Problem</a:t>
            </a:r>
            <a:r>
              <a:rPr lang="it-IT" sz="1800" dirty="0">
                <a:solidFill>
                  <a:srgbClr val="FFFFFF"/>
                </a:solidFill>
              </a:rPr>
              <a:t> (CVRP) è un'estensione del VRP. In un problema di CVRP, ogni veicolo ha una determinata capacità e non può caricare più merci della sua capacità. L'obiettivo è trovare il percorso ottimale minimizzando i costi di trasporto, il numero di veicoli usati e la qualità del servizio.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7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Il Capacitated Vehicle Routing Problem with Time Windows è il CVRP con </a:t>
            </a:r>
            <a:r>
              <a:rPr lang="en-US" sz="1600" dirty="0" err="1">
                <a:solidFill>
                  <a:srgbClr val="FFFFFF"/>
                </a:solidFill>
              </a:rPr>
              <a:t>vincoli</a:t>
            </a:r>
            <a:r>
              <a:rPr lang="en-US" sz="1600" dirty="0">
                <a:solidFill>
                  <a:srgbClr val="FFFFFF"/>
                </a:solidFill>
              </a:rPr>
              <a:t> di tempo. Nella </a:t>
            </a:r>
            <a:r>
              <a:rPr lang="en-US" sz="1600" dirty="0" err="1">
                <a:solidFill>
                  <a:srgbClr val="FFFFFF"/>
                </a:solidFill>
              </a:rPr>
              <a:t>realtà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alcuni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clienti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potrebbero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essere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serviti</a:t>
            </a:r>
            <a:r>
              <a:rPr lang="en-US" sz="1600" dirty="0">
                <a:solidFill>
                  <a:srgbClr val="FFFFFF"/>
                </a:solidFill>
              </a:rPr>
              <a:t> solo in un </a:t>
            </a:r>
            <a:r>
              <a:rPr lang="en-US" sz="1600" dirty="0" err="1">
                <a:solidFill>
                  <a:srgbClr val="FFFFFF"/>
                </a:solidFill>
              </a:rPr>
              <a:t>dato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periodo</a:t>
            </a:r>
            <a:r>
              <a:rPr lang="en-US" sz="1600" dirty="0">
                <a:solidFill>
                  <a:srgbClr val="FFFFFF"/>
                </a:solidFill>
              </a:rPr>
              <a:t> di tempo [</a:t>
            </a:r>
            <a:r>
              <a:rPr lang="en-US" sz="1600" dirty="0" err="1">
                <a:solidFill>
                  <a:srgbClr val="FFFFFF"/>
                </a:solidFill>
              </a:rPr>
              <a:t>l</a:t>
            </a:r>
            <a:r>
              <a:rPr lang="en-US" sz="1600" baseline="-25000" dirty="0" err="1">
                <a:solidFill>
                  <a:srgbClr val="FFFFFF"/>
                </a:solidFill>
              </a:rPr>
              <a:t>i</a:t>
            </a:r>
            <a:r>
              <a:rPr lang="en-US" sz="1600" dirty="0" err="1">
                <a:solidFill>
                  <a:srgbClr val="FFFFFF"/>
                </a:solidFill>
              </a:rPr>
              <a:t>,L</a:t>
            </a:r>
            <a:r>
              <a:rPr lang="en-US" sz="1600" baseline="-25000" dirty="0" err="1">
                <a:solidFill>
                  <a:srgbClr val="FFFFFF"/>
                </a:solidFill>
              </a:rPr>
              <a:t>i</a:t>
            </a:r>
            <a:r>
              <a:rPr lang="en-US" sz="1600" dirty="0">
                <a:solidFill>
                  <a:srgbClr val="FFFFFF"/>
                </a:solidFill>
              </a:rPr>
              <a:t>] e con un tempo di </a:t>
            </a:r>
            <a:r>
              <a:rPr lang="en-US" sz="1600" dirty="0" err="1">
                <a:solidFill>
                  <a:srgbClr val="FFFFFF"/>
                </a:solidFill>
              </a:rPr>
              <a:t>servizio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endParaRPr lang="it-IT" sz="16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Formulazione del problema a due indici (veicoli omogenei)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1002818"/>
            <a:ext cx="3424739" cy="48523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Il CVRPTW è un problema di ottimizzazione combinatoria in cui, dato un grafo G(V,A) con V = insieme dei vertici e A = insieme degli archi, si vuole determinare una soluzione ammissibile formata da una famiglia di cluster veicoli / clienti dove, per ogni cluster, la capacità di un veicolo non è superata.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Una </a:t>
            </a:r>
            <a:r>
              <a:rPr lang="en-US" sz="1600" dirty="0" err="1">
                <a:solidFill>
                  <a:srgbClr val="FFFFFF"/>
                </a:solidFill>
              </a:rPr>
              <a:t>generica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soluzione</a:t>
            </a:r>
            <a:r>
              <a:rPr lang="en-US" sz="1600" dirty="0">
                <a:solidFill>
                  <a:srgbClr val="FFFFFF"/>
                </a:solidFill>
              </a:rPr>
              <a:t> T è </a:t>
            </a:r>
            <a:r>
              <a:rPr lang="en-US" sz="1600" dirty="0" err="1">
                <a:solidFill>
                  <a:srgbClr val="FFFFFF"/>
                </a:solidFill>
              </a:rPr>
              <a:t>dunque</a:t>
            </a:r>
            <a:r>
              <a:rPr lang="en-US" sz="1600" dirty="0">
                <a:solidFill>
                  <a:srgbClr val="FFFFFF"/>
                </a:solidFill>
              </a:rPr>
              <a:t> un </a:t>
            </a:r>
            <a:r>
              <a:rPr lang="en-US" sz="1600" dirty="0" err="1">
                <a:solidFill>
                  <a:srgbClr val="FFFFFF"/>
                </a:solidFill>
              </a:rPr>
              <a:t>ciclo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hamiltoniano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cioè</a:t>
            </a:r>
            <a:r>
              <a:rPr lang="en-US" sz="1600" dirty="0">
                <a:solidFill>
                  <a:srgbClr val="FFFFFF"/>
                </a:solidFill>
              </a:rPr>
              <a:t> un </a:t>
            </a:r>
            <a:r>
              <a:rPr lang="en-US" sz="1600" dirty="0" err="1">
                <a:solidFill>
                  <a:srgbClr val="FFFFFF"/>
                </a:solidFill>
              </a:rPr>
              <a:t>percorso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tocca</a:t>
            </a:r>
            <a:r>
              <a:rPr lang="en-US" sz="1600" dirty="0">
                <a:solidFill>
                  <a:srgbClr val="FFFFFF"/>
                </a:solidFill>
              </a:rPr>
              <a:t> tutti </a:t>
            </a:r>
            <a:r>
              <a:rPr lang="en-US" sz="1600" dirty="0" err="1">
                <a:solidFill>
                  <a:srgbClr val="FFFFFF"/>
                </a:solidFill>
              </a:rPr>
              <a:t>i</a:t>
            </a:r>
            <a:r>
              <a:rPr lang="en-US" sz="1600" dirty="0">
                <a:solidFill>
                  <a:srgbClr val="FFFFFF"/>
                </a:solidFill>
              </a:rPr>
              <a:t> nodi di un cluster una sola volta. </a:t>
            </a:r>
            <a:endParaRPr lang="it-IT" sz="1600" baseline="-25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04AF9E3-AFA7-42A8-BB6C-615F007199AB}"/>
                  </a:ext>
                </a:extLst>
              </p:cNvPr>
              <p:cNvSpPr txBox="1"/>
              <p:nvPr/>
            </p:nvSpPr>
            <p:spPr>
              <a:xfrm>
                <a:off x="-126254" y="2468534"/>
                <a:ext cx="2511907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04AF9E3-AFA7-42A8-BB6C-615F0071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54" y="2468534"/>
                <a:ext cx="2511907" cy="704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D5AC0F7-DC5E-41CA-B33C-53C128EE139B}"/>
                  </a:ext>
                </a:extLst>
              </p:cNvPr>
              <p:cNvSpPr txBox="1"/>
              <p:nvPr/>
            </p:nvSpPr>
            <p:spPr>
              <a:xfrm>
                <a:off x="62144" y="3173407"/>
                <a:ext cx="3541717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2,…,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D5AC0F7-DC5E-41CA-B33C-53C128EE1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" y="3173407"/>
                <a:ext cx="3541717" cy="704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752138E-0C37-4286-B0C3-228322AD5D71}"/>
                  </a:ext>
                </a:extLst>
              </p:cNvPr>
              <p:cNvSpPr txBox="1"/>
              <p:nvPr/>
            </p:nvSpPr>
            <p:spPr>
              <a:xfrm>
                <a:off x="-443884" y="3878280"/>
                <a:ext cx="2929158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752138E-0C37-4286-B0C3-228322AD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3884" y="3878280"/>
                <a:ext cx="2929158" cy="704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7FBAB65-2DAD-4078-91B5-F804EBDF9B53}"/>
                  </a:ext>
                </a:extLst>
              </p:cNvPr>
              <p:cNvSpPr txBox="1"/>
              <p:nvPr/>
            </p:nvSpPr>
            <p:spPr>
              <a:xfrm>
                <a:off x="-150447" y="4563958"/>
                <a:ext cx="3541717" cy="7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it-IT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7FBAB65-2DAD-4078-91B5-F804EBDF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47" y="4563958"/>
                <a:ext cx="3541717" cy="704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C6C86243-380A-4439-B4B5-7A1FD7B9C2D2}"/>
                  </a:ext>
                </a:extLst>
              </p:cNvPr>
              <p:cNvSpPr txBox="1"/>
              <p:nvPr/>
            </p:nvSpPr>
            <p:spPr bwMode="auto">
              <a:xfrm>
                <a:off x="399492" y="5255765"/>
                <a:ext cx="2950808" cy="484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t-IT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it-IT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600" dirty="0"/>
              </a:p>
              <a:p>
                <a:pPr/>
                <a:endParaRPr lang="it-IT" sz="1600" dirty="0"/>
              </a:p>
            </p:txBody>
          </p:sp>
        </mc:Choice>
        <mc:Fallback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C6C86243-380A-4439-B4B5-7A1FD7B9C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92" y="5255765"/>
                <a:ext cx="2950808" cy="484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3">
            <a:extLst>
              <a:ext uri="{FF2B5EF4-FFF2-40B4-BE49-F238E27FC236}">
                <a16:creationId xmlns:a16="http://schemas.microsoft.com/office/drawing/2014/main" id="{4843F385-4FF3-4E71-AE09-20B45E71861A}"/>
              </a:ext>
            </a:extLst>
          </p:cNvPr>
          <p:cNvSpPr txBox="1"/>
          <p:nvPr/>
        </p:nvSpPr>
        <p:spPr bwMode="auto">
          <a:xfrm>
            <a:off x="1246666" y="5370992"/>
            <a:ext cx="2262187" cy="484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/>
            <a:endParaRPr lang="it-IT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6C9BA2A9-6C15-4760-870D-6DA6F1177E0A}"/>
                  </a:ext>
                </a:extLst>
              </p:cNvPr>
              <p:cNvSpPr txBox="1"/>
              <p:nvPr/>
            </p:nvSpPr>
            <p:spPr bwMode="auto">
              <a:xfrm>
                <a:off x="399492" y="5593383"/>
                <a:ext cx="6408737" cy="592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it-IT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6C9BA2A9-6C15-4760-870D-6DA6F117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92" y="5593383"/>
                <a:ext cx="6408737" cy="5921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858F2DE-CF4B-40F3-A1ED-78D7ECB84B7C}"/>
                  </a:ext>
                </a:extLst>
              </p:cNvPr>
              <p:cNvSpPr txBox="1"/>
              <p:nvPr/>
            </p:nvSpPr>
            <p:spPr>
              <a:xfrm>
                <a:off x="420348" y="5975860"/>
                <a:ext cx="5401735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0,1,…,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858F2DE-CF4B-40F3-A1ED-78D7ECB8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8" y="5975860"/>
                <a:ext cx="5401735" cy="322396"/>
              </a:xfrm>
              <a:prstGeom prst="rect">
                <a:avLst/>
              </a:prstGeom>
              <a:blipFill>
                <a:blip r:embed="rId8"/>
                <a:stretch>
                  <a:fillRect l="-113" b="-169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48048A1-408B-49F5-B200-9519BC1F8E3D}"/>
                  </a:ext>
                </a:extLst>
              </p:cNvPr>
              <p:cNvSpPr txBox="1"/>
              <p:nvPr/>
            </p:nvSpPr>
            <p:spPr>
              <a:xfrm>
                <a:off x="6049802" y="6012507"/>
                <a:ext cx="9358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48048A1-408B-49F5-B200-9519BC1F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02" y="6012507"/>
                <a:ext cx="935834" cy="215444"/>
              </a:xfrm>
              <a:prstGeom prst="rect">
                <a:avLst/>
              </a:prstGeom>
              <a:blipFill>
                <a:blip r:embed="rId9"/>
                <a:stretch>
                  <a:fillRect l="-3896" r="-649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30EAAC1-C730-4B2C-AB6E-6CB2B2C51BBF}"/>
              </a:ext>
            </a:extLst>
          </p:cNvPr>
          <p:cNvCxnSpPr>
            <a:stCxn id="3" idx="3"/>
          </p:cNvCxnSpPr>
          <p:nvPr/>
        </p:nvCxnSpPr>
        <p:spPr>
          <a:xfrm>
            <a:off x="2385653" y="2820971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B7FC877-3566-4B59-A0A1-F5C62B30C9C6}"/>
              </a:ext>
            </a:extLst>
          </p:cNvPr>
          <p:cNvSpPr txBox="1"/>
          <p:nvPr/>
        </p:nvSpPr>
        <p:spPr>
          <a:xfrm>
            <a:off x="4257391" y="2636304"/>
            <a:ext cx="282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obiettivo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0D12E0C-D418-44FF-8113-94A2761CD2B2}"/>
              </a:ext>
            </a:extLst>
          </p:cNvPr>
          <p:cNvCxnSpPr/>
          <p:nvPr/>
        </p:nvCxnSpPr>
        <p:spPr>
          <a:xfrm>
            <a:off x="3548289" y="3513418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EE6867C-850E-41EA-8C4C-B5D2FF12CF64}"/>
              </a:ext>
            </a:extLst>
          </p:cNvPr>
          <p:cNvSpPr txBox="1"/>
          <p:nvPr/>
        </p:nvSpPr>
        <p:spPr>
          <a:xfrm>
            <a:off x="5026296" y="3206034"/>
            <a:ext cx="228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un veicolo entra, deve anche uscirne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62ABBFE-E3AD-47B9-8642-B333A02F866C}"/>
              </a:ext>
            </a:extLst>
          </p:cNvPr>
          <p:cNvCxnSpPr/>
          <p:nvPr/>
        </p:nvCxnSpPr>
        <p:spPr>
          <a:xfrm>
            <a:off x="1874896" y="4224511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30314331-18ED-44FF-85AB-859F8EA5765F}"/>
              </a:ext>
            </a:extLst>
          </p:cNvPr>
          <p:cNvCxnSpPr/>
          <p:nvPr/>
        </p:nvCxnSpPr>
        <p:spPr>
          <a:xfrm>
            <a:off x="3259750" y="4916357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1E0B751F-CFEB-4B72-B9A9-F9EB57101512}"/>
              </a:ext>
            </a:extLst>
          </p:cNvPr>
          <p:cNvCxnSpPr/>
          <p:nvPr/>
        </p:nvCxnSpPr>
        <p:spPr>
          <a:xfrm>
            <a:off x="2986689" y="5372210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FCD7506-6A06-4579-8C28-FF90F12800DC}"/>
              </a:ext>
            </a:extLst>
          </p:cNvPr>
          <p:cNvCxnSpPr/>
          <p:nvPr/>
        </p:nvCxnSpPr>
        <p:spPr>
          <a:xfrm>
            <a:off x="4698883" y="5738959"/>
            <a:ext cx="1123200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42F1DDD-C2C7-4087-9BF0-869B0D5F39A8}"/>
              </a:ext>
            </a:extLst>
          </p:cNvPr>
          <p:cNvSpPr txBox="1"/>
          <p:nvPr/>
        </p:nvSpPr>
        <p:spPr>
          <a:xfrm>
            <a:off x="3364600" y="3904487"/>
            <a:ext cx="362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 deposito devono uscire massimo m veicoli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9BE04EF-0A05-4EA6-8580-097E8413247E}"/>
              </a:ext>
            </a:extLst>
          </p:cNvPr>
          <p:cNvSpPr txBox="1"/>
          <p:nvPr/>
        </p:nvSpPr>
        <p:spPr>
          <a:xfrm>
            <a:off x="4741795" y="4597416"/>
            <a:ext cx="261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cliente servito al massimo da un veicolo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F6490B-1B41-44D7-91C6-9AAE537F53D8}"/>
              </a:ext>
            </a:extLst>
          </p:cNvPr>
          <p:cNvSpPr txBox="1"/>
          <p:nvPr/>
        </p:nvSpPr>
        <p:spPr>
          <a:xfrm>
            <a:off x="4386777" y="5181621"/>
            <a:ext cx="27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Vincoli di capacità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F6DB25-AD9F-43BE-B76D-742767C4AD7E}"/>
              </a:ext>
            </a:extLst>
          </p:cNvPr>
          <p:cNvSpPr txBox="1"/>
          <p:nvPr/>
        </p:nvSpPr>
        <p:spPr>
          <a:xfrm>
            <a:off x="5974933" y="5412058"/>
            <a:ext cx="144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Assenza di </a:t>
            </a:r>
            <a:r>
              <a:rPr lang="it-IT" dirty="0" err="1"/>
              <a:t>sottogiri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46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Algoritmo genetico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1002818"/>
            <a:ext cx="3424739" cy="48523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Popolazione iniziale</a:t>
            </a:r>
            <a:r>
              <a:rPr lang="it-IT" sz="1800" dirty="0">
                <a:solidFill>
                  <a:srgbClr val="FFFFFF"/>
                </a:solidFill>
              </a:rPr>
              <a:t>: insieme di soluzioni ammissibili generate a partire da un’euristica ed evolvono attraverso le operazioni svolte su di esse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L’algoritmo simula l’evoluzione della popolazione attraverso l’uso di operatori genetici che permettono la trasmissione e la mutazione del contenuto informativo, fino ad arrivare ad una fitness media che non può migliorare ulteriormente</a:t>
            </a:r>
            <a:endParaRPr lang="it-IT" sz="1800" baseline="-25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What is a genetic algorithm? – PastMike">
            <a:extLst>
              <a:ext uri="{FF2B5EF4-FFF2-40B4-BE49-F238E27FC236}">
                <a16:creationId xmlns:a16="http://schemas.microsoft.com/office/drawing/2014/main" id="{C1407819-7874-4FA4-8B41-F885CA38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49" y="3221668"/>
            <a:ext cx="4762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1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Algoritmo genetico: codifica e workflow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859469"/>
            <a:ext cx="3424739" cy="56292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Codifica: </a:t>
            </a:r>
            <a:r>
              <a:rPr lang="it-IT" sz="1800" dirty="0">
                <a:solidFill>
                  <a:srgbClr val="FFFFFF"/>
                </a:solidFill>
              </a:rPr>
              <a:t>ogni soluzione è una stringa di N elementi. Ogni nodo si ripete una sola volta, tranne il deposito che si ripete per ogni percorso.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Inizializzazione: </a:t>
            </a:r>
            <a:r>
              <a:rPr lang="it-IT" sz="1800" dirty="0">
                <a:solidFill>
                  <a:srgbClr val="FFFFFF"/>
                </a:solidFill>
              </a:rPr>
              <a:t>50 soluzioni ammissibili generate sulla base di un’euristica che applica una funzione di costo personale.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Selezione: </a:t>
            </a:r>
            <a:r>
              <a:rPr lang="it-IT" sz="1800" dirty="0">
                <a:solidFill>
                  <a:srgbClr val="FFFFFF"/>
                </a:solidFill>
              </a:rPr>
              <a:t>si selezionano coppie di percorsi in base alla simulazione Montecarlo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Generazione di nuove soluzioni: </a:t>
            </a:r>
            <a:r>
              <a:rPr lang="it-IT" sz="1800" dirty="0">
                <a:solidFill>
                  <a:srgbClr val="FFFFFF"/>
                </a:solidFill>
              </a:rPr>
              <a:t>si applicano mutazione e crossover verificando l’ammissibilità delle nuove soluzioni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Sostituzione di elementi della popolazione: </a:t>
            </a:r>
            <a:r>
              <a:rPr lang="it-IT" sz="1800" dirty="0">
                <a:solidFill>
                  <a:srgbClr val="FFFFFF"/>
                </a:solidFill>
              </a:rPr>
              <a:t>si sostituiscono gli elementi con fitness peggiore</a:t>
            </a:r>
            <a:r>
              <a:rPr lang="it-IT" sz="1800" b="1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it-IT" sz="1600" baseline="-250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t-IT" sz="1600" baseline="-25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7674DC3-294D-4712-BD26-58E8CD77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578821"/>
            <a:ext cx="5173266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Operatori genetici: best cost </a:t>
            </a:r>
            <a:r>
              <a:rPr lang="it-IT" sz="4000" dirty="0" err="1">
                <a:solidFill>
                  <a:srgbClr val="FFFFFF"/>
                </a:solidFill>
              </a:rPr>
              <a:t>route</a:t>
            </a:r>
            <a:r>
              <a:rPr lang="it-IT" sz="4000" dirty="0">
                <a:solidFill>
                  <a:srgbClr val="FFFFFF"/>
                </a:solidFill>
              </a:rPr>
              <a:t> crossover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859469"/>
            <a:ext cx="3424739" cy="56292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Date due stringhe di N elementi, si prendono due sotto stringhe della stessa dimensione. Gli elementi così selezionati vengono poi riposizionati minimizzando la distanza nelle nuove soluzioni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L’algoritmo verifica che le soluzioni in uscita siano ammissibili, cosa che comunque accade nella maggior parte dei casi</a:t>
            </a:r>
            <a:endParaRPr lang="it-IT" sz="1600" baseline="-250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it-IT" sz="1600" baseline="-25000" dirty="0">
              <a:solidFill>
                <a:srgbClr val="FFFFFF"/>
              </a:solidFill>
            </a:endParaRPr>
          </a:p>
        </p:txBody>
      </p:sp>
      <p:pic>
        <p:nvPicPr>
          <p:cNvPr id="3" name="Immagine 2" descr="Immagine che contiene testo, ricevuta, screenshot&#10;&#10;Descrizione generata automaticamente">
            <a:extLst>
              <a:ext uri="{FF2B5EF4-FFF2-40B4-BE49-F238E27FC236}">
                <a16:creationId xmlns:a16="http://schemas.microsoft.com/office/drawing/2014/main" id="{1E5F9F99-96E2-49DF-9863-8BD8260E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45" y="2481070"/>
            <a:ext cx="4707731" cy="40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Operatori genetici: mutazione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859469"/>
            <a:ext cx="3424739" cy="56292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rgbClr val="FFFFFF"/>
                </a:solidFill>
              </a:rPr>
              <a:t>Due tipi di operatori di mutazione implementati: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18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FFFFFF"/>
                </a:solidFill>
              </a:rPr>
              <a:t>Mutazione a inversione: inverte gli elementi all’interno di una stringa posizionandoli in ordine inverso;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FFFFFF"/>
                </a:solidFill>
              </a:rPr>
              <a:t>Mutazione casuale: prende un numero M di elementi interni alla stringa e li scambia in maniera casuale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1200" baseline="-25000" dirty="0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C29D0C-F39E-4C39-8DCB-C950CDB8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50" y="3276599"/>
            <a:ext cx="4819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84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2298CA8-B14D-42A4-9839-2A19B3F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Struttura dell’algoritmo genetico 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BC6C-FEE5-4EDC-8590-941C2102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091" y="859469"/>
            <a:ext cx="3424739" cy="5629274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Libreria </a:t>
            </a:r>
            <a:r>
              <a:rPr lang="it-IT" sz="1800" b="1" dirty="0" err="1">
                <a:solidFill>
                  <a:srgbClr val="FFFFFF"/>
                </a:solidFill>
              </a:rPr>
              <a:t>Algoritmo_genetico</a:t>
            </a:r>
            <a:r>
              <a:rPr lang="it-IT" sz="1800" dirty="0">
                <a:solidFill>
                  <a:srgbClr val="FFFFFF"/>
                </a:solidFill>
              </a:rPr>
              <a:t>, modella le classi oggetto su cui l’algoritmo opera e l’algoritmo stesso: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400" dirty="0">
                <a:solidFill>
                  <a:srgbClr val="FFFFFF"/>
                </a:solidFill>
              </a:rPr>
              <a:t>Classe soluzione: definisce l’oggetto soluzione a partire da un insieme di nodi e le operazioni effettuabili (calcolo della fitness, verifica dell’ammissibilità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400" dirty="0">
                <a:solidFill>
                  <a:srgbClr val="FFFFFF"/>
                </a:solidFill>
              </a:rPr>
              <a:t>Classe </a:t>
            </a:r>
            <a:r>
              <a:rPr lang="it-IT" sz="1400" dirty="0" err="1">
                <a:solidFill>
                  <a:srgbClr val="FFFFFF"/>
                </a:solidFill>
              </a:rPr>
              <a:t>Alg_genetico</a:t>
            </a:r>
            <a:r>
              <a:rPr lang="it-IT" sz="1400" dirty="0">
                <a:solidFill>
                  <a:srgbClr val="FFFFFF"/>
                </a:solidFill>
              </a:rPr>
              <a:t>: definisce l’oggetto attraverso cui opera l’algoritmo genetico. Contiene tutte le funzioni necessarie all’algoritmo come il crossover, la mutazione e le funzioni di partenza.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rgbClr val="FFFFFF"/>
                </a:solidFill>
              </a:rPr>
              <a:t>Libreria CVRPTW</a:t>
            </a:r>
            <a:r>
              <a:rPr lang="it-IT" sz="1800" dirty="0">
                <a:solidFill>
                  <a:srgbClr val="FFFFFF"/>
                </a:solidFill>
              </a:rPr>
              <a:t>, modella il problema: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400" dirty="0">
                <a:solidFill>
                  <a:srgbClr val="FFFFFF"/>
                </a:solidFill>
              </a:rPr>
              <a:t>Classe nodo: definisce l’oggetto nodo e le operazioni definite su di esso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400" dirty="0">
                <a:solidFill>
                  <a:srgbClr val="FFFFFF"/>
                </a:solidFill>
              </a:rPr>
              <a:t>Classe CVRPTW: definisce il problema e le funzioni da poter chiamare sui dati del problema (calcolo della distanza tra i nodi, calcolo dei percorsi e soluzione ottima)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FFFF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DB7CFC-8633-4C15-B4D1-5AF9004E1B51}"/>
              </a:ext>
            </a:extLst>
          </p:cNvPr>
          <p:cNvSpPr txBox="1"/>
          <p:nvPr/>
        </p:nvSpPr>
        <p:spPr>
          <a:xfrm>
            <a:off x="1924516" y="4299065"/>
            <a:ext cx="37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Aggiungere class </a:t>
            </a:r>
            <a:r>
              <a:rPr lang="it-IT" dirty="0" err="1"/>
              <a:t>diagram</a:t>
            </a:r>
            <a:r>
              <a:rPr lang="it-IT" dirty="0"/>
              <a:t> delle librerie</a:t>
            </a:r>
          </a:p>
        </p:txBody>
      </p:sp>
    </p:spTree>
    <p:extLst>
      <p:ext uri="{BB962C8B-B14F-4D97-AF65-F5344CB8AC3E}">
        <p14:creationId xmlns:p14="http://schemas.microsoft.com/office/powerpoint/2010/main" val="30798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2AF0E-A797-472C-8B68-3993EC9C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46AB4-8999-4F11-AF67-100C25E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risultati soluzione ottima su X nodi</a:t>
            </a:r>
          </a:p>
          <a:p>
            <a:r>
              <a:rPr lang="it-IT" dirty="0"/>
              <a:t>Aggiungere euristiche sviluppate</a:t>
            </a:r>
          </a:p>
          <a:p>
            <a:r>
              <a:rPr lang="it-IT" dirty="0"/>
              <a:t>Aggiungere algoritmo genetico</a:t>
            </a:r>
          </a:p>
          <a:p>
            <a:r>
              <a:rPr lang="it-IT" dirty="0"/>
              <a:t>Aggiungere eventuali conclusioni con tuning dei risultati</a:t>
            </a:r>
          </a:p>
        </p:txBody>
      </p:sp>
    </p:spTree>
    <p:extLst>
      <p:ext uri="{BB962C8B-B14F-4D97-AF65-F5344CB8AC3E}">
        <p14:creationId xmlns:p14="http://schemas.microsoft.com/office/powerpoint/2010/main" val="188711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730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Tema di Office</vt:lpstr>
      <vt:lpstr>Algoritmo genetico per la risoluzione di un problema di CVRPTW</vt:lpstr>
      <vt:lpstr>Capacitated vehicle routing problem with time windows</vt:lpstr>
      <vt:lpstr>Formulazione del problema a due indici (veicoli omogenei)</vt:lpstr>
      <vt:lpstr>Algoritmo genetico </vt:lpstr>
      <vt:lpstr>Algoritmo genetico: codifica e workflow</vt:lpstr>
      <vt:lpstr>Operatori genetici: best cost route crossover </vt:lpstr>
      <vt:lpstr>Operatori genetici: mutazione</vt:lpstr>
      <vt:lpstr>Struttura dell’algoritmo genetico 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DE ROSA</dc:creator>
  <cp:lastModifiedBy>GIUSEPPE DE ROSA</cp:lastModifiedBy>
  <cp:revision>27</cp:revision>
  <dcterms:created xsi:type="dcterms:W3CDTF">2021-06-27T11:13:03Z</dcterms:created>
  <dcterms:modified xsi:type="dcterms:W3CDTF">2021-06-28T11:19:20Z</dcterms:modified>
</cp:coreProperties>
</file>