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60" r:id="rId5"/>
    <p:sldId id="278" r:id="rId6"/>
    <p:sldId id="261" r:id="rId7"/>
    <p:sldId id="262" r:id="rId8"/>
    <p:sldId id="263" r:id="rId9"/>
    <p:sldId id="264" r:id="rId10"/>
    <p:sldId id="265" r:id="rId11"/>
    <p:sldId id="269" r:id="rId12"/>
    <p:sldId id="270" r:id="rId13"/>
    <p:sldId id="271" r:id="rId14"/>
    <p:sldId id="266" r:id="rId15"/>
    <p:sldId id="267" r:id="rId16"/>
    <p:sldId id="268" r:id="rId17"/>
    <p:sldId id="272" r:id="rId18"/>
    <p:sldId id="273" r:id="rId19"/>
    <p:sldId id="274" r:id="rId20"/>
    <p:sldId id="275" r:id="rId21"/>
    <p:sldId id="276" r:id="rId22"/>
    <p:sldId id="277" r:id="rId23"/>
    <p:sldId id="279" r:id="rId24"/>
    <p:sldId id="280" r:id="rId25"/>
    <p:sldId id="259"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684A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8640E-C8BB-493F-809A-8A125FAF6CF0}" type="datetimeFigureOut">
              <a:rPr lang="it-IT" smtClean="0"/>
              <a:t>29/06/2021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F648C-D0EB-4B85-854B-5160B89105EC}" type="slidenum">
              <a:rPr lang="it-IT" smtClean="0"/>
              <a:t>‹N›</a:t>
            </a:fld>
            <a:endParaRPr lang="it-IT"/>
          </a:p>
        </p:txBody>
      </p:sp>
    </p:spTree>
    <p:extLst>
      <p:ext uri="{BB962C8B-B14F-4D97-AF65-F5344CB8AC3E}">
        <p14:creationId xmlns:p14="http://schemas.microsoft.com/office/powerpoint/2010/main" val="127219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6E38D-F656-48A8-B338-3DDB122D920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36A0F7B-8684-4A2F-97AD-9E53B591C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DAFFF74-B59F-4FD8-A3BA-E3D9EE2E3B99}"/>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5" name="Segnaposto piè di pagina 4">
            <a:extLst>
              <a:ext uri="{FF2B5EF4-FFF2-40B4-BE49-F238E27FC236}">
                <a16:creationId xmlns:a16="http://schemas.microsoft.com/office/drawing/2014/main" id="{3029F535-1D64-4116-8F51-70493E5DEE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EC2D7E-B997-446C-8D1E-36F737A3CF4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81689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EA6F8-E697-4F6A-A856-2939589CDC3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D837BEA-F443-4AF4-BE49-0CAEC1A2290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7F2753C-57FD-40DC-B217-6E2CCED46488}"/>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5" name="Segnaposto piè di pagina 4">
            <a:extLst>
              <a:ext uri="{FF2B5EF4-FFF2-40B4-BE49-F238E27FC236}">
                <a16:creationId xmlns:a16="http://schemas.microsoft.com/office/drawing/2014/main" id="{13075CE5-CD16-4DCB-BB70-68CE6BB2F4D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88BDAFE-7405-43AB-805F-177B9169E23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27636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DDE0836-0871-404B-9D88-DC6BD5DD6D0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09F5C4D-6108-434E-8DEB-021D6243CF6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CB1F29-470B-45C8-B0DC-69E3AC516A7E}"/>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5" name="Segnaposto piè di pagina 4">
            <a:extLst>
              <a:ext uri="{FF2B5EF4-FFF2-40B4-BE49-F238E27FC236}">
                <a16:creationId xmlns:a16="http://schemas.microsoft.com/office/drawing/2014/main" id="{C4251007-8716-4BC0-9646-8542E9FC29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17C887F-CB06-4281-8698-D6FF2631949F}"/>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535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3DEFF8-2462-4922-9156-A39AA7B5182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EB07403-8316-476D-A16B-A4807ACDADE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7A6427F-B348-4120-BBEE-5B88AA9205B6}"/>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5" name="Segnaposto piè di pagina 4">
            <a:extLst>
              <a:ext uri="{FF2B5EF4-FFF2-40B4-BE49-F238E27FC236}">
                <a16:creationId xmlns:a16="http://schemas.microsoft.com/office/drawing/2014/main" id="{BF149372-52A7-4CCB-A488-4B305FAD5AD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496EDE7-6AA9-42C4-A877-CE7239C30DC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81023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50967D-4BB5-438F-B20D-26BC7F700EE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8FFFEAA-4E8B-449D-9E11-52EDA2672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453B419-2271-49AA-A65E-03FA17868EFD}"/>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5" name="Segnaposto piè di pagina 4">
            <a:extLst>
              <a:ext uri="{FF2B5EF4-FFF2-40B4-BE49-F238E27FC236}">
                <a16:creationId xmlns:a16="http://schemas.microsoft.com/office/drawing/2014/main" id="{66CC6278-759A-4638-9BFD-A543D43072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0F8481-44B7-4496-B132-974FC00536E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02171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C735B4-A671-4740-898F-30597F464B5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495D5D-2230-474E-BFAF-FB2A0DD5769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D002FE1-D177-4520-97C6-B2F1FA5CFDC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0F85A3A-ED01-4BE6-A8ED-88124A48F792}"/>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6" name="Segnaposto piè di pagina 5">
            <a:extLst>
              <a:ext uri="{FF2B5EF4-FFF2-40B4-BE49-F238E27FC236}">
                <a16:creationId xmlns:a16="http://schemas.microsoft.com/office/drawing/2014/main" id="{9DDCB717-7EF3-43EC-AA8F-77E1C20548A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3933221-9279-4D4F-9055-E8D0731C635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39410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2CD91C-0452-41CB-A1F8-E7C32991010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6168316-BD5B-498E-8F3C-BEFAA34D7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0B8E8A1-A504-4081-B38B-55D9C4980C2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3095440-59DF-47C2-B3D9-FDE2DCA3D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3317E95-58C9-4248-B38F-C15FB35BF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A321640-3546-485A-9E50-F340025DA0CA}"/>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8" name="Segnaposto piè di pagina 7">
            <a:extLst>
              <a:ext uri="{FF2B5EF4-FFF2-40B4-BE49-F238E27FC236}">
                <a16:creationId xmlns:a16="http://schemas.microsoft.com/office/drawing/2014/main" id="{3E9DF22F-CC71-445C-B0B8-0FBF6C5522B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7339EA4-2AEE-403F-B258-3301723AD399}"/>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7047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236BBB-A05C-4989-B0E9-149E5187B6D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10B98FD-3DE3-4503-94ED-BC994FA81C80}"/>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4" name="Segnaposto piè di pagina 3">
            <a:extLst>
              <a:ext uri="{FF2B5EF4-FFF2-40B4-BE49-F238E27FC236}">
                <a16:creationId xmlns:a16="http://schemas.microsoft.com/office/drawing/2014/main" id="{6128FFCA-1B28-4340-8349-5C9B26A646F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430A215-F48F-4B4D-9508-53A4FEC63DC0}"/>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81032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93E833A-BF43-4EF7-8F42-8329F72824C3}"/>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3" name="Segnaposto piè di pagina 2">
            <a:extLst>
              <a:ext uri="{FF2B5EF4-FFF2-40B4-BE49-F238E27FC236}">
                <a16:creationId xmlns:a16="http://schemas.microsoft.com/office/drawing/2014/main" id="{2CAF8C8E-F390-4830-A459-2CE88E5DF83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025D719-9C6F-4465-81FD-D233ABD8F0D2}"/>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56259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93E0A8-4E20-40D8-9D3A-66860B66207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3D6F2D5-8ED5-47AB-BE60-0D9D354A1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C607C1E-0CF9-46C8-9DB6-D16135284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6DFC306-45E7-48C2-A6CC-CC7532E2F02A}"/>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6" name="Segnaposto piè di pagina 5">
            <a:extLst>
              <a:ext uri="{FF2B5EF4-FFF2-40B4-BE49-F238E27FC236}">
                <a16:creationId xmlns:a16="http://schemas.microsoft.com/office/drawing/2014/main" id="{FE3D81F3-2CC0-4416-894D-3DACD72F596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D4F4352-753E-491B-AEEE-2B9BED498C5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49063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3AA9D7-8693-4C02-BD1A-F97CA4C0D14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F4225B7-379B-4E6A-96C1-F3CDE423C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3806969-B123-42E3-9C59-F88803480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B1F10F0-F097-4953-AF40-C950D374035F}"/>
              </a:ext>
            </a:extLst>
          </p:cNvPr>
          <p:cNvSpPr>
            <a:spLocks noGrp="1"/>
          </p:cNvSpPr>
          <p:nvPr>
            <p:ph type="dt" sz="half" idx="10"/>
          </p:nvPr>
        </p:nvSpPr>
        <p:spPr/>
        <p:txBody>
          <a:bodyPr/>
          <a:lstStyle/>
          <a:p>
            <a:fld id="{DE368913-FD17-4872-89EF-DCB59A484BBC}" type="datetimeFigureOut">
              <a:rPr lang="it-IT" smtClean="0"/>
              <a:t>29/06/2021</a:t>
            </a:fld>
            <a:endParaRPr lang="it-IT"/>
          </a:p>
        </p:txBody>
      </p:sp>
      <p:sp>
        <p:nvSpPr>
          <p:cNvPr id="6" name="Segnaposto piè di pagina 5">
            <a:extLst>
              <a:ext uri="{FF2B5EF4-FFF2-40B4-BE49-F238E27FC236}">
                <a16:creationId xmlns:a16="http://schemas.microsoft.com/office/drawing/2014/main" id="{1AA041E8-2522-4438-898E-E049A0B1202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B881BB2-1898-4CF2-BA74-F3DF43BB7B0A}"/>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656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25AB425-7115-4B3C-BD2A-A2689BC0B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3946644-E661-4251-8C10-01CA34F96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B118E9D-832D-493C-BD54-BB77CB215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68913-FD17-4872-89EF-DCB59A484BBC}" type="datetimeFigureOut">
              <a:rPr lang="it-IT" smtClean="0"/>
              <a:t>29/06/2021</a:t>
            </a:fld>
            <a:endParaRPr lang="it-IT"/>
          </a:p>
        </p:txBody>
      </p:sp>
      <p:sp>
        <p:nvSpPr>
          <p:cNvPr id="5" name="Segnaposto piè di pagina 4">
            <a:extLst>
              <a:ext uri="{FF2B5EF4-FFF2-40B4-BE49-F238E27FC236}">
                <a16:creationId xmlns:a16="http://schemas.microsoft.com/office/drawing/2014/main" id="{CA954852-BA88-4A97-A3CF-84B2437B7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2E21E26-A151-4A08-8732-C1A7CE1AC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C03F3-B974-4D14-A56C-F01F5C7F6F6C}" type="slidenum">
              <a:rPr lang="it-IT" smtClean="0"/>
              <a:t>‹N›</a:t>
            </a:fld>
            <a:endParaRPr lang="it-IT"/>
          </a:p>
        </p:txBody>
      </p:sp>
    </p:spTree>
    <p:extLst>
      <p:ext uri="{BB962C8B-B14F-4D97-AF65-F5344CB8AC3E}">
        <p14:creationId xmlns:p14="http://schemas.microsoft.com/office/powerpoint/2010/main" val="4039829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gdr-98/Algoritmo-genetico-per-la-risoluzione-di-un-problema-di-CVRPT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olo 1">
            <a:extLst>
              <a:ext uri="{FF2B5EF4-FFF2-40B4-BE49-F238E27FC236}">
                <a16:creationId xmlns:a16="http://schemas.microsoft.com/office/drawing/2014/main" id="{0F475D4B-F6C2-4F4B-9B63-2CC9A78485E5}"/>
              </a:ext>
            </a:extLst>
          </p:cNvPr>
          <p:cNvSpPr>
            <a:spLocks noGrp="1"/>
          </p:cNvSpPr>
          <p:nvPr>
            <p:ph type="ctrTitle"/>
          </p:nvPr>
        </p:nvSpPr>
        <p:spPr>
          <a:xfrm>
            <a:off x="1100669" y="1097339"/>
            <a:ext cx="10011831" cy="2623885"/>
          </a:xfrm>
        </p:spPr>
        <p:txBody>
          <a:bodyPr anchor="ctr">
            <a:normAutofit/>
          </a:bodyPr>
          <a:lstStyle/>
          <a:p>
            <a:r>
              <a:rPr lang="it-IT" sz="6100" dirty="0">
                <a:solidFill>
                  <a:srgbClr val="FFFFFF"/>
                </a:solidFill>
              </a:rPr>
              <a:t>Algoritmo genetico per la risoluzione di un problema di CVRPTW</a:t>
            </a:r>
          </a:p>
        </p:txBody>
      </p:sp>
      <p:sp>
        <p:nvSpPr>
          <p:cNvPr id="42" name="Rectangle 41">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Rectangle 4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Sottotitolo 2">
            <a:extLst>
              <a:ext uri="{FF2B5EF4-FFF2-40B4-BE49-F238E27FC236}">
                <a16:creationId xmlns:a16="http://schemas.microsoft.com/office/drawing/2014/main" id="{DB0D91BF-4808-4272-8087-F775E347B931}"/>
              </a:ext>
            </a:extLst>
          </p:cNvPr>
          <p:cNvSpPr>
            <a:spLocks noGrp="1"/>
          </p:cNvSpPr>
          <p:nvPr>
            <p:ph type="subTitle" idx="1"/>
          </p:nvPr>
        </p:nvSpPr>
        <p:spPr>
          <a:xfrm>
            <a:off x="3226159" y="4843002"/>
            <a:ext cx="5760850" cy="1234345"/>
          </a:xfrm>
        </p:spPr>
        <p:txBody>
          <a:bodyPr anchor="ctr">
            <a:normAutofit/>
          </a:bodyPr>
          <a:lstStyle/>
          <a:p>
            <a:r>
              <a:rPr lang="it-IT" sz="2000" dirty="0">
                <a:solidFill>
                  <a:schemeClr val="tx1">
                    <a:lumMod val="95000"/>
                    <a:lumOff val="5000"/>
                  </a:schemeClr>
                </a:solidFill>
              </a:rPr>
              <a:t>D’Ambra Nicola M63001223</a:t>
            </a:r>
          </a:p>
          <a:p>
            <a:r>
              <a:rPr lang="it-IT" sz="2000" dirty="0">
                <a:solidFill>
                  <a:schemeClr val="tx1">
                    <a:lumMod val="95000"/>
                    <a:lumOff val="5000"/>
                  </a:schemeClr>
                </a:solidFill>
              </a:rPr>
              <a:t>Di Cecio Giuseppe Francesco M63001211</a:t>
            </a:r>
          </a:p>
          <a:p>
            <a:r>
              <a:rPr lang="it-IT" sz="2000" dirty="0">
                <a:solidFill>
                  <a:schemeClr val="tx1">
                    <a:lumMod val="95000"/>
                    <a:lumOff val="5000"/>
                  </a:schemeClr>
                </a:solidFill>
              </a:rPr>
              <a:t>De Rosa Giuseppe 000119123</a:t>
            </a:r>
          </a:p>
        </p:txBody>
      </p:sp>
      <p:sp>
        <p:nvSpPr>
          <p:cNvPr id="46" name="Rectangle 4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6479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321732"/>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793342" y="460521"/>
            <a:ext cx="6594189" cy="1625210"/>
          </a:xfrm>
        </p:spPr>
        <p:txBody>
          <a:bodyPr>
            <a:normAutofit/>
          </a:bodyPr>
          <a:lstStyle/>
          <a:p>
            <a:pPr algn="ctr"/>
            <a:r>
              <a:rPr lang="it-IT" sz="4000" dirty="0">
                <a:solidFill>
                  <a:srgbClr val="FFFFFF"/>
                </a:solidFill>
              </a:rPr>
              <a:t>Soluzione ottima</a:t>
            </a:r>
          </a:p>
        </p:txBody>
      </p:sp>
      <p:sp>
        <p:nvSpPr>
          <p:cNvPr id="7" name="CasellaDiTesto 6">
            <a:extLst>
              <a:ext uri="{FF2B5EF4-FFF2-40B4-BE49-F238E27FC236}">
                <a16:creationId xmlns:a16="http://schemas.microsoft.com/office/drawing/2014/main" id="{D881AA4A-5392-40BC-A5BF-575D9E325B97}"/>
              </a:ext>
            </a:extLst>
          </p:cNvPr>
          <p:cNvSpPr txBox="1"/>
          <p:nvPr/>
        </p:nvSpPr>
        <p:spPr>
          <a:xfrm>
            <a:off x="1944920" y="3037181"/>
            <a:ext cx="3470459" cy="2893100"/>
          </a:xfrm>
          <a:prstGeom prst="rect">
            <a:avLst/>
          </a:prstGeom>
          <a:noFill/>
        </p:spPr>
        <p:txBody>
          <a:bodyPr wrap="square" rtlCol="0">
            <a:spAutoFit/>
          </a:bodyPr>
          <a:lstStyle/>
          <a:p>
            <a:r>
              <a:rPr lang="it-IT" sz="1400" dirty="0"/>
              <a:t>Soluzione ottima:  849.641  (C101.txt, Solomon)</a:t>
            </a:r>
          </a:p>
          <a:p>
            <a:endParaRPr lang="it-IT" sz="1400" dirty="0"/>
          </a:p>
          <a:p>
            <a:r>
              <a:rPr lang="it-IT" sz="1400" dirty="0"/>
              <a:t>[5, 3, 7, 8, 10, 11, 9, 6, 4, 2, 1, 75]</a:t>
            </a:r>
          </a:p>
          <a:p>
            <a:r>
              <a:rPr lang="it-IT" sz="1400" dirty="0"/>
              <a:t>[13, 17, 18, 19, 15, 16, 14, 12]</a:t>
            </a:r>
          </a:p>
          <a:p>
            <a:r>
              <a:rPr lang="it-IT" sz="1400" dirty="0"/>
              <a:t>[20, 24, 25, 27, 29, 30, 28, 26, 23, 22, 21]</a:t>
            </a:r>
          </a:p>
          <a:p>
            <a:r>
              <a:rPr lang="it-IT" sz="1400" dirty="0"/>
              <a:t>[32, 33, 31, 35, 37, 38, 39, 36, 34]</a:t>
            </a:r>
          </a:p>
          <a:p>
            <a:r>
              <a:rPr lang="it-IT" sz="1400" dirty="0"/>
              <a:t>[43, 42, 41, 40, 44, 46, 45, 48, 51, 50, 52, 49]</a:t>
            </a:r>
          </a:p>
          <a:p>
            <a:r>
              <a:rPr lang="it-IT" sz="1400" dirty="0"/>
              <a:t>[57, 55, 54, 53, 56, 58, 60, 59]</a:t>
            </a:r>
          </a:p>
          <a:p>
            <a:r>
              <a:rPr lang="it-IT" sz="1400" dirty="0"/>
              <a:t>[67, 65, 63, 62, 74, 72, 61, 64, 68, 66]</a:t>
            </a:r>
          </a:p>
          <a:p>
            <a:r>
              <a:rPr lang="it-IT" sz="1400" dirty="0"/>
              <a:t>[81, 78, 76, 71, 70, 73, 77, 79, 80, 69, 47]</a:t>
            </a:r>
          </a:p>
          <a:p>
            <a:r>
              <a:rPr lang="it-IT" sz="1400" dirty="0"/>
              <a:t>[90, 87, 86, 83, 82, 84, 85, 88, 89, 91]</a:t>
            </a:r>
          </a:p>
          <a:p>
            <a:r>
              <a:rPr lang="it-IT" sz="1400" dirty="0"/>
              <a:t>[98, 96, 95, 94, 92, 93, 97, 100, 99]</a:t>
            </a:r>
          </a:p>
        </p:txBody>
      </p:sp>
      <p:pic>
        <p:nvPicPr>
          <p:cNvPr id="13" name="Segnaposto contenuto 12">
            <a:extLst>
              <a:ext uri="{FF2B5EF4-FFF2-40B4-BE49-F238E27FC236}">
                <a16:creationId xmlns:a16="http://schemas.microsoft.com/office/drawing/2014/main" id="{9119B88A-41E9-4A1D-90E7-4AB1112F8255}"/>
              </a:ext>
            </a:extLst>
          </p:cNvPr>
          <p:cNvPicPr>
            <a:picLocks noGrp="1" noChangeAspect="1"/>
          </p:cNvPicPr>
          <p:nvPr>
            <p:ph idx="1"/>
          </p:nvPr>
        </p:nvPicPr>
        <p:blipFill>
          <a:blip r:embed="rId2"/>
          <a:stretch>
            <a:fillRect/>
          </a:stretch>
        </p:blipFill>
        <p:spPr>
          <a:xfrm>
            <a:off x="6036077" y="2514691"/>
            <a:ext cx="5194915" cy="3938080"/>
          </a:xfrm>
        </p:spPr>
      </p:pic>
    </p:spTree>
    <p:extLst>
      <p:ext uri="{BB962C8B-B14F-4D97-AF65-F5344CB8AC3E}">
        <p14:creationId xmlns:p14="http://schemas.microsoft.com/office/powerpoint/2010/main" val="1111465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Ricerca delle soluzioni iniziali: euristica 1</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9471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Ricerca delle soluzioni iniziali: euristica 2</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6525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Ricerca delle soluzioni iniziali: euristica 3</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7040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Dettagli dell’algoritmo: classe soluzione</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321732"/>
            <a:ext cx="3424739" cy="6167011"/>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800" b="1" dirty="0">
                <a:solidFill>
                  <a:srgbClr val="FFFFFF"/>
                </a:solidFill>
              </a:rPr>
              <a:t>Variabili</a:t>
            </a:r>
            <a:r>
              <a:rPr lang="it-IT" sz="1900" b="1" dirty="0">
                <a:solidFill>
                  <a:srgbClr val="FFFFFF"/>
                </a:solidFill>
              </a:rPr>
              <a:t>: </a:t>
            </a:r>
          </a:p>
          <a:p>
            <a:pPr lvl="1">
              <a:buFont typeface="Wingdings" panose="05000000000000000000" pitchFamily="2" charset="2"/>
              <a:buChar char="Ø"/>
            </a:pPr>
            <a:r>
              <a:rPr lang="it-IT" sz="1400" dirty="0" err="1">
                <a:solidFill>
                  <a:srgbClr val="FFFFFF"/>
                </a:solidFill>
              </a:rPr>
              <a:t>Istance</a:t>
            </a:r>
            <a:r>
              <a:rPr lang="it-IT" sz="1400" dirty="0">
                <a:solidFill>
                  <a:srgbClr val="FFFFFF"/>
                </a:solidFill>
              </a:rPr>
              <a:t>: istanza del problema di CVRPTW da analizzare.</a:t>
            </a:r>
          </a:p>
          <a:p>
            <a:pPr lvl="1">
              <a:buFont typeface="Wingdings" panose="05000000000000000000" pitchFamily="2" charset="2"/>
              <a:buChar char="Ø"/>
            </a:pPr>
            <a:r>
              <a:rPr lang="it-IT" sz="1400" dirty="0" err="1">
                <a:solidFill>
                  <a:srgbClr val="FFFFFF"/>
                </a:solidFill>
              </a:rPr>
              <a:t>Routes</a:t>
            </a:r>
            <a:r>
              <a:rPr lang="it-IT" sz="1400" dirty="0">
                <a:solidFill>
                  <a:srgbClr val="FFFFFF"/>
                </a:solidFill>
              </a:rPr>
              <a:t>: percorsi della soluzione. </a:t>
            </a:r>
          </a:p>
          <a:p>
            <a:pPr lvl="1">
              <a:buFont typeface="Wingdings" panose="05000000000000000000" pitchFamily="2" charset="2"/>
              <a:buChar char="Ø"/>
            </a:pPr>
            <a:r>
              <a:rPr lang="it-IT" sz="1400" dirty="0" err="1">
                <a:solidFill>
                  <a:srgbClr val="FFFFFF"/>
                </a:solidFill>
              </a:rPr>
              <a:t>Truck_count</a:t>
            </a:r>
            <a:r>
              <a:rPr lang="it-IT" sz="1400" dirty="0">
                <a:solidFill>
                  <a:srgbClr val="FFFFFF"/>
                </a:solidFill>
              </a:rPr>
              <a:t>: numero di camion utilizzati. </a:t>
            </a:r>
          </a:p>
          <a:p>
            <a:pPr lvl="1">
              <a:buFont typeface="Wingdings" panose="05000000000000000000" pitchFamily="2" charset="2"/>
              <a:buChar char="Ø"/>
            </a:pPr>
            <a:r>
              <a:rPr lang="it-IT" sz="1400" dirty="0" err="1">
                <a:solidFill>
                  <a:srgbClr val="FFFFFF"/>
                </a:solidFill>
              </a:rPr>
              <a:t>Obj_fun_value</a:t>
            </a:r>
            <a:r>
              <a:rPr lang="it-IT" sz="1400" dirty="0">
                <a:solidFill>
                  <a:srgbClr val="FFFFFF"/>
                </a:solidFill>
              </a:rPr>
              <a:t>: valore di funzione obiettivo associata. </a:t>
            </a:r>
          </a:p>
          <a:p>
            <a:pPr lvl="1">
              <a:buFont typeface="Wingdings" panose="05000000000000000000" pitchFamily="2" charset="2"/>
              <a:buChar char="Ø"/>
            </a:pPr>
            <a:r>
              <a:rPr lang="it-IT" sz="1400" dirty="0">
                <a:solidFill>
                  <a:srgbClr val="FFFFFF"/>
                </a:solidFill>
              </a:rPr>
              <a:t>Fitness: valore di fitness associata, pari al reciproco della funzione obiettivo perché problema a minimizzare. </a:t>
            </a:r>
          </a:p>
          <a:p>
            <a:pPr lvl="1">
              <a:buFont typeface="Wingdings" panose="05000000000000000000" pitchFamily="2" charset="2"/>
              <a:buChar char="Ø"/>
            </a:pPr>
            <a:r>
              <a:rPr lang="it-IT" sz="1400" dirty="0" err="1">
                <a:solidFill>
                  <a:srgbClr val="FFFFFF"/>
                </a:solidFill>
              </a:rPr>
              <a:t>Admissible</a:t>
            </a:r>
            <a:r>
              <a:rPr lang="it-IT" sz="1400" dirty="0">
                <a:solidFill>
                  <a:srgbClr val="FFFFFF"/>
                </a:solidFill>
              </a:rPr>
              <a:t>: variabile binaria che indica se la soluzione è ammissibile o meno. </a:t>
            </a:r>
          </a:p>
          <a:p>
            <a:pPr>
              <a:buFont typeface="Wingdings" panose="05000000000000000000" pitchFamily="2" charset="2"/>
              <a:buChar char="Ø"/>
            </a:pPr>
            <a:r>
              <a:rPr lang="it-IT" sz="1800" b="1" dirty="0">
                <a:solidFill>
                  <a:srgbClr val="FFFFFF"/>
                </a:solidFill>
              </a:rPr>
              <a:t>Funzioni</a:t>
            </a:r>
            <a:r>
              <a:rPr lang="it-IT" sz="1900" b="1" dirty="0">
                <a:solidFill>
                  <a:srgbClr val="FFFFFF"/>
                </a:solidFill>
              </a:rPr>
              <a:t>:</a:t>
            </a:r>
          </a:p>
          <a:p>
            <a:pPr lvl="1">
              <a:buFont typeface="Wingdings" panose="05000000000000000000" pitchFamily="2" charset="2"/>
              <a:buChar char="Ø"/>
            </a:pPr>
            <a:r>
              <a:rPr lang="it-IT" sz="1400" dirty="0" err="1">
                <a:solidFill>
                  <a:srgbClr val="FFFFFF"/>
                </a:solidFill>
              </a:rPr>
              <a:t>Compute_obj_fun_value</a:t>
            </a:r>
            <a:r>
              <a:rPr lang="it-IT" sz="1400" dirty="0">
                <a:solidFill>
                  <a:srgbClr val="FFFFFF"/>
                </a:solidFill>
              </a:rPr>
              <a:t>: calcola il valore della funzione obiettivo dalla matrice delle distanze dell’istanza. </a:t>
            </a:r>
          </a:p>
          <a:p>
            <a:pPr lvl="1">
              <a:buFont typeface="Wingdings" panose="05000000000000000000" pitchFamily="2" charset="2"/>
              <a:buChar char="Ø"/>
            </a:pPr>
            <a:r>
              <a:rPr lang="it-IT" sz="1400" dirty="0" err="1">
                <a:solidFill>
                  <a:srgbClr val="FFFFFF"/>
                </a:solidFill>
              </a:rPr>
              <a:t>Is_admissible</a:t>
            </a:r>
            <a:r>
              <a:rPr lang="it-IT" sz="1400" dirty="0">
                <a:solidFill>
                  <a:srgbClr val="FFFFFF"/>
                </a:solidFill>
              </a:rPr>
              <a:t>: verifica l’ammissibilità della soluzione ed eventualmente ne setta i valori. </a:t>
            </a:r>
          </a:p>
          <a:p>
            <a:pPr lvl="1">
              <a:buFont typeface="Wingdings" panose="05000000000000000000" pitchFamily="2" charset="2"/>
              <a:buChar char="Ø"/>
            </a:pPr>
            <a:r>
              <a:rPr lang="it-IT" sz="1400" dirty="0">
                <a:solidFill>
                  <a:srgbClr val="FFFFFF"/>
                </a:solidFill>
              </a:rPr>
              <a:t>Copy: permette la copia per valore di un oggetto Soluzione.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sp>
        <p:nvSpPr>
          <p:cNvPr id="2" name="CasellaDiTesto 1">
            <a:extLst>
              <a:ext uri="{FF2B5EF4-FFF2-40B4-BE49-F238E27FC236}">
                <a16:creationId xmlns:a16="http://schemas.microsoft.com/office/drawing/2014/main" id="{EBDB7CFC-8633-4C15-B4D1-5AF9004E1B51}"/>
              </a:ext>
            </a:extLst>
          </p:cNvPr>
          <p:cNvSpPr txBox="1"/>
          <p:nvPr/>
        </p:nvSpPr>
        <p:spPr>
          <a:xfrm>
            <a:off x="1924516" y="4299065"/>
            <a:ext cx="3730958" cy="369332"/>
          </a:xfrm>
          <a:prstGeom prst="rect">
            <a:avLst/>
          </a:prstGeom>
          <a:noFill/>
        </p:spPr>
        <p:txBody>
          <a:bodyPr wrap="none" rtlCol="0">
            <a:spAutoFit/>
          </a:bodyPr>
          <a:lstStyle/>
          <a:p>
            <a:r>
              <a:rPr lang="it-IT" dirty="0"/>
              <a:t>Aggiungere class </a:t>
            </a:r>
            <a:r>
              <a:rPr lang="it-IT" dirty="0" err="1"/>
              <a:t>diagram</a:t>
            </a:r>
            <a:r>
              <a:rPr lang="it-IT" dirty="0"/>
              <a:t> di soluzione</a:t>
            </a:r>
          </a:p>
        </p:txBody>
      </p:sp>
    </p:spTree>
    <p:extLst>
      <p:ext uri="{BB962C8B-B14F-4D97-AF65-F5344CB8AC3E}">
        <p14:creationId xmlns:p14="http://schemas.microsoft.com/office/powerpoint/2010/main" val="2344993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321732"/>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33400" y="460521"/>
            <a:ext cx="11150600" cy="1625210"/>
          </a:xfrm>
        </p:spPr>
        <p:txBody>
          <a:bodyPr>
            <a:normAutofit/>
          </a:bodyPr>
          <a:lstStyle/>
          <a:p>
            <a:pPr algn="ctr"/>
            <a:r>
              <a:rPr lang="it-IT" sz="4000" dirty="0">
                <a:solidFill>
                  <a:srgbClr val="FFFFFF"/>
                </a:solidFill>
              </a:rPr>
              <a:t>Dettagli dell’algoritmo: classe soluzione</a:t>
            </a:r>
          </a:p>
        </p:txBody>
      </p:sp>
      <p:pic>
        <p:nvPicPr>
          <p:cNvPr id="9" name="Immagine 8">
            <a:extLst>
              <a:ext uri="{FF2B5EF4-FFF2-40B4-BE49-F238E27FC236}">
                <a16:creationId xmlns:a16="http://schemas.microsoft.com/office/drawing/2014/main" id="{35FBED21-684E-425A-B011-4A34EDE685FF}"/>
              </a:ext>
            </a:extLst>
          </p:cNvPr>
          <p:cNvPicPr>
            <a:picLocks noChangeAspect="1"/>
          </p:cNvPicPr>
          <p:nvPr/>
        </p:nvPicPr>
        <p:blipFill>
          <a:blip r:embed="rId2"/>
          <a:stretch>
            <a:fillRect/>
          </a:stretch>
        </p:blipFill>
        <p:spPr>
          <a:xfrm>
            <a:off x="329185" y="2855104"/>
            <a:ext cx="5925023" cy="3257251"/>
          </a:xfrm>
          <a:prstGeom prst="rect">
            <a:avLst/>
          </a:prstGeom>
        </p:spPr>
      </p:pic>
      <p:pic>
        <p:nvPicPr>
          <p:cNvPr id="11" name="Immagine 10">
            <a:extLst>
              <a:ext uri="{FF2B5EF4-FFF2-40B4-BE49-F238E27FC236}">
                <a16:creationId xmlns:a16="http://schemas.microsoft.com/office/drawing/2014/main" id="{13714F20-2C7D-4C35-9931-091D51FDB5D6}"/>
              </a:ext>
            </a:extLst>
          </p:cNvPr>
          <p:cNvPicPr>
            <a:picLocks noChangeAspect="1"/>
          </p:cNvPicPr>
          <p:nvPr/>
        </p:nvPicPr>
        <p:blipFill>
          <a:blip r:embed="rId3"/>
          <a:stretch>
            <a:fillRect/>
          </a:stretch>
        </p:blipFill>
        <p:spPr>
          <a:xfrm>
            <a:off x="6312222" y="2485632"/>
            <a:ext cx="5539467" cy="3996196"/>
          </a:xfrm>
          <a:prstGeom prst="rect">
            <a:avLst/>
          </a:prstGeom>
        </p:spPr>
      </p:pic>
    </p:spTree>
    <p:extLst>
      <p:ext uri="{BB962C8B-B14F-4D97-AF65-F5344CB8AC3E}">
        <p14:creationId xmlns:p14="http://schemas.microsoft.com/office/powerpoint/2010/main" val="748125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321732"/>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33400" y="460521"/>
            <a:ext cx="11150600" cy="1625210"/>
          </a:xfrm>
        </p:spPr>
        <p:txBody>
          <a:bodyPr>
            <a:normAutofit/>
          </a:bodyPr>
          <a:lstStyle/>
          <a:p>
            <a:pPr algn="ctr"/>
            <a:r>
              <a:rPr lang="it-IT" sz="4000" dirty="0">
                <a:solidFill>
                  <a:srgbClr val="FFFFFF"/>
                </a:solidFill>
              </a:rPr>
              <a:t>Dettagli dell’algoritmo: classe soluzione</a:t>
            </a:r>
          </a:p>
        </p:txBody>
      </p:sp>
      <p:pic>
        <p:nvPicPr>
          <p:cNvPr id="3" name="Immagine 2">
            <a:extLst>
              <a:ext uri="{FF2B5EF4-FFF2-40B4-BE49-F238E27FC236}">
                <a16:creationId xmlns:a16="http://schemas.microsoft.com/office/drawing/2014/main" id="{5CD08EB6-33CA-41A3-82C3-1A01C8F57626}"/>
              </a:ext>
            </a:extLst>
          </p:cNvPr>
          <p:cNvPicPr>
            <a:picLocks noChangeAspect="1"/>
          </p:cNvPicPr>
          <p:nvPr/>
        </p:nvPicPr>
        <p:blipFill>
          <a:blip r:embed="rId2"/>
          <a:stretch>
            <a:fillRect/>
          </a:stretch>
        </p:blipFill>
        <p:spPr>
          <a:xfrm>
            <a:off x="405385" y="2595499"/>
            <a:ext cx="5258815" cy="3776464"/>
          </a:xfrm>
          <a:prstGeom prst="rect">
            <a:avLst/>
          </a:prstGeom>
        </p:spPr>
      </p:pic>
      <p:pic>
        <p:nvPicPr>
          <p:cNvPr id="6" name="Immagine 5">
            <a:extLst>
              <a:ext uri="{FF2B5EF4-FFF2-40B4-BE49-F238E27FC236}">
                <a16:creationId xmlns:a16="http://schemas.microsoft.com/office/drawing/2014/main" id="{B311071A-2F9F-4050-BF95-2BF0BFF6DD8E}"/>
              </a:ext>
            </a:extLst>
          </p:cNvPr>
          <p:cNvPicPr>
            <a:picLocks noChangeAspect="1"/>
          </p:cNvPicPr>
          <p:nvPr/>
        </p:nvPicPr>
        <p:blipFill>
          <a:blip r:embed="rId3"/>
          <a:stretch>
            <a:fillRect/>
          </a:stretch>
        </p:blipFill>
        <p:spPr>
          <a:xfrm>
            <a:off x="6068769" y="2595499"/>
            <a:ext cx="5717846" cy="3776464"/>
          </a:xfrm>
          <a:prstGeom prst="rect">
            <a:avLst/>
          </a:prstGeom>
        </p:spPr>
      </p:pic>
    </p:spTree>
    <p:extLst>
      <p:ext uri="{BB962C8B-B14F-4D97-AF65-F5344CB8AC3E}">
        <p14:creationId xmlns:p14="http://schemas.microsoft.com/office/powerpoint/2010/main" val="2837116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Dettagli dell’algoritmo: classe </a:t>
            </a:r>
            <a:r>
              <a:rPr lang="it-IT" sz="4000" dirty="0" err="1">
                <a:solidFill>
                  <a:srgbClr val="FFFFFF"/>
                </a:solidFill>
              </a:rPr>
              <a:t>algoritmo_genetico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848600" y="321732"/>
            <a:ext cx="3819143" cy="6213425"/>
          </a:xfrm>
        </p:spPr>
        <p:txBody>
          <a:bodyPr anchor="ctr">
            <a:normAutofit fontScale="92500"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800" b="1" dirty="0">
                <a:solidFill>
                  <a:srgbClr val="FFFFFF"/>
                </a:solidFill>
              </a:rPr>
              <a:t>Variabili</a:t>
            </a:r>
            <a:r>
              <a:rPr lang="it-IT" sz="1900" b="1" dirty="0">
                <a:solidFill>
                  <a:srgbClr val="FFFFFF"/>
                </a:solidFill>
              </a:rPr>
              <a:t>: </a:t>
            </a:r>
          </a:p>
          <a:p>
            <a:pPr lvl="1">
              <a:buFont typeface="Wingdings" panose="05000000000000000000" pitchFamily="2" charset="2"/>
              <a:buChar char="Ø"/>
            </a:pPr>
            <a:r>
              <a:rPr lang="it-IT" sz="1400" dirty="0" err="1">
                <a:solidFill>
                  <a:srgbClr val="FFFFFF"/>
                </a:solidFill>
              </a:rPr>
              <a:t>Istance</a:t>
            </a:r>
            <a:r>
              <a:rPr lang="it-IT" sz="1400" dirty="0">
                <a:solidFill>
                  <a:srgbClr val="FFFFFF"/>
                </a:solidFill>
              </a:rPr>
              <a:t>: istanza del problema di CVRPTW da analizzare.</a:t>
            </a:r>
          </a:p>
          <a:p>
            <a:pPr lvl="1">
              <a:buFont typeface="Wingdings" panose="05000000000000000000" pitchFamily="2" charset="2"/>
              <a:buChar char="Ø"/>
            </a:pPr>
            <a:r>
              <a:rPr lang="it-IT" sz="1400" dirty="0" err="1">
                <a:solidFill>
                  <a:srgbClr val="FFFFFF"/>
                </a:solidFill>
              </a:rPr>
              <a:t>Population</a:t>
            </a:r>
            <a:r>
              <a:rPr lang="it-IT" sz="1400" dirty="0">
                <a:solidFill>
                  <a:srgbClr val="FFFFFF"/>
                </a:solidFill>
              </a:rPr>
              <a:t>: popolazione che muta nel corso dell’algoritmo composta di 50 elementi.</a:t>
            </a:r>
          </a:p>
          <a:p>
            <a:pPr>
              <a:buFont typeface="Wingdings" panose="05000000000000000000" pitchFamily="2" charset="2"/>
              <a:buChar char="Ø"/>
            </a:pPr>
            <a:r>
              <a:rPr lang="it-IT" sz="1800" b="1" dirty="0">
                <a:solidFill>
                  <a:srgbClr val="FFFFFF"/>
                </a:solidFill>
              </a:rPr>
              <a:t>Funzioni:</a:t>
            </a:r>
          </a:p>
          <a:p>
            <a:pPr lvl="1">
              <a:buFont typeface="Wingdings" panose="05000000000000000000" pitchFamily="2" charset="2"/>
              <a:buChar char="Ø"/>
            </a:pPr>
            <a:r>
              <a:rPr lang="it-IT" sz="1400" dirty="0" err="1">
                <a:solidFill>
                  <a:srgbClr val="FFFFFF"/>
                </a:solidFill>
              </a:rPr>
              <a:t>Gen_starting_population_NF_EDF</a:t>
            </a:r>
            <a:r>
              <a:rPr lang="it-IT" sz="1400" dirty="0">
                <a:solidFill>
                  <a:srgbClr val="FFFFFF"/>
                </a:solidFill>
              </a:rPr>
              <a:t>: genera la popolazione iniziale con l’euristica che ordina per deadline e tempo di spostamento. </a:t>
            </a:r>
          </a:p>
          <a:p>
            <a:pPr lvl="1">
              <a:buFont typeface="Wingdings" panose="05000000000000000000" pitchFamily="2" charset="2"/>
              <a:buChar char="Ø"/>
            </a:pPr>
            <a:r>
              <a:rPr lang="it-IT" sz="1400" dirty="0" err="1">
                <a:solidFill>
                  <a:srgbClr val="FFFFFF"/>
                </a:solidFill>
              </a:rPr>
              <a:t>Gen_starting_population_EDF</a:t>
            </a:r>
            <a:r>
              <a:rPr lang="it-IT" sz="1400" dirty="0">
                <a:solidFill>
                  <a:srgbClr val="FFFFFF"/>
                </a:solidFill>
              </a:rPr>
              <a:t>: genera la popolazione iniziale con l’euristica che ordina per deadline. </a:t>
            </a:r>
          </a:p>
          <a:p>
            <a:pPr lvl="1">
              <a:buFont typeface="Wingdings" panose="05000000000000000000" pitchFamily="2" charset="2"/>
              <a:buChar char="Ø"/>
            </a:pPr>
            <a:r>
              <a:rPr lang="it-IT" sz="1400" dirty="0" err="1">
                <a:solidFill>
                  <a:srgbClr val="FFFFFF"/>
                </a:solidFill>
              </a:rPr>
              <a:t>Gen_starting_population_NF</a:t>
            </a:r>
            <a:r>
              <a:rPr lang="it-IT" sz="1400" dirty="0">
                <a:solidFill>
                  <a:srgbClr val="FFFFFF"/>
                </a:solidFill>
              </a:rPr>
              <a:t>: genera la popolazione iniziale con l’euristica che ordina per tempo di spostamento.</a:t>
            </a:r>
          </a:p>
          <a:p>
            <a:pPr lvl="1">
              <a:buFont typeface="Wingdings" panose="05000000000000000000" pitchFamily="2" charset="2"/>
              <a:buChar char="Ø"/>
            </a:pPr>
            <a:r>
              <a:rPr lang="it-IT" sz="1400" dirty="0" err="1">
                <a:solidFill>
                  <a:srgbClr val="FFFFFF"/>
                </a:solidFill>
              </a:rPr>
              <a:t>Start_algorithm</a:t>
            </a:r>
            <a:r>
              <a:rPr lang="it-IT" sz="1400" dirty="0">
                <a:solidFill>
                  <a:srgbClr val="FFFFFF"/>
                </a:solidFill>
              </a:rPr>
              <a:t>: avvio dell’algoritmo genetico. </a:t>
            </a:r>
          </a:p>
          <a:p>
            <a:pPr lvl="1">
              <a:buFont typeface="Wingdings" panose="05000000000000000000" pitchFamily="2" charset="2"/>
              <a:buChar char="Ø"/>
            </a:pPr>
            <a:r>
              <a:rPr lang="it-IT" sz="1400" dirty="0" err="1">
                <a:solidFill>
                  <a:srgbClr val="FFFFFF"/>
                </a:solidFill>
              </a:rPr>
              <a:t>Montecarlo_simulation</a:t>
            </a:r>
            <a:r>
              <a:rPr lang="it-IT" sz="1400" dirty="0">
                <a:solidFill>
                  <a:srgbClr val="FFFFFF"/>
                </a:solidFill>
              </a:rPr>
              <a:t>;</a:t>
            </a:r>
          </a:p>
          <a:p>
            <a:pPr lvl="1">
              <a:buFont typeface="Wingdings" panose="05000000000000000000" pitchFamily="2" charset="2"/>
              <a:buChar char="Ø"/>
            </a:pPr>
            <a:r>
              <a:rPr lang="it-IT" sz="1400" dirty="0" err="1">
                <a:solidFill>
                  <a:srgbClr val="FFFFFF"/>
                </a:solidFill>
              </a:rPr>
              <a:t>Tournament_simulation</a:t>
            </a:r>
            <a:r>
              <a:rPr lang="it-IT" sz="1400" dirty="0">
                <a:solidFill>
                  <a:srgbClr val="FFFFFF"/>
                </a:solidFill>
              </a:rPr>
              <a:t>;</a:t>
            </a:r>
          </a:p>
          <a:p>
            <a:pPr lvl="1">
              <a:buFont typeface="Wingdings" panose="05000000000000000000" pitchFamily="2" charset="2"/>
              <a:buChar char="Ø"/>
            </a:pPr>
            <a:r>
              <a:rPr lang="it-IT" sz="1400" dirty="0">
                <a:solidFill>
                  <a:srgbClr val="FFFFFF"/>
                </a:solidFill>
              </a:rPr>
              <a:t>BCRC: best cost </a:t>
            </a:r>
            <a:r>
              <a:rPr lang="it-IT" sz="1400" dirty="0" err="1">
                <a:solidFill>
                  <a:srgbClr val="FFFFFF"/>
                </a:solidFill>
              </a:rPr>
              <a:t>route</a:t>
            </a:r>
            <a:r>
              <a:rPr lang="it-IT" sz="1400" dirty="0">
                <a:solidFill>
                  <a:srgbClr val="FFFFFF"/>
                </a:solidFill>
              </a:rPr>
              <a:t> crossover. </a:t>
            </a:r>
          </a:p>
          <a:p>
            <a:pPr lvl="1">
              <a:buFont typeface="Wingdings" panose="05000000000000000000" pitchFamily="2" charset="2"/>
              <a:buChar char="Ø"/>
            </a:pPr>
            <a:r>
              <a:rPr lang="it-IT" sz="1400" dirty="0" err="1">
                <a:solidFill>
                  <a:srgbClr val="FFFFFF"/>
                </a:solidFill>
              </a:rPr>
              <a:t>Double_crossover</a:t>
            </a:r>
            <a:r>
              <a:rPr lang="it-IT" sz="1400" dirty="0">
                <a:solidFill>
                  <a:srgbClr val="FFFFFF"/>
                </a:solidFill>
              </a:rPr>
              <a:t>;</a:t>
            </a:r>
          </a:p>
          <a:p>
            <a:pPr lvl="1">
              <a:buFont typeface="Wingdings" panose="05000000000000000000" pitchFamily="2" charset="2"/>
              <a:buChar char="Ø"/>
            </a:pPr>
            <a:r>
              <a:rPr lang="it-IT" sz="1400" dirty="0" err="1">
                <a:solidFill>
                  <a:srgbClr val="FFFFFF"/>
                </a:solidFill>
              </a:rPr>
              <a:t>Mutation</a:t>
            </a:r>
            <a:r>
              <a:rPr lang="it-IT" sz="1400" dirty="0">
                <a:solidFill>
                  <a:srgbClr val="FFFFFF"/>
                </a:solidFill>
              </a:rPr>
              <a:t>: mutazione a inversione di blocco: </a:t>
            </a:r>
          </a:p>
          <a:p>
            <a:pPr lvl="1">
              <a:buFont typeface="Wingdings" panose="05000000000000000000" pitchFamily="2" charset="2"/>
              <a:buChar char="Ø"/>
            </a:pPr>
            <a:r>
              <a:rPr lang="it-IT" sz="1400" dirty="0" err="1">
                <a:solidFill>
                  <a:srgbClr val="FFFFFF"/>
                </a:solidFill>
              </a:rPr>
              <a:t>Simple_mutation</a:t>
            </a:r>
            <a:r>
              <a:rPr lang="it-IT" sz="1400" dirty="0">
                <a:solidFill>
                  <a:srgbClr val="FFFFFF"/>
                </a:solidFill>
              </a:rPr>
              <a:t>: swap </a:t>
            </a:r>
            <a:r>
              <a:rPr lang="it-IT" sz="1400" dirty="0" err="1">
                <a:solidFill>
                  <a:srgbClr val="FFFFFF"/>
                </a:solidFill>
              </a:rPr>
              <a:t>mutation</a:t>
            </a:r>
            <a:r>
              <a:rPr lang="it-IT" sz="1400" dirty="0">
                <a:solidFill>
                  <a:srgbClr val="FFFFFF"/>
                </a:solidFill>
              </a:rPr>
              <a:t>. </a:t>
            </a:r>
          </a:p>
          <a:p>
            <a:pPr lvl="1">
              <a:buFont typeface="Wingdings" panose="05000000000000000000" pitchFamily="2" charset="2"/>
              <a:buChar char="Ø"/>
            </a:pPr>
            <a:r>
              <a:rPr lang="it-IT" sz="1400" dirty="0">
                <a:solidFill>
                  <a:srgbClr val="FFFFFF"/>
                </a:solidFill>
              </a:rPr>
              <a:t>…</a:t>
            </a: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sp>
        <p:nvSpPr>
          <p:cNvPr id="2" name="CasellaDiTesto 1">
            <a:extLst>
              <a:ext uri="{FF2B5EF4-FFF2-40B4-BE49-F238E27FC236}">
                <a16:creationId xmlns:a16="http://schemas.microsoft.com/office/drawing/2014/main" id="{EBDB7CFC-8633-4C15-B4D1-5AF9004E1B51}"/>
              </a:ext>
            </a:extLst>
          </p:cNvPr>
          <p:cNvSpPr txBox="1"/>
          <p:nvPr/>
        </p:nvSpPr>
        <p:spPr>
          <a:xfrm>
            <a:off x="1809106" y="4219166"/>
            <a:ext cx="4671663" cy="369332"/>
          </a:xfrm>
          <a:prstGeom prst="rect">
            <a:avLst/>
          </a:prstGeom>
          <a:noFill/>
        </p:spPr>
        <p:txBody>
          <a:bodyPr wrap="none" rtlCol="0">
            <a:spAutoFit/>
          </a:bodyPr>
          <a:lstStyle/>
          <a:p>
            <a:r>
              <a:rPr lang="it-IT" dirty="0"/>
              <a:t>Aggiungere class </a:t>
            </a:r>
            <a:r>
              <a:rPr lang="it-IT" dirty="0" err="1"/>
              <a:t>diagram</a:t>
            </a:r>
            <a:r>
              <a:rPr lang="it-IT" dirty="0"/>
              <a:t> di </a:t>
            </a:r>
            <a:r>
              <a:rPr lang="it-IT" dirty="0" err="1"/>
              <a:t>algoritmo_genetico</a:t>
            </a:r>
            <a:endParaRPr lang="it-IT" dirty="0"/>
          </a:p>
        </p:txBody>
      </p:sp>
    </p:spTree>
    <p:extLst>
      <p:ext uri="{BB962C8B-B14F-4D97-AF65-F5344CB8AC3E}">
        <p14:creationId xmlns:p14="http://schemas.microsoft.com/office/powerpoint/2010/main" val="395707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Inizializzazione e valutazione della fitness</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92889" y="425672"/>
            <a:ext cx="3819143" cy="5992883"/>
          </a:xfrm>
        </p:spPr>
        <p:txBody>
          <a:bodyPr anchor="ctr">
            <a:normAutofit fontScale="92500" lnSpcReduction="2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800" dirty="0" err="1">
                <a:solidFill>
                  <a:srgbClr val="FFFFFF"/>
                </a:solidFill>
              </a:rPr>
              <a:t>Population</a:t>
            </a:r>
            <a:r>
              <a:rPr lang="it-IT" sz="1800" dirty="0">
                <a:solidFill>
                  <a:srgbClr val="FFFFFF"/>
                </a:solidFill>
              </a:rPr>
              <a:t> è una lista di oggetti Solution, creata a partire dal tipo di euristica desiderata. Ogni oggetto soluzione è composto a sua volta da una lista di </a:t>
            </a:r>
            <a:r>
              <a:rPr lang="it-IT" sz="1800" dirty="0" err="1">
                <a:solidFill>
                  <a:srgbClr val="FFFFFF"/>
                </a:solidFill>
              </a:rPr>
              <a:t>oggeti</a:t>
            </a:r>
            <a:r>
              <a:rPr lang="it-IT" sz="1800" dirty="0">
                <a:solidFill>
                  <a:srgbClr val="FFFFFF"/>
                </a:solidFill>
              </a:rPr>
              <a:t> nodo. </a:t>
            </a:r>
          </a:p>
          <a:p>
            <a:pPr>
              <a:buFont typeface="Wingdings" panose="05000000000000000000" pitchFamily="2" charset="2"/>
              <a:buChar char="Ø"/>
            </a:pPr>
            <a:endParaRPr lang="it-IT" sz="1800" dirty="0">
              <a:solidFill>
                <a:srgbClr val="FFFFFF"/>
              </a:solidFill>
            </a:endParaRPr>
          </a:p>
          <a:p>
            <a:pPr>
              <a:buFont typeface="Wingdings" panose="05000000000000000000" pitchFamily="2" charset="2"/>
              <a:buChar char="Ø"/>
            </a:pPr>
            <a:r>
              <a:rPr lang="it-IT" sz="1800" dirty="0">
                <a:solidFill>
                  <a:srgbClr val="FFFFFF"/>
                </a:solidFill>
              </a:rPr>
              <a:t>Di default, la dimensione della popolazione è di 50 elementi.</a:t>
            </a:r>
          </a:p>
          <a:p>
            <a:pPr>
              <a:buFont typeface="Wingdings" panose="05000000000000000000" pitchFamily="2" charset="2"/>
              <a:buChar char="Ø"/>
            </a:pPr>
            <a:endParaRPr lang="it-IT" sz="1800" dirty="0">
              <a:solidFill>
                <a:srgbClr val="FFFFFF"/>
              </a:solidFill>
            </a:endParaRPr>
          </a:p>
          <a:p>
            <a:pPr>
              <a:buFont typeface="Wingdings" panose="05000000000000000000" pitchFamily="2" charset="2"/>
              <a:buChar char="Ø"/>
            </a:pPr>
            <a:r>
              <a:rPr lang="it-IT" sz="1800" dirty="0" err="1">
                <a:solidFill>
                  <a:srgbClr val="FFFFFF"/>
                </a:solidFill>
              </a:rPr>
              <a:t>Sol_quality</a:t>
            </a:r>
            <a:r>
              <a:rPr lang="it-IT" sz="1800" dirty="0">
                <a:solidFill>
                  <a:srgbClr val="FFFFFF"/>
                </a:solidFill>
              </a:rPr>
              <a:t> è un parametro che definisce la </a:t>
            </a:r>
            <a:r>
              <a:rPr lang="it-IT" sz="1800" dirty="0" err="1">
                <a:solidFill>
                  <a:srgbClr val="FFFFFF"/>
                </a:solidFill>
              </a:rPr>
              <a:t>randomicità</a:t>
            </a:r>
            <a:r>
              <a:rPr lang="it-IT" sz="1800" dirty="0">
                <a:solidFill>
                  <a:srgbClr val="FFFFFF"/>
                </a:solidFill>
              </a:rPr>
              <a:t> della scelta dei nodi nella costruzione della soluzione ed è dunque un parametro di qualità . Quanto minore sarà la </a:t>
            </a:r>
            <a:r>
              <a:rPr lang="it-IT" sz="1800" dirty="0" err="1">
                <a:solidFill>
                  <a:srgbClr val="FFFFFF"/>
                </a:solidFill>
              </a:rPr>
              <a:t>randomicità</a:t>
            </a:r>
            <a:r>
              <a:rPr lang="it-IT" sz="1800" dirty="0">
                <a:solidFill>
                  <a:srgbClr val="FFFFFF"/>
                </a:solidFill>
              </a:rPr>
              <a:t>, tanto maggiore sarà la qualità media delle soluzioni ma allo stesso tempo diminuirà l’eterogeneità della popolazione iniziale . </a:t>
            </a:r>
          </a:p>
          <a:p>
            <a:pPr>
              <a:buFont typeface="Wingdings" panose="05000000000000000000" pitchFamily="2" charset="2"/>
              <a:buChar char="Ø"/>
            </a:pPr>
            <a:endParaRPr lang="it-IT" sz="1800" dirty="0">
              <a:solidFill>
                <a:srgbClr val="FFFFFF"/>
              </a:solidFill>
            </a:endParaRPr>
          </a:p>
          <a:p>
            <a:pPr>
              <a:buFont typeface="Wingdings" panose="05000000000000000000" pitchFamily="2" charset="2"/>
              <a:buChar char="Ø"/>
            </a:pPr>
            <a:r>
              <a:rPr lang="it-IT" sz="1800" dirty="0">
                <a:solidFill>
                  <a:srgbClr val="FFFFFF"/>
                </a:solidFill>
              </a:rPr>
              <a:t>Un oggetto Solution calcola autonomamente la fitness al </a:t>
            </a:r>
            <a:r>
              <a:rPr lang="it-IT" sz="1800" u="sng" dirty="0">
                <a:solidFill>
                  <a:srgbClr val="FFFFFF"/>
                </a:solidFill>
              </a:rPr>
              <a:t>momento</a:t>
            </a:r>
            <a:r>
              <a:rPr lang="it-IT" sz="1800" dirty="0">
                <a:solidFill>
                  <a:srgbClr val="FFFFFF"/>
                </a:solidFill>
              </a:rPr>
              <a:t> dell’inizializzazione . </a:t>
            </a:r>
            <a:endParaRPr lang="it-IT" sz="1400" dirty="0">
              <a:solidFill>
                <a:srgbClr val="FFFFFF"/>
              </a:solidFill>
            </a:endParaRPr>
          </a:p>
          <a:p>
            <a:pPr marL="457200" lvl="1" indent="0">
              <a:buNone/>
            </a:pPr>
            <a:endParaRPr lang="it-IT" sz="1400" dirty="0">
              <a:solidFill>
                <a:srgbClr val="FFFFFF"/>
              </a:solidFill>
            </a:endParaRPr>
          </a:p>
        </p:txBody>
      </p:sp>
      <p:pic>
        <p:nvPicPr>
          <p:cNvPr id="8" name="Immagine 7">
            <a:extLst>
              <a:ext uri="{FF2B5EF4-FFF2-40B4-BE49-F238E27FC236}">
                <a16:creationId xmlns:a16="http://schemas.microsoft.com/office/drawing/2014/main" id="{783688E3-AEB5-4E9E-B0BB-1153E43811D9}"/>
              </a:ext>
            </a:extLst>
          </p:cNvPr>
          <p:cNvPicPr>
            <a:picLocks noChangeAspect="1"/>
          </p:cNvPicPr>
          <p:nvPr/>
        </p:nvPicPr>
        <p:blipFill>
          <a:blip r:embed="rId2"/>
          <a:stretch>
            <a:fillRect/>
          </a:stretch>
        </p:blipFill>
        <p:spPr>
          <a:xfrm>
            <a:off x="477339" y="2642051"/>
            <a:ext cx="6823716" cy="183092"/>
          </a:xfrm>
          <a:prstGeom prst="rect">
            <a:avLst/>
          </a:prstGeom>
        </p:spPr>
      </p:pic>
      <p:pic>
        <p:nvPicPr>
          <p:cNvPr id="10" name="Immagine 9">
            <a:extLst>
              <a:ext uri="{FF2B5EF4-FFF2-40B4-BE49-F238E27FC236}">
                <a16:creationId xmlns:a16="http://schemas.microsoft.com/office/drawing/2014/main" id="{15EAAE76-97BB-4682-805F-11559E8E361A}"/>
              </a:ext>
            </a:extLst>
          </p:cNvPr>
          <p:cNvPicPr>
            <a:picLocks noChangeAspect="1"/>
          </p:cNvPicPr>
          <p:nvPr/>
        </p:nvPicPr>
        <p:blipFill>
          <a:blip r:embed="rId3"/>
          <a:stretch>
            <a:fillRect/>
          </a:stretch>
        </p:blipFill>
        <p:spPr>
          <a:xfrm>
            <a:off x="477339" y="3046058"/>
            <a:ext cx="6823716" cy="206155"/>
          </a:xfrm>
          <a:prstGeom prst="rect">
            <a:avLst/>
          </a:prstGeom>
        </p:spPr>
      </p:pic>
      <p:pic>
        <p:nvPicPr>
          <p:cNvPr id="16" name="Immagine 15">
            <a:extLst>
              <a:ext uri="{FF2B5EF4-FFF2-40B4-BE49-F238E27FC236}">
                <a16:creationId xmlns:a16="http://schemas.microsoft.com/office/drawing/2014/main" id="{50C7FCBA-982C-4C86-9087-D1EBB5A8DA93}"/>
              </a:ext>
            </a:extLst>
          </p:cNvPr>
          <p:cNvPicPr>
            <a:picLocks noChangeAspect="1"/>
          </p:cNvPicPr>
          <p:nvPr/>
        </p:nvPicPr>
        <p:blipFill>
          <a:blip r:embed="rId4"/>
          <a:stretch>
            <a:fillRect/>
          </a:stretch>
        </p:blipFill>
        <p:spPr>
          <a:xfrm>
            <a:off x="477339" y="3428444"/>
            <a:ext cx="6823716" cy="232891"/>
          </a:xfrm>
          <a:prstGeom prst="rect">
            <a:avLst/>
          </a:prstGeom>
        </p:spPr>
      </p:pic>
      <p:sp>
        <p:nvSpPr>
          <p:cNvPr id="17" name="CasellaDiTesto 16">
            <a:extLst>
              <a:ext uri="{FF2B5EF4-FFF2-40B4-BE49-F238E27FC236}">
                <a16:creationId xmlns:a16="http://schemas.microsoft.com/office/drawing/2014/main" id="{D41A6873-FDE5-4A75-AC82-705158EC3FF3}"/>
              </a:ext>
            </a:extLst>
          </p:cNvPr>
          <p:cNvSpPr txBox="1"/>
          <p:nvPr/>
        </p:nvSpPr>
        <p:spPr>
          <a:xfrm>
            <a:off x="5706647" y="2622979"/>
            <a:ext cx="65" cy="276999"/>
          </a:xfrm>
          <a:prstGeom prst="rect">
            <a:avLst/>
          </a:prstGeom>
          <a:noFill/>
        </p:spPr>
        <p:txBody>
          <a:bodyPr wrap="none" lIns="0" tIns="0" rIns="0" bIns="0" rtlCol="0">
            <a:spAutoFit/>
          </a:bodyPr>
          <a:lstStyle/>
          <a:p>
            <a:endParaRPr lang="it-IT" dirty="0"/>
          </a:p>
        </p:txBody>
      </p:sp>
      <mc:AlternateContent xmlns:mc="http://schemas.openxmlformats.org/markup-compatibility/2006">
        <mc:Choice xmlns:a14="http://schemas.microsoft.com/office/drawing/2010/main" Requires="a14">
          <p:sp>
            <p:nvSpPr>
              <p:cNvPr id="21" name="CasellaDiTesto 20">
                <a:extLst>
                  <a:ext uri="{FF2B5EF4-FFF2-40B4-BE49-F238E27FC236}">
                    <a16:creationId xmlns:a16="http://schemas.microsoft.com/office/drawing/2014/main" id="{832C2F55-96BD-4DC4-B03E-5AEA294C5B60}"/>
                  </a:ext>
                </a:extLst>
              </p:cNvPr>
              <p:cNvSpPr txBox="1"/>
              <p:nvPr/>
            </p:nvSpPr>
            <p:spPr>
              <a:xfrm>
                <a:off x="375303" y="4032858"/>
                <a:ext cx="6962792" cy="2031325"/>
              </a:xfrm>
              <a:prstGeom prst="rect">
                <a:avLst/>
              </a:prstGeom>
              <a:noFill/>
            </p:spPr>
            <p:txBody>
              <a:bodyPr wrap="square" rtlCol="0">
                <a:spAutoFit/>
              </a:bodyPr>
              <a:lstStyle/>
              <a:p>
                <a:r>
                  <a:rPr lang="it-IT" i="1" dirty="0"/>
                  <a:t>Population:</a:t>
                </a:r>
                <a:r>
                  <a:rPr lang="it-IT" dirty="0"/>
                  <a:t> 						</a:t>
                </a:r>
              </a:p>
              <a:p>
                <a14:m>
                  <m:oMath xmlns:m="http://schemas.openxmlformats.org/officeDocument/2006/math">
                    <m:r>
                      <a:rPr lang="it-IT" b="0" i="1" smtClean="0">
                        <a:latin typeface="Cambria Math" panose="02040503050406030204" pitchFamily="18" charset="0"/>
                      </a:rPr>
                      <m:t>[</m:t>
                    </m:r>
                  </m:oMath>
                </a14:m>
                <a:r>
                  <a:rPr lang="it-IT" dirty="0"/>
                  <a:t>0 33 25 27 85 64 68 75 47 0  5 45 48 23        … 	]</a:t>
                </a:r>
              </a:p>
              <a:p>
                <a:r>
                  <a:rPr lang="it-IT" dirty="0"/>
                  <a:t>[0 85 64 68 66 69 47 0  5 87 92 11 9 26 21     …	]</a:t>
                </a:r>
              </a:p>
              <a:p>
                <a:r>
                  <a:rPr lang="it-IT" dirty="0"/>
                  <a:t>		        …</a:t>
                </a:r>
              </a:p>
              <a:p>
                <a:r>
                  <a:rPr lang="it-IT" dirty="0"/>
                  <a:t>[0 50 21 49 47 0  5 59 68 66 69 75 0 12          …	]</a:t>
                </a:r>
              </a:p>
              <a:p>
                <a:endParaRPr lang="it-IT" dirty="0"/>
              </a:p>
              <a:p>
                <a:endParaRPr lang="it-IT" dirty="0"/>
              </a:p>
            </p:txBody>
          </p:sp>
        </mc:Choice>
        <mc:Fallback>
          <p:sp>
            <p:nvSpPr>
              <p:cNvPr id="21" name="CasellaDiTesto 20">
                <a:extLst>
                  <a:ext uri="{FF2B5EF4-FFF2-40B4-BE49-F238E27FC236}">
                    <a16:creationId xmlns:a16="http://schemas.microsoft.com/office/drawing/2014/main" id="{832C2F55-96BD-4DC4-B03E-5AEA294C5B60}"/>
                  </a:ext>
                </a:extLst>
              </p:cNvPr>
              <p:cNvSpPr txBox="1">
                <a:spLocks noRot="1" noChangeAspect="1" noMove="1" noResize="1" noEditPoints="1" noAdjustHandles="1" noChangeArrowheads="1" noChangeShapeType="1" noTextEdit="1"/>
              </p:cNvSpPr>
              <p:nvPr/>
            </p:nvSpPr>
            <p:spPr>
              <a:xfrm>
                <a:off x="375303" y="4032858"/>
                <a:ext cx="6962792" cy="2031325"/>
              </a:xfrm>
              <a:prstGeom prst="rect">
                <a:avLst/>
              </a:prstGeom>
              <a:blipFill>
                <a:blip r:embed="rId5"/>
                <a:stretch>
                  <a:fillRect l="-788" t="-1802"/>
                </a:stretch>
              </a:blipFill>
            </p:spPr>
            <p:txBody>
              <a:bodyPr/>
              <a:lstStyle/>
              <a:p>
                <a:r>
                  <a:rPr lang="it-IT">
                    <a:noFill/>
                  </a:rPr>
                  <a:t> </a:t>
                </a:r>
              </a:p>
            </p:txBody>
          </p:sp>
        </mc:Fallback>
      </mc:AlternateContent>
    </p:spTree>
    <p:extLst>
      <p:ext uri="{BB962C8B-B14F-4D97-AF65-F5344CB8AC3E}">
        <p14:creationId xmlns:p14="http://schemas.microsoft.com/office/powerpoint/2010/main" val="3707404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 metodo Montecarlo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527204" y="699054"/>
                <a:ext cx="4335612" cy="5459890"/>
              </a:xfrm>
            </p:spPr>
            <p:txBody>
              <a:bodyPr anchor="ctr">
                <a:normAutofit/>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marL="0" indent="0">
                  <a:buNone/>
                </a:pPr>
                <a:endParaRPr lang="it-IT" sz="1800" dirty="0">
                  <a:solidFill>
                    <a:srgbClr val="FFFFFF"/>
                  </a:solidFill>
                </a:endParaRPr>
              </a:p>
              <a:p>
                <a:pPr>
                  <a:buFont typeface="Wingdings" panose="05000000000000000000" pitchFamily="2" charset="2"/>
                  <a:buChar char="Ø"/>
                </a:pPr>
                <a:r>
                  <a:rPr lang="it-IT" sz="1800" dirty="0">
                    <a:solidFill>
                      <a:srgbClr val="FFFFFF"/>
                    </a:solidFill>
                  </a:rPr>
                  <a:t>Simulazione Montecarlo: seleziona due elementi </a:t>
                </a:r>
                <a:r>
                  <a:rPr lang="it-IT" sz="1800" dirty="0" err="1">
                    <a:solidFill>
                      <a:srgbClr val="FFFFFF"/>
                    </a:solidFill>
                  </a:rPr>
                  <a:t>index_a</a:t>
                </a:r>
                <a:r>
                  <a:rPr lang="it-IT" sz="1800" dirty="0">
                    <a:solidFill>
                      <a:srgbClr val="FFFFFF"/>
                    </a:solidFill>
                  </a:rPr>
                  <a:t> e </a:t>
                </a:r>
                <a:r>
                  <a:rPr lang="it-IT" sz="1800" dirty="0" err="1">
                    <a:solidFill>
                      <a:srgbClr val="FFFFFF"/>
                    </a:solidFill>
                  </a:rPr>
                  <a:t>index_b</a:t>
                </a:r>
                <a:r>
                  <a:rPr lang="it-IT" sz="1800" dirty="0">
                    <a:solidFill>
                      <a:srgbClr val="FFFFFF"/>
                    </a:solidFill>
                  </a:rPr>
                  <a:t> della popolazione a partire da due numeri a e b generati </a:t>
                </a:r>
                <a:r>
                  <a:rPr lang="it-IT" sz="1800" dirty="0" err="1">
                    <a:solidFill>
                      <a:srgbClr val="FFFFFF"/>
                    </a:solidFill>
                  </a:rPr>
                  <a:t>randomicamente</a:t>
                </a:r>
                <a:r>
                  <a:rPr lang="it-IT" sz="1800" dirty="0">
                    <a:solidFill>
                      <a:srgbClr val="FFFFFF"/>
                    </a:solidFill>
                  </a:rPr>
                  <a:t>, tale che:</a:t>
                </a:r>
              </a:p>
              <a:p>
                <a:pPr>
                  <a:buFont typeface="Wingdings" panose="05000000000000000000" pitchFamily="2" charset="2"/>
                  <a:buChar char="Ø"/>
                </a:pPr>
                <a:endParaRPr lang="it-IT" sz="1800" i="1" dirty="0">
                  <a:solidFill>
                    <a:srgbClr val="FFFFFF"/>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𝑎</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sub>
                      </m:sSub>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𝑏</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sub>
                      </m:sSub>
                    </m:oMath>
                  </m:oMathPara>
                </a14:m>
                <a:endParaRPr lang="it-IT" sz="1200" dirty="0">
                  <a:solidFill>
                    <a:srgbClr val="FFFFFF"/>
                  </a:solidFill>
                </a:endParaRPr>
              </a:p>
              <a:p>
                <a:pPr marL="0" indent="0">
                  <a:buNone/>
                </a:pPr>
                <a:endParaRPr lang="it-IT" sz="1500" dirty="0">
                  <a:solidFill>
                    <a:srgbClr val="FFFFFF"/>
                  </a:solidFill>
                </a:endParaRPr>
              </a:p>
              <a:p>
                <a:pPr>
                  <a:buFont typeface="Wingdings" panose="05000000000000000000" pitchFamily="2" charset="2"/>
                  <a:buChar char="Ø"/>
                </a:pPr>
                <a:r>
                  <a:rPr lang="it-IT" sz="1800" dirty="0" err="1">
                    <a:solidFill>
                      <a:srgbClr val="FFFFFF"/>
                    </a:solidFill>
                  </a:rPr>
                  <a:t>Compute_cumulative_fitness</a:t>
                </a:r>
                <a:r>
                  <a:rPr lang="it-IT" sz="1800" dirty="0">
                    <a:solidFill>
                      <a:srgbClr val="FFFFFF"/>
                    </a:solidFill>
                  </a:rPr>
                  <a:t> calcola la fitness cumulativa a partire dalla lista di fitness delle soluzioni in ingresso, tale che:</a:t>
                </a:r>
              </a:p>
              <a:p>
                <a:pPr>
                  <a:buFont typeface="Wingdings" panose="05000000000000000000" pitchFamily="2" charset="2"/>
                  <a:buChar char="Ø"/>
                </a:pPr>
                <a:endParaRPr lang="it-IT" sz="1800" dirty="0">
                  <a:solidFill>
                    <a:srgbClr val="FFFFFF"/>
                  </a:solidFill>
                </a:endParaRPr>
              </a:p>
              <a:p>
                <a:pPr marL="0" indent="0">
                  <a:buNone/>
                </a:pPr>
                <a14:m>
                  <m:oMathPara xmlns:m="http://schemas.openxmlformats.org/officeDocument/2006/math">
                    <m:oMathParaPr>
                      <m:jc m:val="centerGroup"/>
                    </m:oMathParaPr>
                    <m:oMath xmlns:m="http://schemas.openxmlformats.org/officeDocument/2006/math">
                      <m:sSub>
                        <m:sSubPr>
                          <m:ctrlPr>
                            <a:rPr lang="it-IT" sz="160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i="1">
                              <a:solidFill>
                                <a:schemeClr val="bg2"/>
                              </a:solidFill>
                              <a:latin typeface="Cambria Math" panose="02040503050406030204" pitchFamily="18" charset="0"/>
                            </a:rPr>
                            <m:t>𝑖</m:t>
                          </m:r>
                        </m:sub>
                      </m:sSub>
                      <m:r>
                        <a:rPr lang="it-IT" sz="1600" i="1">
                          <a:solidFill>
                            <a:schemeClr val="bg2"/>
                          </a:solidFill>
                          <a:latin typeface="Cambria Math" panose="02040503050406030204" pitchFamily="18" charset="0"/>
                        </a:rPr>
                        <m:t>=</m:t>
                      </m:r>
                      <m:f>
                        <m:fPr>
                          <m:ctrlPr>
                            <a:rPr lang="it-IT" sz="1600" i="1">
                              <a:solidFill>
                                <a:schemeClr val="bg2"/>
                              </a:solidFill>
                              <a:latin typeface="Cambria Math" panose="02040503050406030204" pitchFamily="18" charset="0"/>
                            </a:rPr>
                          </m:ctrlPr>
                        </m:fPr>
                        <m:num>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𝑘</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𝑖</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num>
                        <m:den>
                          <m:r>
                            <a:rPr lang="it-IT" sz="1600" i="1">
                              <a:solidFill>
                                <a:schemeClr val="bg2"/>
                              </a:solidFill>
                              <a:latin typeface="Cambria Math" panose="02040503050406030204" pitchFamily="18" charset="0"/>
                            </a:rPr>
                            <m:t>𝐹</m:t>
                          </m:r>
                        </m:den>
                      </m:f>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𝑑𝑜𝑣𝑒</m:t>
                      </m:r>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𝐹</m:t>
                      </m:r>
                      <m:r>
                        <a:rPr lang="it-IT" sz="1600" i="1">
                          <a:solidFill>
                            <a:schemeClr val="bg2"/>
                          </a:solidFill>
                          <a:latin typeface="Cambria Math" panose="02040503050406030204" pitchFamily="18" charset="0"/>
                        </a:rPr>
                        <m:t>=</m:t>
                      </m:r>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𝑖</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𝑛</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oMath>
                  </m:oMathPara>
                </a14:m>
                <a:endParaRPr lang="it-IT" sz="1600" i="1" dirty="0">
                  <a:solidFill>
                    <a:srgbClr val="FFFFFF"/>
                  </a:solidFill>
                </a:endParaRPr>
              </a:p>
              <a:p>
                <a:pPr marL="0" indent="0">
                  <a:buNone/>
                </a:pPr>
                <a:endParaRPr lang="it-IT" sz="1600" dirty="0">
                  <a:solidFill>
                    <a:srgbClr val="FFFFFF"/>
                  </a:solidFill>
                </a:endParaRPr>
              </a:p>
            </p:txBody>
          </p:sp>
        </mc:Choice>
        <mc:Fallback xmlns="">
          <p:sp>
            <p:nvSpPr>
              <p:cNvPr id="5" name="Segnaposto contenuto 4">
                <a:extLst>
                  <a:ext uri="{FF2B5EF4-FFF2-40B4-BE49-F238E27FC236}">
                    <a16:creationId xmlns:a16="http://schemas.microsoft.com/office/drawing/2014/main" id="{26C7BC6C-FEE5-4EDC-8590-941C21022134}"/>
                  </a:ext>
                </a:extLst>
              </p:cNvPr>
              <p:cNvSpPr>
                <a:spLocks noGrp="1" noRot="1" noChangeAspect="1" noMove="1" noResize="1" noEditPoints="1" noAdjustHandles="1" noChangeArrowheads="1" noChangeShapeType="1" noTextEdit="1"/>
              </p:cNvSpPr>
              <p:nvPr>
                <p:ph idx="1"/>
              </p:nvPr>
            </p:nvSpPr>
            <p:spPr>
              <a:xfrm>
                <a:off x="7527204" y="699054"/>
                <a:ext cx="4335612" cy="5459890"/>
              </a:xfrm>
              <a:blipFill>
                <a:blip r:embed="rId2"/>
                <a:stretch>
                  <a:fillRect l="-985" r="-1828"/>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84EC8EF2-A381-48A8-A9C0-E603D8F87506}"/>
              </a:ext>
            </a:extLst>
          </p:cNvPr>
          <p:cNvPicPr>
            <a:picLocks noChangeAspect="1"/>
          </p:cNvPicPr>
          <p:nvPr/>
        </p:nvPicPr>
        <p:blipFill>
          <a:blip r:embed="rId3"/>
          <a:stretch>
            <a:fillRect/>
          </a:stretch>
        </p:blipFill>
        <p:spPr>
          <a:xfrm>
            <a:off x="1940099" y="2432305"/>
            <a:ext cx="3976190" cy="318095"/>
          </a:xfrm>
          <a:prstGeom prst="rect">
            <a:avLst/>
          </a:prstGeom>
        </p:spPr>
      </p:pic>
      <p:pic>
        <p:nvPicPr>
          <p:cNvPr id="7" name="Immagine 6">
            <a:extLst>
              <a:ext uri="{FF2B5EF4-FFF2-40B4-BE49-F238E27FC236}">
                <a16:creationId xmlns:a16="http://schemas.microsoft.com/office/drawing/2014/main" id="{497C5F6A-EDDE-4829-8A52-898234A573DE}"/>
              </a:ext>
            </a:extLst>
          </p:cNvPr>
          <p:cNvPicPr>
            <a:picLocks noChangeAspect="1"/>
          </p:cNvPicPr>
          <p:nvPr/>
        </p:nvPicPr>
        <p:blipFill>
          <a:blip r:embed="rId4"/>
          <a:stretch>
            <a:fillRect/>
          </a:stretch>
        </p:blipFill>
        <p:spPr>
          <a:xfrm>
            <a:off x="1760388" y="2750400"/>
            <a:ext cx="4335612" cy="3796440"/>
          </a:xfrm>
          <a:prstGeom prst="rect">
            <a:avLst/>
          </a:prstGeom>
        </p:spPr>
      </p:pic>
    </p:spTree>
    <p:extLst>
      <p:ext uri="{BB962C8B-B14F-4D97-AF65-F5344CB8AC3E}">
        <p14:creationId xmlns:p14="http://schemas.microsoft.com/office/powerpoint/2010/main" val="2636668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dirty="0" err="1">
                <a:solidFill>
                  <a:srgbClr val="FFFFFF"/>
                </a:solidFill>
              </a:rPr>
              <a:t>Capacitated</a:t>
            </a:r>
            <a:r>
              <a:rPr lang="it-IT" sz="4000" dirty="0">
                <a:solidFill>
                  <a:srgbClr val="FFFFFF"/>
                </a:solidFill>
              </a:rPr>
              <a:t> </a:t>
            </a:r>
            <a:r>
              <a:rPr lang="it-IT" sz="4000" dirty="0" err="1">
                <a:solidFill>
                  <a:srgbClr val="FFFFFF"/>
                </a:solidFill>
              </a:rPr>
              <a:t>vehicle</a:t>
            </a:r>
            <a:r>
              <a:rPr lang="it-IT" sz="4000" dirty="0">
                <a:solidFill>
                  <a:srgbClr val="FFFFFF"/>
                </a:solidFill>
              </a:rPr>
              <a:t> </a:t>
            </a:r>
            <a:r>
              <a:rPr lang="it-IT" sz="4000" dirty="0" err="1">
                <a:solidFill>
                  <a:srgbClr val="FFFFFF"/>
                </a:solidFill>
              </a:rPr>
              <a:t>routing</a:t>
            </a:r>
            <a:r>
              <a:rPr lang="it-IT" sz="4000" dirty="0">
                <a:solidFill>
                  <a:srgbClr val="FFFFFF"/>
                </a:solidFill>
              </a:rPr>
              <a:t> </a:t>
            </a:r>
            <a:r>
              <a:rPr lang="it-IT" sz="4000" dirty="0" err="1">
                <a:solidFill>
                  <a:srgbClr val="FFFFFF"/>
                </a:solidFill>
              </a:rPr>
              <a:t>problem</a:t>
            </a:r>
            <a:r>
              <a:rPr lang="it-IT" sz="4000" dirty="0">
                <a:solidFill>
                  <a:srgbClr val="FFFFFF"/>
                </a:solidFill>
              </a:rPr>
              <a:t> with time windows</a:t>
            </a: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A4C400D7-8081-4F69-8726-982CDA69D1D4}"/>
              </a:ext>
            </a:extLst>
          </p:cNvPr>
          <p:cNvPicPr>
            <a:picLocks noChangeAspect="1"/>
          </p:cNvPicPr>
          <p:nvPr/>
        </p:nvPicPr>
        <p:blipFill>
          <a:blip r:embed="rId2"/>
          <a:stretch>
            <a:fillRect/>
          </a:stretch>
        </p:blipFill>
        <p:spPr>
          <a:xfrm>
            <a:off x="566744" y="3324022"/>
            <a:ext cx="6579910" cy="2319417"/>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8029319" y="516804"/>
            <a:ext cx="3424739" cy="5807795"/>
          </a:xfrm>
        </p:spPr>
        <p:txBody>
          <a:bodyPr anchor="ctr">
            <a:normAutofit/>
          </a:bodyPr>
          <a:lstStyle/>
          <a:p>
            <a:pPr>
              <a:buFont typeface="Wingdings" panose="05000000000000000000" pitchFamily="2" charset="2"/>
              <a:buChar char="Ø"/>
            </a:pPr>
            <a:r>
              <a:rPr lang="it-IT" sz="1800" dirty="0">
                <a:solidFill>
                  <a:srgbClr val="FFFFFF"/>
                </a:solidFill>
              </a:rPr>
              <a:t>Il </a:t>
            </a:r>
            <a:r>
              <a:rPr lang="it-IT" sz="1800" dirty="0" err="1">
                <a:solidFill>
                  <a:srgbClr val="FFFFFF"/>
                </a:solidFill>
              </a:rPr>
              <a:t>Capacited</a:t>
            </a:r>
            <a:r>
              <a:rPr lang="it-IT" sz="1800" dirty="0">
                <a:solidFill>
                  <a:srgbClr val="FFFFFF"/>
                </a:solidFill>
              </a:rPr>
              <a:t> </a:t>
            </a:r>
            <a:r>
              <a:rPr lang="it-IT" sz="1800" dirty="0" err="1">
                <a:solidFill>
                  <a:srgbClr val="FFFFFF"/>
                </a:solidFill>
              </a:rPr>
              <a:t>Vehicle</a:t>
            </a:r>
            <a:r>
              <a:rPr lang="it-IT" sz="1800" dirty="0">
                <a:solidFill>
                  <a:srgbClr val="FFFFFF"/>
                </a:solidFill>
              </a:rPr>
              <a:t> Routing </a:t>
            </a:r>
            <a:r>
              <a:rPr lang="it-IT" sz="1800" dirty="0" err="1">
                <a:solidFill>
                  <a:srgbClr val="FFFFFF"/>
                </a:solidFill>
              </a:rPr>
              <a:t>Problem</a:t>
            </a:r>
            <a:r>
              <a:rPr lang="it-IT" sz="1800" dirty="0">
                <a:solidFill>
                  <a:srgbClr val="FFFFFF"/>
                </a:solidFill>
              </a:rPr>
              <a:t> (CVRP) è un'estensione del VRP. In un problema di CVRP, ogni veicolo ha una determinata capacità e non può caricare più merci della sua capacità. L'obiettivo è trovare il percorso ottimale minimizzando i costi di trasporto, il numero di veicoli usati e la qualità del servizio. </a:t>
            </a:r>
          </a:p>
          <a:p>
            <a:pPr>
              <a:buFont typeface="Wingdings" panose="05000000000000000000" pitchFamily="2" charset="2"/>
              <a:buChar char="Ø"/>
            </a:pPr>
            <a:endParaRPr lang="it-IT" sz="1700" dirty="0">
              <a:solidFill>
                <a:srgbClr val="FFFFFF"/>
              </a:solidFill>
            </a:endParaRPr>
          </a:p>
          <a:p>
            <a:pPr lvl="1">
              <a:buFont typeface="Wingdings" panose="05000000000000000000" pitchFamily="2" charset="2"/>
              <a:buChar char="Ø"/>
            </a:pPr>
            <a:r>
              <a:rPr lang="en-US" sz="1600" dirty="0">
                <a:solidFill>
                  <a:srgbClr val="FFFFFF"/>
                </a:solidFill>
              </a:rPr>
              <a:t>Il Capacitated Vehicle Routing Problem with Time Windows è il CVRP con </a:t>
            </a:r>
            <a:r>
              <a:rPr lang="en-US" sz="1600" dirty="0" err="1">
                <a:solidFill>
                  <a:srgbClr val="FFFFFF"/>
                </a:solidFill>
              </a:rPr>
              <a:t>vincoli</a:t>
            </a:r>
            <a:r>
              <a:rPr lang="en-US" sz="1600" dirty="0">
                <a:solidFill>
                  <a:srgbClr val="FFFFFF"/>
                </a:solidFill>
              </a:rPr>
              <a:t> di tempo</a:t>
            </a:r>
            <a:r>
              <a:rPr lang="en-US" sz="1600">
                <a:solidFill>
                  <a:srgbClr val="FFFFFF"/>
                </a:solidFill>
              </a:rPr>
              <a:t>. In questa variante il cliente i-esimo può essere servitor solo </a:t>
            </a:r>
            <a:r>
              <a:rPr lang="en-US" sz="1600" dirty="0">
                <a:solidFill>
                  <a:srgbClr val="FFFFFF"/>
                </a:solidFill>
              </a:rPr>
              <a:t>in un </a:t>
            </a:r>
            <a:r>
              <a:rPr lang="en-US" sz="1600" dirty="0" err="1">
                <a:solidFill>
                  <a:srgbClr val="FFFFFF"/>
                </a:solidFill>
              </a:rPr>
              <a:t>dato</a:t>
            </a:r>
            <a:r>
              <a:rPr lang="en-US" sz="1600" dirty="0">
                <a:solidFill>
                  <a:srgbClr val="FFFFFF"/>
                </a:solidFill>
              </a:rPr>
              <a:t> </a:t>
            </a:r>
            <a:r>
              <a:rPr lang="en-US" sz="1600" dirty="0" err="1">
                <a:solidFill>
                  <a:srgbClr val="FFFFFF"/>
                </a:solidFill>
              </a:rPr>
              <a:t>periodo</a:t>
            </a:r>
            <a:r>
              <a:rPr lang="en-US" sz="1600" dirty="0">
                <a:solidFill>
                  <a:srgbClr val="FFFFFF"/>
                </a:solidFill>
              </a:rPr>
              <a:t> di tempo [</a:t>
            </a:r>
            <a:r>
              <a:rPr lang="en-US" sz="1600" dirty="0" err="1">
                <a:solidFill>
                  <a:srgbClr val="FFFFFF"/>
                </a:solidFill>
              </a:rPr>
              <a:t>l</a:t>
            </a:r>
            <a:r>
              <a:rPr lang="en-US" sz="1600" baseline="-25000" dirty="0" err="1">
                <a:solidFill>
                  <a:srgbClr val="FFFFFF"/>
                </a:solidFill>
              </a:rPr>
              <a:t>i</a:t>
            </a:r>
            <a:r>
              <a:rPr lang="en-US" sz="1600" dirty="0" err="1">
                <a:solidFill>
                  <a:srgbClr val="FFFFFF"/>
                </a:solidFill>
              </a:rPr>
              <a:t>,L</a:t>
            </a:r>
            <a:r>
              <a:rPr lang="en-US" sz="1600" baseline="-25000" dirty="0" err="1">
                <a:solidFill>
                  <a:srgbClr val="FFFFFF"/>
                </a:solidFill>
              </a:rPr>
              <a:t>i</a:t>
            </a:r>
            <a:r>
              <a:rPr lang="en-US" sz="1600" dirty="0">
                <a:solidFill>
                  <a:srgbClr val="FFFFFF"/>
                </a:solidFill>
              </a:rPr>
              <a:t>] e con un tempo </a:t>
            </a:r>
            <a:r>
              <a:rPr lang="en-US" sz="1600">
                <a:solidFill>
                  <a:srgbClr val="FFFFFF"/>
                </a:solidFill>
              </a:rPr>
              <a:t>di servizio T</a:t>
            </a:r>
            <a:r>
              <a:rPr lang="en-US" sz="1600" baseline="-25000">
                <a:solidFill>
                  <a:srgbClr val="FFFFFF"/>
                </a:solidFill>
              </a:rPr>
              <a:t>i </a:t>
            </a:r>
            <a:r>
              <a:rPr lang="en-US" sz="1600">
                <a:solidFill>
                  <a:srgbClr val="FFFFFF"/>
                </a:solidFill>
              </a:rPr>
              <a:t>.</a:t>
            </a:r>
            <a:endParaRPr lang="it-IT" sz="1600" baseline="-25000" dirty="0">
              <a:solidFill>
                <a:srgbClr val="FFFFFF"/>
              </a:solidFill>
            </a:endParaRPr>
          </a:p>
        </p:txBody>
      </p:sp>
    </p:spTree>
    <p:extLst>
      <p:ext uri="{BB962C8B-B14F-4D97-AF65-F5344CB8AC3E}">
        <p14:creationId xmlns:p14="http://schemas.microsoft.com/office/powerpoint/2010/main" val="3245496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 simulazione a torneo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534656" y="321732"/>
            <a:ext cx="4335612" cy="6213425"/>
          </a:xfrm>
        </p:spPr>
        <p:txBody>
          <a:bodyPr anchor="ctr">
            <a:normAutofit/>
          </a:bodyPr>
          <a:lstStyle/>
          <a:p>
            <a:pPr>
              <a:buFont typeface="Wingdings" panose="05000000000000000000" pitchFamily="2" charset="2"/>
              <a:buChar char="Ø"/>
            </a:pPr>
            <a:r>
              <a:rPr lang="it-IT" sz="1600" dirty="0">
                <a:solidFill>
                  <a:srgbClr val="FFFFFF"/>
                </a:solidFill>
              </a:rPr>
              <a:t>Simulazione torneo: prevede l'esecuzione di diversi "tornei" tra pochi individui scelti a caso dalla popolazione. Il vincitore di ogni torneo (quello con la migliore forma fisica) viene selezionato per il crossover. Si basa su una misura probabilistica di partecipazione degli individui del torneo. L’algoritmo funziona come segue:</a:t>
            </a:r>
          </a:p>
          <a:p>
            <a:pPr>
              <a:buFont typeface="Wingdings" panose="05000000000000000000" pitchFamily="2" charset="2"/>
              <a:buChar char="Ø"/>
            </a:pPr>
            <a:endParaRPr lang="it-IT" sz="1800" dirty="0">
              <a:solidFill>
                <a:srgbClr val="FFFFFF"/>
              </a:solidFill>
            </a:endParaRPr>
          </a:p>
          <a:p>
            <a:pPr lvl="1"/>
            <a:r>
              <a:rPr lang="it-IT" sz="1400" dirty="0">
                <a:solidFill>
                  <a:srgbClr val="FFFFFF"/>
                </a:solidFill>
              </a:rPr>
              <a:t>Crea due tornei di grandezza prefissata (5);</a:t>
            </a:r>
          </a:p>
          <a:p>
            <a:pPr lvl="1"/>
            <a:endParaRPr lang="it-IT" sz="1400" dirty="0">
              <a:solidFill>
                <a:srgbClr val="FFFFFF"/>
              </a:solidFill>
            </a:endParaRPr>
          </a:p>
          <a:p>
            <a:pPr lvl="1"/>
            <a:r>
              <a:rPr lang="it-IT" sz="1400" dirty="0">
                <a:solidFill>
                  <a:srgbClr val="FFFFFF"/>
                </a:solidFill>
              </a:rPr>
              <a:t>Seleziona casualmente 10 individui, suddividendoli nei due tornei;</a:t>
            </a:r>
          </a:p>
          <a:p>
            <a:pPr lvl="1"/>
            <a:endParaRPr lang="it-IT" sz="1400" dirty="0">
              <a:solidFill>
                <a:srgbClr val="FFFFFF"/>
              </a:solidFill>
            </a:endParaRPr>
          </a:p>
          <a:p>
            <a:pPr lvl="1"/>
            <a:r>
              <a:rPr lang="it-IT" sz="1400" dirty="0">
                <a:solidFill>
                  <a:srgbClr val="FFFFFF"/>
                </a:solidFill>
              </a:rPr>
              <a:t>Seleziona e restituisce i due individui migliori dei tornei .</a:t>
            </a:r>
            <a:endParaRPr lang="it-IT" sz="100" dirty="0">
              <a:solidFill>
                <a:srgbClr val="FFFFFF"/>
              </a:solidFill>
            </a:endParaRPr>
          </a:p>
        </p:txBody>
      </p:sp>
      <p:pic>
        <p:nvPicPr>
          <p:cNvPr id="6" name="Immagine 5">
            <a:extLst>
              <a:ext uri="{FF2B5EF4-FFF2-40B4-BE49-F238E27FC236}">
                <a16:creationId xmlns:a16="http://schemas.microsoft.com/office/drawing/2014/main" id="{2A9A51B0-716A-4632-AE89-3EABAF84980E}"/>
              </a:ext>
            </a:extLst>
          </p:cNvPr>
          <p:cNvPicPr>
            <a:picLocks noChangeAspect="1"/>
          </p:cNvPicPr>
          <p:nvPr/>
        </p:nvPicPr>
        <p:blipFill>
          <a:blip r:embed="rId2"/>
          <a:stretch>
            <a:fillRect/>
          </a:stretch>
        </p:blipFill>
        <p:spPr>
          <a:xfrm>
            <a:off x="329184" y="3010836"/>
            <a:ext cx="7056669" cy="2945790"/>
          </a:xfrm>
          <a:prstGeom prst="rect">
            <a:avLst/>
          </a:prstGeom>
        </p:spPr>
      </p:pic>
    </p:spTree>
    <p:extLst>
      <p:ext uri="{BB962C8B-B14F-4D97-AF65-F5344CB8AC3E}">
        <p14:creationId xmlns:p14="http://schemas.microsoft.com/office/powerpoint/2010/main" val="1797744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fontScale="90000"/>
          </a:bodyPr>
          <a:lstStyle/>
          <a:p>
            <a:pPr algn="ctr"/>
            <a:r>
              <a:rPr lang="it-IT" sz="4000" dirty="0">
                <a:solidFill>
                  <a:srgbClr val="FFFFFF"/>
                </a:solidFill>
              </a:rPr>
              <a:t>Generazione di nuove soluzioni: Best Cost </a:t>
            </a:r>
            <a:r>
              <a:rPr lang="it-IT" sz="4000" dirty="0" err="1">
                <a:solidFill>
                  <a:srgbClr val="FFFFFF"/>
                </a:solidFill>
              </a:rPr>
              <a:t>Route</a:t>
            </a:r>
            <a:r>
              <a:rPr lang="it-IT" sz="4000" dirty="0">
                <a:solidFill>
                  <a:srgbClr val="FFFFFF"/>
                </a:solidFill>
              </a:rPr>
              <a:t> Crossover</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in ingresso, si selezionano due </a:t>
            </a:r>
            <a:r>
              <a:rPr lang="it-IT" sz="1800" dirty="0" err="1">
                <a:solidFill>
                  <a:srgbClr val="FFFFFF"/>
                </a:solidFill>
              </a:rPr>
              <a:t>sottoliste</a:t>
            </a:r>
            <a:r>
              <a:rPr lang="it-IT" sz="1800" dirty="0">
                <a:solidFill>
                  <a:srgbClr val="FFFFFF"/>
                </a:solidFill>
              </a:rPr>
              <a:t> di range massimo definito come parametro di input della funzione.</a:t>
            </a:r>
          </a:p>
          <a:p>
            <a:pPr>
              <a:buFont typeface="Wingdings" panose="05000000000000000000" pitchFamily="2" charset="2"/>
              <a:buChar char="Ø"/>
            </a:pPr>
            <a:endParaRPr lang="it-IT" sz="1800" dirty="0">
              <a:solidFill>
                <a:srgbClr val="FFFFFF"/>
              </a:solidFill>
            </a:endParaRPr>
          </a:p>
          <a:p>
            <a:pPr>
              <a:buFont typeface="Wingdings" panose="05000000000000000000" pitchFamily="2" charset="2"/>
              <a:buChar char="Ø"/>
            </a:pPr>
            <a:r>
              <a:rPr lang="it-IT" sz="1800" dirty="0">
                <a:solidFill>
                  <a:srgbClr val="FFFFFF"/>
                </a:solidFill>
              </a:rPr>
              <a:t>Le </a:t>
            </a:r>
            <a:r>
              <a:rPr lang="it-IT" sz="1800" dirty="0" err="1">
                <a:solidFill>
                  <a:srgbClr val="FFFFFF"/>
                </a:solidFill>
              </a:rPr>
              <a:t>sottoliste</a:t>
            </a:r>
            <a:r>
              <a:rPr lang="it-IT" sz="1800" dirty="0">
                <a:solidFill>
                  <a:srgbClr val="FFFFFF"/>
                </a:solidFill>
              </a:rPr>
              <a:t> così definite vengono poi scambiate e inserite nei </a:t>
            </a:r>
            <a:r>
              <a:rPr lang="it-IT" sz="1800" dirty="0" err="1">
                <a:solidFill>
                  <a:srgbClr val="FFFFFF"/>
                </a:solidFill>
              </a:rPr>
              <a:t>child</a:t>
            </a:r>
            <a:r>
              <a:rPr lang="it-IT" sz="1800" dirty="0">
                <a:solidFill>
                  <a:srgbClr val="FFFFFF"/>
                </a:solidFill>
              </a:rPr>
              <a:t> in maniera tale da minimizzare la distanza tra i nodi. </a:t>
            </a:r>
          </a:p>
          <a:p>
            <a:pPr>
              <a:buFont typeface="Wingdings" panose="05000000000000000000" pitchFamily="2" charset="2"/>
              <a:buChar char="Ø"/>
            </a:pPr>
            <a:endParaRPr lang="it-IT" sz="1800" dirty="0">
              <a:solidFill>
                <a:srgbClr val="FFFFFF"/>
              </a:solidFill>
            </a:endParaRPr>
          </a:p>
          <a:p>
            <a:pPr>
              <a:buFont typeface="Wingdings" panose="05000000000000000000" pitchFamily="2" charset="2"/>
              <a:buChar char="Ø"/>
            </a:pPr>
            <a:r>
              <a:rPr lang="it-IT" sz="1800" dirty="0">
                <a:solidFill>
                  <a:srgbClr val="FFFFFF"/>
                </a:solidFill>
              </a:rPr>
              <a:t>Le soluzioni in uscita sono per la maggior parte ammissibili, ma la funzione </a:t>
            </a:r>
            <a:r>
              <a:rPr lang="it-IT" sz="1800" dirty="0" err="1">
                <a:solidFill>
                  <a:srgbClr val="FFFFFF"/>
                </a:solidFill>
              </a:rPr>
              <a:t>Is_admissible</a:t>
            </a:r>
            <a:r>
              <a:rPr lang="it-IT" sz="1800" dirty="0">
                <a:solidFill>
                  <a:srgbClr val="FFFFFF"/>
                </a:solidFill>
              </a:rPr>
              <a:t> permette di verificarlo. </a:t>
            </a:r>
          </a:p>
        </p:txBody>
      </p:sp>
      <p:pic>
        <p:nvPicPr>
          <p:cNvPr id="3" name="Immagine 2">
            <a:extLst>
              <a:ext uri="{FF2B5EF4-FFF2-40B4-BE49-F238E27FC236}">
                <a16:creationId xmlns:a16="http://schemas.microsoft.com/office/drawing/2014/main" id="{8CA835DD-414E-4DC0-B8A3-B6484A7DF7E4}"/>
              </a:ext>
            </a:extLst>
          </p:cNvPr>
          <p:cNvPicPr>
            <a:picLocks noChangeAspect="1"/>
          </p:cNvPicPr>
          <p:nvPr/>
        </p:nvPicPr>
        <p:blipFill>
          <a:blip r:embed="rId2"/>
          <a:stretch>
            <a:fillRect/>
          </a:stretch>
        </p:blipFill>
        <p:spPr>
          <a:xfrm>
            <a:off x="2073014" y="2543613"/>
            <a:ext cx="3366273" cy="389995"/>
          </a:xfrm>
          <a:prstGeom prst="rect">
            <a:avLst/>
          </a:prstGeom>
        </p:spPr>
      </p:pic>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182948349"/>
              </p:ext>
            </p:extLst>
          </p:nvPr>
        </p:nvGraphicFramePr>
        <p:xfrm>
          <a:off x="1665200" y="310816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992788185"/>
              </p:ext>
            </p:extLst>
          </p:nvPr>
        </p:nvGraphicFramePr>
        <p:xfrm>
          <a:off x="1665200" y="35553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14" name="CasellaDiTesto 13"/>
          <p:cNvSpPr txBox="1"/>
          <p:nvPr/>
        </p:nvSpPr>
        <p:spPr>
          <a:xfrm>
            <a:off x="750013" y="3110704"/>
            <a:ext cx="834459" cy="338554"/>
          </a:xfrm>
          <a:prstGeom prst="rect">
            <a:avLst/>
          </a:prstGeom>
          <a:noFill/>
        </p:spPr>
        <p:txBody>
          <a:bodyPr wrap="none" rtlCol="0">
            <a:spAutoFit/>
          </a:bodyPr>
          <a:lstStyle/>
          <a:p>
            <a:r>
              <a:rPr lang="it-IT" sz="1600" dirty="0"/>
              <a:t>Parent1</a:t>
            </a:r>
          </a:p>
        </p:txBody>
      </p:sp>
      <p:sp>
        <p:nvSpPr>
          <p:cNvPr id="15" name="CasellaDiTesto 14"/>
          <p:cNvSpPr txBox="1"/>
          <p:nvPr/>
        </p:nvSpPr>
        <p:spPr>
          <a:xfrm>
            <a:off x="765407" y="3539532"/>
            <a:ext cx="834459" cy="338554"/>
          </a:xfrm>
          <a:prstGeom prst="rect">
            <a:avLst/>
          </a:prstGeom>
          <a:noFill/>
        </p:spPr>
        <p:txBody>
          <a:bodyPr wrap="none" rtlCol="0">
            <a:spAutoFit/>
          </a:bodyPr>
          <a:lstStyle/>
          <a:p>
            <a:r>
              <a:rPr lang="it-IT" sz="1600" dirty="0"/>
              <a:t>Parent2</a:t>
            </a:r>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78870444"/>
              </p:ext>
            </p:extLst>
          </p:nvPr>
        </p:nvGraphicFramePr>
        <p:xfrm>
          <a:off x="558820" y="4842438"/>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20187987"/>
              </p:ext>
            </p:extLst>
          </p:nvPr>
        </p:nvGraphicFramePr>
        <p:xfrm>
          <a:off x="907242" y="4053712"/>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8" name="Connettore 2 7"/>
          <p:cNvCxnSpPr/>
          <p:nvPr/>
        </p:nvCxnSpPr>
        <p:spPr>
          <a:xfrm flipH="1">
            <a:off x="729996" y="4381369"/>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p:cNvCxnSpPr>
            <a:stCxn id="19" idx="2"/>
          </p:cNvCxnSpPr>
          <p:nvPr/>
        </p:nvCxnSpPr>
        <p:spPr>
          <a:xfrm flipH="1">
            <a:off x="1052803" y="4381369"/>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p:cNvCxnSpPr>
            <a:stCxn id="19" idx="2"/>
          </p:cNvCxnSpPr>
          <p:nvPr/>
        </p:nvCxnSpPr>
        <p:spPr>
          <a:xfrm>
            <a:off x="1074407" y="4381369"/>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ttore 2 27"/>
          <p:cNvCxnSpPr>
            <a:stCxn id="19" idx="2"/>
          </p:cNvCxnSpPr>
          <p:nvPr/>
        </p:nvCxnSpPr>
        <p:spPr>
          <a:xfrm>
            <a:off x="1074407" y="4381369"/>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p:cNvCxnSpPr>
            <a:stCxn id="19" idx="2"/>
          </p:cNvCxnSpPr>
          <p:nvPr/>
        </p:nvCxnSpPr>
        <p:spPr>
          <a:xfrm>
            <a:off x="1074407" y="4381369"/>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CasellaDiTesto 32"/>
          <p:cNvSpPr txBox="1"/>
          <p:nvPr/>
        </p:nvSpPr>
        <p:spPr>
          <a:xfrm>
            <a:off x="2296483" y="4154789"/>
            <a:ext cx="3196131" cy="1815882"/>
          </a:xfrm>
          <a:prstGeom prst="rect">
            <a:avLst/>
          </a:prstGeom>
          <a:noFill/>
        </p:spPr>
        <p:txBody>
          <a:bodyPr wrap="none" rtlCol="0">
            <a:spAutoFit/>
          </a:bodyPr>
          <a:lstStyle/>
          <a:p>
            <a:pPr algn="ctr"/>
            <a:r>
              <a:rPr lang="it-IT" sz="1400" dirty="0"/>
              <a:t>Si sceglie la posizione con </a:t>
            </a:r>
          </a:p>
          <a:p>
            <a:pPr algn="ctr"/>
            <a:r>
              <a:rPr lang="it-IT" sz="1400" dirty="0"/>
              <a:t>la distanza minima con il nodo </a:t>
            </a:r>
            <a:r>
              <a:rPr lang="it-IT" sz="1400" i="1" dirty="0"/>
              <a:t>j </a:t>
            </a:r>
            <a:r>
              <a:rPr lang="it-IT" sz="1400" dirty="0"/>
              <a:t>per ogni </a:t>
            </a:r>
            <a:r>
              <a:rPr lang="it-IT" sz="1400" i="1" dirty="0"/>
              <a:t>j</a:t>
            </a:r>
          </a:p>
          <a:p>
            <a:pPr algn="ctr"/>
            <a:r>
              <a:rPr lang="it-IT" sz="1400" dirty="0"/>
              <a:t>(ad esempio 2 dopo il nodo 5) </a:t>
            </a:r>
          </a:p>
          <a:p>
            <a:pPr algn="ctr"/>
            <a:r>
              <a:rPr lang="it-IT" sz="1400" dirty="0"/>
              <a:t>(ad esempio 3 dopo il nodo 6)</a:t>
            </a:r>
          </a:p>
          <a:p>
            <a:pPr algn="ctr"/>
            <a:r>
              <a:rPr lang="it-IT" sz="1400" dirty="0"/>
              <a:t>(ad esempio 5 dopo il nodo 3)</a:t>
            </a:r>
          </a:p>
          <a:p>
            <a:pPr algn="ctr"/>
            <a:r>
              <a:rPr lang="it-IT" sz="1400" dirty="0"/>
              <a:t>(ad esempio 6 dopo il nodo 1)</a:t>
            </a:r>
          </a:p>
          <a:p>
            <a:pPr algn="ctr"/>
            <a:endParaRPr lang="it-IT" sz="1400" dirty="0"/>
          </a:p>
          <a:p>
            <a:pPr algn="ctr"/>
            <a:endParaRPr lang="it-IT" sz="1400" dirty="0"/>
          </a:p>
        </p:txBody>
      </p:sp>
      <p:graphicFrame>
        <p:nvGraphicFramePr>
          <p:cNvPr id="3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54746851"/>
              </p:ext>
            </p:extLst>
          </p:nvPr>
        </p:nvGraphicFramePr>
        <p:xfrm>
          <a:off x="558820" y="608224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3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074542449"/>
              </p:ext>
            </p:extLst>
          </p:nvPr>
        </p:nvGraphicFramePr>
        <p:xfrm>
          <a:off x="907242" y="529351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40" name="Connettore 2 39"/>
          <p:cNvCxnSpPr/>
          <p:nvPr/>
        </p:nvCxnSpPr>
        <p:spPr>
          <a:xfrm flipH="1">
            <a:off x="729996" y="562117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ttore 2 40"/>
          <p:cNvCxnSpPr>
            <a:stCxn id="39" idx="2"/>
          </p:cNvCxnSpPr>
          <p:nvPr/>
        </p:nvCxnSpPr>
        <p:spPr>
          <a:xfrm flipH="1">
            <a:off x="1052803" y="562117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ttore 2 41"/>
          <p:cNvCxnSpPr>
            <a:stCxn id="39" idx="2"/>
          </p:cNvCxnSpPr>
          <p:nvPr/>
        </p:nvCxnSpPr>
        <p:spPr>
          <a:xfrm>
            <a:off x="1074407" y="562117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ttore 2 42"/>
          <p:cNvCxnSpPr>
            <a:stCxn id="39" idx="2"/>
          </p:cNvCxnSpPr>
          <p:nvPr/>
        </p:nvCxnSpPr>
        <p:spPr>
          <a:xfrm>
            <a:off x="1074407" y="562117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ttore 2 43"/>
          <p:cNvCxnSpPr>
            <a:stCxn id="39" idx="2"/>
          </p:cNvCxnSpPr>
          <p:nvPr/>
        </p:nvCxnSpPr>
        <p:spPr>
          <a:xfrm>
            <a:off x="1074407" y="562117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5"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02709061"/>
              </p:ext>
            </p:extLst>
          </p:nvPr>
        </p:nvGraphicFramePr>
        <p:xfrm>
          <a:off x="4544808" y="35553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339380795"/>
              </p:ext>
            </p:extLst>
          </p:nvPr>
        </p:nvGraphicFramePr>
        <p:xfrm>
          <a:off x="5157589" y="4876958"/>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986080334"/>
              </p:ext>
            </p:extLst>
          </p:nvPr>
        </p:nvGraphicFramePr>
        <p:xfrm>
          <a:off x="5506011" y="4088232"/>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0" name="Connettore 2 49"/>
          <p:cNvCxnSpPr/>
          <p:nvPr/>
        </p:nvCxnSpPr>
        <p:spPr>
          <a:xfrm flipH="1">
            <a:off x="5328765" y="4415889"/>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ttore 2 51"/>
          <p:cNvCxnSpPr>
            <a:stCxn id="48" idx="2"/>
          </p:cNvCxnSpPr>
          <p:nvPr/>
        </p:nvCxnSpPr>
        <p:spPr>
          <a:xfrm flipH="1">
            <a:off x="5651572" y="4415889"/>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ttore 2 52"/>
          <p:cNvCxnSpPr>
            <a:stCxn id="48" idx="2"/>
          </p:cNvCxnSpPr>
          <p:nvPr/>
        </p:nvCxnSpPr>
        <p:spPr>
          <a:xfrm>
            <a:off x="5673176" y="4415889"/>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ttore 2 53"/>
          <p:cNvCxnSpPr>
            <a:stCxn id="48" idx="2"/>
          </p:cNvCxnSpPr>
          <p:nvPr/>
        </p:nvCxnSpPr>
        <p:spPr>
          <a:xfrm>
            <a:off x="5673176" y="4415889"/>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ttore 2 54"/>
          <p:cNvCxnSpPr>
            <a:stCxn id="48" idx="2"/>
          </p:cNvCxnSpPr>
          <p:nvPr/>
        </p:nvCxnSpPr>
        <p:spPr>
          <a:xfrm>
            <a:off x="5673176" y="4415889"/>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276778760"/>
              </p:ext>
            </p:extLst>
          </p:nvPr>
        </p:nvGraphicFramePr>
        <p:xfrm>
          <a:off x="5157589" y="61040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57"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5703642"/>
              </p:ext>
            </p:extLst>
          </p:nvPr>
        </p:nvGraphicFramePr>
        <p:xfrm>
          <a:off x="5506011" y="531533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8" name="Connettore 2 57"/>
          <p:cNvCxnSpPr/>
          <p:nvPr/>
        </p:nvCxnSpPr>
        <p:spPr>
          <a:xfrm flipH="1">
            <a:off x="5328765" y="564299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ttore 2 58"/>
          <p:cNvCxnSpPr>
            <a:stCxn id="57" idx="2"/>
          </p:cNvCxnSpPr>
          <p:nvPr/>
        </p:nvCxnSpPr>
        <p:spPr>
          <a:xfrm flipH="1">
            <a:off x="5651572" y="564299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ttore 2 59"/>
          <p:cNvCxnSpPr>
            <a:stCxn id="57" idx="2"/>
          </p:cNvCxnSpPr>
          <p:nvPr/>
        </p:nvCxnSpPr>
        <p:spPr>
          <a:xfrm>
            <a:off x="5673176" y="564299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ttore 2 60"/>
          <p:cNvCxnSpPr>
            <a:stCxn id="57" idx="2"/>
          </p:cNvCxnSpPr>
          <p:nvPr/>
        </p:nvCxnSpPr>
        <p:spPr>
          <a:xfrm>
            <a:off x="5673176" y="564299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ttore 2 61"/>
          <p:cNvCxnSpPr>
            <a:stCxn id="57" idx="2"/>
          </p:cNvCxnSpPr>
          <p:nvPr/>
        </p:nvCxnSpPr>
        <p:spPr>
          <a:xfrm>
            <a:off x="5673176" y="564299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3"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110974716"/>
              </p:ext>
            </p:extLst>
          </p:nvPr>
        </p:nvGraphicFramePr>
        <p:xfrm>
          <a:off x="4544808" y="310816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Tree>
    <p:extLst>
      <p:ext uri="{BB962C8B-B14F-4D97-AF65-F5344CB8AC3E}">
        <p14:creationId xmlns:p14="http://schemas.microsoft.com/office/powerpoint/2010/main" val="1967430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Double Crossover</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in ingresso (</a:t>
            </a:r>
            <a:r>
              <a:rPr lang="it-IT" sz="1800" i="1" dirty="0">
                <a:solidFill>
                  <a:srgbClr val="FFFFFF"/>
                </a:solidFill>
              </a:rPr>
              <a:t>sol1, sol2</a:t>
            </a:r>
            <a:r>
              <a:rPr lang="it-IT" sz="1800" dirty="0">
                <a:solidFill>
                  <a:srgbClr val="FFFFFF"/>
                </a:solidFill>
              </a:rPr>
              <a:t>), si selezionano due </a:t>
            </a:r>
            <a:r>
              <a:rPr lang="it-IT" sz="1800" dirty="0" err="1">
                <a:solidFill>
                  <a:srgbClr val="FFFFFF"/>
                </a:solidFill>
              </a:rPr>
              <a:t>sottoliste</a:t>
            </a:r>
            <a:r>
              <a:rPr lang="it-IT" sz="1800" dirty="0">
                <a:solidFill>
                  <a:srgbClr val="FFFFFF"/>
                </a:solidFill>
              </a:rPr>
              <a:t> di range massimo definito come parametro di input della funzione ( </a:t>
            </a:r>
            <a:r>
              <a:rPr lang="it-IT" sz="1800" i="1" dirty="0">
                <a:solidFill>
                  <a:srgbClr val="FFFFFF"/>
                </a:solidFill>
              </a:rPr>
              <a:t>r</a:t>
            </a:r>
            <a:r>
              <a:rPr lang="it-IT" sz="1800" dirty="0">
                <a:solidFill>
                  <a:srgbClr val="FFFFFF"/>
                </a:solidFill>
              </a:rPr>
              <a:t> ).</a:t>
            </a:r>
          </a:p>
          <a:p>
            <a:pPr>
              <a:buFont typeface="Wingdings" panose="05000000000000000000" pitchFamily="2" charset="2"/>
              <a:buChar char="Ø"/>
            </a:pPr>
            <a:r>
              <a:rPr lang="it-IT" sz="1800" dirty="0">
                <a:solidFill>
                  <a:srgbClr val="FFFFFF"/>
                </a:solidFill>
              </a:rPr>
              <a:t>Le </a:t>
            </a:r>
            <a:r>
              <a:rPr lang="it-IT" sz="1800" dirty="0" err="1">
                <a:solidFill>
                  <a:srgbClr val="FFFFFF"/>
                </a:solidFill>
              </a:rPr>
              <a:t>sottoliste</a:t>
            </a:r>
            <a:r>
              <a:rPr lang="it-IT" sz="1800" dirty="0">
                <a:solidFill>
                  <a:srgbClr val="FFFFFF"/>
                </a:solidFill>
              </a:rPr>
              <a:t> così definite vengono scambiate.</a:t>
            </a:r>
          </a:p>
          <a:p>
            <a:pPr>
              <a:buFont typeface="Wingdings" panose="05000000000000000000" pitchFamily="2" charset="2"/>
              <a:buChar char="Ø"/>
            </a:pPr>
            <a:r>
              <a:rPr lang="it-IT" sz="1800" dirty="0">
                <a:solidFill>
                  <a:srgbClr val="FFFFFF"/>
                </a:solidFill>
              </a:rPr>
              <a:t>Per generare soluzioni in cui i nodi si ripetano una sola volta, bisogna identificare le associazioni di scambio tra le due </a:t>
            </a:r>
            <a:r>
              <a:rPr lang="it-IT" sz="1800" dirty="0" err="1">
                <a:solidFill>
                  <a:srgbClr val="FFFFFF"/>
                </a:solidFill>
              </a:rPr>
              <a:t>sottoliste</a:t>
            </a:r>
            <a:r>
              <a:rPr lang="it-IT" sz="1800" dirty="0">
                <a:solidFill>
                  <a:srgbClr val="FFFFFF"/>
                </a:solidFill>
              </a:rPr>
              <a:t> </a:t>
            </a:r>
          </a:p>
          <a:p>
            <a:pPr>
              <a:buFont typeface="Wingdings" panose="05000000000000000000" pitchFamily="2" charset="2"/>
              <a:buChar char="Ø"/>
            </a:pPr>
            <a:r>
              <a:rPr lang="it-IT" sz="1800" dirty="0">
                <a:solidFill>
                  <a:srgbClr val="FFFFFF"/>
                </a:solidFill>
              </a:rPr>
              <a:t>Le soluzioni in uscita sono per la maggior parte ammissibili, ma la funzione </a:t>
            </a:r>
            <a:r>
              <a:rPr lang="it-IT" sz="1800" dirty="0" err="1">
                <a:solidFill>
                  <a:srgbClr val="FFFFFF"/>
                </a:solidFill>
              </a:rPr>
              <a:t>Is_admissible</a:t>
            </a:r>
            <a:r>
              <a:rPr lang="it-IT" sz="1800" dirty="0">
                <a:solidFill>
                  <a:srgbClr val="FFFFFF"/>
                </a:solidFill>
              </a:rPr>
              <a:t> permette di scartare quelle non ammissibili (a causa di vincoli temporali o numero di camion non rispettati) .</a:t>
            </a:r>
          </a:p>
        </p:txBody>
      </p:sp>
      <p:pic>
        <p:nvPicPr>
          <p:cNvPr id="8" name="Immagine 7">
            <a:extLst>
              <a:ext uri="{FF2B5EF4-FFF2-40B4-BE49-F238E27FC236}">
                <a16:creationId xmlns:a16="http://schemas.microsoft.com/office/drawing/2014/main" id="{3462AC17-BA27-4880-AC8B-E72DE2F17037}"/>
              </a:ext>
            </a:extLst>
          </p:cNvPr>
          <p:cNvPicPr>
            <a:picLocks noChangeAspect="1"/>
          </p:cNvPicPr>
          <p:nvPr/>
        </p:nvPicPr>
        <p:blipFill>
          <a:blip r:embed="rId2"/>
          <a:stretch>
            <a:fillRect/>
          </a:stretch>
        </p:blipFill>
        <p:spPr>
          <a:xfrm>
            <a:off x="1945386" y="2508638"/>
            <a:ext cx="3619500" cy="371475"/>
          </a:xfrm>
          <a:prstGeom prst="rect">
            <a:avLst/>
          </a:prstGeom>
        </p:spPr>
      </p:pic>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06904009"/>
              </p:ext>
            </p:extLst>
          </p:nvPr>
        </p:nvGraphicFramePr>
        <p:xfrm>
          <a:off x="1749156" y="3062156"/>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25378258"/>
              </p:ext>
            </p:extLst>
          </p:nvPr>
        </p:nvGraphicFramePr>
        <p:xfrm>
          <a:off x="1749156" y="350935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617874621"/>
              </p:ext>
            </p:extLst>
          </p:nvPr>
        </p:nvGraphicFramePr>
        <p:xfrm>
          <a:off x="3997333" y="3517073"/>
          <a:ext cx="2005986" cy="327658"/>
        </p:xfrm>
        <a:graphic>
          <a:graphicData uri="http://schemas.openxmlformats.org/drawingml/2006/table">
            <a:tbl>
              <a:tblPr firstRow="1" bandRow="1">
                <a:tableStyleId>{5C22544A-7EE6-4342-B048-85BDC9FD1C3A}</a:tableStyleId>
              </a:tblPr>
              <a:tblGrid>
                <a:gridCol w="334331">
                  <a:extLst>
                    <a:ext uri="{9D8B030D-6E8A-4147-A177-3AD203B41FA5}">
                      <a16:colId xmlns:a16="http://schemas.microsoft.com/office/drawing/2014/main" val="2411167900"/>
                    </a:ext>
                  </a:extLst>
                </a:gridCol>
                <a:gridCol w="334331">
                  <a:extLst>
                    <a:ext uri="{9D8B030D-6E8A-4147-A177-3AD203B41FA5}">
                      <a16:colId xmlns:a16="http://schemas.microsoft.com/office/drawing/2014/main" val="831540765"/>
                    </a:ext>
                  </a:extLst>
                </a:gridCol>
                <a:gridCol w="334331">
                  <a:extLst>
                    <a:ext uri="{9D8B030D-6E8A-4147-A177-3AD203B41FA5}">
                      <a16:colId xmlns:a16="http://schemas.microsoft.com/office/drawing/2014/main" val="649092517"/>
                    </a:ext>
                  </a:extLst>
                </a:gridCol>
                <a:gridCol w="334331">
                  <a:extLst>
                    <a:ext uri="{9D8B030D-6E8A-4147-A177-3AD203B41FA5}">
                      <a16:colId xmlns:a16="http://schemas.microsoft.com/office/drawing/2014/main" val="3305632144"/>
                    </a:ext>
                  </a:extLst>
                </a:gridCol>
                <a:gridCol w="334331">
                  <a:extLst>
                    <a:ext uri="{9D8B030D-6E8A-4147-A177-3AD203B41FA5}">
                      <a16:colId xmlns:a16="http://schemas.microsoft.com/office/drawing/2014/main" val="684211681"/>
                    </a:ext>
                  </a:extLst>
                </a:gridCol>
                <a:gridCol w="334331">
                  <a:extLst>
                    <a:ext uri="{9D8B030D-6E8A-4147-A177-3AD203B41FA5}">
                      <a16:colId xmlns:a16="http://schemas.microsoft.com/office/drawing/2014/main" val="1758649648"/>
                    </a:ext>
                  </a:extLst>
                </a:gridCol>
              </a:tblGrid>
              <a:tr h="327658">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a:solidFill>
                            <a:schemeClr val="tx1"/>
                          </a:solidFill>
                        </a:rPr>
                        <a:t>4</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3</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2</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57406236"/>
              </p:ext>
            </p:extLst>
          </p:nvPr>
        </p:nvGraphicFramePr>
        <p:xfrm>
          <a:off x="3997338" y="3058975"/>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833969" y="3064696"/>
            <a:ext cx="834459" cy="338554"/>
          </a:xfrm>
          <a:prstGeom prst="rect">
            <a:avLst/>
          </a:prstGeom>
          <a:noFill/>
        </p:spPr>
        <p:txBody>
          <a:bodyPr wrap="none" rtlCol="0">
            <a:spAutoFit/>
          </a:bodyPr>
          <a:lstStyle/>
          <a:p>
            <a:r>
              <a:rPr lang="it-IT" sz="1600" dirty="0"/>
              <a:t>Parent1</a:t>
            </a:r>
          </a:p>
        </p:txBody>
      </p:sp>
      <p:sp>
        <p:nvSpPr>
          <p:cNvPr id="14" name="CasellaDiTesto 13"/>
          <p:cNvSpPr txBox="1"/>
          <p:nvPr/>
        </p:nvSpPr>
        <p:spPr>
          <a:xfrm>
            <a:off x="849363" y="3493524"/>
            <a:ext cx="834459" cy="338554"/>
          </a:xfrm>
          <a:prstGeom prst="rect">
            <a:avLst/>
          </a:prstGeom>
          <a:noFill/>
        </p:spPr>
        <p:txBody>
          <a:bodyPr wrap="none" rtlCol="0">
            <a:spAutoFit/>
          </a:bodyPr>
          <a:lstStyle/>
          <a:p>
            <a:r>
              <a:rPr lang="it-IT" sz="1600" dirty="0"/>
              <a:t>Parent2</a:t>
            </a:r>
          </a:p>
        </p:txBody>
      </p:sp>
      <p:sp>
        <p:nvSpPr>
          <p:cNvPr id="15" name="CasellaDiTesto 14"/>
          <p:cNvSpPr txBox="1"/>
          <p:nvPr/>
        </p:nvSpPr>
        <p:spPr>
          <a:xfrm>
            <a:off x="6266543" y="3064696"/>
            <a:ext cx="705642" cy="338554"/>
          </a:xfrm>
          <a:prstGeom prst="rect">
            <a:avLst/>
          </a:prstGeom>
          <a:noFill/>
        </p:spPr>
        <p:txBody>
          <a:bodyPr wrap="none" rtlCol="0">
            <a:spAutoFit/>
          </a:bodyPr>
          <a:lstStyle/>
          <a:p>
            <a:r>
              <a:rPr lang="it-IT" sz="1600" dirty="0"/>
              <a:t>Child1</a:t>
            </a:r>
          </a:p>
        </p:txBody>
      </p:sp>
      <p:sp>
        <p:nvSpPr>
          <p:cNvPr id="16" name="CasellaDiTesto 15"/>
          <p:cNvSpPr txBox="1"/>
          <p:nvPr/>
        </p:nvSpPr>
        <p:spPr>
          <a:xfrm>
            <a:off x="6266543" y="3493524"/>
            <a:ext cx="705642" cy="338554"/>
          </a:xfrm>
          <a:prstGeom prst="rect">
            <a:avLst/>
          </a:prstGeom>
          <a:noFill/>
        </p:spPr>
        <p:txBody>
          <a:bodyPr wrap="none" rtlCol="0">
            <a:spAutoFit/>
          </a:bodyPr>
          <a:lstStyle/>
          <a:p>
            <a:r>
              <a:rPr lang="it-IT" sz="1600" dirty="0"/>
              <a:t>Child2</a:t>
            </a:r>
          </a:p>
        </p:txBody>
      </p:sp>
      <p:sp>
        <p:nvSpPr>
          <p:cNvPr id="6" name="CasellaDiTesto 5"/>
          <p:cNvSpPr txBox="1"/>
          <p:nvPr/>
        </p:nvSpPr>
        <p:spPr>
          <a:xfrm>
            <a:off x="538448" y="4090937"/>
            <a:ext cx="4682692" cy="1938992"/>
          </a:xfrm>
          <a:prstGeom prst="rect">
            <a:avLst/>
          </a:prstGeom>
          <a:noFill/>
        </p:spPr>
        <p:txBody>
          <a:bodyPr wrap="none" rtlCol="0">
            <a:spAutoFit/>
          </a:bodyPr>
          <a:lstStyle/>
          <a:p>
            <a:pPr marL="342900" indent="-342900">
              <a:buFont typeface="+mj-lt"/>
              <a:buAutoNum type="arabicPeriod"/>
            </a:pPr>
            <a:r>
              <a:rPr lang="it-IT" sz="1400" dirty="0"/>
              <a:t>Per ogni nodo </a:t>
            </a:r>
            <a:r>
              <a:rPr lang="it-IT" sz="1400" i="1" dirty="0"/>
              <a:t>j</a:t>
            </a:r>
            <a:r>
              <a:rPr lang="it-IT" sz="1400" dirty="0"/>
              <a:t> in Parent1, esclusi quelli del Settore1:</a:t>
            </a:r>
          </a:p>
          <a:p>
            <a:pPr marL="342900" indent="-342900">
              <a:buFont typeface="+mj-lt"/>
              <a:buAutoNum type="arabicPeriod"/>
            </a:pPr>
            <a:r>
              <a:rPr lang="it-IT" sz="1400" dirty="0"/>
              <a:t>Se </a:t>
            </a:r>
            <a:r>
              <a:rPr lang="it-IT" sz="1400" i="1" dirty="0"/>
              <a:t>j </a:t>
            </a:r>
            <a:r>
              <a:rPr lang="it-IT" sz="1400" dirty="0"/>
              <a:t>è nella Settore2 </a:t>
            </a:r>
          </a:p>
          <a:p>
            <a:pPr marL="857250" lvl="1" indent="-400050">
              <a:buFont typeface="+mj-lt"/>
              <a:buAutoNum type="romanUcPeriod"/>
            </a:pPr>
            <a:r>
              <a:rPr lang="it-IT" sz="1400" dirty="0"/>
              <a:t>Sostituisco </a:t>
            </a:r>
            <a:r>
              <a:rPr lang="it-IT" sz="1400" i="1" dirty="0"/>
              <a:t>j </a:t>
            </a:r>
            <a:r>
              <a:rPr lang="it-IT" sz="1400" dirty="0"/>
              <a:t>con l’elemento associato nel Settore2</a:t>
            </a:r>
          </a:p>
          <a:p>
            <a:pPr marL="857250" lvl="1" indent="-400050">
              <a:buFont typeface="+mj-lt"/>
              <a:buAutoNum type="romanUcPeriod"/>
            </a:pPr>
            <a:r>
              <a:rPr lang="it-IT" sz="1400" dirty="0"/>
              <a:t>Salto al punto 2</a:t>
            </a:r>
          </a:p>
          <a:p>
            <a:pPr marL="342900" indent="-342900">
              <a:buFont typeface="+mj-lt"/>
              <a:buAutoNum type="arabicPeriod"/>
            </a:pPr>
            <a:r>
              <a:rPr lang="it-IT" sz="1400" dirty="0"/>
              <a:t>Inserisco </a:t>
            </a:r>
            <a:r>
              <a:rPr lang="it-IT" sz="1400" i="1" dirty="0"/>
              <a:t>j</a:t>
            </a:r>
            <a:r>
              <a:rPr lang="it-IT" sz="1400" dirty="0"/>
              <a:t> nella posizione corrente</a:t>
            </a:r>
          </a:p>
          <a:p>
            <a:pPr marL="342900" indent="-342900">
              <a:buFont typeface="+mj-lt"/>
              <a:buAutoNum type="arabicPeriod"/>
            </a:pPr>
            <a:r>
              <a:rPr lang="it-IT" sz="1400" dirty="0"/>
              <a:t>Salto al punto 1</a:t>
            </a:r>
          </a:p>
          <a:p>
            <a:pPr marL="342900" indent="-342900">
              <a:buFont typeface="+mj-lt"/>
              <a:buAutoNum type="arabicPeriod"/>
            </a:pPr>
            <a:endParaRPr lang="it-IT" dirty="0"/>
          </a:p>
          <a:p>
            <a:pPr marL="800100" lvl="1" indent="-342900">
              <a:buFont typeface="+mj-lt"/>
              <a:buAutoNum type="arabicPeriod"/>
            </a:pPr>
            <a:endParaRPr lang="it-IT" dirty="0"/>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467273503"/>
              </p:ext>
            </p:extLst>
          </p:nvPr>
        </p:nvGraphicFramePr>
        <p:xfrm>
          <a:off x="2810093" y="592706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6</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2</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5</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202147706"/>
              </p:ext>
            </p:extLst>
          </p:nvPr>
        </p:nvGraphicFramePr>
        <p:xfrm>
          <a:off x="2810094" y="5468966"/>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20" name="CasellaDiTesto 19"/>
          <p:cNvSpPr txBox="1"/>
          <p:nvPr/>
        </p:nvSpPr>
        <p:spPr>
          <a:xfrm>
            <a:off x="5079299" y="5474687"/>
            <a:ext cx="705642" cy="338554"/>
          </a:xfrm>
          <a:prstGeom prst="rect">
            <a:avLst/>
          </a:prstGeom>
          <a:noFill/>
        </p:spPr>
        <p:txBody>
          <a:bodyPr wrap="none" rtlCol="0">
            <a:spAutoFit/>
          </a:bodyPr>
          <a:lstStyle/>
          <a:p>
            <a:r>
              <a:rPr lang="it-IT" sz="1600" dirty="0"/>
              <a:t>Child1</a:t>
            </a:r>
          </a:p>
        </p:txBody>
      </p:sp>
      <p:sp>
        <p:nvSpPr>
          <p:cNvPr id="21" name="CasellaDiTesto 20"/>
          <p:cNvSpPr txBox="1"/>
          <p:nvPr/>
        </p:nvSpPr>
        <p:spPr>
          <a:xfrm>
            <a:off x="5079299" y="5916166"/>
            <a:ext cx="705642" cy="338554"/>
          </a:xfrm>
          <a:prstGeom prst="rect">
            <a:avLst/>
          </a:prstGeom>
          <a:noFill/>
        </p:spPr>
        <p:txBody>
          <a:bodyPr wrap="none" rtlCol="0">
            <a:spAutoFit/>
          </a:bodyPr>
          <a:lstStyle/>
          <a:p>
            <a:r>
              <a:rPr lang="it-IT" sz="1600" dirty="0"/>
              <a:t>Child2</a:t>
            </a:r>
          </a:p>
        </p:txBody>
      </p:sp>
    </p:spTree>
    <p:extLst>
      <p:ext uri="{BB962C8B-B14F-4D97-AF65-F5344CB8AC3E}">
        <p14:creationId xmlns:p14="http://schemas.microsoft.com/office/powerpoint/2010/main" val="2222373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a:t>
            </a:r>
            <a:r>
              <a:rPr lang="it-IT" sz="4000" dirty="0" err="1">
                <a:solidFill>
                  <a:srgbClr val="FFFFFF"/>
                </a:solidFill>
              </a:rPr>
              <a:t>Inversion</a:t>
            </a:r>
            <a:r>
              <a:rPr lang="it-IT" sz="4000" dirty="0">
                <a:solidFill>
                  <a:srgbClr val="FFFFFF"/>
                </a:solidFill>
              </a:rPr>
              <a:t> </a:t>
            </a:r>
            <a:r>
              <a:rPr lang="it-IT" sz="4000" dirty="0" err="1">
                <a:solidFill>
                  <a:srgbClr val="FFFFFF"/>
                </a:solidFill>
              </a:rPr>
              <a:t>Mutation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una stringa di N elementi in ingresso, si seleziona una </a:t>
            </a:r>
            <a:r>
              <a:rPr lang="it-IT" sz="1800" dirty="0" err="1">
                <a:solidFill>
                  <a:srgbClr val="FFFFFF"/>
                </a:solidFill>
              </a:rPr>
              <a:t>sottolista</a:t>
            </a:r>
            <a:r>
              <a:rPr lang="it-IT" sz="1800" dirty="0">
                <a:solidFill>
                  <a:srgbClr val="FFFFFF"/>
                </a:solidFill>
              </a:rPr>
              <a:t> di range massimo definito come parametro di input della funzione ( </a:t>
            </a:r>
            <a:r>
              <a:rPr lang="it-IT" sz="1800" i="1" dirty="0">
                <a:solidFill>
                  <a:srgbClr val="FFFFFF"/>
                </a:solidFill>
              </a:rPr>
              <a:t>r</a:t>
            </a:r>
            <a:r>
              <a:rPr lang="it-IT" sz="1800" dirty="0">
                <a:solidFill>
                  <a:srgbClr val="FFFFFF"/>
                </a:solidFill>
              </a:rPr>
              <a:t> ).</a:t>
            </a:r>
          </a:p>
          <a:p>
            <a:pPr>
              <a:buFont typeface="Wingdings" panose="05000000000000000000" pitchFamily="2" charset="2"/>
              <a:buChar char="Ø"/>
            </a:pPr>
            <a:r>
              <a:rPr lang="it-IT" sz="1800" dirty="0">
                <a:solidFill>
                  <a:srgbClr val="FFFFFF"/>
                </a:solidFill>
              </a:rPr>
              <a:t>La </a:t>
            </a:r>
            <a:r>
              <a:rPr lang="it-IT" sz="1800" dirty="0" err="1">
                <a:solidFill>
                  <a:srgbClr val="FFFFFF"/>
                </a:solidFill>
              </a:rPr>
              <a:t>sottolista</a:t>
            </a:r>
            <a:r>
              <a:rPr lang="it-IT" sz="1800" dirty="0">
                <a:solidFill>
                  <a:srgbClr val="FFFFFF"/>
                </a:solidFill>
              </a:rPr>
              <a:t> così definita passa per una variabile temporanea per essere invertita. </a:t>
            </a:r>
          </a:p>
          <a:p>
            <a:pPr>
              <a:buFont typeface="Wingdings" panose="05000000000000000000" pitchFamily="2" charset="2"/>
              <a:buChar char="Ø"/>
            </a:pPr>
            <a:r>
              <a:rPr lang="it-IT" sz="1800" dirty="0">
                <a:solidFill>
                  <a:srgbClr val="FFFFFF"/>
                </a:solidFill>
              </a:rPr>
              <a:t>La soluzione costruita è ciò che resta da inserire in </a:t>
            </a:r>
            <a:r>
              <a:rPr lang="it-IT" sz="1800" dirty="0" err="1">
                <a:solidFill>
                  <a:srgbClr val="FFFFFF"/>
                </a:solidFill>
              </a:rPr>
              <a:t>New_breed</a:t>
            </a:r>
            <a:r>
              <a:rPr lang="it-IT" sz="1800" dirty="0">
                <a:solidFill>
                  <a:srgbClr val="FFFFFF"/>
                </a:solidFill>
              </a:rPr>
              <a:t> a partire da </a:t>
            </a:r>
            <a:r>
              <a:rPr lang="it-IT" sz="1800" dirty="0" err="1">
                <a:solidFill>
                  <a:srgbClr val="FFFFFF"/>
                </a:solidFill>
              </a:rPr>
              <a:t>Breed</a:t>
            </a:r>
            <a:r>
              <a:rPr lang="it-IT" sz="1800" dirty="0">
                <a:solidFill>
                  <a:srgbClr val="FFFFFF"/>
                </a:solidFill>
              </a:rPr>
              <a:t>.</a:t>
            </a:r>
          </a:p>
          <a:p>
            <a:pPr>
              <a:buFont typeface="Wingdings" panose="05000000000000000000" pitchFamily="2" charset="2"/>
              <a:buChar char="Ø"/>
            </a:pPr>
            <a:r>
              <a:rPr lang="it-IT" sz="1800" dirty="0">
                <a:solidFill>
                  <a:srgbClr val="FFFFFF"/>
                </a:solidFill>
              </a:rPr>
              <a:t>Le soluzioni in uscita sono per la maggior parte ammissibili, ma la funzione </a:t>
            </a:r>
            <a:r>
              <a:rPr lang="it-IT" sz="1800" dirty="0" err="1">
                <a:solidFill>
                  <a:srgbClr val="FFFFFF"/>
                </a:solidFill>
              </a:rPr>
              <a:t>Is_admissible</a:t>
            </a:r>
            <a:r>
              <a:rPr lang="it-IT" sz="1800" dirty="0">
                <a:solidFill>
                  <a:srgbClr val="FFFFFF"/>
                </a:solidFill>
              </a:rPr>
              <a:t> permette di scartare quelle non ammissibili (a causa di vincoli temporali o numero di camion non rispettati) .</a:t>
            </a:r>
          </a:p>
        </p:txBody>
      </p:sp>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64905966"/>
              </p:ext>
            </p:extLst>
          </p:nvPr>
        </p:nvGraphicFramePr>
        <p:xfrm>
          <a:off x="2853709" y="326517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1947087" y="3264056"/>
            <a:ext cx="678904" cy="338554"/>
          </a:xfrm>
          <a:prstGeom prst="rect">
            <a:avLst/>
          </a:prstGeom>
          <a:noFill/>
        </p:spPr>
        <p:txBody>
          <a:bodyPr wrap="none" rtlCol="0">
            <a:spAutoFit/>
          </a:bodyPr>
          <a:lstStyle/>
          <a:p>
            <a:r>
              <a:rPr lang="it-IT" sz="1600" dirty="0" err="1"/>
              <a:t>Breed</a:t>
            </a:r>
            <a:endParaRPr lang="it-IT" sz="1600" dirty="0"/>
          </a:p>
        </p:txBody>
      </p:sp>
      <p:pic>
        <p:nvPicPr>
          <p:cNvPr id="7" name="Immagine 6">
            <a:extLst>
              <a:ext uri="{FF2B5EF4-FFF2-40B4-BE49-F238E27FC236}">
                <a16:creationId xmlns:a16="http://schemas.microsoft.com/office/drawing/2014/main" id="{F6278439-FE38-425A-ABEB-A77EFB207D75}"/>
              </a:ext>
            </a:extLst>
          </p:cNvPr>
          <p:cNvPicPr>
            <a:picLocks noChangeAspect="1"/>
          </p:cNvPicPr>
          <p:nvPr/>
        </p:nvPicPr>
        <p:blipFill>
          <a:blip r:embed="rId2"/>
          <a:stretch>
            <a:fillRect/>
          </a:stretch>
        </p:blipFill>
        <p:spPr>
          <a:xfrm>
            <a:off x="2063425" y="2424044"/>
            <a:ext cx="3495675" cy="542925"/>
          </a:xfrm>
          <a:prstGeom prst="rect">
            <a:avLst/>
          </a:prstGeom>
        </p:spPr>
      </p:pic>
      <p:cxnSp>
        <p:nvCxnSpPr>
          <p:cNvPr id="17" name="Connettore 2 16">
            <a:extLst>
              <a:ext uri="{FF2B5EF4-FFF2-40B4-BE49-F238E27FC236}">
                <a16:creationId xmlns:a16="http://schemas.microsoft.com/office/drawing/2014/main" id="{B8877006-664D-402E-BEEC-8AAF0CBF5B63}"/>
              </a:ext>
            </a:extLst>
          </p:cNvPr>
          <p:cNvCxnSpPr/>
          <p:nvPr/>
        </p:nvCxnSpPr>
        <p:spPr>
          <a:xfrm flipV="1">
            <a:off x="2286539" y="3670113"/>
            <a:ext cx="856156" cy="34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CD4A2684-97E9-4CD8-94C8-8EA4593E1F76}"/>
              </a:ext>
            </a:extLst>
          </p:cNvPr>
          <p:cNvCxnSpPr>
            <a:cxnSpLocks/>
          </p:cNvCxnSpPr>
          <p:nvPr/>
        </p:nvCxnSpPr>
        <p:spPr>
          <a:xfrm flipH="1" flipV="1">
            <a:off x="4527708" y="3670114"/>
            <a:ext cx="852160"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18A7A79E-1E8B-41CE-86C8-C84B590F96FB}"/>
              </a:ext>
            </a:extLst>
          </p:cNvPr>
          <p:cNvSpPr txBox="1"/>
          <p:nvPr/>
        </p:nvSpPr>
        <p:spPr>
          <a:xfrm>
            <a:off x="937924" y="3991192"/>
            <a:ext cx="1999586"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r)</a:t>
            </a:r>
          </a:p>
        </p:txBody>
      </p:sp>
      <p:sp>
        <p:nvSpPr>
          <p:cNvPr id="31" name="CasellaDiTesto 30">
            <a:extLst>
              <a:ext uri="{FF2B5EF4-FFF2-40B4-BE49-F238E27FC236}">
                <a16:creationId xmlns:a16="http://schemas.microsoft.com/office/drawing/2014/main" id="{644452C3-2F01-4F81-A930-812BF669C98A}"/>
              </a:ext>
            </a:extLst>
          </p:cNvPr>
          <p:cNvSpPr txBox="1"/>
          <p:nvPr/>
        </p:nvSpPr>
        <p:spPr>
          <a:xfrm>
            <a:off x="4732918" y="3986579"/>
            <a:ext cx="2116798" cy="307777"/>
          </a:xfrm>
          <a:prstGeom prst="rect">
            <a:avLst/>
          </a:prstGeom>
          <a:noFill/>
        </p:spPr>
        <p:txBody>
          <a:bodyPr wrap="none" rtlCol="0">
            <a:spAutoFit/>
          </a:bodyPr>
          <a:lstStyle/>
          <a:p>
            <a:r>
              <a:rPr lang="it-IT" sz="1400" dirty="0" err="1"/>
              <a:t>randint</a:t>
            </a:r>
            <a:r>
              <a:rPr lang="it-IT" sz="1400" dirty="0"/>
              <a:t>(index1, index1 + r)</a:t>
            </a:r>
          </a:p>
        </p:txBody>
      </p:sp>
      <p:cxnSp>
        <p:nvCxnSpPr>
          <p:cNvPr id="29" name="Connettore 2 28">
            <a:extLst>
              <a:ext uri="{FF2B5EF4-FFF2-40B4-BE49-F238E27FC236}">
                <a16:creationId xmlns:a16="http://schemas.microsoft.com/office/drawing/2014/main" id="{8D9D9A0E-7254-4D20-8674-0AE5D92D8E5C}"/>
              </a:ext>
            </a:extLst>
          </p:cNvPr>
          <p:cNvCxnSpPr>
            <a:cxnSpLocks/>
          </p:cNvCxnSpPr>
          <p:nvPr/>
        </p:nvCxnSpPr>
        <p:spPr>
          <a:xfrm>
            <a:off x="3856699" y="3723216"/>
            <a:ext cx="0" cy="73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ella 2">
            <a:extLst>
              <a:ext uri="{FF2B5EF4-FFF2-40B4-BE49-F238E27FC236}">
                <a16:creationId xmlns:a16="http://schemas.microsoft.com/office/drawing/2014/main" id="{534F4482-7905-4B17-A6E8-D4E35489DE6C}"/>
              </a:ext>
            </a:extLst>
          </p:cNvPr>
          <p:cNvGraphicFramePr>
            <a:graphicFrameLocks noGrp="1"/>
          </p:cNvGraphicFramePr>
          <p:nvPr>
            <p:extLst>
              <p:ext uri="{D42A27DB-BD31-4B8C-83A1-F6EECF244321}">
                <p14:modId xmlns:p14="http://schemas.microsoft.com/office/powerpoint/2010/main" val="2355631422"/>
              </p:ext>
            </p:extLst>
          </p:nvPr>
        </p:nvGraphicFramePr>
        <p:xfrm>
          <a:off x="2853709" y="460368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7" name="CasellaDiTesto 36">
            <a:extLst>
              <a:ext uri="{FF2B5EF4-FFF2-40B4-BE49-F238E27FC236}">
                <a16:creationId xmlns:a16="http://schemas.microsoft.com/office/drawing/2014/main" id="{B8B8930F-D551-4E20-9ACD-40E07B055AA5}"/>
              </a:ext>
            </a:extLst>
          </p:cNvPr>
          <p:cNvSpPr txBox="1"/>
          <p:nvPr/>
        </p:nvSpPr>
        <p:spPr>
          <a:xfrm>
            <a:off x="1620529" y="4620048"/>
            <a:ext cx="1158779" cy="338554"/>
          </a:xfrm>
          <a:prstGeom prst="rect">
            <a:avLst/>
          </a:prstGeom>
          <a:noFill/>
        </p:spPr>
        <p:txBody>
          <a:bodyPr wrap="none" rtlCol="0">
            <a:spAutoFit/>
          </a:bodyPr>
          <a:lstStyle/>
          <a:p>
            <a:r>
              <a:rPr lang="it-IT" sz="1600" dirty="0" err="1"/>
              <a:t>New_breed</a:t>
            </a:r>
            <a:endParaRPr lang="it-IT" sz="1600" dirty="0"/>
          </a:p>
        </p:txBody>
      </p:sp>
      <p:cxnSp>
        <p:nvCxnSpPr>
          <p:cNvPr id="33" name="Connettore 2 32">
            <a:extLst>
              <a:ext uri="{FF2B5EF4-FFF2-40B4-BE49-F238E27FC236}">
                <a16:creationId xmlns:a16="http://schemas.microsoft.com/office/drawing/2014/main" id="{67B2DA6A-2246-489F-8D56-344B1C403CDE}"/>
              </a:ext>
            </a:extLst>
          </p:cNvPr>
          <p:cNvCxnSpPr/>
          <p:nvPr/>
        </p:nvCxnSpPr>
        <p:spPr>
          <a:xfrm>
            <a:off x="3856699" y="5078027"/>
            <a:ext cx="0" cy="648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ella 2">
            <a:extLst>
              <a:ext uri="{FF2B5EF4-FFF2-40B4-BE49-F238E27FC236}">
                <a16:creationId xmlns:a16="http://schemas.microsoft.com/office/drawing/2014/main" id="{E40606C2-3253-49E9-AB69-0FF7061CDA3F}"/>
              </a:ext>
            </a:extLst>
          </p:cNvPr>
          <p:cNvGraphicFramePr>
            <a:graphicFrameLocks noGrp="1"/>
          </p:cNvGraphicFramePr>
          <p:nvPr>
            <p:extLst>
              <p:ext uri="{D42A27DB-BD31-4B8C-83A1-F6EECF244321}">
                <p14:modId xmlns:p14="http://schemas.microsoft.com/office/powerpoint/2010/main" val="30734684"/>
              </p:ext>
            </p:extLst>
          </p:nvPr>
        </p:nvGraphicFramePr>
        <p:xfrm>
          <a:off x="2853709" y="5915979"/>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41" name="CasellaDiTesto 40">
            <a:extLst>
              <a:ext uri="{FF2B5EF4-FFF2-40B4-BE49-F238E27FC236}">
                <a16:creationId xmlns:a16="http://schemas.microsoft.com/office/drawing/2014/main" id="{D967F582-83C4-496B-B67C-1CDDC20284B0}"/>
              </a:ext>
            </a:extLst>
          </p:cNvPr>
          <p:cNvSpPr txBox="1"/>
          <p:nvPr/>
        </p:nvSpPr>
        <p:spPr>
          <a:xfrm>
            <a:off x="1879048" y="5905082"/>
            <a:ext cx="873957" cy="338554"/>
          </a:xfrm>
          <a:prstGeom prst="rect">
            <a:avLst/>
          </a:prstGeom>
          <a:noFill/>
        </p:spPr>
        <p:txBody>
          <a:bodyPr wrap="none" rtlCol="0">
            <a:spAutoFit/>
          </a:bodyPr>
          <a:lstStyle/>
          <a:p>
            <a:r>
              <a:rPr lang="it-IT" sz="1600" dirty="0"/>
              <a:t>Solution</a:t>
            </a:r>
          </a:p>
        </p:txBody>
      </p:sp>
    </p:spTree>
    <p:extLst>
      <p:ext uri="{BB962C8B-B14F-4D97-AF65-F5344CB8AC3E}">
        <p14:creationId xmlns:p14="http://schemas.microsoft.com/office/powerpoint/2010/main" val="703158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Swap </a:t>
            </a:r>
            <a:r>
              <a:rPr lang="it-IT" sz="4000" dirty="0" err="1">
                <a:solidFill>
                  <a:srgbClr val="FFFFFF"/>
                </a:solidFill>
              </a:rPr>
              <a:t>Mutation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una stringa di N elementi in ingresso, si seleziona due indici per un numero di volte pari a </a:t>
            </a:r>
            <a:r>
              <a:rPr lang="it-IT" sz="1800" dirty="0" err="1">
                <a:solidFill>
                  <a:srgbClr val="FFFFFF"/>
                </a:solidFill>
              </a:rPr>
              <a:t>swap_count</a:t>
            </a:r>
            <a:r>
              <a:rPr lang="it-IT" sz="1800" dirty="0">
                <a:solidFill>
                  <a:srgbClr val="FFFFFF"/>
                </a:solidFill>
              </a:rPr>
              <a:t>. </a:t>
            </a:r>
          </a:p>
          <a:p>
            <a:pPr>
              <a:buFont typeface="Wingdings" panose="05000000000000000000" pitchFamily="2" charset="2"/>
              <a:buChar char="Ø"/>
            </a:pPr>
            <a:r>
              <a:rPr lang="it-IT" sz="1800" dirty="0">
                <a:solidFill>
                  <a:srgbClr val="FFFFFF"/>
                </a:solidFill>
              </a:rPr>
              <a:t>Gli elementi di indici pari a quelli </a:t>
            </a:r>
            <a:r>
              <a:rPr lang="it-IT" sz="1800" dirty="0" err="1">
                <a:solidFill>
                  <a:srgbClr val="FFFFFF"/>
                </a:solidFill>
              </a:rPr>
              <a:t>randomicamente</a:t>
            </a:r>
            <a:r>
              <a:rPr lang="it-IT" sz="1800" dirty="0">
                <a:solidFill>
                  <a:srgbClr val="FFFFFF"/>
                </a:solidFill>
              </a:rPr>
              <a:t> definiti vengono tra loro scambiati. </a:t>
            </a:r>
          </a:p>
          <a:p>
            <a:pPr>
              <a:buFont typeface="Wingdings" panose="05000000000000000000" pitchFamily="2" charset="2"/>
              <a:buChar char="Ø"/>
            </a:pPr>
            <a:r>
              <a:rPr lang="it-IT" sz="1800" dirty="0">
                <a:solidFill>
                  <a:srgbClr val="FFFFFF"/>
                </a:solidFill>
              </a:rPr>
              <a:t>Le soluzioni in uscita sono per la maggior parte ammissibili, ma la funzione </a:t>
            </a:r>
            <a:r>
              <a:rPr lang="it-IT" sz="1800" dirty="0" err="1">
                <a:solidFill>
                  <a:srgbClr val="FFFFFF"/>
                </a:solidFill>
              </a:rPr>
              <a:t>Is_admissible</a:t>
            </a:r>
            <a:r>
              <a:rPr lang="it-IT" sz="1800" dirty="0">
                <a:solidFill>
                  <a:srgbClr val="FFFFFF"/>
                </a:solidFill>
              </a:rPr>
              <a:t> permette di scartare quelle non ammissibili (a causa di vincoli temporali o numero di camion non rispettati) .</a:t>
            </a:r>
          </a:p>
        </p:txBody>
      </p:sp>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946136155"/>
              </p:ext>
            </p:extLst>
          </p:nvPr>
        </p:nvGraphicFramePr>
        <p:xfrm>
          <a:off x="2853709" y="326517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1947087" y="3264056"/>
            <a:ext cx="678904" cy="338554"/>
          </a:xfrm>
          <a:prstGeom prst="rect">
            <a:avLst/>
          </a:prstGeom>
          <a:noFill/>
        </p:spPr>
        <p:txBody>
          <a:bodyPr wrap="none" rtlCol="0">
            <a:spAutoFit/>
          </a:bodyPr>
          <a:lstStyle/>
          <a:p>
            <a:r>
              <a:rPr lang="it-IT" sz="1600" dirty="0" err="1"/>
              <a:t>Breed</a:t>
            </a:r>
            <a:endParaRPr lang="it-IT" sz="1600" dirty="0"/>
          </a:p>
        </p:txBody>
      </p:sp>
      <p:cxnSp>
        <p:nvCxnSpPr>
          <p:cNvPr id="17" name="Connettore 2 16">
            <a:extLst>
              <a:ext uri="{FF2B5EF4-FFF2-40B4-BE49-F238E27FC236}">
                <a16:creationId xmlns:a16="http://schemas.microsoft.com/office/drawing/2014/main" id="{B8877006-664D-402E-BEEC-8AAF0CBF5B63}"/>
              </a:ext>
            </a:extLst>
          </p:cNvPr>
          <p:cNvCxnSpPr/>
          <p:nvPr/>
        </p:nvCxnSpPr>
        <p:spPr>
          <a:xfrm flipV="1">
            <a:off x="2286539" y="3670113"/>
            <a:ext cx="856156" cy="34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CD4A2684-97E9-4CD8-94C8-8EA4593E1F76}"/>
              </a:ext>
            </a:extLst>
          </p:cNvPr>
          <p:cNvCxnSpPr>
            <a:cxnSpLocks/>
          </p:cNvCxnSpPr>
          <p:nvPr/>
        </p:nvCxnSpPr>
        <p:spPr>
          <a:xfrm flipH="1" flipV="1">
            <a:off x="4527708" y="3670114"/>
            <a:ext cx="852160"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18A7A79E-1E8B-41CE-86C8-C84B590F96FB}"/>
              </a:ext>
            </a:extLst>
          </p:cNvPr>
          <p:cNvSpPr txBox="1"/>
          <p:nvPr/>
        </p:nvSpPr>
        <p:spPr>
          <a:xfrm>
            <a:off x="937924" y="3991192"/>
            <a:ext cx="2028440"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1)</a:t>
            </a:r>
          </a:p>
        </p:txBody>
      </p:sp>
      <p:sp>
        <p:nvSpPr>
          <p:cNvPr id="31" name="CasellaDiTesto 30">
            <a:extLst>
              <a:ext uri="{FF2B5EF4-FFF2-40B4-BE49-F238E27FC236}">
                <a16:creationId xmlns:a16="http://schemas.microsoft.com/office/drawing/2014/main" id="{644452C3-2F01-4F81-A930-812BF669C98A}"/>
              </a:ext>
            </a:extLst>
          </p:cNvPr>
          <p:cNvSpPr txBox="1"/>
          <p:nvPr/>
        </p:nvSpPr>
        <p:spPr>
          <a:xfrm>
            <a:off x="4732918" y="3986579"/>
            <a:ext cx="2028440"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1)</a:t>
            </a:r>
          </a:p>
        </p:txBody>
      </p:sp>
      <p:cxnSp>
        <p:nvCxnSpPr>
          <p:cNvPr id="29" name="Connettore 2 28">
            <a:extLst>
              <a:ext uri="{FF2B5EF4-FFF2-40B4-BE49-F238E27FC236}">
                <a16:creationId xmlns:a16="http://schemas.microsoft.com/office/drawing/2014/main" id="{8D9D9A0E-7254-4D20-8674-0AE5D92D8E5C}"/>
              </a:ext>
            </a:extLst>
          </p:cNvPr>
          <p:cNvCxnSpPr>
            <a:cxnSpLocks/>
          </p:cNvCxnSpPr>
          <p:nvPr/>
        </p:nvCxnSpPr>
        <p:spPr>
          <a:xfrm>
            <a:off x="3856699" y="3723216"/>
            <a:ext cx="0" cy="1088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ella 2">
            <a:extLst>
              <a:ext uri="{FF2B5EF4-FFF2-40B4-BE49-F238E27FC236}">
                <a16:creationId xmlns:a16="http://schemas.microsoft.com/office/drawing/2014/main" id="{E40606C2-3253-49E9-AB69-0FF7061CDA3F}"/>
              </a:ext>
            </a:extLst>
          </p:cNvPr>
          <p:cNvGraphicFramePr>
            <a:graphicFrameLocks noGrp="1"/>
          </p:cNvGraphicFramePr>
          <p:nvPr>
            <p:extLst>
              <p:ext uri="{D42A27DB-BD31-4B8C-83A1-F6EECF244321}">
                <p14:modId xmlns:p14="http://schemas.microsoft.com/office/powerpoint/2010/main" val="252971947"/>
              </p:ext>
            </p:extLst>
          </p:nvPr>
        </p:nvGraphicFramePr>
        <p:xfrm>
          <a:off x="2853709" y="501396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41" name="CasellaDiTesto 40">
            <a:extLst>
              <a:ext uri="{FF2B5EF4-FFF2-40B4-BE49-F238E27FC236}">
                <a16:creationId xmlns:a16="http://schemas.microsoft.com/office/drawing/2014/main" id="{D967F582-83C4-496B-B67C-1CDDC20284B0}"/>
              </a:ext>
            </a:extLst>
          </p:cNvPr>
          <p:cNvSpPr txBox="1"/>
          <p:nvPr/>
        </p:nvSpPr>
        <p:spPr>
          <a:xfrm>
            <a:off x="1879048" y="5003063"/>
            <a:ext cx="873957" cy="338554"/>
          </a:xfrm>
          <a:prstGeom prst="rect">
            <a:avLst/>
          </a:prstGeom>
          <a:noFill/>
        </p:spPr>
        <p:txBody>
          <a:bodyPr wrap="none" rtlCol="0">
            <a:spAutoFit/>
          </a:bodyPr>
          <a:lstStyle/>
          <a:p>
            <a:r>
              <a:rPr lang="it-IT" sz="1600" dirty="0"/>
              <a:t>Solution</a:t>
            </a:r>
          </a:p>
        </p:txBody>
      </p:sp>
      <p:pic>
        <p:nvPicPr>
          <p:cNvPr id="6" name="Immagine 5">
            <a:extLst>
              <a:ext uri="{FF2B5EF4-FFF2-40B4-BE49-F238E27FC236}">
                <a16:creationId xmlns:a16="http://schemas.microsoft.com/office/drawing/2014/main" id="{6B4E6C34-0201-40FC-8154-06961EA67C8C}"/>
              </a:ext>
            </a:extLst>
          </p:cNvPr>
          <p:cNvPicPr>
            <a:picLocks noChangeAspect="1"/>
          </p:cNvPicPr>
          <p:nvPr/>
        </p:nvPicPr>
        <p:blipFill>
          <a:blip r:embed="rId2"/>
          <a:stretch>
            <a:fillRect/>
          </a:stretch>
        </p:blipFill>
        <p:spPr>
          <a:xfrm>
            <a:off x="1611550" y="2446726"/>
            <a:ext cx="4419600" cy="542925"/>
          </a:xfrm>
          <a:prstGeom prst="rect">
            <a:avLst/>
          </a:prstGeom>
        </p:spPr>
      </p:pic>
    </p:spTree>
    <p:extLst>
      <p:ext uri="{BB962C8B-B14F-4D97-AF65-F5344CB8AC3E}">
        <p14:creationId xmlns:p14="http://schemas.microsoft.com/office/powerpoint/2010/main" val="1717189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C2AF0E-A797-472C-8B68-3993EC9C9C20}"/>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85646AB4-8999-4F11-AF67-100C25E18A1E}"/>
              </a:ext>
            </a:extLst>
          </p:cNvPr>
          <p:cNvSpPr>
            <a:spLocks noGrp="1"/>
          </p:cNvSpPr>
          <p:nvPr>
            <p:ph idx="1"/>
          </p:nvPr>
        </p:nvSpPr>
        <p:spPr/>
        <p:txBody>
          <a:bodyPr/>
          <a:lstStyle/>
          <a:p>
            <a:r>
              <a:rPr lang="it-IT" dirty="0"/>
              <a:t>Aggiungere risultati soluzione ottima su X nodi</a:t>
            </a:r>
          </a:p>
          <a:p>
            <a:r>
              <a:rPr lang="it-IT" dirty="0"/>
              <a:t>Aggiungere euristiche sviluppate</a:t>
            </a:r>
          </a:p>
          <a:p>
            <a:r>
              <a:rPr lang="it-IT" dirty="0"/>
              <a:t>Aggiungere algoritmo genetico</a:t>
            </a:r>
          </a:p>
          <a:p>
            <a:r>
              <a:rPr lang="it-IT" dirty="0"/>
              <a:t>Aggiungere eventuali conclusioni con tuning dei risultati</a:t>
            </a:r>
          </a:p>
        </p:txBody>
      </p:sp>
    </p:spTree>
    <p:extLst>
      <p:ext uri="{BB962C8B-B14F-4D97-AF65-F5344CB8AC3E}">
        <p14:creationId xmlns:p14="http://schemas.microsoft.com/office/powerpoint/2010/main" val="188711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a:solidFill>
                  <a:srgbClr val="FFFFFF"/>
                </a:solidFill>
              </a:rPr>
              <a:t>Formulazione del problema a due indici (veicoli omogenei)</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dirty="0">
                <a:solidFill>
                  <a:srgbClr val="FFFFFF"/>
                </a:solidFill>
              </a:rPr>
              <a:t>Il CVRPTW è un problema di ottimizzazione combinatoria in cui, dato un grafo G(V,A) con V = insieme dei vertici e A = insieme degli archi, si vuole determinare una soluzione ammissibile formata da una famiglia di cluster veicoli / clienti dove, per ogni cluster, la capacità di un veicolo non è superata e i vincoli di tempo sono rispettati.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en-US" sz="1600" dirty="0">
                <a:solidFill>
                  <a:srgbClr val="FFFFFF"/>
                </a:solidFill>
              </a:rPr>
              <a:t>Una </a:t>
            </a:r>
            <a:r>
              <a:rPr lang="en-US" sz="1600" dirty="0" err="1">
                <a:solidFill>
                  <a:srgbClr val="FFFFFF"/>
                </a:solidFill>
              </a:rPr>
              <a:t>generica</a:t>
            </a:r>
            <a:r>
              <a:rPr lang="en-US" sz="1600" dirty="0">
                <a:solidFill>
                  <a:srgbClr val="FFFFFF"/>
                </a:solidFill>
              </a:rPr>
              <a:t> </a:t>
            </a:r>
            <a:r>
              <a:rPr lang="en-US" sz="1600" dirty="0" err="1">
                <a:solidFill>
                  <a:srgbClr val="FFFFFF"/>
                </a:solidFill>
              </a:rPr>
              <a:t>soluzione</a:t>
            </a:r>
            <a:r>
              <a:rPr lang="en-US" sz="1600" dirty="0">
                <a:solidFill>
                  <a:srgbClr val="FFFFFF"/>
                </a:solidFill>
              </a:rPr>
              <a:t> T è </a:t>
            </a:r>
            <a:r>
              <a:rPr lang="en-US" sz="1600" dirty="0" err="1">
                <a:solidFill>
                  <a:srgbClr val="FFFFFF"/>
                </a:solidFill>
              </a:rPr>
              <a:t>dunque</a:t>
            </a:r>
            <a:r>
              <a:rPr lang="en-US" sz="1600" dirty="0">
                <a:solidFill>
                  <a:srgbClr val="FFFFFF"/>
                </a:solidFill>
              </a:rPr>
              <a:t> un </a:t>
            </a:r>
            <a:r>
              <a:rPr lang="en-US" sz="1600" dirty="0" err="1">
                <a:solidFill>
                  <a:srgbClr val="FFFFFF"/>
                </a:solidFill>
              </a:rPr>
              <a:t>insieme</a:t>
            </a:r>
            <a:r>
              <a:rPr lang="en-US" sz="1600" dirty="0">
                <a:solidFill>
                  <a:srgbClr val="FFFFFF"/>
                </a:solidFill>
              </a:rPr>
              <a:t> di </a:t>
            </a:r>
            <a:r>
              <a:rPr lang="en-US" sz="1600" dirty="0" err="1">
                <a:solidFill>
                  <a:srgbClr val="FFFFFF"/>
                </a:solidFill>
              </a:rPr>
              <a:t>cicli</a:t>
            </a:r>
            <a:r>
              <a:rPr lang="en-US" sz="1600" dirty="0">
                <a:solidFill>
                  <a:srgbClr val="FFFFFF"/>
                </a:solidFill>
              </a:rPr>
              <a:t> </a:t>
            </a:r>
            <a:r>
              <a:rPr lang="en-US" sz="1600" dirty="0" err="1">
                <a:solidFill>
                  <a:srgbClr val="FFFFFF"/>
                </a:solidFill>
              </a:rPr>
              <a:t>hamiltoniani</a:t>
            </a:r>
            <a:r>
              <a:rPr lang="en-US" sz="1600" dirty="0">
                <a:solidFill>
                  <a:srgbClr val="FFFFFF"/>
                </a:solidFill>
              </a:rPr>
              <a:t>, </a:t>
            </a:r>
            <a:r>
              <a:rPr lang="en-US" sz="1600" dirty="0" err="1">
                <a:solidFill>
                  <a:srgbClr val="FFFFFF"/>
                </a:solidFill>
              </a:rPr>
              <a:t>cioè</a:t>
            </a:r>
            <a:r>
              <a:rPr lang="en-US" sz="1600" dirty="0">
                <a:solidFill>
                  <a:srgbClr val="FFFFFF"/>
                </a:solidFill>
              </a:rPr>
              <a:t> un </a:t>
            </a:r>
            <a:r>
              <a:rPr lang="en-US" sz="1600" dirty="0" err="1">
                <a:solidFill>
                  <a:srgbClr val="FFFFFF"/>
                </a:solidFill>
              </a:rPr>
              <a:t>insieme</a:t>
            </a:r>
            <a:r>
              <a:rPr lang="en-US" sz="1600" dirty="0">
                <a:solidFill>
                  <a:srgbClr val="FFFFFF"/>
                </a:solidFill>
              </a:rPr>
              <a:t> di </a:t>
            </a:r>
            <a:r>
              <a:rPr lang="en-US" sz="1600" dirty="0" err="1">
                <a:solidFill>
                  <a:srgbClr val="FFFFFF"/>
                </a:solidFill>
              </a:rPr>
              <a:t>percorsi</a:t>
            </a:r>
            <a:r>
              <a:rPr lang="en-US" sz="1600" dirty="0">
                <a:solidFill>
                  <a:srgbClr val="FFFFFF"/>
                </a:solidFill>
              </a:rPr>
              <a:t> </a:t>
            </a:r>
            <a:r>
              <a:rPr lang="en-US" sz="1600" dirty="0" err="1">
                <a:solidFill>
                  <a:srgbClr val="FFFFFF"/>
                </a:solidFill>
              </a:rPr>
              <a:t>che</a:t>
            </a:r>
            <a:r>
              <a:rPr lang="en-US" sz="1600" dirty="0">
                <a:solidFill>
                  <a:srgbClr val="FFFFFF"/>
                </a:solidFill>
              </a:rPr>
              <a:t> </a:t>
            </a:r>
            <a:r>
              <a:rPr lang="en-US" sz="1600" dirty="0" err="1">
                <a:solidFill>
                  <a:srgbClr val="FFFFFF"/>
                </a:solidFill>
              </a:rPr>
              <a:t>toccano</a:t>
            </a:r>
            <a:r>
              <a:rPr lang="en-US" sz="1600" dirty="0">
                <a:solidFill>
                  <a:srgbClr val="FFFFFF"/>
                </a:solidFill>
              </a:rPr>
              <a:t> tutti </a:t>
            </a:r>
            <a:r>
              <a:rPr lang="en-US" sz="1600" dirty="0" err="1">
                <a:solidFill>
                  <a:srgbClr val="FFFFFF"/>
                </a:solidFill>
              </a:rPr>
              <a:t>i</a:t>
            </a:r>
            <a:r>
              <a:rPr lang="en-US" sz="1600" dirty="0">
                <a:solidFill>
                  <a:srgbClr val="FFFFFF"/>
                </a:solidFill>
              </a:rPr>
              <a:t> nodi di un cluster una sola volta (</a:t>
            </a:r>
            <a:r>
              <a:rPr lang="en-US" sz="1600" dirty="0" err="1">
                <a:solidFill>
                  <a:srgbClr val="FFFFFF"/>
                </a:solidFill>
              </a:rPr>
              <a:t>partendo</a:t>
            </a:r>
            <a:r>
              <a:rPr lang="en-US" sz="1600" dirty="0">
                <a:solidFill>
                  <a:srgbClr val="FFFFFF"/>
                </a:solidFill>
              </a:rPr>
              <a:t> dal </a:t>
            </a:r>
            <a:r>
              <a:rPr lang="en-US" sz="1600" dirty="0" err="1">
                <a:solidFill>
                  <a:srgbClr val="FFFFFF"/>
                </a:solidFill>
              </a:rPr>
              <a:t>deposito</a:t>
            </a:r>
            <a:r>
              <a:rPr lang="en-US" sz="1600" dirty="0">
                <a:solidFill>
                  <a:srgbClr val="FFFFFF"/>
                </a:solidFill>
              </a:rPr>
              <a:t>).</a:t>
            </a:r>
            <a:endParaRPr lang="it-IT" sz="1600" baseline="-25000" dirty="0">
              <a:solidFill>
                <a:srgbClr val="FFFFFF"/>
              </a:solidFill>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104AF9E3-AFA7-42A8-BB6C-615F007199AB}"/>
                  </a:ext>
                </a:extLst>
              </p:cNvPr>
              <p:cNvSpPr txBox="1"/>
              <p:nvPr/>
            </p:nvSpPr>
            <p:spPr>
              <a:xfrm>
                <a:off x="-126254" y="2468534"/>
                <a:ext cx="251190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min</m:t>
                          </m:r>
                        </m:fName>
                        <m:e>
                          <m:nary>
                            <m:naryPr>
                              <m:chr m:val="∑"/>
                              <m:ctrlPr>
                                <a:rPr lang="it-IT" sz="1400" i="1">
                                  <a:latin typeface="Cambria Math" panose="02040503050406030204" pitchFamily="18" charset="0"/>
                                </a:rPr>
                              </m:ctrlPr>
                            </m:naryPr>
                            <m:sub>
                              <m:r>
                                <m:rPr>
                                  <m:brk m:alnAt="23"/>
                                </m:rPr>
                                <a:rPr lang="it-IT" sz="1400" i="1">
                                  <a:latin typeface="Cambria Math" panose="02040503050406030204" pitchFamily="18" charset="0"/>
                                </a:rPr>
                                <m:t>𝑖</m:t>
                              </m:r>
                              <m:r>
                                <a:rPr lang="it-IT" sz="1400" i="1">
                                  <a:latin typeface="Cambria Math" panose="02040503050406030204" pitchFamily="18" charset="0"/>
                                </a:rPr>
                                <m:t>=1</m:t>
                              </m:r>
                            </m:sub>
                            <m:sup>
                              <m:r>
                                <a:rPr lang="it-IT" sz="1400" i="1">
                                  <a:latin typeface="Cambria Math" panose="02040503050406030204" pitchFamily="18" charset="0"/>
                                </a:rPr>
                                <m:t>𝑛</m:t>
                              </m:r>
                            </m:sup>
                            <m:e>
                              <m:nary>
                                <m:naryPr>
                                  <m:chr m:val="∑"/>
                                  <m:ctrlPr>
                                    <a:rPr lang="it-IT" sz="1400" i="1">
                                      <a:latin typeface="Cambria Math" panose="02040503050406030204" pitchFamily="18" charset="0"/>
                                    </a:rPr>
                                  </m:ctrlPr>
                                </m:naryPr>
                                <m:sub>
                                  <m:r>
                                    <a:rPr lang="it-IT" sz="1400" i="1">
                                      <a:latin typeface="Cambria Math" panose="02040503050406030204" pitchFamily="18" charset="0"/>
                                    </a:rPr>
                                    <m:t>𝑗</m:t>
                                  </m:r>
                                  <m:r>
                                    <a:rPr lang="it-IT" sz="1400" i="1">
                                      <a:latin typeface="Cambria Math" panose="02040503050406030204" pitchFamily="18" charset="0"/>
                                    </a:rPr>
                                    <m:t>=1</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𝑐</m:t>
                                      </m:r>
                                    </m:e>
                                    <m:sub>
                                      <m:r>
                                        <a:rPr lang="it-IT" sz="1400" i="1">
                                          <a:latin typeface="Cambria Math" panose="02040503050406030204" pitchFamily="18" charset="0"/>
                                        </a:rPr>
                                        <m:t>𝑖𝑗</m:t>
                                      </m:r>
                                    </m:sub>
                                  </m:sSub>
                                  <m:sSub>
                                    <m:sSubPr>
                                      <m:ctrlPr>
                                        <a:rPr lang="it-IT" sz="1400" i="1" smtClean="0">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e>
                          </m:nary>
                        </m:e>
                      </m:func>
                    </m:oMath>
                  </m:oMathPara>
                </a14:m>
                <a:endParaRPr lang="it-IT" sz="1400" dirty="0"/>
              </a:p>
            </p:txBody>
          </p:sp>
        </mc:Choice>
        <mc:Fallback xmlns="">
          <p:sp>
            <p:nvSpPr>
              <p:cNvPr id="3" name="CasellaDiTesto 2">
                <a:extLst>
                  <a:ext uri="{FF2B5EF4-FFF2-40B4-BE49-F238E27FC236}">
                    <a16:creationId xmlns:a16="http://schemas.microsoft.com/office/drawing/2014/main" id="{104AF9E3-AFA7-42A8-BB6C-615F007199AB}"/>
                  </a:ext>
                </a:extLst>
              </p:cNvPr>
              <p:cNvSpPr txBox="1">
                <a:spLocks noRot="1" noChangeAspect="1" noMove="1" noResize="1" noEditPoints="1" noAdjustHandles="1" noChangeArrowheads="1" noChangeShapeType="1" noTextEdit="1"/>
              </p:cNvSpPr>
              <p:nvPr/>
            </p:nvSpPr>
            <p:spPr>
              <a:xfrm>
                <a:off x="-126254" y="2468534"/>
                <a:ext cx="2511907" cy="704873"/>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D5AC0F7-DC5E-41CA-B33C-53C128EE139B}"/>
                  </a:ext>
                </a:extLst>
              </p:cNvPr>
              <p:cNvSpPr txBox="1"/>
              <p:nvPr/>
            </p:nvSpPr>
            <p:spPr>
              <a:xfrm>
                <a:off x="62144" y="3173407"/>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rPr>
                          </m:ctrlPr>
                        </m:naryPr>
                        <m:sub>
                          <m:r>
                            <a:rPr lang="it-IT" sz="1400" b="0" i="1" smtClean="0">
                              <a:latin typeface="Cambria Math" panose="02040503050406030204" pitchFamily="18" charset="0"/>
                            </a:rPr>
                            <m:t>𝑗</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r>
                        <a:rPr lang="it-IT" sz="1400" b="0" i="1" smtClean="0">
                          <a:latin typeface="Cambria Math" panose="02040503050406030204" pitchFamily="18" charset="0"/>
                        </a:rPr>
                        <m:t>=</m:t>
                      </m:r>
                      <m:nary>
                        <m:naryPr>
                          <m:chr m:val="∑"/>
                          <m:ctrlPr>
                            <a:rPr lang="it-IT" sz="1400" i="1">
                              <a:latin typeface="Cambria Math" panose="02040503050406030204" pitchFamily="18" charset="0"/>
                            </a:rPr>
                          </m:ctrlPr>
                        </m:naryPr>
                        <m:sub>
                          <m:r>
                            <a:rPr lang="it-IT" sz="1400" b="0" i="1" smtClean="0">
                              <a:latin typeface="Cambria Math" panose="02040503050406030204" pitchFamily="18" charset="0"/>
                            </a:rPr>
                            <m:t>𝑗</m:t>
                          </m:r>
                          <m:r>
                            <a:rPr lang="it-IT" sz="1400" i="1">
                              <a:latin typeface="Cambria Math" panose="02040503050406030204" pitchFamily="18" charset="0"/>
                            </a:rPr>
                            <m:t>=</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𝑗</m:t>
                              </m:r>
                              <m:r>
                                <a:rPr lang="it-IT" sz="1400" b="0" i="1" smtClean="0">
                                  <a:latin typeface="Cambria Math" panose="02040503050406030204" pitchFamily="18" charset="0"/>
                                </a:rPr>
                                <m:t>𝑖</m:t>
                              </m:r>
                            </m:sub>
                          </m:sSub>
                          <m:r>
                            <a:rPr lang="it-IT" sz="1400" b="0" i="1" smtClean="0">
                              <a:latin typeface="Cambria Math" panose="02040503050406030204" pitchFamily="18" charset="0"/>
                            </a:rPr>
                            <m:t>     </m:t>
                          </m:r>
                        </m:e>
                      </m:nary>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0,1,2,…,</m:t>
                          </m:r>
                          <m:r>
                            <a:rPr lang="it-IT" sz="1400" b="0" i="1" smtClean="0">
                              <a:latin typeface="Cambria Math" panose="02040503050406030204" pitchFamily="18" charset="0"/>
                              <a:ea typeface="Cambria Math" panose="02040503050406030204" pitchFamily="18" charset="0"/>
                            </a:rPr>
                            <m:t>𝑛</m:t>
                          </m:r>
                        </m:e>
                      </m:d>
                    </m:oMath>
                  </m:oMathPara>
                </a14:m>
                <a:endParaRPr lang="it-IT" sz="1400" dirty="0"/>
              </a:p>
            </p:txBody>
          </p:sp>
        </mc:Choice>
        <mc:Fallback xmlns="">
          <p:sp>
            <p:nvSpPr>
              <p:cNvPr id="6" name="CasellaDiTesto 5">
                <a:extLst>
                  <a:ext uri="{FF2B5EF4-FFF2-40B4-BE49-F238E27FC236}">
                    <a16:creationId xmlns:a16="http://schemas.microsoft.com/office/drawing/2014/main" id="{FD5AC0F7-DC5E-41CA-B33C-53C128EE139B}"/>
                  </a:ext>
                </a:extLst>
              </p:cNvPr>
              <p:cNvSpPr txBox="1">
                <a:spLocks noRot="1" noChangeAspect="1" noMove="1" noResize="1" noEditPoints="1" noAdjustHandles="1" noChangeArrowheads="1" noChangeShapeType="1" noTextEdit="1"/>
              </p:cNvSpPr>
              <p:nvPr/>
            </p:nvSpPr>
            <p:spPr>
              <a:xfrm>
                <a:off x="62144" y="3173407"/>
                <a:ext cx="3541717" cy="70487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0752138E-0C37-4286-B0C3-228322AD5D71}"/>
                  </a:ext>
                </a:extLst>
              </p:cNvPr>
              <p:cNvSpPr txBox="1"/>
              <p:nvPr/>
            </p:nvSpPr>
            <p:spPr>
              <a:xfrm>
                <a:off x="-443884" y="3878280"/>
                <a:ext cx="2929158"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𝑗</m:t>
                              </m:r>
                            </m:sub>
                          </m:sSub>
                        </m:e>
                      </m:nary>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𝑚</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8" name="CasellaDiTesto 7">
                <a:extLst>
                  <a:ext uri="{FF2B5EF4-FFF2-40B4-BE49-F238E27FC236}">
                    <a16:creationId xmlns:a16="http://schemas.microsoft.com/office/drawing/2014/main" id="{0752138E-0C37-4286-B0C3-228322AD5D71}"/>
                  </a:ext>
                </a:extLst>
              </p:cNvPr>
              <p:cNvSpPr txBox="1">
                <a:spLocks noRot="1" noChangeAspect="1" noMove="1" noResize="1" noEditPoints="1" noAdjustHandles="1" noChangeArrowheads="1" noChangeShapeType="1" noTextEdit="1"/>
              </p:cNvSpPr>
              <p:nvPr/>
            </p:nvSpPr>
            <p:spPr>
              <a:xfrm>
                <a:off x="-443884" y="3878280"/>
                <a:ext cx="2929158" cy="70487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7FBAB65-2DAD-4078-91B5-F804EBDF9B53}"/>
                  </a:ext>
                </a:extLst>
              </p:cNvPr>
              <p:cNvSpPr txBox="1"/>
              <p:nvPr/>
            </p:nvSpPr>
            <p:spPr>
              <a:xfrm>
                <a:off x="-150447" y="4563958"/>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𝑖𝑗</m:t>
                              </m:r>
                            </m:sub>
                          </m:sSub>
                        </m:e>
                      </m:nary>
                      <m:r>
                        <a:rPr lang="it-IT" sz="1400" b="0" i="1" smtClean="0">
                          <a:latin typeface="Cambria Math" panose="02040503050406030204" pitchFamily="18" charset="0"/>
                          <a:ea typeface="Cambria Math" panose="02040503050406030204" pitchFamily="18" charset="0"/>
                        </a:rPr>
                        <m:t>=1     </m:t>
                      </m:r>
                      <m:r>
                        <a:rPr lang="it-IT" sz="1400" i="1">
                          <a:latin typeface="Cambria Math" panose="02040503050406030204" pitchFamily="18" charset="0"/>
                        </a:rPr>
                        <m:t>𝑖</m:t>
                      </m:r>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1,2,…,</m:t>
                          </m:r>
                          <m:r>
                            <a:rPr lang="it-IT" sz="1400" i="1">
                              <a:latin typeface="Cambria Math" panose="02040503050406030204" pitchFamily="18" charset="0"/>
                              <a:ea typeface="Cambria Math" panose="02040503050406030204" pitchFamily="18" charset="0"/>
                            </a:rPr>
                            <m:t>𝑛</m:t>
                          </m:r>
                        </m:e>
                      </m:d>
                    </m:oMath>
                  </m:oMathPara>
                </a14:m>
                <a:endParaRPr lang="it-IT" sz="1600" dirty="0"/>
              </a:p>
            </p:txBody>
          </p:sp>
        </mc:Choice>
        <mc:Fallback xmlns="">
          <p:sp>
            <p:nvSpPr>
              <p:cNvPr id="9" name="CasellaDiTesto 8">
                <a:extLst>
                  <a:ext uri="{FF2B5EF4-FFF2-40B4-BE49-F238E27FC236}">
                    <a16:creationId xmlns:a16="http://schemas.microsoft.com/office/drawing/2014/main" id="{77FBAB65-2DAD-4078-91B5-F804EBDF9B53}"/>
                  </a:ext>
                </a:extLst>
              </p:cNvPr>
              <p:cNvSpPr txBox="1">
                <a:spLocks noRot="1" noChangeAspect="1" noMove="1" noResize="1" noEditPoints="1" noAdjustHandles="1" noChangeArrowheads="1" noChangeShapeType="1" noTextEdit="1"/>
              </p:cNvSpPr>
              <p:nvPr/>
            </p:nvSpPr>
            <p:spPr>
              <a:xfrm>
                <a:off x="-150447" y="4563958"/>
                <a:ext cx="3541717" cy="704873"/>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Object 3">
                <a:extLst>
                  <a:ext uri="{FF2B5EF4-FFF2-40B4-BE49-F238E27FC236}">
                    <a16:creationId xmlns:a16="http://schemas.microsoft.com/office/drawing/2014/main" id="{C6C86243-380A-4439-B4B5-7A1FD7B9C2D2}"/>
                  </a:ext>
                </a:extLst>
              </p:cNvPr>
              <p:cNvSpPr txBox="1"/>
              <p:nvPr/>
            </p:nvSpPr>
            <p:spPr bwMode="auto">
              <a:xfrm>
                <a:off x="399492" y="5255765"/>
                <a:ext cx="2950808" cy="4841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1</m:t>
                          </m:r>
                        </m:sub>
                      </m:sSub>
                      <m:r>
                        <a:rPr lang="it-IT" sz="1400" i="1">
                          <a:solidFill>
                            <a:srgbClr val="000000"/>
                          </a:solidFill>
                          <a:latin typeface="Cambria Math" panose="02040503050406030204" pitchFamily="18" charset="0"/>
                        </a:rPr>
                        <m:t>=0</m:t>
                      </m:r>
                      <m:r>
                        <a:rPr lang="it-IT" sz="1400" b="0" i="1" smtClean="0">
                          <a:solidFill>
                            <a:srgbClr val="000000"/>
                          </a:solidFill>
                          <a:latin typeface="Cambria Math" panose="02040503050406030204" pitchFamily="18" charset="0"/>
                        </a:rPr>
                        <m:t>,</m:t>
                      </m:r>
                      <m:sSub>
                        <m:sSubPr>
                          <m:ctrlPr>
                            <a:rPr lang="it-IT" sz="1400" i="1" smtClean="0">
                              <a:solidFill>
                                <a:srgbClr val="000000"/>
                              </a:solidFill>
                              <a:latin typeface="Cambria Math" panose="02040503050406030204" pitchFamily="18" charset="0"/>
                            </a:rPr>
                          </m:ctrlPr>
                        </m:sSubPr>
                        <m:e>
                          <m:r>
                            <a:rPr lang="it-IT" sz="1400" b="0" i="1" smtClean="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oMath>
                  </m:oMathPara>
                </a14:m>
                <a:endParaRPr lang="it-IT" sz="1600" dirty="0"/>
              </a:p>
              <a:p>
                <a:endParaRPr lang="it-IT" sz="1600" dirty="0"/>
              </a:p>
            </p:txBody>
          </p:sp>
        </mc:Choice>
        <mc:Fallback xmlns="">
          <p:sp>
            <p:nvSpPr>
              <p:cNvPr id="20" name="Object 3">
                <a:extLst>
                  <a:ext uri="{FF2B5EF4-FFF2-40B4-BE49-F238E27FC236}">
                    <a16:creationId xmlns:a16="http://schemas.microsoft.com/office/drawing/2014/main" id="{C6C86243-380A-4439-B4B5-7A1FD7B9C2D2}"/>
                  </a:ext>
                </a:extLst>
              </p:cNvPr>
              <p:cNvSpPr txBox="1">
                <a:spLocks noRot="1" noChangeAspect="1" noMove="1" noResize="1" noEditPoints="1" noAdjustHandles="1" noChangeArrowheads="1" noChangeShapeType="1" noTextEdit="1"/>
              </p:cNvSpPr>
              <p:nvPr/>
            </p:nvSpPr>
            <p:spPr bwMode="auto">
              <a:xfrm>
                <a:off x="399492" y="5255765"/>
                <a:ext cx="2950808" cy="484187"/>
              </a:xfrm>
              <a:prstGeom prst="rect">
                <a:avLst/>
              </a:prstGeom>
              <a:blipFill>
                <a:blip r:embed="rId6"/>
                <a:stretch>
                  <a:fillRect/>
                </a:stretch>
              </a:blipFill>
              <a:ln>
                <a:noFill/>
              </a:ln>
              <a:effectLst/>
            </p:spPr>
            <p:txBody>
              <a:bodyPr/>
              <a:lstStyle/>
              <a:p>
                <a:r>
                  <a:rPr lang="it-IT">
                    <a:noFill/>
                  </a:rPr>
                  <a:t> </a:t>
                </a:r>
              </a:p>
            </p:txBody>
          </p:sp>
        </mc:Fallback>
      </mc:AlternateContent>
      <p:sp>
        <p:nvSpPr>
          <p:cNvPr id="23" name="Object 3">
            <a:extLst>
              <a:ext uri="{FF2B5EF4-FFF2-40B4-BE49-F238E27FC236}">
                <a16:creationId xmlns:a16="http://schemas.microsoft.com/office/drawing/2014/main" id="{4843F385-4FF3-4E71-AE09-20B45E71861A}"/>
              </a:ext>
            </a:extLst>
          </p:cNvPr>
          <p:cNvSpPr txBox="1"/>
          <p:nvPr/>
        </p:nvSpPr>
        <p:spPr bwMode="auto">
          <a:xfrm>
            <a:off x="1246666" y="5370992"/>
            <a:ext cx="2262187" cy="484188"/>
          </a:xfrm>
          <a:prstGeom prst="rect">
            <a:avLst/>
          </a:prstGeom>
          <a:noFill/>
          <a:ln>
            <a:noFill/>
          </a:ln>
          <a:effectLst/>
        </p:spPr>
        <p:txBody>
          <a:bodyPr>
            <a:normAutofit/>
          </a:bodyPr>
          <a:lstStyle/>
          <a:p>
            <a:endParaRPr lang="it-IT" sz="1600" dirty="0"/>
          </a:p>
        </p:txBody>
      </p:sp>
      <mc:AlternateContent xmlns:mc="http://schemas.openxmlformats.org/markup-compatibility/2006" xmlns:a14="http://schemas.microsoft.com/office/drawing/2010/main">
        <mc:Choice Requires="a14">
          <p:sp>
            <p:nvSpPr>
              <p:cNvPr id="26" name="Object 3">
                <a:extLst>
                  <a:ext uri="{FF2B5EF4-FFF2-40B4-BE49-F238E27FC236}">
                    <a16:creationId xmlns:a16="http://schemas.microsoft.com/office/drawing/2014/main" id="{6C9BA2A9-6C15-4760-870D-6DA6F1177E0A}"/>
                  </a:ext>
                </a:extLst>
              </p:cNvPr>
              <p:cNvSpPr txBox="1"/>
              <p:nvPr/>
            </p:nvSpPr>
            <p:spPr bwMode="auto">
              <a:xfrm>
                <a:off x="399492" y="5593383"/>
                <a:ext cx="6408737" cy="5921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𝑗</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𝑑</m:t>
                          </m:r>
                        </m:e>
                        <m:sub>
                          <m:r>
                            <a:rPr lang="it-IT" sz="1400" i="1">
                              <a:solidFill>
                                <a:srgbClr val="000000"/>
                              </a:solidFill>
                              <a:latin typeface="Cambria Math" panose="02040503050406030204" pitchFamily="18" charset="0"/>
                            </a:rPr>
                            <m:t>𝑗</m:t>
                          </m:r>
                        </m:sub>
                      </m:sSub>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d>
                        <m:dPr>
                          <m:ctrlPr>
                            <a:rPr lang="it-IT" sz="1400" i="1">
                              <a:solidFill>
                                <a:srgbClr val="000000"/>
                              </a:solidFill>
                              <a:latin typeface="Cambria Math" panose="02040503050406030204" pitchFamily="18" charset="0"/>
                            </a:rPr>
                          </m:ctrlPr>
                        </m:dPr>
                        <m:e>
                          <m:r>
                            <a:rPr lang="it-IT" sz="1400" i="1">
                              <a:solidFill>
                                <a:srgbClr val="000000"/>
                              </a:solidFill>
                              <a:latin typeface="Cambria Math" panose="02040503050406030204" pitchFamily="18" charset="0"/>
                            </a:rPr>
                            <m:t>1−</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e>
                      </m:d>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≠0</m:t>
                      </m:r>
                    </m:oMath>
                  </m:oMathPara>
                </a14:m>
                <a:endParaRPr lang="it-IT" sz="1400" dirty="0"/>
              </a:p>
            </p:txBody>
          </p:sp>
        </mc:Choice>
        <mc:Fallback xmlns="">
          <p:sp>
            <p:nvSpPr>
              <p:cNvPr id="26" name="Object 3">
                <a:extLst>
                  <a:ext uri="{FF2B5EF4-FFF2-40B4-BE49-F238E27FC236}">
                    <a16:creationId xmlns:a16="http://schemas.microsoft.com/office/drawing/2014/main" id="{6C9BA2A9-6C15-4760-870D-6DA6F1177E0A}"/>
                  </a:ext>
                </a:extLst>
              </p:cNvPr>
              <p:cNvSpPr txBox="1">
                <a:spLocks noRot="1" noChangeAspect="1" noMove="1" noResize="1" noEditPoints="1" noAdjustHandles="1" noChangeArrowheads="1" noChangeShapeType="1" noTextEdit="1"/>
              </p:cNvSpPr>
              <p:nvPr/>
            </p:nvSpPr>
            <p:spPr bwMode="auto">
              <a:xfrm>
                <a:off x="399492" y="5593383"/>
                <a:ext cx="6408737" cy="592138"/>
              </a:xfrm>
              <a:prstGeom prst="rect">
                <a:avLst/>
              </a:prstGeom>
              <a:blipFill>
                <a:blip r:embed="rId7"/>
                <a:stretch>
                  <a:fillRect/>
                </a:stretch>
              </a:blipFill>
              <a:ln>
                <a:noFill/>
              </a:ln>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9858F2DE-CF4B-40F3-A1ED-78D7ECB84B7C}"/>
                  </a:ext>
                </a:extLst>
              </p:cNvPr>
              <p:cNvSpPr txBox="1"/>
              <p:nvPr/>
            </p:nvSpPr>
            <p:spPr>
              <a:xfrm>
                <a:off x="420348" y="5975860"/>
                <a:ext cx="5401735" cy="322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𝑗</m:t>
                          </m:r>
                        </m:sub>
                      </m:sSub>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1−</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𝑇</m:t>
                      </m:r>
                      <m:r>
                        <a:rPr lang="it-IT" sz="1400" b="0" i="1" smtClean="0">
                          <a:latin typeface="Cambria Math" panose="02040503050406030204" pitchFamily="18" charset="0"/>
                        </a:rPr>
                        <m:t>       </m:t>
                      </m:r>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16" name="CasellaDiTesto 15">
                <a:extLst>
                  <a:ext uri="{FF2B5EF4-FFF2-40B4-BE49-F238E27FC236}">
                    <a16:creationId xmlns:a16="http://schemas.microsoft.com/office/drawing/2014/main" id="{9858F2DE-CF4B-40F3-A1ED-78D7ECB84B7C}"/>
                  </a:ext>
                </a:extLst>
              </p:cNvPr>
              <p:cNvSpPr txBox="1">
                <a:spLocks noRot="1" noChangeAspect="1" noMove="1" noResize="1" noEditPoints="1" noAdjustHandles="1" noChangeArrowheads="1" noChangeShapeType="1" noTextEdit="1"/>
              </p:cNvSpPr>
              <p:nvPr/>
            </p:nvSpPr>
            <p:spPr>
              <a:xfrm>
                <a:off x="420348" y="5975860"/>
                <a:ext cx="5401735" cy="322396"/>
              </a:xfrm>
              <a:prstGeom prst="rect">
                <a:avLst/>
              </a:prstGeom>
              <a:blipFill>
                <a:blip r:embed="rId8"/>
                <a:stretch>
                  <a:fillRect l="-113" b="-1698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B48048A1-408B-49F5-B200-9519BC1F8E3D}"/>
                  </a:ext>
                </a:extLst>
              </p:cNvPr>
              <p:cNvSpPr txBox="1"/>
              <p:nvPr/>
            </p:nvSpPr>
            <p:spPr>
              <a:xfrm>
                <a:off x="6049802" y="6012507"/>
                <a:ext cx="9358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𝑙</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𝐿</m:t>
                          </m:r>
                        </m:e>
                        <m:sub>
                          <m:r>
                            <a:rPr lang="it-IT" sz="1400" b="0" i="1" smtClean="0">
                              <a:latin typeface="Cambria Math" panose="02040503050406030204" pitchFamily="18" charset="0"/>
                            </a:rPr>
                            <m:t>𝑖</m:t>
                          </m:r>
                        </m:sub>
                      </m:sSub>
                    </m:oMath>
                  </m:oMathPara>
                </a14:m>
                <a:endParaRPr lang="it-IT" sz="1400" dirty="0"/>
              </a:p>
            </p:txBody>
          </p:sp>
        </mc:Choice>
        <mc:Fallback xmlns="">
          <p:sp>
            <p:nvSpPr>
              <p:cNvPr id="17" name="CasellaDiTesto 16">
                <a:extLst>
                  <a:ext uri="{FF2B5EF4-FFF2-40B4-BE49-F238E27FC236}">
                    <a16:creationId xmlns:a16="http://schemas.microsoft.com/office/drawing/2014/main" id="{B48048A1-408B-49F5-B200-9519BC1F8E3D}"/>
                  </a:ext>
                </a:extLst>
              </p:cNvPr>
              <p:cNvSpPr txBox="1">
                <a:spLocks noRot="1" noChangeAspect="1" noMove="1" noResize="1" noEditPoints="1" noAdjustHandles="1" noChangeArrowheads="1" noChangeShapeType="1" noTextEdit="1"/>
              </p:cNvSpPr>
              <p:nvPr/>
            </p:nvSpPr>
            <p:spPr>
              <a:xfrm>
                <a:off x="6049802" y="6012507"/>
                <a:ext cx="935834" cy="215444"/>
              </a:xfrm>
              <a:prstGeom prst="rect">
                <a:avLst/>
              </a:prstGeom>
              <a:blipFill>
                <a:blip r:embed="rId9"/>
                <a:stretch>
                  <a:fillRect l="-3896" r="-649" b="-13889"/>
                </a:stretch>
              </a:blipFill>
            </p:spPr>
            <p:txBody>
              <a:bodyPr/>
              <a:lstStyle/>
              <a:p>
                <a:r>
                  <a:rPr lang="it-IT">
                    <a:noFill/>
                  </a:rPr>
                  <a:t> </a:t>
                </a:r>
              </a:p>
            </p:txBody>
          </p:sp>
        </mc:Fallback>
      </mc:AlternateContent>
      <p:cxnSp>
        <p:nvCxnSpPr>
          <p:cNvPr id="22" name="Connettore 2 21">
            <a:extLst>
              <a:ext uri="{FF2B5EF4-FFF2-40B4-BE49-F238E27FC236}">
                <a16:creationId xmlns:a16="http://schemas.microsoft.com/office/drawing/2014/main" id="{130EAAC1-C730-4B2C-AB6E-6CB2B2C51BBF}"/>
              </a:ext>
            </a:extLst>
          </p:cNvPr>
          <p:cNvCxnSpPr>
            <a:stCxn id="3" idx="3"/>
          </p:cNvCxnSpPr>
          <p:nvPr/>
        </p:nvCxnSpPr>
        <p:spPr>
          <a:xfrm>
            <a:off x="2385653" y="282097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0B7FC877-3566-4B59-A0A1-F5C62B30C9C6}"/>
              </a:ext>
            </a:extLst>
          </p:cNvPr>
          <p:cNvSpPr txBox="1"/>
          <p:nvPr/>
        </p:nvSpPr>
        <p:spPr>
          <a:xfrm>
            <a:off x="4257391" y="2636304"/>
            <a:ext cx="2821826" cy="338554"/>
          </a:xfrm>
          <a:prstGeom prst="rect">
            <a:avLst/>
          </a:prstGeom>
          <a:noFill/>
        </p:spPr>
        <p:txBody>
          <a:bodyPr wrap="square" rtlCol="0">
            <a:spAutoFit/>
          </a:bodyPr>
          <a:lstStyle/>
          <a:p>
            <a:r>
              <a:rPr lang="it-IT" sz="1600" dirty="0"/>
              <a:t>Funzione obiettivo</a:t>
            </a:r>
          </a:p>
        </p:txBody>
      </p:sp>
      <p:cxnSp>
        <p:nvCxnSpPr>
          <p:cNvPr id="43" name="Connettore 2 42">
            <a:extLst>
              <a:ext uri="{FF2B5EF4-FFF2-40B4-BE49-F238E27FC236}">
                <a16:creationId xmlns:a16="http://schemas.microsoft.com/office/drawing/2014/main" id="{F0D12E0C-D418-44FF-8113-94A2761CD2B2}"/>
              </a:ext>
            </a:extLst>
          </p:cNvPr>
          <p:cNvCxnSpPr/>
          <p:nvPr/>
        </p:nvCxnSpPr>
        <p:spPr>
          <a:xfrm>
            <a:off x="3548289" y="3513418"/>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4EE6867C-850E-41EA-8C4C-B5D2FF12CF64}"/>
              </a:ext>
            </a:extLst>
          </p:cNvPr>
          <p:cNvSpPr txBox="1"/>
          <p:nvPr/>
        </p:nvSpPr>
        <p:spPr>
          <a:xfrm>
            <a:off x="4859643" y="3222473"/>
            <a:ext cx="2280641" cy="584775"/>
          </a:xfrm>
          <a:prstGeom prst="rect">
            <a:avLst/>
          </a:prstGeom>
          <a:noFill/>
        </p:spPr>
        <p:txBody>
          <a:bodyPr wrap="square" rtlCol="0">
            <a:spAutoFit/>
          </a:bodyPr>
          <a:lstStyle/>
          <a:p>
            <a:r>
              <a:rPr lang="it-IT" sz="1600" dirty="0"/>
              <a:t>Se un veicolo entra, deve anche uscirne</a:t>
            </a:r>
          </a:p>
        </p:txBody>
      </p:sp>
      <p:cxnSp>
        <p:nvCxnSpPr>
          <p:cNvPr id="44" name="Connettore 2 43">
            <a:extLst>
              <a:ext uri="{FF2B5EF4-FFF2-40B4-BE49-F238E27FC236}">
                <a16:creationId xmlns:a16="http://schemas.microsoft.com/office/drawing/2014/main" id="{B62ABBFE-E3AD-47B9-8642-B333A02F866C}"/>
              </a:ext>
            </a:extLst>
          </p:cNvPr>
          <p:cNvCxnSpPr/>
          <p:nvPr/>
        </p:nvCxnSpPr>
        <p:spPr>
          <a:xfrm>
            <a:off x="1874896" y="422451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30314331-18ED-44FF-85AB-859F8EA5765F}"/>
              </a:ext>
            </a:extLst>
          </p:cNvPr>
          <p:cNvCxnSpPr/>
          <p:nvPr/>
        </p:nvCxnSpPr>
        <p:spPr>
          <a:xfrm>
            <a:off x="3259750" y="4916357"/>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1E0B751F-CFEB-4B72-B9A9-F9EB57101512}"/>
              </a:ext>
            </a:extLst>
          </p:cNvPr>
          <p:cNvCxnSpPr/>
          <p:nvPr/>
        </p:nvCxnSpPr>
        <p:spPr>
          <a:xfrm>
            <a:off x="2986689" y="5372210"/>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BFCD7506-6A06-4579-8C28-FF90F12800DC}"/>
              </a:ext>
            </a:extLst>
          </p:cNvPr>
          <p:cNvCxnSpPr/>
          <p:nvPr/>
        </p:nvCxnSpPr>
        <p:spPr>
          <a:xfrm>
            <a:off x="4698883" y="5738959"/>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142F1DDD-C2C7-4087-9BF0-869B0D5F39A8}"/>
              </a:ext>
            </a:extLst>
          </p:cNvPr>
          <p:cNvSpPr txBox="1"/>
          <p:nvPr/>
        </p:nvSpPr>
        <p:spPr>
          <a:xfrm>
            <a:off x="3146898" y="3932123"/>
            <a:ext cx="3621036" cy="584775"/>
          </a:xfrm>
          <a:prstGeom prst="rect">
            <a:avLst/>
          </a:prstGeom>
          <a:noFill/>
        </p:spPr>
        <p:txBody>
          <a:bodyPr wrap="square" rtlCol="0">
            <a:spAutoFit/>
          </a:bodyPr>
          <a:lstStyle/>
          <a:p>
            <a:r>
              <a:rPr lang="it-IT" sz="1600" dirty="0"/>
              <a:t>Dal deposito devono uscire massimo m veicoli</a:t>
            </a:r>
          </a:p>
        </p:txBody>
      </p:sp>
      <p:sp>
        <p:nvSpPr>
          <p:cNvPr id="31" name="CasellaDiTesto 30">
            <a:extLst>
              <a:ext uri="{FF2B5EF4-FFF2-40B4-BE49-F238E27FC236}">
                <a16:creationId xmlns:a16="http://schemas.microsoft.com/office/drawing/2014/main" id="{19BE04EF-0A05-4EA6-8580-097E8413247E}"/>
              </a:ext>
            </a:extLst>
          </p:cNvPr>
          <p:cNvSpPr txBox="1"/>
          <p:nvPr/>
        </p:nvSpPr>
        <p:spPr>
          <a:xfrm>
            <a:off x="4404263" y="4636044"/>
            <a:ext cx="2616013" cy="584775"/>
          </a:xfrm>
          <a:prstGeom prst="rect">
            <a:avLst/>
          </a:prstGeom>
          <a:noFill/>
        </p:spPr>
        <p:txBody>
          <a:bodyPr wrap="square" rtlCol="0">
            <a:spAutoFit/>
          </a:bodyPr>
          <a:lstStyle/>
          <a:p>
            <a:r>
              <a:rPr lang="it-IT" sz="1600" dirty="0"/>
              <a:t>Ogni cliente servito al massimo da un veicolo</a:t>
            </a:r>
          </a:p>
        </p:txBody>
      </p:sp>
      <p:sp>
        <p:nvSpPr>
          <p:cNvPr id="33" name="CasellaDiTesto 32">
            <a:extLst>
              <a:ext uri="{FF2B5EF4-FFF2-40B4-BE49-F238E27FC236}">
                <a16:creationId xmlns:a16="http://schemas.microsoft.com/office/drawing/2014/main" id="{9EF6490B-1B41-44D7-91C6-9AAE537F53D8}"/>
              </a:ext>
            </a:extLst>
          </p:cNvPr>
          <p:cNvSpPr txBox="1"/>
          <p:nvPr/>
        </p:nvSpPr>
        <p:spPr>
          <a:xfrm>
            <a:off x="4153661" y="5227107"/>
            <a:ext cx="2731668" cy="338554"/>
          </a:xfrm>
          <a:prstGeom prst="rect">
            <a:avLst/>
          </a:prstGeom>
          <a:noFill/>
        </p:spPr>
        <p:txBody>
          <a:bodyPr wrap="square" rtlCol="0">
            <a:spAutoFit/>
          </a:bodyPr>
          <a:lstStyle/>
          <a:p>
            <a:r>
              <a:rPr lang="it-IT" sz="1600" dirty="0"/>
              <a:t>Vincoli di capacità</a:t>
            </a:r>
          </a:p>
        </p:txBody>
      </p:sp>
      <p:sp>
        <p:nvSpPr>
          <p:cNvPr id="34" name="CasellaDiTesto 33">
            <a:extLst>
              <a:ext uri="{FF2B5EF4-FFF2-40B4-BE49-F238E27FC236}">
                <a16:creationId xmlns:a16="http://schemas.microsoft.com/office/drawing/2014/main" id="{3EF6DB25-AD9F-43BE-B76D-742767C4AD7E}"/>
              </a:ext>
            </a:extLst>
          </p:cNvPr>
          <p:cNvSpPr txBox="1"/>
          <p:nvPr/>
        </p:nvSpPr>
        <p:spPr>
          <a:xfrm>
            <a:off x="5860068" y="5419580"/>
            <a:ext cx="1448812" cy="584775"/>
          </a:xfrm>
          <a:prstGeom prst="rect">
            <a:avLst/>
          </a:prstGeom>
          <a:noFill/>
        </p:spPr>
        <p:txBody>
          <a:bodyPr wrap="square" rtlCol="0">
            <a:spAutoFit/>
          </a:bodyPr>
          <a:lstStyle/>
          <a:p>
            <a:r>
              <a:rPr lang="it-IT" sz="1600" dirty="0"/>
              <a:t>Assenza di </a:t>
            </a:r>
            <a:r>
              <a:rPr lang="it-IT" sz="1600" dirty="0" err="1"/>
              <a:t>sottogiri</a:t>
            </a:r>
            <a:endParaRPr lang="it-IT" sz="1600" dirty="0"/>
          </a:p>
        </p:txBody>
      </p:sp>
    </p:spTree>
    <p:extLst>
      <p:ext uri="{BB962C8B-B14F-4D97-AF65-F5344CB8AC3E}">
        <p14:creationId xmlns:p14="http://schemas.microsoft.com/office/powerpoint/2010/main" val="378346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b="1" dirty="0">
                <a:solidFill>
                  <a:srgbClr val="FFFFFF"/>
                </a:solidFill>
              </a:rPr>
              <a:t>Popolazione iniziale</a:t>
            </a:r>
            <a:r>
              <a:rPr lang="it-IT" sz="1800" dirty="0">
                <a:solidFill>
                  <a:srgbClr val="FFFFFF"/>
                </a:solidFill>
              </a:rPr>
              <a:t>: insieme di soluzioni ammissibili generate a partire da </a:t>
            </a:r>
            <a:r>
              <a:rPr lang="it-IT" sz="1800">
                <a:solidFill>
                  <a:srgbClr val="FFFFFF"/>
                </a:solidFill>
              </a:rPr>
              <a:t>un’euristica . Tale insieme evolve combinando tra loro le soluzioni al suo interno .</a:t>
            </a:r>
            <a:endParaRPr lang="it-IT" sz="1800" dirty="0">
              <a:solidFill>
                <a:srgbClr val="FFFFFF"/>
              </a:solidFill>
            </a:endParaRPr>
          </a:p>
          <a:p>
            <a:pPr>
              <a:buFont typeface="Wingdings" panose="05000000000000000000" pitchFamily="2" charset="2"/>
              <a:buChar char="Ø"/>
            </a:pPr>
            <a:r>
              <a:rPr lang="it-IT" sz="1800" dirty="0">
                <a:solidFill>
                  <a:srgbClr val="FFFFFF"/>
                </a:solidFill>
              </a:rPr>
              <a:t>L’algoritmo simula l’evoluzione della popolazione attraverso l’uso di operatori genetici che permettono la trasmissione e la mutazione del </a:t>
            </a:r>
            <a:r>
              <a:rPr lang="it-IT" sz="1800">
                <a:solidFill>
                  <a:srgbClr val="FFFFFF"/>
                </a:solidFill>
              </a:rPr>
              <a:t>contenuto informativo . L’evoluzione termina quando le soluzioni della popolazione assumono una fitness molto simile .</a:t>
            </a:r>
            <a:endParaRPr lang="it-IT" sz="1800" baseline="-25000" dirty="0">
              <a:solidFill>
                <a:srgbClr val="FFFFFF"/>
              </a:solidFill>
            </a:endParaRPr>
          </a:p>
        </p:txBody>
      </p:sp>
      <p:pic>
        <p:nvPicPr>
          <p:cNvPr id="2050" name="Picture 2" descr="What is a genetic algorithm? – PastMike">
            <a:extLst>
              <a:ext uri="{FF2B5EF4-FFF2-40B4-BE49-F238E27FC236}">
                <a16:creationId xmlns:a16="http://schemas.microsoft.com/office/drawing/2014/main" id="{C1407819-7874-4FA4-8B41-F885CA380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983" y="3081867"/>
            <a:ext cx="5473572" cy="2900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15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 Codifica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b="1">
                <a:solidFill>
                  <a:srgbClr val="FFFFFF"/>
                </a:solidFill>
              </a:rPr>
              <a:t>Codifica: </a:t>
            </a:r>
            <a:r>
              <a:rPr lang="it-IT" sz="1800">
                <a:solidFill>
                  <a:srgbClr val="FFFFFF"/>
                </a:solidFill>
              </a:rPr>
              <a:t>ogni soluzione è una stringa di N elementi ordinati secondo il verso di percorrenza. Nella stringa ogni nodo si ripete quindi una sola volta ad eccezione del deposito che si ripete ad inizio e fine di ogni percorso . </a:t>
            </a:r>
          </a:p>
          <a:p>
            <a:pPr>
              <a:buFont typeface="Wingdings" panose="05000000000000000000" pitchFamily="2" charset="2"/>
              <a:buChar char="Ø"/>
            </a:pPr>
            <a:r>
              <a:rPr lang="it-IT" sz="1800">
                <a:solidFill>
                  <a:srgbClr val="FFFFFF"/>
                </a:solidFill>
              </a:rPr>
              <a:t>L’esempio di codifica riportato sulla sinistra è valido per un istanza del CVRPTW con 10 nodi, deposito incluso .</a:t>
            </a:r>
          </a:p>
        </p:txBody>
      </p:sp>
      <p:grpSp>
        <p:nvGrpSpPr>
          <p:cNvPr id="8" name="Gruppo 7">
            <a:extLst>
              <a:ext uri="{FF2B5EF4-FFF2-40B4-BE49-F238E27FC236}">
                <a16:creationId xmlns:a16="http://schemas.microsoft.com/office/drawing/2014/main" id="{8162DE74-98A2-4E4E-A7B0-A895CD5744C2}"/>
              </a:ext>
            </a:extLst>
          </p:cNvPr>
          <p:cNvGrpSpPr/>
          <p:nvPr/>
        </p:nvGrpSpPr>
        <p:grpSpPr>
          <a:xfrm>
            <a:off x="2312491" y="2532816"/>
            <a:ext cx="3260694" cy="619700"/>
            <a:chOff x="2312491" y="2532816"/>
            <a:chExt cx="3260694" cy="619700"/>
          </a:xfrm>
        </p:grpSpPr>
        <p:sp>
          <p:nvSpPr>
            <p:cNvPr id="3" name="Rettangolo 2">
              <a:extLst>
                <a:ext uri="{FF2B5EF4-FFF2-40B4-BE49-F238E27FC236}">
                  <a16:creationId xmlns:a16="http://schemas.microsoft.com/office/drawing/2014/main" id="{A65E2B79-0DC8-4E85-883F-9ADED7E797FA}"/>
                </a:ext>
              </a:extLst>
            </p:cNvPr>
            <p:cNvSpPr/>
            <p:nvPr/>
          </p:nvSpPr>
          <p:spPr>
            <a:xfrm>
              <a:off x="2419568" y="2823097"/>
              <a:ext cx="1162974" cy="284085"/>
            </a:xfrm>
            <a:prstGeom prst="rect">
              <a:avLst/>
            </a:prstGeom>
            <a:solidFill>
              <a:srgbClr val="00206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2E61DA3E-0959-4361-8FDD-F4F3C834B7F3}"/>
                </a:ext>
              </a:extLst>
            </p:cNvPr>
            <p:cNvSpPr/>
            <p:nvPr/>
          </p:nvSpPr>
          <p:spPr>
            <a:xfrm>
              <a:off x="3391270" y="2823098"/>
              <a:ext cx="1279191" cy="284085"/>
            </a:xfrm>
            <a:prstGeom prst="rect">
              <a:avLst/>
            </a:prstGeom>
            <a:solidFill>
              <a:srgbClr val="FF000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A219DC6-4366-45A3-8950-47C264FB5270}"/>
                </a:ext>
              </a:extLst>
            </p:cNvPr>
            <p:cNvSpPr/>
            <p:nvPr/>
          </p:nvSpPr>
          <p:spPr>
            <a:xfrm>
              <a:off x="4456056" y="2823097"/>
              <a:ext cx="958851" cy="284085"/>
            </a:xfrm>
            <a:prstGeom prst="rect">
              <a:avLst/>
            </a:prstGeom>
            <a:solidFill>
              <a:srgbClr val="FFFF0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7" name="Gruppo 6">
              <a:extLst>
                <a:ext uri="{FF2B5EF4-FFF2-40B4-BE49-F238E27FC236}">
                  <a16:creationId xmlns:a16="http://schemas.microsoft.com/office/drawing/2014/main" id="{5A7823BA-87E2-4A8E-90D7-5C33B242A144}"/>
                </a:ext>
              </a:extLst>
            </p:cNvPr>
            <p:cNvGrpSpPr/>
            <p:nvPr/>
          </p:nvGrpSpPr>
          <p:grpSpPr>
            <a:xfrm>
              <a:off x="2312491" y="2532816"/>
              <a:ext cx="3260694" cy="619700"/>
              <a:chOff x="2312491" y="2532816"/>
              <a:chExt cx="3260694" cy="619700"/>
            </a:xfrm>
          </p:grpSpPr>
          <p:sp>
            <p:nvSpPr>
              <p:cNvPr id="2" name="CasellaDiTesto 1">
                <a:extLst>
                  <a:ext uri="{FF2B5EF4-FFF2-40B4-BE49-F238E27FC236}">
                    <a16:creationId xmlns:a16="http://schemas.microsoft.com/office/drawing/2014/main" id="{5824B399-DDED-4E10-8FDC-FE075949BE7E}"/>
                  </a:ext>
                </a:extLst>
              </p:cNvPr>
              <p:cNvSpPr txBox="1"/>
              <p:nvPr/>
            </p:nvSpPr>
            <p:spPr>
              <a:xfrm>
                <a:off x="2312491" y="2783184"/>
                <a:ext cx="3222594" cy="369332"/>
              </a:xfrm>
              <a:prstGeom prst="rect">
                <a:avLst/>
              </a:prstGeom>
              <a:noFill/>
            </p:spPr>
            <p:txBody>
              <a:bodyPr wrap="square" rtlCol="0">
                <a:spAutoFit/>
              </a:bodyPr>
              <a:lstStyle/>
              <a:p>
                <a:r>
                  <a:rPr lang="it-IT" b="1"/>
                  <a:t>[ 0  1  4  5  0  6  8  3  2  0  7  9  0 ]</a:t>
                </a:r>
              </a:p>
            </p:txBody>
          </p:sp>
          <p:sp>
            <p:nvSpPr>
              <p:cNvPr id="6" name="CasellaDiTesto 5">
                <a:extLst>
                  <a:ext uri="{FF2B5EF4-FFF2-40B4-BE49-F238E27FC236}">
                    <a16:creationId xmlns:a16="http://schemas.microsoft.com/office/drawing/2014/main" id="{302A9B97-B9F6-48C3-8609-6725AC050923}"/>
                  </a:ext>
                </a:extLst>
              </p:cNvPr>
              <p:cNvSpPr txBox="1"/>
              <p:nvPr/>
            </p:nvSpPr>
            <p:spPr>
              <a:xfrm>
                <a:off x="2467579" y="2532816"/>
                <a:ext cx="1066952" cy="307777"/>
              </a:xfrm>
              <a:prstGeom prst="rect">
                <a:avLst/>
              </a:prstGeom>
              <a:noFill/>
            </p:spPr>
            <p:txBody>
              <a:bodyPr wrap="square" rtlCol="0">
                <a:spAutoFit/>
              </a:bodyPr>
              <a:lstStyle/>
              <a:p>
                <a:r>
                  <a:rPr lang="it-IT" sz="1400" i="1"/>
                  <a:t>Percorso 1</a:t>
                </a:r>
              </a:p>
            </p:txBody>
          </p:sp>
          <p:sp>
            <p:nvSpPr>
              <p:cNvPr id="13" name="CasellaDiTesto 12">
                <a:extLst>
                  <a:ext uri="{FF2B5EF4-FFF2-40B4-BE49-F238E27FC236}">
                    <a16:creationId xmlns:a16="http://schemas.microsoft.com/office/drawing/2014/main" id="{81D038DA-C6FD-4E0F-88BD-66DD81974EA3}"/>
                  </a:ext>
                </a:extLst>
              </p:cNvPr>
              <p:cNvSpPr txBox="1"/>
              <p:nvPr/>
            </p:nvSpPr>
            <p:spPr>
              <a:xfrm>
                <a:off x="3517000" y="2535112"/>
                <a:ext cx="1066952" cy="307777"/>
              </a:xfrm>
              <a:prstGeom prst="rect">
                <a:avLst/>
              </a:prstGeom>
              <a:noFill/>
            </p:spPr>
            <p:txBody>
              <a:bodyPr wrap="square" rtlCol="0">
                <a:spAutoFit/>
              </a:bodyPr>
              <a:lstStyle/>
              <a:p>
                <a:r>
                  <a:rPr lang="it-IT" sz="1400" i="1"/>
                  <a:t>Percorso 2</a:t>
                </a:r>
              </a:p>
            </p:txBody>
          </p:sp>
          <p:sp>
            <p:nvSpPr>
              <p:cNvPr id="14" name="CasellaDiTesto 13">
                <a:extLst>
                  <a:ext uri="{FF2B5EF4-FFF2-40B4-BE49-F238E27FC236}">
                    <a16:creationId xmlns:a16="http://schemas.microsoft.com/office/drawing/2014/main" id="{4C6A65B4-D51A-4B53-AAB7-66084125B775}"/>
                  </a:ext>
                </a:extLst>
              </p:cNvPr>
              <p:cNvSpPr txBox="1"/>
              <p:nvPr/>
            </p:nvSpPr>
            <p:spPr>
              <a:xfrm>
                <a:off x="4506233" y="2538565"/>
                <a:ext cx="1066952" cy="307777"/>
              </a:xfrm>
              <a:prstGeom prst="rect">
                <a:avLst/>
              </a:prstGeom>
              <a:noFill/>
            </p:spPr>
            <p:txBody>
              <a:bodyPr wrap="square" rtlCol="0">
                <a:spAutoFit/>
              </a:bodyPr>
              <a:lstStyle/>
              <a:p>
                <a:r>
                  <a:rPr lang="it-IT" sz="1400" i="1"/>
                  <a:t>Percorso 3</a:t>
                </a:r>
              </a:p>
            </p:txBody>
          </p:sp>
        </p:grpSp>
      </p:grpSp>
      <p:pic>
        <p:nvPicPr>
          <p:cNvPr id="12" name="Immagine 11">
            <a:extLst>
              <a:ext uri="{FF2B5EF4-FFF2-40B4-BE49-F238E27FC236}">
                <a16:creationId xmlns:a16="http://schemas.microsoft.com/office/drawing/2014/main" id="{B2D560BD-1AC1-4495-9F24-5C1A78E763D0}"/>
              </a:ext>
            </a:extLst>
          </p:cNvPr>
          <p:cNvPicPr>
            <a:picLocks noChangeAspect="1"/>
          </p:cNvPicPr>
          <p:nvPr/>
        </p:nvPicPr>
        <p:blipFill rotWithShape="1">
          <a:blip r:embed="rId2"/>
          <a:srcRect l="12402" t="11371" r="9473" b="10504"/>
          <a:stretch/>
        </p:blipFill>
        <p:spPr>
          <a:xfrm>
            <a:off x="1955159" y="3298823"/>
            <a:ext cx="3959866" cy="2969900"/>
          </a:xfrm>
          <a:prstGeom prst="rect">
            <a:avLst/>
          </a:prstGeom>
        </p:spPr>
      </p:pic>
    </p:spTree>
    <p:extLst>
      <p:ext uri="{BB962C8B-B14F-4D97-AF65-F5344CB8AC3E}">
        <p14:creationId xmlns:p14="http://schemas.microsoft.com/office/powerpoint/2010/main" val="244247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Algoritmo genetico</a:t>
            </a:r>
            <a:r>
              <a:rPr lang="it-IT" sz="4000">
                <a:solidFill>
                  <a:srgbClr val="FFFFFF"/>
                </a:solidFill>
              </a:rPr>
              <a:t>: Workflow</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b="1">
                <a:solidFill>
                  <a:srgbClr val="FFFFFF"/>
                </a:solidFill>
              </a:rPr>
              <a:t>Inizializzazione: </a:t>
            </a:r>
            <a:r>
              <a:rPr lang="it-IT" sz="1800">
                <a:solidFill>
                  <a:srgbClr val="FFFFFF"/>
                </a:solidFill>
              </a:rPr>
              <a:t>N </a:t>
            </a:r>
            <a:r>
              <a:rPr lang="it-IT" sz="1800" dirty="0">
                <a:solidFill>
                  <a:srgbClr val="FFFFFF"/>
                </a:solidFill>
              </a:rPr>
              <a:t>soluzioni </a:t>
            </a:r>
            <a:r>
              <a:rPr lang="it-IT" sz="1800">
                <a:solidFill>
                  <a:srgbClr val="FFFFFF"/>
                </a:solidFill>
              </a:rPr>
              <a:t>ammissibili generate attraverso l’uso di un’euristica greedy .</a:t>
            </a:r>
            <a:endParaRPr lang="it-IT" sz="1800" dirty="0">
              <a:solidFill>
                <a:srgbClr val="FFFFFF"/>
              </a:solidFill>
            </a:endParaRPr>
          </a:p>
          <a:p>
            <a:pPr>
              <a:buFont typeface="Wingdings" panose="05000000000000000000" pitchFamily="2" charset="2"/>
              <a:buChar char="Ø"/>
            </a:pPr>
            <a:r>
              <a:rPr lang="it-IT" sz="1800" b="1" dirty="0">
                <a:solidFill>
                  <a:srgbClr val="FFFFFF"/>
                </a:solidFill>
              </a:rPr>
              <a:t>Selezione: </a:t>
            </a:r>
            <a:r>
              <a:rPr lang="it-IT" sz="1800" dirty="0">
                <a:solidFill>
                  <a:srgbClr val="FFFFFF"/>
                </a:solidFill>
              </a:rPr>
              <a:t>si selezionano coppie di percorsi in base alla </a:t>
            </a:r>
            <a:r>
              <a:rPr lang="it-IT" sz="1800">
                <a:solidFill>
                  <a:srgbClr val="FFFFFF"/>
                </a:solidFill>
              </a:rPr>
              <a:t>simulazione Montecarlo/ simulazione Torneo </a:t>
            </a:r>
            <a:endParaRPr lang="it-IT" sz="1800" dirty="0">
              <a:solidFill>
                <a:srgbClr val="FFFFFF"/>
              </a:solidFill>
            </a:endParaRPr>
          </a:p>
          <a:p>
            <a:pPr>
              <a:buFont typeface="Wingdings" panose="05000000000000000000" pitchFamily="2" charset="2"/>
              <a:buChar char="Ø"/>
            </a:pPr>
            <a:r>
              <a:rPr lang="it-IT" sz="1800" dirty="0">
                <a:solidFill>
                  <a:srgbClr val="FFFFFF"/>
                </a:solidFill>
              </a:rPr>
              <a:t> </a:t>
            </a:r>
            <a:r>
              <a:rPr lang="it-IT" sz="1800" b="1" dirty="0">
                <a:solidFill>
                  <a:srgbClr val="FFFFFF"/>
                </a:solidFill>
              </a:rPr>
              <a:t>Generazione di nuove soluzioni: </a:t>
            </a:r>
            <a:r>
              <a:rPr lang="it-IT" sz="1800" dirty="0">
                <a:solidFill>
                  <a:srgbClr val="FFFFFF"/>
                </a:solidFill>
              </a:rPr>
              <a:t>si applicano mutazione e </a:t>
            </a:r>
            <a:r>
              <a:rPr lang="it-IT" sz="1800">
                <a:solidFill>
                  <a:srgbClr val="FFFFFF"/>
                </a:solidFill>
              </a:rPr>
              <a:t>crossover valutando successivamente l’ammissibilità </a:t>
            </a:r>
            <a:r>
              <a:rPr lang="it-IT" sz="1800" dirty="0">
                <a:solidFill>
                  <a:srgbClr val="FFFFFF"/>
                </a:solidFill>
              </a:rPr>
              <a:t>delle </a:t>
            </a:r>
            <a:r>
              <a:rPr lang="it-IT" sz="1800">
                <a:solidFill>
                  <a:srgbClr val="FFFFFF"/>
                </a:solidFill>
              </a:rPr>
              <a:t>nuove soluzioni .</a:t>
            </a:r>
            <a:endParaRPr lang="it-IT" sz="1800" dirty="0">
              <a:solidFill>
                <a:srgbClr val="FFFFFF"/>
              </a:solidFill>
            </a:endParaRPr>
          </a:p>
          <a:p>
            <a:pPr>
              <a:buFont typeface="Wingdings" panose="05000000000000000000" pitchFamily="2" charset="2"/>
              <a:buChar char="Ø"/>
            </a:pPr>
            <a:r>
              <a:rPr lang="it-IT" sz="1800" b="1" dirty="0">
                <a:solidFill>
                  <a:srgbClr val="FFFFFF"/>
                </a:solidFill>
              </a:rPr>
              <a:t>Sostituzione di elementi della popolazione: </a:t>
            </a:r>
            <a:r>
              <a:rPr lang="it-IT" sz="1800" dirty="0">
                <a:solidFill>
                  <a:srgbClr val="FFFFFF"/>
                </a:solidFill>
              </a:rPr>
              <a:t>si sostituiscono gli elementi con </a:t>
            </a:r>
            <a:r>
              <a:rPr lang="it-IT" sz="1800">
                <a:solidFill>
                  <a:srgbClr val="FFFFFF"/>
                </a:solidFill>
              </a:rPr>
              <a:t>fitness peggiore se sono peggiori anche degli elementi ottenuti dal crossover.</a:t>
            </a:r>
            <a:endParaRPr lang="it-IT" sz="1800" b="1" dirty="0">
              <a:solidFill>
                <a:srgbClr val="FFFFFF"/>
              </a:solidFill>
            </a:endParaRPr>
          </a:p>
          <a:p>
            <a:pPr marL="0" indent="0">
              <a:buNone/>
            </a:pP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pic>
        <p:nvPicPr>
          <p:cNvPr id="11" name="Immagine 10">
            <a:extLst>
              <a:ext uri="{FF2B5EF4-FFF2-40B4-BE49-F238E27FC236}">
                <a16:creationId xmlns:a16="http://schemas.microsoft.com/office/drawing/2014/main" id="{77674DC3-294D-4712-BD26-58E8CD770C48}"/>
              </a:ext>
            </a:extLst>
          </p:cNvPr>
          <p:cNvPicPr>
            <a:picLocks noChangeAspect="1"/>
          </p:cNvPicPr>
          <p:nvPr/>
        </p:nvPicPr>
        <p:blipFill>
          <a:blip r:embed="rId2"/>
          <a:stretch>
            <a:fillRect/>
          </a:stretch>
        </p:blipFill>
        <p:spPr>
          <a:xfrm>
            <a:off x="1070827" y="2432305"/>
            <a:ext cx="5571744" cy="4052177"/>
          </a:xfrm>
          <a:prstGeom prst="rect">
            <a:avLst/>
          </a:prstGeom>
        </p:spPr>
      </p:pic>
    </p:spTree>
    <p:extLst>
      <p:ext uri="{BB962C8B-B14F-4D97-AF65-F5344CB8AC3E}">
        <p14:creationId xmlns:p14="http://schemas.microsoft.com/office/powerpoint/2010/main" val="179783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Operatori genetici: BCRC </a:t>
            </a:r>
            <a:r>
              <a:rPr lang="it-IT" sz="3200" dirty="0">
                <a:solidFill>
                  <a:srgbClr val="FFFFFF"/>
                </a:solidFill>
              </a:rPr>
              <a:t>e Double Crossover</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Date </a:t>
            </a:r>
            <a:r>
              <a:rPr lang="it-IT" sz="1800">
                <a:solidFill>
                  <a:srgbClr val="FFFFFF"/>
                </a:solidFill>
              </a:rPr>
              <a:t>due soluzioni (stringhe </a:t>
            </a:r>
            <a:r>
              <a:rPr lang="it-IT" sz="1800" dirty="0">
                <a:solidFill>
                  <a:srgbClr val="FFFFFF"/>
                </a:solidFill>
              </a:rPr>
              <a:t>di </a:t>
            </a:r>
            <a:r>
              <a:rPr lang="it-IT" sz="1800">
                <a:solidFill>
                  <a:srgbClr val="FFFFFF"/>
                </a:solidFill>
              </a:rPr>
              <a:t>N elementi):</a:t>
            </a:r>
          </a:p>
          <a:p>
            <a:pPr marL="447675">
              <a:buFontTx/>
              <a:buChar char="-"/>
            </a:pPr>
            <a:r>
              <a:rPr lang="it-IT" sz="1600">
                <a:solidFill>
                  <a:srgbClr val="FFFFFF"/>
                </a:solidFill>
              </a:rPr>
              <a:t>si </a:t>
            </a:r>
            <a:r>
              <a:rPr lang="it-IT" sz="1600" dirty="0">
                <a:solidFill>
                  <a:srgbClr val="FFFFFF"/>
                </a:solidFill>
              </a:rPr>
              <a:t>prendono due sotto stringhe della </a:t>
            </a:r>
            <a:r>
              <a:rPr lang="it-IT" sz="1600">
                <a:solidFill>
                  <a:srgbClr val="FFFFFF"/>
                </a:solidFill>
              </a:rPr>
              <a:t>stessa dimensione;</a:t>
            </a:r>
          </a:p>
          <a:p>
            <a:pPr marL="447675">
              <a:buFontTx/>
              <a:buChar char="-"/>
            </a:pPr>
            <a:r>
              <a:rPr lang="it-IT" sz="1600">
                <a:solidFill>
                  <a:srgbClr val="FFFFFF"/>
                </a:solidFill>
              </a:rPr>
              <a:t>gli elementi della sottostringa ricavata dalla soluzione 1 vengono eliminati dalla soluzione 2 e reinseriti in essa come successori del nodo più vicino;</a:t>
            </a:r>
          </a:p>
          <a:p>
            <a:pPr marL="447675">
              <a:buFontTx/>
              <a:buChar char="-"/>
            </a:pPr>
            <a:r>
              <a:rPr lang="it-IT" sz="1600">
                <a:solidFill>
                  <a:srgbClr val="FFFFFF"/>
                </a:solidFill>
              </a:rPr>
              <a:t>stesso procedimento si applica per la soluzione 2 .</a:t>
            </a:r>
            <a:endParaRPr lang="it-IT" sz="1600" dirty="0">
              <a:solidFill>
                <a:srgbClr val="FFFFFF"/>
              </a:solidFill>
            </a:endParaRPr>
          </a:p>
          <a:p>
            <a:pPr>
              <a:buFont typeface="Wingdings" panose="05000000000000000000" pitchFamily="2" charset="2"/>
              <a:buChar char="Ø"/>
            </a:pPr>
            <a:r>
              <a:rPr lang="it-IT" sz="1800">
                <a:solidFill>
                  <a:srgbClr val="FFFFFF"/>
                </a:solidFill>
              </a:rPr>
              <a:t>L’ammissibilità delle due soluzioni generate è valutata successivamente. In caso negativo tale soluzione subirà un termine di penalità proporzionale alla sua inammissibilità .</a:t>
            </a:r>
            <a:endParaRPr lang="it-IT" sz="1600" baseline="-25000">
              <a:solidFill>
                <a:srgbClr val="FFFFFF"/>
              </a:solidFill>
            </a:endParaRPr>
          </a:p>
          <a:p>
            <a:pPr>
              <a:buFont typeface="Wingdings" panose="05000000000000000000" pitchFamily="2" charset="2"/>
              <a:buChar char="Ø"/>
            </a:pPr>
            <a:endParaRPr lang="it-IT" sz="1600" baseline="-25000" dirty="0">
              <a:solidFill>
                <a:srgbClr val="FFFFFF"/>
              </a:solidFill>
            </a:endParaRPr>
          </a:p>
        </p:txBody>
      </p:sp>
      <p:pic>
        <p:nvPicPr>
          <p:cNvPr id="2052" name="Picture 4" descr="Crossover (genetic algorithm) - Wikipedia">
            <a:extLst>
              <a:ext uri="{FF2B5EF4-FFF2-40B4-BE49-F238E27FC236}">
                <a16:creationId xmlns:a16="http://schemas.microsoft.com/office/drawing/2014/main" id="{2FDAC8DC-ED01-4986-95D4-957E6422B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941" y="3640666"/>
            <a:ext cx="3812584" cy="168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37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Operatori genetici: mutazione</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Due tipi di operatori di mutazione implementati: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it-IT" sz="1600" dirty="0">
                <a:solidFill>
                  <a:srgbClr val="FFFFFF"/>
                </a:solidFill>
              </a:rPr>
              <a:t>Mutazione a inversione: inverte gli elementi all’interno di una stringa posizionandoli in ordine inverso;</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600" dirty="0">
                <a:solidFill>
                  <a:srgbClr val="FFFFFF"/>
                </a:solidFill>
              </a:rPr>
              <a:t>Mutazione casuale: prende un numero M di elementi interni alla stringa e li scambia in maniera casuale</a:t>
            </a:r>
          </a:p>
          <a:p>
            <a:pPr lvl="1">
              <a:buFont typeface="Wingdings" panose="05000000000000000000" pitchFamily="2" charset="2"/>
              <a:buChar char="Ø"/>
            </a:pPr>
            <a:endParaRPr lang="it-IT" sz="1200" baseline="-25000" dirty="0">
              <a:solidFill>
                <a:srgbClr val="FFFFFF"/>
              </a:solidFill>
            </a:endParaRPr>
          </a:p>
        </p:txBody>
      </p:sp>
      <p:graphicFrame>
        <p:nvGraphicFramePr>
          <p:cNvPr id="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791602"/>
              </p:ext>
            </p:extLst>
          </p:nvPr>
        </p:nvGraphicFramePr>
        <p:xfrm>
          <a:off x="1005510" y="4112891"/>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algn="ctr"/>
                      <a:r>
                        <a:rPr lang="it-IT">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9" name="Tabella 2">
            <a:extLst>
              <a:ext uri="{FF2B5EF4-FFF2-40B4-BE49-F238E27FC236}">
                <a16:creationId xmlns:a16="http://schemas.microsoft.com/office/drawing/2014/main" id="{60377989-B2F9-42DC-87E0-502E5E224B2D}"/>
              </a:ext>
            </a:extLst>
          </p:cNvPr>
          <p:cNvGraphicFramePr>
            <a:graphicFrameLocks noGrp="1"/>
          </p:cNvGraphicFramePr>
          <p:nvPr>
            <p:extLst>
              <p:ext uri="{D42A27DB-BD31-4B8C-83A1-F6EECF244321}">
                <p14:modId xmlns:p14="http://schemas.microsoft.com/office/powerpoint/2010/main" val="652272268"/>
              </p:ext>
            </p:extLst>
          </p:nvPr>
        </p:nvGraphicFramePr>
        <p:xfrm>
          <a:off x="3885193" y="30568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34333FA5-9195-4045-8887-F74F73283C4C}"/>
              </a:ext>
            </a:extLst>
          </p:cNvPr>
          <p:cNvGraphicFramePr>
            <a:graphicFrameLocks noGrp="1"/>
          </p:cNvGraphicFramePr>
          <p:nvPr>
            <p:extLst>
              <p:ext uri="{D42A27DB-BD31-4B8C-83A1-F6EECF244321}">
                <p14:modId xmlns:p14="http://schemas.microsoft.com/office/powerpoint/2010/main" val="1321429281"/>
              </p:ext>
            </p:extLst>
          </p:nvPr>
        </p:nvGraphicFramePr>
        <p:xfrm>
          <a:off x="3911827" y="51832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cxnSp>
        <p:nvCxnSpPr>
          <p:cNvPr id="7" name="Connettore 2 6">
            <a:extLst>
              <a:ext uri="{FF2B5EF4-FFF2-40B4-BE49-F238E27FC236}">
                <a16:creationId xmlns:a16="http://schemas.microsoft.com/office/drawing/2014/main" id="{FB73A7F6-B0C8-41EC-9406-2C5726A92E00}"/>
              </a:ext>
            </a:extLst>
          </p:cNvPr>
          <p:cNvCxnSpPr/>
          <p:nvPr/>
        </p:nvCxnSpPr>
        <p:spPr>
          <a:xfrm flipV="1">
            <a:off x="3424664" y="3585410"/>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35E6DD74-709A-4DEF-B48F-5219A4B68C45}"/>
              </a:ext>
            </a:extLst>
          </p:cNvPr>
          <p:cNvCxnSpPr>
            <a:cxnSpLocks/>
          </p:cNvCxnSpPr>
          <p:nvPr/>
        </p:nvCxnSpPr>
        <p:spPr>
          <a:xfrm>
            <a:off x="3426141" y="4372792"/>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947E9D4F-940F-4D6A-92FE-EFCCC5A07907}"/>
              </a:ext>
            </a:extLst>
          </p:cNvPr>
          <p:cNvSpPr txBox="1"/>
          <p:nvPr/>
        </p:nvSpPr>
        <p:spPr>
          <a:xfrm>
            <a:off x="4176989" y="3447701"/>
            <a:ext cx="1686757" cy="307777"/>
          </a:xfrm>
          <a:prstGeom prst="rect">
            <a:avLst/>
          </a:prstGeom>
          <a:noFill/>
        </p:spPr>
        <p:txBody>
          <a:bodyPr wrap="square" rtlCol="0">
            <a:spAutoFit/>
          </a:bodyPr>
          <a:lstStyle/>
          <a:p>
            <a:pPr algn="ctr"/>
            <a:r>
              <a:rPr lang="it-IT" sz="1400" i="1"/>
              <a:t>Swap Mutation</a:t>
            </a:r>
          </a:p>
        </p:txBody>
      </p:sp>
      <p:sp>
        <p:nvSpPr>
          <p:cNvPr id="17" name="CasellaDiTesto 16">
            <a:extLst>
              <a:ext uri="{FF2B5EF4-FFF2-40B4-BE49-F238E27FC236}">
                <a16:creationId xmlns:a16="http://schemas.microsoft.com/office/drawing/2014/main" id="{C8C70756-9A20-4598-A413-614AB84F56D5}"/>
              </a:ext>
            </a:extLst>
          </p:cNvPr>
          <p:cNvSpPr txBox="1"/>
          <p:nvPr/>
        </p:nvSpPr>
        <p:spPr>
          <a:xfrm>
            <a:off x="4176989" y="4817292"/>
            <a:ext cx="1686757" cy="307777"/>
          </a:xfrm>
          <a:prstGeom prst="rect">
            <a:avLst/>
          </a:prstGeom>
          <a:noFill/>
        </p:spPr>
        <p:txBody>
          <a:bodyPr wrap="square" rtlCol="0">
            <a:spAutoFit/>
          </a:bodyPr>
          <a:lstStyle/>
          <a:p>
            <a:pPr algn="ctr"/>
            <a:r>
              <a:rPr lang="it-IT" sz="1400" i="1"/>
              <a:t>Inversion Mutation</a:t>
            </a:r>
          </a:p>
        </p:txBody>
      </p:sp>
    </p:spTree>
    <p:extLst>
      <p:ext uri="{BB962C8B-B14F-4D97-AF65-F5344CB8AC3E}">
        <p14:creationId xmlns:p14="http://schemas.microsoft.com/office/powerpoint/2010/main" val="951652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Struttura dell’algoritmo genetico  </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321732"/>
            <a:ext cx="3424739" cy="6167011"/>
          </a:xfrm>
        </p:spPr>
        <p:txBody>
          <a:bodyPr anchor="ctr">
            <a:normAutofit fontScale="92500"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900" b="1" dirty="0">
                <a:solidFill>
                  <a:srgbClr val="FFFFFF"/>
                </a:solidFill>
              </a:rPr>
              <a:t>Libreria </a:t>
            </a:r>
            <a:r>
              <a:rPr lang="it-IT" sz="1900" b="1" dirty="0" err="1">
                <a:solidFill>
                  <a:srgbClr val="FFFFFF"/>
                </a:solidFill>
              </a:rPr>
              <a:t>Algoritmo_genetico</a:t>
            </a:r>
            <a:r>
              <a:rPr lang="it-IT" sz="1900" dirty="0">
                <a:solidFill>
                  <a:srgbClr val="FFFFFF"/>
                </a:solidFill>
              </a:rPr>
              <a:t>, modella le classi oggetto su cui l’algoritmo opera e l’algoritmo stesso: </a:t>
            </a:r>
          </a:p>
          <a:p>
            <a:pPr lvl="1">
              <a:buFont typeface="Wingdings" panose="05000000000000000000" pitchFamily="2" charset="2"/>
              <a:buChar char="Ø"/>
            </a:pPr>
            <a:r>
              <a:rPr lang="it-IT" sz="1400" dirty="0">
                <a:solidFill>
                  <a:srgbClr val="FFFFFF"/>
                </a:solidFill>
              </a:rPr>
              <a:t>Classe soluzione: definisce l’oggetto soluzione a partire da un insieme di nodi e le operazioni effettuabili (calcolo della fitness, verifica dell’ammissibilità etc.)</a:t>
            </a:r>
          </a:p>
          <a:p>
            <a:pPr lvl="1">
              <a:buFont typeface="Wingdings" panose="05000000000000000000" pitchFamily="2" charset="2"/>
              <a:buChar char="Ø"/>
            </a:pPr>
            <a:r>
              <a:rPr lang="it-IT" sz="1400" dirty="0">
                <a:solidFill>
                  <a:srgbClr val="FFFFFF"/>
                </a:solidFill>
              </a:rPr>
              <a:t>Classe </a:t>
            </a:r>
            <a:r>
              <a:rPr lang="it-IT" sz="1400" dirty="0" err="1">
                <a:solidFill>
                  <a:srgbClr val="FFFFFF"/>
                </a:solidFill>
              </a:rPr>
              <a:t>Alg_genetico</a:t>
            </a:r>
            <a:r>
              <a:rPr lang="it-IT" sz="1400" dirty="0">
                <a:solidFill>
                  <a:srgbClr val="FFFFFF"/>
                </a:solidFill>
              </a:rPr>
              <a:t>: definisce l’oggetto attraverso cui opera l’algoritmo genetico. Contiene tutte le funzioni necessarie all’algoritmo come il crossover, la mutazione e le funzioni di partenza.</a:t>
            </a:r>
          </a:p>
          <a:p>
            <a:pPr lvl="1">
              <a:buFont typeface="Wingdings" panose="05000000000000000000" pitchFamily="2" charset="2"/>
              <a:buChar char="Ø"/>
            </a:pPr>
            <a:endParaRPr lang="it-IT" sz="1400" dirty="0">
              <a:solidFill>
                <a:srgbClr val="FFFFFF"/>
              </a:solidFill>
            </a:endParaRPr>
          </a:p>
          <a:p>
            <a:pPr>
              <a:buFont typeface="Wingdings" panose="05000000000000000000" pitchFamily="2" charset="2"/>
              <a:buChar char="Ø"/>
            </a:pPr>
            <a:r>
              <a:rPr lang="it-IT" sz="1900" b="1" dirty="0">
                <a:solidFill>
                  <a:srgbClr val="FFFFFF"/>
                </a:solidFill>
              </a:rPr>
              <a:t>Libreria CVRPTW</a:t>
            </a:r>
            <a:r>
              <a:rPr lang="it-IT" sz="1900" dirty="0">
                <a:solidFill>
                  <a:srgbClr val="FFFFFF"/>
                </a:solidFill>
              </a:rPr>
              <a:t>, modella il problema</a:t>
            </a:r>
            <a:r>
              <a:rPr lang="it-IT" sz="1800" dirty="0">
                <a:solidFill>
                  <a:srgbClr val="FFFFFF"/>
                </a:solidFill>
              </a:rPr>
              <a:t>:</a:t>
            </a:r>
          </a:p>
          <a:p>
            <a:pPr lvl="1">
              <a:buFont typeface="Wingdings" panose="05000000000000000000" pitchFamily="2" charset="2"/>
              <a:buChar char="Ø"/>
            </a:pPr>
            <a:r>
              <a:rPr lang="it-IT" sz="1400" dirty="0">
                <a:solidFill>
                  <a:srgbClr val="FFFFFF"/>
                </a:solidFill>
              </a:rPr>
              <a:t>Classe nodo: definisce l’oggetto nodo e le operazioni definite su di esso</a:t>
            </a:r>
          </a:p>
          <a:p>
            <a:pPr lvl="1">
              <a:buFont typeface="Wingdings" panose="05000000000000000000" pitchFamily="2" charset="2"/>
              <a:buChar char="Ø"/>
            </a:pPr>
            <a:r>
              <a:rPr lang="it-IT" sz="1400" dirty="0">
                <a:solidFill>
                  <a:srgbClr val="FFFFFF"/>
                </a:solidFill>
              </a:rPr>
              <a:t>Classe CVRPTW: definisce il problema e le funzioni da poter chiamare sui dati del problema (calcolo della distanza tra i nodi, calcolo dei percorsi e soluzione ottima)</a:t>
            </a:r>
          </a:p>
          <a:p>
            <a:pPr marL="457200" lvl="1" indent="0">
              <a:buNone/>
            </a:pPr>
            <a:endParaRPr lang="it-IT" sz="1400" dirty="0">
              <a:solidFill>
                <a:srgbClr val="FFFFFF"/>
              </a:solidFill>
            </a:endParaRPr>
          </a:p>
          <a:p>
            <a:pPr>
              <a:buFont typeface="Wingdings" panose="05000000000000000000" pitchFamily="2" charset="2"/>
              <a:buChar char="Ø"/>
            </a:pPr>
            <a:r>
              <a:rPr lang="it-IT" sz="1900" dirty="0">
                <a:solidFill>
                  <a:srgbClr val="FFFFFF"/>
                </a:solidFill>
              </a:rPr>
              <a:t>Sviluppato in </a:t>
            </a:r>
            <a:r>
              <a:rPr lang="it-IT" sz="1900" dirty="0" err="1">
                <a:solidFill>
                  <a:srgbClr val="FFFFFF"/>
                </a:solidFill>
              </a:rPr>
              <a:t>python</a:t>
            </a:r>
            <a:r>
              <a:rPr lang="it-IT" sz="1900" dirty="0">
                <a:solidFill>
                  <a:srgbClr val="FFFFFF"/>
                </a:solidFill>
              </a:rPr>
              <a:t>: </a:t>
            </a:r>
            <a:r>
              <a:rPr lang="it-IT" sz="1900" dirty="0" err="1">
                <a:solidFill>
                  <a:srgbClr val="FFFFFF"/>
                </a:solidFill>
                <a:hlinkClick r:id="rId2"/>
              </a:rPr>
              <a:t>Github</a:t>
            </a:r>
            <a:endParaRPr lang="it-IT" sz="1900" dirty="0">
              <a:solidFill>
                <a:srgbClr val="FFFFFF"/>
              </a:solidFill>
            </a:endParaRPr>
          </a:p>
          <a:p>
            <a:pPr marL="457200" lvl="1" indent="0">
              <a:buNone/>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sp>
        <p:nvSpPr>
          <p:cNvPr id="2" name="CasellaDiTesto 1">
            <a:extLst>
              <a:ext uri="{FF2B5EF4-FFF2-40B4-BE49-F238E27FC236}">
                <a16:creationId xmlns:a16="http://schemas.microsoft.com/office/drawing/2014/main" id="{EBDB7CFC-8633-4C15-B4D1-5AF9004E1B51}"/>
              </a:ext>
            </a:extLst>
          </p:cNvPr>
          <p:cNvSpPr txBox="1"/>
          <p:nvPr/>
        </p:nvSpPr>
        <p:spPr>
          <a:xfrm>
            <a:off x="1924516" y="4299065"/>
            <a:ext cx="3793667" cy="369332"/>
          </a:xfrm>
          <a:prstGeom prst="rect">
            <a:avLst/>
          </a:prstGeom>
          <a:noFill/>
        </p:spPr>
        <p:txBody>
          <a:bodyPr wrap="none" rtlCol="0">
            <a:spAutoFit/>
          </a:bodyPr>
          <a:lstStyle/>
          <a:p>
            <a:r>
              <a:rPr lang="it-IT" dirty="0"/>
              <a:t>Aggiungere class </a:t>
            </a:r>
            <a:r>
              <a:rPr lang="it-IT" dirty="0" err="1"/>
              <a:t>diagram</a:t>
            </a:r>
            <a:r>
              <a:rPr lang="it-IT" dirty="0"/>
              <a:t> delle librerie</a:t>
            </a:r>
          </a:p>
        </p:txBody>
      </p:sp>
    </p:spTree>
    <p:extLst>
      <p:ext uri="{BB962C8B-B14F-4D97-AF65-F5344CB8AC3E}">
        <p14:creationId xmlns:p14="http://schemas.microsoft.com/office/powerpoint/2010/main" val="3079835642"/>
      </p:ext>
    </p:extLst>
  </p:cSld>
  <p:clrMapOvr>
    <a:masterClrMapping/>
  </p:clrMapOvr>
</p:sld>
</file>

<file path=ppt/theme/theme1.xml><?xml version="1.0" encoding="utf-8"?>
<a:theme xmlns:a="http://schemas.openxmlformats.org/drawingml/2006/main" name="Tema di Office">
  <a:themeElements>
    <a:clrScheme name="Testo scorrevol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2818</TotalTime>
  <Words>2376</Words>
  <Application>Microsoft Office PowerPoint</Application>
  <PresentationFormat>Widescreen</PresentationFormat>
  <Paragraphs>342</Paragraphs>
  <Slides>25</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25</vt:i4>
      </vt:variant>
    </vt:vector>
  </HeadingPairs>
  <TitlesOfParts>
    <vt:vector size="31" baseType="lpstr">
      <vt:lpstr>Arial</vt:lpstr>
      <vt:lpstr>Calibri</vt:lpstr>
      <vt:lpstr>Calibri Light</vt:lpstr>
      <vt:lpstr>Cambria Math</vt:lpstr>
      <vt:lpstr>Wingdings</vt:lpstr>
      <vt:lpstr>Tema di Office</vt:lpstr>
      <vt:lpstr>Algoritmo genetico per la risoluzione di un problema di CVRPTW</vt:lpstr>
      <vt:lpstr>Capacitated vehicle routing problem with time windows</vt:lpstr>
      <vt:lpstr>Formulazione del problema a due indici (veicoli omogenei)</vt:lpstr>
      <vt:lpstr>Algoritmo genetico </vt:lpstr>
      <vt:lpstr>Algoritmo genetico : Codifica </vt:lpstr>
      <vt:lpstr>Algoritmo genetico: Workflow</vt:lpstr>
      <vt:lpstr>Operatori genetici: BCRC e Double Crossover</vt:lpstr>
      <vt:lpstr>Operatori genetici: mutazione</vt:lpstr>
      <vt:lpstr>Struttura dell’algoritmo genetico  </vt:lpstr>
      <vt:lpstr>Soluzione ottima</vt:lpstr>
      <vt:lpstr>Ricerca delle soluzioni iniziali: euristica 1</vt:lpstr>
      <vt:lpstr>Ricerca delle soluzioni iniziali: euristica 2</vt:lpstr>
      <vt:lpstr>Ricerca delle soluzioni iniziali: euristica 3</vt:lpstr>
      <vt:lpstr>Dettagli dell’algoritmo: classe soluzione</vt:lpstr>
      <vt:lpstr>Dettagli dell’algoritmo: classe soluzione</vt:lpstr>
      <vt:lpstr>Dettagli dell’algoritmo: classe soluzione</vt:lpstr>
      <vt:lpstr>Dettagli dell’algoritmo: classe algoritmo_genetico</vt:lpstr>
      <vt:lpstr>Inizializzazione e valutazione della fitness</vt:lpstr>
      <vt:lpstr>Selezione: metodo Montecarlo</vt:lpstr>
      <vt:lpstr>Selezione: simulazione a torneo</vt:lpstr>
      <vt:lpstr>Generazione di nuove soluzioni: Best Cost Route Crossover</vt:lpstr>
      <vt:lpstr>Generazione di nuove soluzioni: Double Crossover</vt:lpstr>
      <vt:lpstr>Generazione di nuove soluzioni: Inversion Mutation</vt:lpstr>
      <vt:lpstr>Generazione di nuove soluzioni: Swap Mutation</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GIUSEPPE DE ROSA</dc:creator>
  <cp:lastModifiedBy>GIUSEPPE DE ROSA</cp:lastModifiedBy>
  <cp:revision>71</cp:revision>
  <dcterms:created xsi:type="dcterms:W3CDTF">2021-06-27T11:13:03Z</dcterms:created>
  <dcterms:modified xsi:type="dcterms:W3CDTF">2021-06-29T20:35:36Z</dcterms:modified>
</cp:coreProperties>
</file>