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300" r:id="rId24"/>
    <p:sldId id="294" r:id="rId25"/>
    <p:sldId id="290" r:id="rId26"/>
    <p:sldId id="292" r:id="rId27"/>
    <p:sldId id="279" r:id="rId28"/>
    <p:sldId id="265" r:id="rId29"/>
    <p:sldId id="293" r:id="rId30"/>
    <p:sldId id="296" r:id="rId31"/>
    <p:sldId id="295" r:id="rId32"/>
    <p:sldId id="297" r:id="rId33"/>
    <p:sldId id="298" r:id="rId34"/>
    <p:sldId id="299"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4A54"/>
    <a:srgbClr val="E5E5E5"/>
    <a:srgbClr val="FFFF00"/>
    <a:srgbClr val="FF0000"/>
    <a:srgbClr val="7ACFF5"/>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82" d="100"/>
          <a:sy n="82"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06/07/2021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06/07/2021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06/07/2021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M63001223  -  D’Ambra Nicola</a:t>
            </a:r>
          </a:p>
          <a:p>
            <a:r>
              <a:rPr lang="it-IT" sz="2000">
                <a:solidFill>
                  <a:schemeClr val="tx1">
                    <a:lumMod val="95000"/>
                    <a:lumOff val="5000"/>
                  </a:schemeClr>
                </a:solidFill>
              </a:rPr>
              <a:t>M63001211  -  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38" name="Gruppo 37">
            <a:extLst>
              <a:ext uri="{FF2B5EF4-FFF2-40B4-BE49-F238E27FC236}">
                <a16:creationId xmlns:a16="http://schemas.microsoft.com/office/drawing/2014/main" id="{B15F8A95-8B6A-4F28-A783-9F85D4BC12C6}"/>
              </a:ext>
            </a:extLst>
          </p:cNvPr>
          <p:cNvGrpSpPr/>
          <p:nvPr/>
        </p:nvGrpSpPr>
        <p:grpSpPr>
          <a:xfrm>
            <a:off x="682962" y="2475801"/>
            <a:ext cx="6588918" cy="4015859"/>
            <a:chOff x="454693" y="2116715"/>
            <a:chExt cx="6816849" cy="4129133"/>
          </a:xfrm>
        </p:grpSpPr>
        <p:grpSp>
          <p:nvGrpSpPr>
            <p:cNvPr id="39" name="Gruppo 38">
              <a:extLst>
                <a:ext uri="{FF2B5EF4-FFF2-40B4-BE49-F238E27FC236}">
                  <a16:creationId xmlns:a16="http://schemas.microsoft.com/office/drawing/2014/main" id="{8A8C49DB-FA64-4D04-87D6-683D9136EB27}"/>
                </a:ext>
              </a:extLst>
            </p:cNvPr>
            <p:cNvGrpSpPr/>
            <p:nvPr/>
          </p:nvGrpSpPr>
          <p:grpSpPr>
            <a:xfrm>
              <a:off x="1317197" y="2116715"/>
              <a:ext cx="5954345" cy="4129133"/>
              <a:chOff x="1041181" y="2074183"/>
              <a:chExt cx="5954345" cy="4129133"/>
            </a:xfrm>
          </p:grpSpPr>
          <p:grpSp>
            <p:nvGrpSpPr>
              <p:cNvPr id="44" name="Gruppo 43">
                <a:extLst>
                  <a:ext uri="{FF2B5EF4-FFF2-40B4-BE49-F238E27FC236}">
                    <a16:creationId xmlns:a16="http://schemas.microsoft.com/office/drawing/2014/main" id="{2ACCBAFA-F32F-46F4-965E-42A5516E32B8}"/>
                  </a:ext>
                </a:extLst>
              </p:cNvPr>
              <p:cNvGrpSpPr/>
              <p:nvPr/>
            </p:nvGrpSpPr>
            <p:grpSpPr>
              <a:xfrm>
                <a:off x="1041181" y="2074183"/>
                <a:ext cx="5954345" cy="4129133"/>
                <a:chOff x="843907" y="2152306"/>
                <a:chExt cx="5954345" cy="4129133"/>
              </a:xfrm>
            </p:grpSpPr>
            <p:sp>
              <p:nvSpPr>
                <p:cNvPr id="48" name="Rettangolo con angoli arrotondati 47">
                  <a:extLst>
                    <a:ext uri="{FF2B5EF4-FFF2-40B4-BE49-F238E27FC236}">
                      <a16:creationId xmlns:a16="http://schemas.microsoft.com/office/drawing/2014/main" id="{8AE34D7C-FAB8-40E3-A7BC-4FA4BEB56633}"/>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50" name="Rettangolo con angoli arrotondati 49">
                  <a:extLst>
                    <a:ext uri="{FF2B5EF4-FFF2-40B4-BE49-F238E27FC236}">
                      <a16:creationId xmlns:a16="http://schemas.microsoft.com/office/drawing/2014/main" id="{89D0CD11-7825-4403-A96D-61B427B96B70}"/>
                    </a:ext>
                  </a:extLst>
                </p:cNvPr>
                <p:cNvSpPr/>
                <p:nvPr/>
              </p:nvSpPr>
              <p:spPr>
                <a:xfrm>
                  <a:off x="4554569" y="2152306"/>
                  <a:ext cx="1522236"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EDF</a:t>
                  </a:r>
                </a:p>
              </p:txBody>
            </p:sp>
            <p:sp>
              <p:nvSpPr>
                <p:cNvPr id="52" name="Decisione 51">
                  <a:extLst>
                    <a:ext uri="{FF2B5EF4-FFF2-40B4-BE49-F238E27FC236}">
                      <a16:creationId xmlns:a16="http://schemas.microsoft.com/office/drawing/2014/main" id="{F43D3980-0814-4651-B7C0-C4DF015BC9D6}"/>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53" name="Rettangolo con angoli arrotondati 52">
                  <a:extLst>
                    <a:ext uri="{FF2B5EF4-FFF2-40B4-BE49-F238E27FC236}">
                      <a16:creationId xmlns:a16="http://schemas.microsoft.com/office/drawing/2014/main" id="{9AF54D12-3161-46EC-BC4F-3290EDBB84A2}"/>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54" name="Rettangolo con angoli arrotondati 53">
                  <a:extLst>
                    <a:ext uri="{FF2B5EF4-FFF2-40B4-BE49-F238E27FC236}">
                      <a16:creationId xmlns:a16="http://schemas.microsoft.com/office/drawing/2014/main" id="{C367B2EE-9964-4C50-82FD-362D8CDDCD45}"/>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55" name="Decisione 54">
                  <a:extLst>
                    <a:ext uri="{FF2B5EF4-FFF2-40B4-BE49-F238E27FC236}">
                      <a16:creationId xmlns:a16="http://schemas.microsoft.com/office/drawing/2014/main" id="{81AB887B-A7F7-43DE-8925-E223FE051072}"/>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56" name="Rettangolo con angoli arrotondati 55">
                  <a:extLst>
                    <a:ext uri="{FF2B5EF4-FFF2-40B4-BE49-F238E27FC236}">
                      <a16:creationId xmlns:a16="http://schemas.microsoft.com/office/drawing/2014/main" id="{4DF8FD63-5A8B-4032-B9F3-41173251FF0B}"/>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57" name="Decisione 56">
                  <a:extLst>
                    <a:ext uri="{FF2B5EF4-FFF2-40B4-BE49-F238E27FC236}">
                      <a16:creationId xmlns:a16="http://schemas.microsoft.com/office/drawing/2014/main" id="{9E5A213C-8B2E-4F80-87B9-0C2E414B399F}"/>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58" name="Connettore 2 57">
                  <a:extLst>
                    <a:ext uri="{FF2B5EF4-FFF2-40B4-BE49-F238E27FC236}">
                      <a16:creationId xmlns:a16="http://schemas.microsoft.com/office/drawing/2014/main" id="{02A875D6-7ED5-4AA8-ADE5-4FE9C36B83B2}"/>
                    </a:ext>
                  </a:extLst>
                </p:cNvPr>
                <p:cNvCxnSpPr>
                  <a:cxnSpLocks/>
                  <a:stCxn id="48" idx="3"/>
                  <a:endCxn id="53"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0EBCA058-543B-40FF-AEA2-B69C44600724}"/>
                    </a:ext>
                  </a:extLst>
                </p:cNvPr>
                <p:cNvCxnSpPr>
                  <a:cxnSpLocks/>
                  <a:stCxn id="53" idx="3"/>
                  <a:endCxn id="50" idx="1"/>
                </p:cNvCxnSpPr>
                <p:nvPr/>
              </p:nvCxnSpPr>
              <p:spPr>
                <a:xfrm flipV="1">
                  <a:off x="3849897" y="2569117"/>
                  <a:ext cx="704672"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3B3215FF-1F64-4879-B26A-80622EF2B981}"/>
                    </a:ext>
                  </a:extLst>
                </p:cNvPr>
                <p:cNvCxnSpPr>
                  <a:cxnSpLocks/>
                  <a:stCxn id="50" idx="2"/>
                  <a:endCxn id="52" idx="0"/>
                </p:cNvCxnSpPr>
                <p:nvPr/>
              </p:nvCxnSpPr>
              <p:spPr>
                <a:xfrm flipH="1">
                  <a:off x="5314435" y="2985928"/>
                  <a:ext cx="1252"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ttore 2 60">
                  <a:extLst>
                    <a:ext uri="{FF2B5EF4-FFF2-40B4-BE49-F238E27FC236}">
                      <a16:creationId xmlns:a16="http://schemas.microsoft.com/office/drawing/2014/main" id="{28D15DD2-AD74-4BA4-AD96-D062CAB9BD6C}"/>
                    </a:ext>
                  </a:extLst>
                </p:cNvPr>
                <p:cNvCxnSpPr>
                  <a:cxnSpLocks/>
                  <a:stCxn id="52" idx="2"/>
                  <a:endCxn id="54"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ttore a gomito 61">
                  <a:extLst>
                    <a:ext uri="{FF2B5EF4-FFF2-40B4-BE49-F238E27FC236}">
                      <a16:creationId xmlns:a16="http://schemas.microsoft.com/office/drawing/2014/main" id="{100EC703-5E44-4BB2-A390-13D406C5DC41}"/>
                    </a:ext>
                  </a:extLst>
                </p:cNvPr>
                <p:cNvCxnSpPr>
                  <a:cxnSpLocks/>
                  <a:stCxn id="54" idx="2"/>
                  <a:endCxn id="55"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E0527F80-4383-45D4-A4C9-B3010376E800}"/>
                    </a:ext>
                  </a:extLst>
                </p:cNvPr>
                <p:cNvCxnSpPr>
                  <a:cxnSpLocks/>
                  <a:stCxn id="55" idx="1"/>
                  <a:endCxn id="56"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ttore a gomito 63">
                  <a:extLst>
                    <a:ext uri="{FF2B5EF4-FFF2-40B4-BE49-F238E27FC236}">
                      <a16:creationId xmlns:a16="http://schemas.microsoft.com/office/drawing/2014/main" id="{93872998-B253-4B3C-BDAF-102DD7A3A9FE}"/>
                    </a:ext>
                  </a:extLst>
                </p:cNvPr>
                <p:cNvCxnSpPr>
                  <a:cxnSpLocks/>
                  <a:stCxn id="55" idx="0"/>
                  <a:endCxn id="57"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0B14C2EF-35D7-4648-9CF1-CB3F8FD836F8}"/>
                    </a:ext>
                  </a:extLst>
                </p:cNvPr>
                <p:cNvCxnSpPr>
                  <a:cxnSpLocks/>
                  <a:stCxn id="57" idx="0"/>
                  <a:endCxn id="53"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E00D0A14-709D-4C86-8B5D-9BD0F0467824}"/>
                    </a:ext>
                  </a:extLst>
                </p:cNvPr>
                <p:cNvCxnSpPr>
                  <a:cxnSpLocks/>
                  <a:stCxn id="57"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B7F8A84E-72D7-4D25-89E2-DBD4772AE9E8}"/>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8" name="CasellaDiTesto 67">
                  <a:extLst>
                    <a:ext uri="{FF2B5EF4-FFF2-40B4-BE49-F238E27FC236}">
                      <a16:creationId xmlns:a16="http://schemas.microsoft.com/office/drawing/2014/main" id="{9FDC7687-D001-4048-B140-FC30F911FA9B}"/>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69" name="CasellaDiTesto 68">
                  <a:extLst>
                    <a:ext uri="{FF2B5EF4-FFF2-40B4-BE49-F238E27FC236}">
                      <a16:creationId xmlns:a16="http://schemas.microsoft.com/office/drawing/2014/main" id="{6B430A61-4213-419E-BD3E-5E7F208DCE03}"/>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70" name="CasellaDiTesto 69">
                  <a:extLst>
                    <a:ext uri="{FF2B5EF4-FFF2-40B4-BE49-F238E27FC236}">
                      <a16:creationId xmlns:a16="http://schemas.microsoft.com/office/drawing/2014/main" id="{459824F9-6285-4661-BA36-F93C5A076358}"/>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71" name="CasellaDiTesto 70">
                  <a:extLst>
                    <a:ext uri="{FF2B5EF4-FFF2-40B4-BE49-F238E27FC236}">
                      <a16:creationId xmlns:a16="http://schemas.microsoft.com/office/drawing/2014/main" id="{E7636318-6D35-4909-AE4B-482CBC25A31A}"/>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72" name="Connettore a gomito 71">
                  <a:extLst>
                    <a:ext uri="{FF2B5EF4-FFF2-40B4-BE49-F238E27FC236}">
                      <a16:creationId xmlns:a16="http://schemas.microsoft.com/office/drawing/2014/main" id="{B0DCF6C8-ACC4-4896-A2EF-F32BE1EF081A}"/>
                    </a:ext>
                  </a:extLst>
                </p:cNvPr>
                <p:cNvCxnSpPr>
                  <a:cxnSpLocks/>
                  <a:stCxn id="52" idx="3"/>
                  <a:endCxn id="50" idx="3"/>
                </p:cNvCxnSpPr>
                <p:nvPr/>
              </p:nvCxnSpPr>
              <p:spPr>
                <a:xfrm flipV="1">
                  <a:off x="6018177" y="2569117"/>
                  <a:ext cx="58628" cy="1280801"/>
                </a:xfrm>
                <a:prstGeom prst="bentConnector3">
                  <a:avLst>
                    <a:gd name="adj1" fmla="val 4899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88762C2D-6590-4A9E-BFD1-ECBB3CF90A3F}"/>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45" name="Ovale 44">
                <a:extLst>
                  <a:ext uri="{FF2B5EF4-FFF2-40B4-BE49-F238E27FC236}">
                    <a16:creationId xmlns:a16="http://schemas.microsoft.com/office/drawing/2014/main" id="{83A6FAEF-4CE2-49FB-9F71-0FF907C7CD32}"/>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46" name="Connettore 2 45">
                <a:extLst>
                  <a:ext uri="{FF2B5EF4-FFF2-40B4-BE49-F238E27FC236}">
                    <a16:creationId xmlns:a16="http://schemas.microsoft.com/office/drawing/2014/main" id="{5DE64E5D-62D9-4E68-8E3E-B7E431BBB56D}"/>
                  </a:ext>
                </a:extLst>
              </p:cNvPr>
              <p:cNvCxnSpPr>
                <a:cxnSpLocks/>
                <a:stCxn id="56" idx="0"/>
                <a:endCxn id="45"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CasellaDiTesto 39">
              <a:extLst>
                <a:ext uri="{FF2B5EF4-FFF2-40B4-BE49-F238E27FC236}">
                  <a16:creationId xmlns:a16="http://schemas.microsoft.com/office/drawing/2014/main" id="{FAE2CB7D-03E4-400C-8BA6-DA97D2653D6F}"/>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41" name="Ovale 40">
              <a:extLst>
                <a:ext uri="{FF2B5EF4-FFF2-40B4-BE49-F238E27FC236}">
                  <a16:creationId xmlns:a16="http://schemas.microsoft.com/office/drawing/2014/main" id="{0BD8878D-C3E0-4605-B241-F3B1B155AEBD}"/>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17D3672F-882D-4404-95B6-48BEFD068D96}"/>
                </a:ext>
              </a:extLst>
            </p:cNvPr>
            <p:cNvSpPr txBox="1"/>
            <p:nvPr/>
          </p:nvSpPr>
          <p:spPr>
            <a:xfrm>
              <a:off x="454693" y="2164315"/>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43" name="Connettore 2 42">
              <a:extLst>
                <a:ext uri="{FF2B5EF4-FFF2-40B4-BE49-F238E27FC236}">
                  <a16:creationId xmlns:a16="http://schemas.microsoft.com/office/drawing/2014/main" id="{1402E802-7C6F-48B4-81BC-9DD418F8C886}"/>
                </a:ext>
              </a:extLst>
            </p:cNvPr>
            <p:cNvCxnSpPr>
              <a:cxnSpLocks/>
              <a:stCxn id="41" idx="6"/>
              <a:endCxn id="48"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5" name="Gruppo 34">
            <a:extLst>
              <a:ext uri="{FF2B5EF4-FFF2-40B4-BE49-F238E27FC236}">
                <a16:creationId xmlns:a16="http://schemas.microsoft.com/office/drawing/2014/main" id="{2B19996D-713F-4C45-97FE-FDBB3EB2D6D2}"/>
              </a:ext>
            </a:extLst>
          </p:cNvPr>
          <p:cNvGrpSpPr/>
          <p:nvPr/>
        </p:nvGrpSpPr>
        <p:grpSpPr>
          <a:xfrm>
            <a:off x="682962" y="2475801"/>
            <a:ext cx="6588918" cy="4015859"/>
            <a:chOff x="454693" y="2116715"/>
            <a:chExt cx="6816849" cy="4129133"/>
          </a:xfrm>
        </p:grpSpPr>
        <p:grpSp>
          <p:nvGrpSpPr>
            <p:cNvPr id="36" name="Gruppo 35">
              <a:extLst>
                <a:ext uri="{FF2B5EF4-FFF2-40B4-BE49-F238E27FC236}">
                  <a16:creationId xmlns:a16="http://schemas.microsoft.com/office/drawing/2014/main" id="{4D7C6620-0215-4A0B-BC2F-EF42CBEC8D26}"/>
                </a:ext>
              </a:extLst>
            </p:cNvPr>
            <p:cNvGrpSpPr/>
            <p:nvPr/>
          </p:nvGrpSpPr>
          <p:grpSpPr>
            <a:xfrm>
              <a:off x="1317197" y="2116715"/>
              <a:ext cx="5954345" cy="4129133"/>
              <a:chOff x="1041181" y="2074183"/>
              <a:chExt cx="5954345" cy="4129133"/>
            </a:xfrm>
          </p:grpSpPr>
          <p:grpSp>
            <p:nvGrpSpPr>
              <p:cNvPr id="72" name="Gruppo 71">
                <a:extLst>
                  <a:ext uri="{FF2B5EF4-FFF2-40B4-BE49-F238E27FC236}">
                    <a16:creationId xmlns:a16="http://schemas.microsoft.com/office/drawing/2014/main" id="{0514B2A4-0448-4D1A-8BEC-387145B9F0D8}"/>
                  </a:ext>
                </a:extLst>
              </p:cNvPr>
              <p:cNvGrpSpPr/>
              <p:nvPr/>
            </p:nvGrpSpPr>
            <p:grpSpPr>
              <a:xfrm>
                <a:off x="1041181" y="2074183"/>
                <a:ext cx="5954345" cy="4129133"/>
                <a:chOff x="843907" y="2152306"/>
                <a:chExt cx="5954345" cy="4129133"/>
              </a:xfrm>
            </p:grpSpPr>
            <p:sp>
              <p:nvSpPr>
                <p:cNvPr id="75" name="Rettangolo con angoli arrotondati 74">
                  <a:extLst>
                    <a:ext uri="{FF2B5EF4-FFF2-40B4-BE49-F238E27FC236}">
                      <a16:creationId xmlns:a16="http://schemas.microsoft.com/office/drawing/2014/main" id="{CF2E5AF5-393A-4DCB-B1DD-ED6808B82486}"/>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76" name="Rettangolo con angoli arrotondati 75">
                  <a:extLst>
                    <a:ext uri="{FF2B5EF4-FFF2-40B4-BE49-F238E27FC236}">
                      <a16:creationId xmlns:a16="http://schemas.microsoft.com/office/drawing/2014/main" id="{8DF55428-9CBF-411A-BA86-994AE227A8C0}"/>
                    </a:ext>
                  </a:extLst>
                </p:cNvPr>
                <p:cNvSpPr/>
                <p:nvPr/>
              </p:nvSpPr>
              <p:spPr>
                <a:xfrm>
                  <a:off x="4488765" y="2152306"/>
                  <a:ext cx="1661284"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MDPDF</a:t>
                  </a:r>
                </a:p>
              </p:txBody>
            </p:sp>
            <p:sp>
              <p:nvSpPr>
                <p:cNvPr id="77" name="Decisione 76">
                  <a:extLst>
                    <a:ext uri="{FF2B5EF4-FFF2-40B4-BE49-F238E27FC236}">
                      <a16:creationId xmlns:a16="http://schemas.microsoft.com/office/drawing/2014/main" id="{AF23F583-22E9-48A6-ABB5-9CAC6D294061}"/>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78" name="Rettangolo con angoli arrotondati 77">
                  <a:extLst>
                    <a:ext uri="{FF2B5EF4-FFF2-40B4-BE49-F238E27FC236}">
                      <a16:creationId xmlns:a16="http://schemas.microsoft.com/office/drawing/2014/main" id="{2673AAFD-45C3-4243-BC8D-39CDF50A04BD}"/>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79" name="Rettangolo con angoli arrotondati 78">
                  <a:extLst>
                    <a:ext uri="{FF2B5EF4-FFF2-40B4-BE49-F238E27FC236}">
                      <a16:creationId xmlns:a16="http://schemas.microsoft.com/office/drawing/2014/main" id="{8F17408A-F84E-46FE-8D60-14B88D48E45B}"/>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80" name="Decisione 79">
                  <a:extLst>
                    <a:ext uri="{FF2B5EF4-FFF2-40B4-BE49-F238E27FC236}">
                      <a16:creationId xmlns:a16="http://schemas.microsoft.com/office/drawing/2014/main" id="{ECBA95E0-53D2-4868-8B51-7169A32F2955}"/>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81" name="Rettangolo con angoli arrotondati 80">
                  <a:extLst>
                    <a:ext uri="{FF2B5EF4-FFF2-40B4-BE49-F238E27FC236}">
                      <a16:creationId xmlns:a16="http://schemas.microsoft.com/office/drawing/2014/main" id="{08AC20BA-E49D-4CF0-8FA0-960ABAF2DDC0}"/>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82" name="Decisione 81">
                  <a:extLst>
                    <a:ext uri="{FF2B5EF4-FFF2-40B4-BE49-F238E27FC236}">
                      <a16:creationId xmlns:a16="http://schemas.microsoft.com/office/drawing/2014/main" id="{BF7A547F-BA7C-4CF3-96CA-69521AE5A979}"/>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83" name="Connettore 2 82">
                  <a:extLst>
                    <a:ext uri="{FF2B5EF4-FFF2-40B4-BE49-F238E27FC236}">
                      <a16:creationId xmlns:a16="http://schemas.microsoft.com/office/drawing/2014/main" id="{82A94B88-3531-4314-BD24-4A9E3DF4FA1A}"/>
                    </a:ext>
                  </a:extLst>
                </p:cNvPr>
                <p:cNvCxnSpPr>
                  <a:cxnSpLocks/>
                  <a:stCxn id="75" idx="3"/>
                  <a:endCxn id="78"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5B591B24-622B-4330-B944-BB9E4166B010}"/>
                    </a:ext>
                  </a:extLst>
                </p:cNvPr>
                <p:cNvCxnSpPr>
                  <a:cxnSpLocks/>
                  <a:stCxn id="78" idx="3"/>
                  <a:endCxn id="76" idx="1"/>
                </p:cNvCxnSpPr>
                <p:nvPr/>
              </p:nvCxnSpPr>
              <p:spPr>
                <a:xfrm flipV="1">
                  <a:off x="3849897" y="2569117"/>
                  <a:ext cx="638868"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5FEC8B40-4DE4-4873-A45C-28710414D046}"/>
                    </a:ext>
                  </a:extLst>
                </p:cNvPr>
                <p:cNvCxnSpPr>
                  <a:cxnSpLocks/>
                  <a:stCxn id="76" idx="2"/>
                  <a:endCxn id="77" idx="0"/>
                </p:cNvCxnSpPr>
                <p:nvPr/>
              </p:nvCxnSpPr>
              <p:spPr>
                <a:xfrm flipH="1">
                  <a:off x="5314434" y="2985928"/>
                  <a:ext cx="4973"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a:extLst>
                    <a:ext uri="{FF2B5EF4-FFF2-40B4-BE49-F238E27FC236}">
                      <a16:creationId xmlns:a16="http://schemas.microsoft.com/office/drawing/2014/main" id="{93A27198-E3FB-4910-8BD9-F6C4BD9CAF1A}"/>
                    </a:ext>
                  </a:extLst>
                </p:cNvPr>
                <p:cNvCxnSpPr>
                  <a:cxnSpLocks/>
                  <a:stCxn id="77" idx="2"/>
                  <a:endCxn id="79"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ttore a gomito 86">
                  <a:extLst>
                    <a:ext uri="{FF2B5EF4-FFF2-40B4-BE49-F238E27FC236}">
                      <a16:creationId xmlns:a16="http://schemas.microsoft.com/office/drawing/2014/main" id="{96F7DD8E-5C7F-4164-9B24-F4AD7F046227}"/>
                    </a:ext>
                  </a:extLst>
                </p:cNvPr>
                <p:cNvCxnSpPr>
                  <a:cxnSpLocks/>
                  <a:stCxn id="79" idx="2"/>
                  <a:endCxn id="80"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ttore 2 87">
                  <a:extLst>
                    <a:ext uri="{FF2B5EF4-FFF2-40B4-BE49-F238E27FC236}">
                      <a16:creationId xmlns:a16="http://schemas.microsoft.com/office/drawing/2014/main" id="{0DBF26A1-EA9A-44DB-AC6C-CD70834CC43F}"/>
                    </a:ext>
                  </a:extLst>
                </p:cNvPr>
                <p:cNvCxnSpPr>
                  <a:cxnSpLocks/>
                  <a:stCxn id="80" idx="1"/>
                  <a:endCxn id="81"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ttore a gomito 88">
                  <a:extLst>
                    <a:ext uri="{FF2B5EF4-FFF2-40B4-BE49-F238E27FC236}">
                      <a16:creationId xmlns:a16="http://schemas.microsoft.com/office/drawing/2014/main" id="{E1302E6F-AEF7-47A8-91C6-39DC9E9A1679}"/>
                    </a:ext>
                  </a:extLst>
                </p:cNvPr>
                <p:cNvCxnSpPr>
                  <a:cxnSpLocks/>
                  <a:stCxn id="80" idx="0"/>
                  <a:endCxn id="82"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a:extLst>
                    <a:ext uri="{FF2B5EF4-FFF2-40B4-BE49-F238E27FC236}">
                      <a16:creationId xmlns:a16="http://schemas.microsoft.com/office/drawing/2014/main" id="{E2C2AF26-9380-42E2-B2A9-9D196F61841B}"/>
                    </a:ext>
                  </a:extLst>
                </p:cNvPr>
                <p:cNvCxnSpPr>
                  <a:cxnSpLocks/>
                  <a:stCxn id="82" idx="0"/>
                  <a:endCxn id="78"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ttore 2 90">
                  <a:extLst>
                    <a:ext uri="{FF2B5EF4-FFF2-40B4-BE49-F238E27FC236}">
                      <a16:creationId xmlns:a16="http://schemas.microsoft.com/office/drawing/2014/main" id="{96AC2E6D-4626-4E3D-9506-8651CB2BED39}"/>
                    </a:ext>
                  </a:extLst>
                </p:cNvPr>
                <p:cNvCxnSpPr>
                  <a:cxnSpLocks/>
                  <a:stCxn id="82"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EFA8C2A-C5AC-4550-B80C-680CE38A36CF}"/>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93" name="CasellaDiTesto 92">
                  <a:extLst>
                    <a:ext uri="{FF2B5EF4-FFF2-40B4-BE49-F238E27FC236}">
                      <a16:creationId xmlns:a16="http://schemas.microsoft.com/office/drawing/2014/main" id="{372D385B-8946-4E38-A49D-FB7E39108CC1}"/>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94" name="CasellaDiTesto 93">
                  <a:extLst>
                    <a:ext uri="{FF2B5EF4-FFF2-40B4-BE49-F238E27FC236}">
                      <a16:creationId xmlns:a16="http://schemas.microsoft.com/office/drawing/2014/main" id="{6C46C754-EC4C-4EF2-9644-66FAF32E51A8}"/>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95" name="CasellaDiTesto 94">
                  <a:extLst>
                    <a:ext uri="{FF2B5EF4-FFF2-40B4-BE49-F238E27FC236}">
                      <a16:creationId xmlns:a16="http://schemas.microsoft.com/office/drawing/2014/main" id="{72407578-58B7-4F92-8532-9BA594EE25BD}"/>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96" name="CasellaDiTesto 95">
                  <a:extLst>
                    <a:ext uri="{FF2B5EF4-FFF2-40B4-BE49-F238E27FC236}">
                      <a16:creationId xmlns:a16="http://schemas.microsoft.com/office/drawing/2014/main" id="{6B9659BE-7C8F-4AAF-8405-FA96E732B52C}"/>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97" name="Connettore a gomito 96">
                  <a:extLst>
                    <a:ext uri="{FF2B5EF4-FFF2-40B4-BE49-F238E27FC236}">
                      <a16:creationId xmlns:a16="http://schemas.microsoft.com/office/drawing/2014/main" id="{8B3A011C-51DF-46B1-9DAB-CB5CC9EDBA2F}"/>
                    </a:ext>
                  </a:extLst>
                </p:cNvPr>
                <p:cNvCxnSpPr>
                  <a:cxnSpLocks/>
                  <a:stCxn id="77" idx="3"/>
                  <a:endCxn id="76" idx="3"/>
                </p:cNvCxnSpPr>
                <p:nvPr/>
              </p:nvCxnSpPr>
              <p:spPr>
                <a:xfrm flipV="1">
                  <a:off x="6018177" y="2569117"/>
                  <a:ext cx="131872" cy="1280801"/>
                </a:xfrm>
                <a:prstGeom prst="bentConnector3">
                  <a:avLst>
                    <a:gd name="adj1" fmla="val 279346"/>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a:extLst>
                    <a:ext uri="{FF2B5EF4-FFF2-40B4-BE49-F238E27FC236}">
                      <a16:creationId xmlns:a16="http://schemas.microsoft.com/office/drawing/2014/main" id="{266C0071-46E2-4216-8BB3-E4AD8A2C59FB}"/>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73" name="Ovale 72">
                <a:extLst>
                  <a:ext uri="{FF2B5EF4-FFF2-40B4-BE49-F238E27FC236}">
                    <a16:creationId xmlns:a16="http://schemas.microsoft.com/office/drawing/2014/main" id="{26BDA267-5721-460B-BC0C-3199BFA3C5B5}"/>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74" name="Connettore 2 73">
                <a:extLst>
                  <a:ext uri="{FF2B5EF4-FFF2-40B4-BE49-F238E27FC236}">
                    <a16:creationId xmlns:a16="http://schemas.microsoft.com/office/drawing/2014/main" id="{E9A249E8-3A6B-499C-A114-107B19A52921}"/>
                  </a:ext>
                </a:extLst>
              </p:cNvPr>
              <p:cNvCxnSpPr>
                <a:cxnSpLocks/>
                <a:stCxn id="81" idx="0"/>
                <a:endCxn id="73"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8" name="CasellaDiTesto 67">
              <a:extLst>
                <a:ext uri="{FF2B5EF4-FFF2-40B4-BE49-F238E27FC236}">
                  <a16:creationId xmlns:a16="http://schemas.microsoft.com/office/drawing/2014/main" id="{D6921869-27F6-43DC-898F-27BE22099E0F}"/>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69" name="Ovale 68">
              <a:extLst>
                <a:ext uri="{FF2B5EF4-FFF2-40B4-BE49-F238E27FC236}">
                  <a16:creationId xmlns:a16="http://schemas.microsoft.com/office/drawing/2014/main" id="{BDAA24E1-33AF-4D51-9FFB-84AE5915633F}"/>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asellaDiTesto 69">
              <a:extLst>
                <a:ext uri="{FF2B5EF4-FFF2-40B4-BE49-F238E27FC236}">
                  <a16:creationId xmlns:a16="http://schemas.microsoft.com/office/drawing/2014/main" id="{0EF0FC1A-9948-4254-94B4-7DF90D58E4E6}"/>
                </a:ext>
              </a:extLst>
            </p:cNvPr>
            <p:cNvSpPr txBox="1"/>
            <p:nvPr/>
          </p:nvSpPr>
          <p:spPr>
            <a:xfrm>
              <a:off x="454693" y="2173909"/>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71" name="Connettore 2 70">
              <a:extLst>
                <a:ext uri="{FF2B5EF4-FFF2-40B4-BE49-F238E27FC236}">
                  <a16:creationId xmlns:a16="http://schemas.microsoft.com/office/drawing/2014/main" id="{4454697B-74A0-44F8-B4DB-753931C0EBB3}"/>
                </a:ext>
              </a:extLst>
            </p:cNvPr>
            <p:cNvCxnSpPr>
              <a:cxnSpLocks/>
              <a:stCxn id="69" idx="6"/>
              <a:endCxn id="75"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555379" y="4226768"/>
            <a:ext cx="2721897" cy="46639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Operatore di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Cost Route </a:t>
            </a:r>
            <a:r>
              <a:rPr lang="it-IT" sz="4000" dirty="0">
                <a:solidFill>
                  <a:srgbClr val="FFFFFF"/>
                </a:solidFill>
              </a:rPr>
              <a:t>C</a:t>
            </a:r>
            <a:r>
              <a:rPr lang="it-IT" sz="4000">
                <a:solidFill>
                  <a:srgbClr val="FFFFFF"/>
                </a:solidFill>
              </a:rPr>
              <a:t>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Istance</a:t>
            </a:r>
            <a:r>
              <a:rPr lang="it-IT" sz="1400" i="1" dirty="0">
                <a:solidFill>
                  <a:srgbClr val="FFFFFF"/>
                </a:solidFill>
              </a:rPr>
              <a:t> </a:t>
            </a:r>
            <a:r>
              <a:rPr lang="it-IT" sz="1400" dirty="0">
                <a:solidFill>
                  <a:srgbClr val="FFFFFF"/>
                </a:solidFill>
              </a:rPr>
              <a:t>: istanza del problema di CVRPTW da analizzare.</a:t>
            </a:r>
          </a:p>
          <a:p>
            <a:pPr lvl="1">
              <a:buFont typeface="Wingdings" panose="05000000000000000000" pitchFamily="2" charset="2"/>
              <a:buChar char="Ø"/>
            </a:pPr>
            <a:r>
              <a:rPr lang="it-IT" sz="1400" b="1" i="1" dirty="0" err="1">
                <a:solidFill>
                  <a:srgbClr val="FFFFFF"/>
                </a:solidFill>
              </a:rPr>
              <a:t>Population</a:t>
            </a:r>
            <a:r>
              <a:rPr lang="it-IT" sz="1400" b="1" dirty="0">
                <a:solidFill>
                  <a:srgbClr val="FFFFFF"/>
                </a:solidFill>
              </a:rPr>
              <a:t> </a:t>
            </a:r>
            <a:r>
              <a:rPr lang="it-IT" sz="1400" dirty="0">
                <a:solidFill>
                  <a:srgbClr val="FFFFFF"/>
                </a:solidFill>
              </a:rPr>
              <a:t>: popolazione di soluzioni . </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Gen_starting_population_MDPDF</a:t>
            </a:r>
            <a:r>
              <a:rPr lang="it-IT" sz="1400" b="1" i="1" dirty="0">
                <a:solidFill>
                  <a:srgbClr val="FFFFFF"/>
                </a:solidFill>
              </a:rPr>
              <a:t>/EDF/NF</a:t>
            </a:r>
            <a:r>
              <a:rPr lang="it-IT" sz="1400" dirty="0">
                <a:solidFill>
                  <a:srgbClr val="FFFFFF"/>
                </a:solidFill>
              </a:rPr>
              <a:t>: genera la popolazione iniziale con l’euristica MDPDF/EDF/NF. </a:t>
            </a:r>
          </a:p>
          <a:p>
            <a:pPr lvl="1">
              <a:buFont typeface="Wingdings" panose="05000000000000000000" pitchFamily="2" charset="2"/>
              <a:buChar char="Ø"/>
            </a:pPr>
            <a:r>
              <a:rPr lang="it-IT" sz="1400" b="1" i="1" dirty="0" err="1">
                <a:solidFill>
                  <a:srgbClr val="FFFFFF"/>
                </a:solidFill>
              </a:rPr>
              <a:t>Start_algorithm</a:t>
            </a:r>
            <a:r>
              <a:rPr lang="it-IT" sz="1400" dirty="0">
                <a:solidFill>
                  <a:srgbClr val="FFFFFF"/>
                </a:solidFill>
              </a:rPr>
              <a:t>: avvia l’algoritmo genetico, a tale funzione andranno passati come parametro i valori di : numero minimo di iterazioni, probabilità di mutazione, dimensione della mutazione e </a:t>
            </a:r>
            <a:r>
              <a:rPr lang="it-IT" sz="1400" dirty="0" err="1">
                <a:solidFill>
                  <a:srgbClr val="FFFFFF"/>
                </a:solidFill>
              </a:rPr>
              <a:t>demnsioni</a:t>
            </a:r>
            <a:r>
              <a:rPr lang="it-IT" sz="1400" dirty="0">
                <a:solidFill>
                  <a:srgbClr val="FFFFFF"/>
                </a:solidFill>
              </a:rPr>
              <a:t> di mutazione e crossover.</a:t>
            </a:r>
          </a:p>
          <a:p>
            <a:pPr lvl="1">
              <a:buFont typeface="Wingdings" panose="05000000000000000000" pitchFamily="2" charset="2"/>
              <a:buChar char="Ø"/>
            </a:pPr>
            <a:r>
              <a:rPr lang="it-IT" sz="1400" b="1" i="1" dirty="0" err="1">
                <a:solidFill>
                  <a:srgbClr val="FFFFFF"/>
                </a:solidFill>
              </a:rPr>
              <a:t>Compute_cumulative_fitness</a:t>
            </a:r>
            <a:r>
              <a:rPr lang="it-IT" sz="1400" b="1" i="1" dirty="0">
                <a:solidFill>
                  <a:srgbClr val="FFFFFF"/>
                </a:solidFill>
              </a:rPr>
              <a:t> : </a:t>
            </a:r>
            <a:r>
              <a:rPr lang="it-IT" sz="1400" dirty="0">
                <a:solidFill>
                  <a:srgbClr val="FFFFFF"/>
                </a:solidFill>
              </a:rPr>
              <a:t>calcola la lista di fitness cumulate .</a:t>
            </a:r>
            <a:r>
              <a:rPr lang="it-IT" sz="1400" b="1" i="1" dirty="0">
                <a:solidFill>
                  <a:srgbClr val="FFFFFF"/>
                </a:solidFill>
              </a:rPr>
              <a:t>  </a:t>
            </a:r>
            <a:endParaRPr lang="it-IT" sz="1400" dirty="0">
              <a:solidFill>
                <a:srgbClr val="FFFFFF"/>
              </a:solidFill>
            </a:endParaRPr>
          </a:p>
          <a:p>
            <a:pPr lvl="1">
              <a:buFont typeface="Wingdings" panose="05000000000000000000" pitchFamily="2" charset="2"/>
              <a:buChar char="Ø"/>
            </a:pPr>
            <a:r>
              <a:rPr lang="it-IT" sz="1400" b="1" i="1" dirty="0" err="1">
                <a:solidFill>
                  <a:srgbClr val="FFFFFF"/>
                </a:solidFill>
              </a:rPr>
              <a:t>Two_Worst_solution</a:t>
            </a:r>
            <a:r>
              <a:rPr lang="it-IT" sz="1400" dirty="0">
                <a:solidFill>
                  <a:srgbClr val="FFFFFF"/>
                </a:solidFill>
              </a:rPr>
              <a:t> : restituisce le due soluzioni peggiori .</a:t>
            </a:r>
          </a:p>
          <a:p>
            <a:pPr lvl="1">
              <a:buFont typeface="Wingdings" panose="05000000000000000000" pitchFamily="2" charset="2"/>
              <a:buChar char="Ø"/>
            </a:pPr>
            <a:r>
              <a:rPr lang="it-IT" sz="1400" b="1" i="1" dirty="0" err="1">
                <a:solidFill>
                  <a:srgbClr val="FFFFFF"/>
                </a:solidFill>
              </a:rPr>
              <a:t>Update_population</a:t>
            </a:r>
            <a:r>
              <a:rPr lang="it-IT" sz="1400" b="1" i="1" dirty="0">
                <a:solidFill>
                  <a:srgbClr val="FFFFFF"/>
                </a:solidFill>
              </a:rPr>
              <a:t> </a:t>
            </a:r>
            <a:r>
              <a:rPr lang="it-IT" sz="1400" dirty="0">
                <a:solidFill>
                  <a:srgbClr val="FFFFFF"/>
                </a:solidFill>
              </a:rPr>
              <a:t>: aggiorna la popolazione con le nuove soluzioni ottenute . </a:t>
            </a:r>
          </a:p>
          <a:p>
            <a:pPr lvl="1">
              <a:buFont typeface="Wingdings" panose="05000000000000000000" pitchFamily="2" charset="2"/>
              <a:buChar char="Ø"/>
            </a:pPr>
            <a:r>
              <a:rPr lang="it-IT" sz="1400" b="1" i="1" dirty="0" err="1">
                <a:solidFill>
                  <a:srgbClr val="FFFFFF"/>
                </a:solidFill>
              </a:rPr>
              <a:t>Worst_solution</a:t>
            </a:r>
            <a:r>
              <a:rPr lang="it-IT" sz="1400" b="1" i="1" dirty="0">
                <a:solidFill>
                  <a:srgbClr val="FFFFFF"/>
                </a:solidFill>
              </a:rPr>
              <a:t>/</a:t>
            </a:r>
            <a:r>
              <a:rPr lang="it-IT" sz="1400" b="1" i="1" dirty="0" err="1">
                <a:solidFill>
                  <a:srgbClr val="FFFFFF"/>
                </a:solidFill>
              </a:rPr>
              <a:t>Best_solution</a:t>
            </a:r>
            <a:r>
              <a:rPr lang="it-IT" sz="1400" dirty="0">
                <a:solidFill>
                  <a:srgbClr val="FFFFFF"/>
                </a:solidFill>
              </a:rPr>
              <a:t> : restituisce la soluzione peggiore/migliore.</a:t>
            </a:r>
          </a:p>
          <a:p>
            <a:pPr lvl="1">
              <a:buFont typeface="Wingdings" panose="05000000000000000000" pitchFamily="2" charset="2"/>
              <a:buChar char="Ø"/>
            </a:pPr>
            <a:r>
              <a:rPr lang="it-IT" sz="1400" b="1" i="1" dirty="0" err="1">
                <a:solidFill>
                  <a:srgbClr val="FFFFFF"/>
                </a:solidFill>
              </a:rPr>
              <a:t>Graph_solution</a:t>
            </a:r>
            <a:r>
              <a:rPr lang="it-IT" sz="1400" b="1" i="1" dirty="0">
                <a:solidFill>
                  <a:srgbClr val="FFFFFF"/>
                </a:solidFill>
              </a:rPr>
              <a:t> : </a:t>
            </a:r>
            <a:r>
              <a:rPr lang="it-IT" sz="1400" dirty="0">
                <a:solidFill>
                  <a:srgbClr val="FFFFFF"/>
                </a:solidFill>
              </a:rPr>
              <a:t>stampa il grafo della soluzione .</a:t>
            </a: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1" y="1883450"/>
            <a:ext cx="7583175" cy="479316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1" y="260199"/>
            <a:ext cx="7583175" cy="1490558"/>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7348" y="263597"/>
            <a:ext cx="7166845" cy="1625210"/>
          </a:xfrm>
        </p:spPr>
        <p:txBody>
          <a:bodyPr>
            <a:normAutofit/>
          </a:bodyPr>
          <a:lstStyle/>
          <a:p>
            <a:pPr algn="ctr"/>
            <a:r>
              <a:rPr lang="it-IT" sz="3600">
                <a:solidFill>
                  <a:srgbClr val="FFFFFF"/>
                </a:solidFill>
              </a:rPr>
              <a:t>Implementazione : funzione </a:t>
            </a:r>
            <a:r>
              <a:rPr lang="it-IT" sz="3600" i="1">
                <a:solidFill>
                  <a:srgbClr val="FFFFFF"/>
                </a:solidFill>
              </a:rPr>
              <a:t>Start_algorithm</a:t>
            </a:r>
            <a:endParaRPr lang="it-IT" sz="3600" dirty="0">
              <a:solidFill>
                <a:srgbClr val="FFFFFF"/>
              </a:solidFill>
            </a:endParaRPr>
          </a:p>
        </p:txBody>
      </p:sp>
      <p:sp>
        <p:nvSpPr>
          <p:cNvPr id="5" name="Rettangolo 4">
            <a:extLst>
              <a:ext uri="{FF2B5EF4-FFF2-40B4-BE49-F238E27FC236}">
                <a16:creationId xmlns:a16="http://schemas.microsoft.com/office/drawing/2014/main" id="{5B26B619-5309-4110-BA6D-CBA59DDAC423}"/>
              </a:ext>
            </a:extLst>
          </p:cNvPr>
          <p:cNvSpPr/>
          <p:nvPr/>
        </p:nvSpPr>
        <p:spPr>
          <a:xfrm>
            <a:off x="8020089" y="213544"/>
            <a:ext cx="3968263" cy="6468424"/>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4">
            <a:extLst>
              <a:ext uri="{FF2B5EF4-FFF2-40B4-BE49-F238E27FC236}">
                <a16:creationId xmlns:a16="http://schemas.microsoft.com/office/drawing/2014/main" id="{7C7EE905-F90B-4130-B1B9-9B6EAA56013E}"/>
              </a:ext>
            </a:extLst>
          </p:cNvPr>
          <p:cNvSpPr>
            <a:spLocks noGrp="1"/>
          </p:cNvSpPr>
          <p:nvPr>
            <p:ph idx="1"/>
          </p:nvPr>
        </p:nvSpPr>
        <p:spPr>
          <a:xfrm>
            <a:off x="8122730" y="659705"/>
            <a:ext cx="3777413" cy="6071256"/>
          </a:xfrm>
        </p:spPr>
        <p:txBody>
          <a:bodyPr anchor="ctr">
            <a:normAutofit fontScale="92500" lnSpcReduction="10000"/>
          </a:bodyPr>
          <a:lstStyle/>
          <a:p>
            <a:pPr>
              <a:buFont typeface="Wingdings" panose="05000000000000000000" pitchFamily="2" charset="2"/>
              <a:buChar char="Ø"/>
            </a:pPr>
            <a:r>
              <a:rPr lang="it-IT" sz="1600" dirty="0" err="1">
                <a:solidFill>
                  <a:srgbClr val="FFFFFF"/>
                </a:solidFill>
              </a:rPr>
              <a:t>Start_algorithm</a:t>
            </a:r>
            <a:r>
              <a:rPr lang="it-IT" sz="1600" dirty="0">
                <a:solidFill>
                  <a:srgbClr val="FFFFFF"/>
                </a:solidFill>
              </a:rPr>
              <a:t> (</a:t>
            </a:r>
            <a:r>
              <a:rPr lang="it-IT" sz="1600" dirty="0" err="1">
                <a:solidFill>
                  <a:srgbClr val="FFFFFF"/>
                </a:solidFill>
              </a:rPr>
              <a:t>min_iteration</a:t>
            </a:r>
            <a:r>
              <a:rPr lang="it-IT" sz="1600" dirty="0">
                <a:solidFill>
                  <a:srgbClr val="FFFFFF"/>
                </a:solidFill>
              </a:rPr>
              <a:t>, </a:t>
            </a:r>
            <a:r>
              <a:rPr lang="it-IT" sz="1600" dirty="0" err="1">
                <a:solidFill>
                  <a:srgbClr val="FFFFFF"/>
                </a:solidFill>
              </a:rPr>
              <a:t>mut_prob</a:t>
            </a:r>
            <a:r>
              <a:rPr lang="it-IT" sz="1600" dirty="0">
                <a:solidFill>
                  <a:srgbClr val="FFFFFF"/>
                </a:solidFill>
              </a:rPr>
              <a:t>, </a:t>
            </a:r>
            <a:r>
              <a:rPr lang="it-IT" sz="1600" dirty="0" err="1">
                <a:solidFill>
                  <a:srgbClr val="FFFFFF"/>
                </a:solidFill>
              </a:rPr>
              <a:t>mut_dim</a:t>
            </a:r>
            <a:r>
              <a:rPr lang="it-IT" sz="1600" dirty="0">
                <a:solidFill>
                  <a:srgbClr val="FFFFFF"/>
                </a:solidFill>
              </a:rPr>
              <a:t>, </a:t>
            </a:r>
            <a:r>
              <a:rPr lang="it-IT" sz="1600" dirty="0" err="1">
                <a:solidFill>
                  <a:srgbClr val="FFFFFF"/>
                </a:solidFill>
              </a:rPr>
              <a:t>crossover_dim</a:t>
            </a:r>
            <a:r>
              <a:rPr lang="it-IT" sz="1600" dirty="0">
                <a:solidFill>
                  <a:srgbClr val="FFFFFF"/>
                </a:solidFill>
              </a:rPr>
              <a:t>) è la funzione che effettivamente implementa l’algoritmo genetico. Funziona attraverso una sequenza fissa di passi: </a:t>
            </a:r>
          </a:p>
          <a:p>
            <a:pPr>
              <a:buFont typeface="Wingdings" panose="05000000000000000000" pitchFamily="2" charset="2"/>
              <a:buChar char="Ø"/>
            </a:pPr>
            <a:endParaRPr lang="it-IT" sz="1600" dirty="0">
              <a:solidFill>
                <a:srgbClr val="FFFFFF"/>
              </a:solidFill>
            </a:endParaRPr>
          </a:p>
          <a:p>
            <a:pPr lvl="1">
              <a:buFont typeface="Wingdings" panose="05000000000000000000" pitchFamily="2" charset="2"/>
              <a:buChar char="Ø"/>
            </a:pPr>
            <a:r>
              <a:rPr lang="it-IT" sz="1400" dirty="0">
                <a:solidFill>
                  <a:srgbClr val="FFFFFF"/>
                </a:solidFill>
              </a:rPr>
              <a:t>All’inizio, calcola l’ottimo della popolazione per salvarlo.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Effettua mutazioni (di default swap </a:t>
            </a:r>
            <a:r>
              <a:rPr lang="it-IT" sz="1400" dirty="0" err="1">
                <a:solidFill>
                  <a:srgbClr val="FFFFFF"/>
                </a:solidFill>
              </a:rPr>
              <a:t>mutation</a:t>
            </a:r>
            <a:r>
              <a:rPr lang="it-IT" sz="1400" dirty="0">
                <a:solidFill>
                  <a:srgbClr val="FFFFFF"/>
                </a:solidFill>
              </a:rPr>
              <a:t>) con </a:t>
            </a:r>
            <a:r>
              <a:rPr lang="it-IT" sz="1400" dirty="0" err="1">
                <a:solidFill>
                  <a:srgbClr val="FFFFFF"/>
                </a:solidFill>
              </a:rPr>
              <a:t>randomicità</a:t>
            </a:r>
            <a:r>
              <a:rPr lang="it-IT" sz="1400" dirty="0">
                <a:solidFill>
                  <a:srgbClr val="FFFFFF"/>
                </a:solidFill>
              </a:rPr>
              <a:t> definita da </a:t>
            </a:r>
            <a:r>
              <a:rPr lang="it-IT" sz="1400" dirty="0" err="1">
                <a:solidFill>
                  <a:srgbClr val="FFFFFF"/>
                </a:solidFill>
              </a:rPr>
              <a:t>mut_prob</a:t>
            </a:r>
            <a:r>
              <a:rPr lang="it-IT" sz="1400" dirty="0">
                <a:solidFill>
                  <a:srgbClr val="FFFFFF"/>
                </a:solidFill>
              </a:rPr>
              <a:t> e un numero di volte pari a </a:t>
            </a:r>
            <a:r>
              <a:rPr lang="it-IT" sz="1400" dirty="0" err="1">
                <a:solidFill>
                  <a:srgbClr val="FFFFFF"/>
                </a:solidFill>
              </a:rPr>
              <a:t>mut_dim</a:t>
            </a:r>
            <a:r>
              <a:rPr lang="it-IT" sz="1400" dirty="0">
                <a:solidFill>
                  <a:srgbClr val="FFFFFF"/>
                </a:solidFill>
              </a:rPr>
              <a:t>.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Seleziona due elementi per il crossover (di default selezione Montecarlo).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Applica due crossover: il BCRC se le soluzioni hanno fitness uguale e il double crossover altrimenti. Questa soluzione fornisce, sperimentalmente, prestazioni migliori.</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Sostituisce le soluzioni trovate dal crossover alle soluzioni peggiori della popolazione.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Aggiorna la popolazione calcolandone anche i nuovi peggiori e migliori individui. </a:t>
            </a:r>
          </a:p>
          <a:p>
            <a:pPr lvl="1">
              <a:buFont typeface="Wingdings" panose="05000000000000000000" pitchFamily="2" charset="2"/>
              <a:buChar char="Ø"/>
            </a:pPr>
            <a:endParaRPr lang="it-IT" sz="1400" dirty="0">
              <a:solidFill>
                <a:srgbClr val="FFFFFF"/>
              </a:solidFill>
            </a:endParaRPr>
          </a:p>
        </p:txBody>
      </p:sp>
      <p:sp>
        <p:nvSpPr>
          <p:cNvPr id="7" name="Rettangolo con angoli arrotondati 6">
            <a:extLst>
              <a:ext uri="{FF2B5EF4-FFF2-40B4-BE49-F238E27FC236}">
                <a16:creationId xmlns:a16="http://schemas.microsoft.com/office/drawing/2014/main" id="{0A0EC5BD-5548-4649-81AD-EE59A03BB80A}"/>
              </a:ext>
            </a:extLst>
          </p:cNvPr>
          <p:cNvSpPr/>
          <p:nvPr/>
        </p:nvSpPr>
        <p:spPr>
          <a:xfrm>
            <a:off x="2304662" y="2202025"/>
            <a:ext cx="1623526"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Effettua una mutazione con probabilità </a:t>
            </a:r>
            <a:r>
              <a:rPr lang="it-IT" sz="1000" i="1"/>
              <a:t>mut_prob</a:t>
            </a:r>
            <a:r>
              <a:rPr lang="it-IT" sz="1000"/>
              <a:t> </a:t>
            </a:r>
          </a:p>
        </p:txBody>
      </p:sp>
      <p:sp>
        <p:nvSpPr>
          <p:cNvPr id="12" name="Rettangolo con angoli arrotondati 11">
            <a:extLst>
              <a:ext uri="{FF2B5EF4-FFF2-40B4-BE49-F238E27FC236}">
                <a16:creationId xmlns:a16="http://schemas.microsoft.com/office/drawing/2014/main" id="{1D7CCA8C-126A-43A7-8059-1DE03785931E}"/>
              </a:ext>
            </a:extLst>
          </p:cNvPr>
          <p:cNvSpPr/>
          <p:nvPr/>
        </p:nvSpPr>
        <p:spPr>
          <a:xfrm>
            <a:off x="4585626" y="2202025"/>
            <a:ext cx="1623526"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Seleziona due indici con il metodo Montecarlo o Torneo </a:t>
            </a:r>
          </a:p>
        </p:txBody>
      </p:sp>
      <p:sp>
        <p:nvSpPr>
          <p:cNvPr id="9" name="Decisione 8">
            <a:extLst>
              <a:ext uri="{FF2B5EF4-FFF2-40B4-BE49-F238E27FC236}">
                <a16:creationId xmlns:a16="http://schemas.microsoft.com/office/drawing/2014/main" id="{732D28F0-9099-407E-8C69-B5D4C20C5309}"/>
              </a:ext>
            </a:extLst>
          </p:cNvPr>
          <p:cNvSpPr/>
          <p:nvPr/>
        </p:nvSpPr>
        <p:spPr>
          <a:xfrm>
            <a:off x="5175124" y="2981130"/>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EA320749-AD33-4F27-9D05-8BD0F42A56CD}"/>
              </a:ext>
            </a:extLst>
          </p:cNvPr>
          <p:cNvSpPr/>
          <p:nvPr/>
        </p:nvSpPr>
        <p:spPr>
          <a:xfrm>
            <a:off x="1017037" y="2304662"/>
            <a:ext cx="233265" cy="233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5CD3BA34-6428-4759-BD7D-2C156E403945}"/>
              </a:ext>
            </a:extLst>
          </p:cNvPr>
          <p:cNvSpPr/>
          <p:nvPr/>
        </p:nvSpPr>
        <p:spPr>
          <a:xfrm>
            <a:off x="4005944" y="3452324"/>
            <a:ext cx="789991"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BCRC </a:t>
            </a:r>
          </a:p>
        </p:txBody>
      </p:sp>
      <p:sp>
        <p:nvSpPr>
          <p:cNvPr id="19" name="Rettangolo con angoli arrotondati 18">
            <a:extLst>
              <a:ext uri="{FF2B5EF4-FFF2-40B4-BE49-F238E27FC236}">
                <a16:creationId xmlns:a16="http://schemas.microsoft.com/office/drawing/2014/main" id="{521935E7-51D6-4B1B-ACB9-2259D29F21E0}"/>
              </a:ext>
            </a:extLst>
          </p:cNvPr>
          <p:cNvSpPr/>
          <p:nvPr/>
        </p:nvSpPr>
        <p:spPr>
          <a:xfrm>
            <a:off x="6096000" y="3452324"/>
            <a:ext cx="789991"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Double Crossover </a:t>
            </a:r>
          </a:p>
        </p:txBody>
      </p:sp>
      <p:sp>
        <p:nvSpPr>
          <p:cNvPr id="20" name="Rettangolo con angoli arrotondati 19">
            <a:extLst>
              <a:ext uri="{FF2B5EF4-FFF2-40B4-BE49-F238E27FC236}">
                <a16:creationId xmlns:a16="http://schemas.microsoft.com/office/drawing/2014/main" id="{3AB93AD4-EF75-4A99-BBB1-4934E33A6921}"/>
              </a:ext>
            </a:extLst>
          </p:cNvPr>
          <p:cNvSpPr/>
          <p:nvPr/>
        </p:nvSpPr>
        <p:spPr>
          <a:xfrm>
            <a:off x="4585626" y="4186023"/>
            <a:ext cx="1623526" cy="629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Scambia gli elementi peggiori della popolazione con i nuovi elementi generati se vantaggioso </a:t>
            </a:r>
          </a:p>
        </p:txBody>
      </p:sp>
      <p:sp>
        <p:nvSpPr>
          <p:cNvPr id="22" name="Decisione 21">
            <a:extLst>
              <a:ext uri="{FF2B5EF4-FFF2-40B4-BE49-F238E27FC236}">
                <a16:creationId xmlns:a16="http://schemas.microsoft.com/office/drawing/2014/main" id="{21AFDF5D-DD13-4CE0-A198-833212D5EAE2}"/>
              </a:ext>
            </a:extLst>
          </p:cNvPr>
          <p:cNvSpPr/>
          <p:nvPr/>
        </p:nvSpPr>
        <p:spPr>
          <a:xfrm>
            <a:off x="5171455" y="5101042"/>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F07566D5-B8C9-46F6-80FF-58985A185289}"/>
              </a:ext>
            </a:extLst>
          </p:cNvPr>
          <p:cNvSpPr/>
          <p:nvPr/>
        </p:nvSpPr>
        <p:spPr>
          <a:xfrm>
            <a:off x="2505194" y="5032465"/>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Azzera conteggio</a:t>
            </a:r>
          </a:p>
        </p:txBody>
      </p:sp>
      <p:sp>
        <p:nvSpPr>
          <p:cNvPr id="24" name="Rettangolo con angoli arrotondati 23">
            <a:extLst>
              <a:ext uri="{FF2B5EF4-FFF2-40B4-BE49-F238E27FC236}">
                <a16:creationId xmlns:a16="http://schemas.microsoft.com/office/drawing/2014/main" id="{8536602C-AB39-4E8D-B1B5-F9980E9CD0AA}"/>
              </a:ext>
            </a:extLst>
          </p:cNvPr>
          <p:cNvSpPr/>
          <p:nvPr/>
        </p:nvSpPr>
        <p:spPr>
          <a:xfrm>
            <a:off x="2505194" y="4208106"/>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Aggiorna soluzione migliore corrente </a:t>
            </a:r>
          </a:p>
        </p:txBody>
      </p:sp>
      <p:sp>
        <p:nvSpPr>
          <p:cNvPr id="25" name="Rettangolo con angoli arrotondati 24">
            <a:extLst>
              <a:ext uri="{FF2B5EF4-FFF2-40B4-BE49-F238E27FC236}">
                <a16:creationId xmlns:a16="http://schemas.microsoft.com/office/drawing/2014/main" id="{84D9630E-C786-426C-B38F-EE69C55D19C9}"/>
              </a:ext>
            </a:extLst>
          </p:cNvPr>
          <p:cNvSpPr/>
          <p:nvPr/>
        </p:nvSpPr>
        <p:spPr>
          <a:xfrm>
            <a:off x="4784552" y="5842272"/>
            <a:ext cx="1225672"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Incrementa conteggio </a:t>
            </a:r>
          </a:p>
        </p:txBody>
      </p:sp>
      <p:sp>
        <p:nvSpPr>
          <p:cNvPr id="26" name="Ovale 25">
            <a:extLst>
              <a:ext uri="{FF2B5EF4-FFF2-40B4-BE49-F238E27FC236}">
                <a16:creationId xmlns:a16="http://schemas.microsoft.com/office/drawing/2014/main" id="{56D26FA7-2090-4A8A-B0E4-6CF70D48D41F}"/>
              </a:ext>
            </a:extLst>
          </p:cNvPr>
          <p:cNvSpPr/>
          <p:nvPr/>
        </p:nvSpPr>
        <p:spPr>
          <a:xfrm>
            <a:off x="746450" y="5949574"/>
            <a:ext cx="233265" cy="233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Decisione 26">
            <a:extLst>
              <a:ext uri="{FF2B5EF4-FFF2-40B4-BE49-F238E27FC236}">
                <a16:creationId xmlns:a16="http://schemas.microsoft.com/office/drawing/2014/main" id="{28985A8D-CA00-4859-8ED6-AFE45AFBFB01}"/>
              </a:ext>
            </a:extLst>
          </p:cNvPr>
          <p:cNvSpPr/>
          <p:nvPr/>
        </p:nvSpPr>
        <p:spPr>
          <a:xfrm>
            <a:off x="1946173" y="5914830"/>
            <a:ext cx="451867" cy="302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0B9F26E5-AB2A-4CB2-BC26-37C033178FDA}"/>
              </a:ext>
            </a:extLst>
          </p:cNvPr>
          <p:cNvCxnSpPr>
            <a:stCxn id="10" idx="6"/>
            <a:endCxn id="7" idx="1"/>
          </p:cNvCxnSpPr>
          <p:nvPr/>
        </p:nvCxnSpPr>
        <p:spPr>
          <a:xfrm>
            <a:off x="1250302" y="2421295"/>
            <a:ext cx="1054360" cy="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20ECF06-260C-42FF-BA86-686801A3658D}"/>
              </a:ext>
            </a:extLst>
          </p:cNvPr>
          <p:cNvCxnSpPr>
            <a:stCxn id="7" idx="3"/>
            <a:endCxn id="12" idx="1"/>
          </p:cNvCxnSpPr>
          <p:nvPr/>
        </p:nvCxnSpPr>
        <p:spPr>
          <a:xfrm>
            <a:off x="3928188" y="2425960"/>
            <a:ext cx="657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CFB5616F-A4AA-4D95-8D48-38C39B53C317}"/>
              </a:ext>
            </a:extLst>
          </p:cNvPr>
          <p:cNvCxnSpPr>
            <a:stCxn id="12" idx="2"/>
            <a:endCxn id="9" idx="0"/>
          </p:cNvCxnSpPr>
          <p:nvPr/>
        </p:nvCxnSpPr>
        <p:spPr>
          <a:xfrm>
            <a:off x="5397389" y="2649895"/>
            <a:ext cx="3669" cy="33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EFCDD125-BF58-4CFF-8689-C4AFB4637E47}"/>
              </a:ext>
            </a:extLst>
          </p:cNvPr>
          <p:cNvCxnSpPr>
            <a:cxnSpLocks/>
            <a:stCxn id="20" idx="2"/>
            <a:endCxn id="22" idx="0"/>
          </p:cNvCxnSpPr>
          <p:nvPr/>
        </p:nvCxnSpPr>
        <p:spPr>
          <a:xfrm>
            <a:off x="5397389" y="4815213"/>
            <a:ext cx="0" cy="28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56BCC545-7369-4973-BB5F-9DE4DE247671}"/>
              </a:ext>
            </a:extLst>
          </p:cNvPr>
          <p:cNvCxnSpPr>
            <a:stCxn id="22" idx="2"/>
            <a:endCxn id="25" idx="0"/>
          </p:cNvCxnSpPr>
          <p:nvPr/>
        </p:nvCxnSpPr>
        <p:spPr>
          <a:xfrm flipH="1">
            <a:off x="5397388" y="5403793"/>
            <a:ext cx="1" cy="43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8C1056B4-EF96-46BE-A462-5E58CDAAFD6E}"/>
              </a:ext>
            </a:extLst>
          </p:cNvPr>
          <p:cNvCxnSpPr>
            <a:stCxn id="22" idx="1"/>
            <a:endCxn id="23" idx="3"/>
          </p:cNvCxnSpPr>
          <p:nvPr/>
        </p:nvCxnSpPr>
        <p:spPr>
          <a:xfrm flipH="1">
            <a:off x="3730866" y="5252418"/>
            <a:ext cx="1440589" cy="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FAB68A9A-26DE-449E-93B3-3F00D8E62BC2}"/>
              </a:ext>
            </a:extLst>
          </p:cNvPr>
          <p:cNvCxnSpPr>
            <a:cxnSpLocks/>
            <a:stCxn id="23" idx="0"/>
            <a:endCxn id="24" idx="2"/>
          </p:cNvCxnSpPr>
          <p:nvPr/>
        </p:nvCxnSpPr>
        <p:spPr>
          <a:xfrm flipV="1">
            <a:off x="3118030" y="4655976"/>
            <a:ext cx="0" cy="37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E9BDA171-1916-47DB-B1B0-3CE8B480ED9E}"/>
              </a:ext>
            </a:extLst>
          </p:cNvPr>
          <p:cNvCxnSpPr>
            <a:cxnSpLocks/>
            <a:stCxn id="24" idx="0"/>
            <a:endCxn id="7" idx="2"/>
          </p:cNvCxnSpPr>
          <p:nvPr/>
        </p:nvCxnSpPr>
        <p:spPr>
          <a:xfrm flipH="1" flipV="1">
            <a:off x="3116425" y="2649895"/>
            <a:ext cx="1605" cy="155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2 55">
            <a:extLst>
              <a:ext uri="{FF2B5EF4-FFF2-40B4-BE49-F238E27FC236}">
                <a16:creationId xmlns:a16="http://schemas.microsoft.com/office/drawing/2014/main" id="{10FED004-4601-4F61-9A47-C91B6BFED0B8}"/>
              </a:ext>
            </a:extLst>
          </p:cNvPr>
          <p:cNvCxnSpPr>
            <a:cxnSpLocks/>
            <a:stCxn id="25" idx="1"/>
            <a:endCxn id="27" idx="3"/>
          </p:cNvCxnSpPr>
          <p:nvPr/>
        </p:nvCxnSpPr>
        <p:spPr>
          <a:xfrm flipH="1" flipV="1">
            <a:off x="2398040" y="6066206"/>
            <a:ext cx="23865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91A4C86D-8D21-4A22-ABF5-6C80218E6DC3}"/>
              </a:ext>
            </a:extLst>
          </p:cNvPr>
          <p:cNvCxnSpPr>
            <a:cxnSpLocks/>
            <a:stCxn id="27" idx="1"/>
            <a:endCxn id="26" idx="6"/>
          </p:cNvCxnSpPr>
          <p:nvPr/>
        </p:nvCxnSpPr>
        <p:spPr>
          <a:xfrm flipH="1">
            <a:off x="979715" y="6066206"/>
            <a:ext cx="966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a gomito 62">
            <a:extLst>
              <a:ext uri="{FF2B5EF4-FFF2-40B4-BE49-F238E27FC236}">
                <a16:creationId xmlns:a16="http://schemas.microsoft.com/office/drawing/2014/main" id="{09B49B3F-6546-4668-BAE8-6901A4F2A456}"/>
              </a:ext>
            </a:extLst>
          </p:cNvPr>
          <p:cNvCxnSpPr>
            <a:stCxn id="9" idx="1"/>
            <a:endCxn id="16" idx="0"/>
          </p:cNvCxnSpPr>
          <p:nvPr/>
        </p:nvCxnSpPr>
        <p:spPr>
          <a:xfrm rot="10800000" flipV="1">
            <a:off x="4400940" y="3132506"/>
            <a:ext cx="774184" cy="319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a gomito 64">
            <a:extLst>
              <a:ext uri="{FF2B5EF4-FFF2-40B4-BE49-F238E27FC236}">
                <a16:creationId xmlns:a16="http://schemas.microsoft.com/office/drawing/2014/main" id="{8DEDB27E-2EBA-48A2-B113-0794FD61A102}"/>
              </a:ext>
            </a:extLst>
          </p:cNvPr>
          <p:cNvCxnSpPr>
            <a:stCxn id="9" idx="3"/>
            <a:endCxn id="19" idx="0"/>
          </p:cNvCxnSpPr>
          <p:nvPr/>
        </p:nvCxnSpPr>
        <p:spPr>
          <a:xfrm>
            <a:off x="5626991" y="3132506"/>
            <a:ext cx="864005" cy="319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977E8E84-570D-4F6B-A0EA-2C0C848D84D4}"/>
              </a:ext>
            </a:extLst>
          </p:cNvPr>
          <p:cNvCxnSpPr>
            <a:cxnSpLocks/>
            <a:stCxn id="19" idx="2"/>
            <a:endCxn id="20" idx="3"/>
          </p:cNvCxnSpPr>
          <p:nvPr/>
        </p:nvCxnSpPr>
        <p:spPr>
          <a:xfrm rot="5400000">
            <a:off x="6049862" y="4059484"/>
            <a:ext cx="600424" cy="2818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ttore a gomito 70">
            <a:extLst>
              <a:ext uri="{FF2B5EF4-FFF2-40B4-BE49-F238E27FC236}">
                <a16:creationId xmlns:a16="http://schemas.microsoft.com/office/drawing/2014/main" id="{9A3FAE2F-9714-4068-A48F-21AE585B6D30}"/>
              </a:ext>
            </a:extLst>
          </p:cNvPr>
          <p:cNvCxnSpPr>
            <a:cxnSpLocks/>
            <a:stCxn id="16" idx="2"/>
            <a:endCxn id="20" idx="1"/>
          </p:cNvCxnSpPr>
          <p:nvPr/>
        </p:nvCxnSpPr>
        <p:spPr>
          <a:xfrm rot="16200000" flipH="1">
            <a:off x="4193071" y="4108063"/>
            <a:ext cx="600424" cy="18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ttore a gomito 73">
            <a:extLst>
              <a:ext uri="{FF2B5EF4-FFF2-40B4-BE49-F238E27FC236}">
                <a16:creationId xmlns:a16="http://schemas.microsoft.com/office/drawing/2014/main" id="{249172FE-9B57-4DE6-9675-6E4B2E278222}"/>
              </a:ext>
            </a:extLst>
          </p:cNvPr>
          <p:cNvCxnSpPr>
            <a:cxnSpLocks/>
            <a:stCxn id="27" idx="0"/>
          </p:cNvCxnSpPr>
          <p:nvPr/>
        </p:nvCxnSpPr>
        <p:spPr>
          <a:xfrm rot="5400000" flipH="1" flipV="1">
            <a:off x="763241" y="4054098"/>
            <a:ext cx="3269598" cy="451866"/>
          </a:xfrm>
          <a:prstGeom prst="bentConnector3">
            <a:avLst>
              <a:gd name="adj1" fmla="val 89667"/>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CasellaDiTesto 81">
            <a:extLst>
              <a:ext uri="{FF2B5EF4-FFF2-40B4-BE49-F238E27FC236}">
                <a16:creationId xmlns:a16="http://schemas.microsoft.com/office/drawing/2014/main" id="{CA34588C-5080-435F-951E-658520500BED}"/>
              </a:ext>
            </a:extLst>
          </p:cNvPr>
          <p:cNvSpPr txBox="1"/>
          <p:nvPr/>
        </p:nvSpPr>
        <p:spPr>
          <a:xfrm>
            <a:off x="3730866" y="2762321"/>
            <a:ext cx="1762810" cy="400110"/>
          </a:xfrm>
          <a:prstGeom prst="rect">
            <a:avLst/>
          </a:prstGeom>
          <a:noFill/>
        </p:spPr>
        <p:txBody>
          <a:bodyPr wrap="square" rtlCol="0">
            <a:spAutoFit/>
          </a:bodyPr>
          <a:lstStyle/>
          <a:p>
            <a:pPr algn="ctr"/>
            <a:r>
              <a:rPr lang="it-IT" sz="1000" i="1">
                <a:solidFill>
                  <a:srgbClr val="0070C0"/>
                </a:solidFill>
              </a:rPr>
              <a:t>Genitori con</a:t>
            </a:r>
          </a:p>
          <a:p>
            <a:pPr algn="ctr"/>
            <a:r>
              <a:rPr lang="it-IT" sz="1000" i="1">
                <a:solidFill>
                  <a:srgbClr val="0070C0"/>
                </a:solidFill>
              </a:rPr>
              <a:t>fitness uguale</a:t>
            </a:r>
          </a:p>
        </p:txBody>
      </p:sp>
      <p:sp>
        <p:nvSpPr>
          <p:cNvPr id="83" name="CasellaDiTesto 82">
            <a:extLst>
              <a:ext uri="{FF2B5EF4-FFF2-40B4-BE49-F238E27FC236}">
                <a16:creationId xmlns:a16="http://schemas.microsoft.com/office/drawing/2014/main" id="{A86B9E55-DB76-49EB-AFE1-B195908CCFBD}"/>
              </a:ext>
            </a:extLst>
          </p:cNvPr>
          <p:cNvSpPr txBox="1"/>
          <p:nvPr/>
        </p:nvSpPr>
        <p:spPr>
          <a:xfrm>
            <a:off x="5672188" y="2766385"/>
            <a:ext cx="1762810" cy="400110"/>
          </a:xfrm>
          <a:prstGeom prst="rect">
            <a:avLst/>
          </a:prstGeom>
          <a:noFill/>
        </p:spPr>
        <p:txBody>
          <a:bodyPr wrap="square" rtlCol="0">
            <a:spAutoFit/>
          </a:bodyPr>
          <a:lstStyle/>
          <a:p>
            <a:pPr algn="ctr"/>
            <a:r>
              <a:rPr lang="it-IT" sz="1000" i="1">
                <a:solidFill>
                  <a:srgbClr val="0070C0"/>
                </a:solidFill>
              </a:rPr>
              <a:t>Genitori con</a:t>
            </a:r>
          </a:p>
          <a:p>
            <a:pPr algn="ctr"/>
            <a:r>
              <a:rPr lang="it-IT" sz="1000" i="1">
                <a:solidFill>
                  <a:srgbClr val="0070C0"/>
                </a:solidFill>
              </a:rPr>
              <a:t>fitness diversa</a:t>
            </a:r>
          </a:p>
        </p:txBody>
      </p:sp>
      <p:sp>
        <p:nvSpPr>
          <p:cNvPr id="84" name="CasellaDiTesto 83">
            <a:extLst>
              <a:ext uri="{FF2B5EF4-FFF2-40B4-BE49-F238E27FC236}">
                <a16:creationId xmlns:a16="http://schemas.microsoft.com/office/drawing/2014/main" id="{C69F8481-A3D0-41E4-8387-4D042E0E5022}"/>
              </a:ext>
            </a:extLst>
          </p:cNvPr>
          <p:cNvSpPr txBox="1"/>
          <p:nvPr/>
        </p:nvSpPr>
        <p:spPr>
          <a:xfrm>
            <a:off x="3656879" y="4908093"/>
            <a:ext cx="1762810" cy="400110"/>
          </a:xfrm>
          <a:prstGeom prst="rect">
            <a:avLst/>
          </a:prstGeom>
          <a:noFill/>
        </p:spPr>
        <p:txBody>
          <a:bodyPr wrap="square" rtlCol="0">
            <a:spAutoFit/>
          </a:bodyPr>
          <a:lstStyle/>
          <a:p>
            <a:pPr algn="ctr"/>
            <a:r>
              <a:rPr lang="it-IT" sz="1000" i="1">
                <a:solidFill>
                  <a:srgbClr val="0070C0"/>
                </a:solidFill>
              </a:rPr>
              <a:t>La popolazione ha un nuovo </a:t>
            </a:r>
          </a:p>
          <a:p>
            <a:pPr algn="ctr"/>
            <a:r>
              <a:rPr lang="it-IT" sz="1000" i="1">
                <a:solidFill>
                  <a:srgbClr val="0070C0"/>
                </a:solidFill>
              </a:rPr>
              <a:t>elemento migliore </a:t>
            </a:r>
          </a:p>
        </p:txBody>
      </p:sp>
      <p:sp>
        <p:nvSpPr>
          <p:cNvPr id="85" name="CasellaDiTesto 84">
            <a:extLst>
              <a:ext uri="{FF2B5EF4-FFF2-40B4-BE49-F238E27FC236}">
                <a16:creationId xmlns:a16="http://schemas.microsoft.com/office/drawing/2014/main" id="{7FC53A70-5F0B-48EB-9A8B-0784937342CB}"/>
              </a:ext>
            </a:extLst>
          </p:cNvPr>
          <p:cNvSpPr txBox="1"/>
          <p:nvPr/>
        </p:nvSpPr>
        <p:spPr>
          <a:xfrm>
            <a:off x="5369958" y="5271912"/>
            <a:ext cx="1762810" cy="553998"/>
          </a:xfrm>
          <a:prstGeom prst="rect">
            <a:avLst/>
          </a:prstGeom>
          <a:noFill/>
        </p:spPr>
        <p:txBody>
          <a:bodyPr wrap="square" rtlCol="0">
            <a:spAutoFit/>
          </a:bodyPr>
          <a:lstStyle/>
          <a:p>
            <a:pPr algn="ctr"/>
            <a:r>
              <a:rPr lang="it-IT" sz="1000" i="1">
                <a:solidFill>
                  <a:srgbClr val="0070C0"/>
                </a:solidFill>
              </a:rPr>
              <a:t>Il migliore elemento </a:t>
            </a:r>
          </a:p>
          <a:p>
            <a:pPr algn="ctr"/>
            <a:r>
              <a:rPr lang="it-IT" sz="1000" i="1">
                <a:solidFill>
                  <a:srgbClr val="0070C0"/>
                </a:solidFill>
              </a:rPr>
              <a:t>della popolazione è rimasto lo stesso di prima</a:t>
            </a:r>
          </a:p>
        </p:txBody>
      </p:sp>
      <p:sp>
        <p:nvSpPr>
          <p:cNvPr id="86" name="CasellaDiTesto 85">
            <a:extLst>
              <a:ext uri="{FF2B5EF4-FFF2-40B4-BE49-F238E27FC236}">
                <a16:creationId xmlns:a16="http://schemas.microsoft.com/office/drawing/2014/main" id="{930D5450-D136-4ED3-86EB-BF5F696D855D}"/>
              </a:ext>
            </a:extLst>
          </p:cNvPr>
          <p:cNvSpPr txBox="1"/>
          <p:nvPr/>
        </p:nvSpPr>
        <p:spPr>
          <a:xfrm>
            <a:off x="976469" y="6072991"/>
            <a:ext cx="1095713" cy="400110"/>
          </a:xfrm>
          <a:prstGeom prst="rect">
            <a:avLst/>
          </a:prstGeom>
          <a:noFill/>
        </p:spPr>
        <p:txBody>
          <a:bodyPr wrap="square" rtlCol="0">
            <a:spAutoFit/>
          </a:bodyPr>
          <a:lstStyle/>
          <a:p>
            <a:pPr algn="ctr"/>
            <a:r>
              <a:rPr lang="it-IT" sz="1000" i="1">
                <a:solidFill>
                  <a:srgbClr val="0070C0"/>
                </a:solidFill>
              </a:rPr>
              <a:t>Conteggio uguale a min_iterations</a:t>
            </a:r>
          </a:p>
        </p:txBody>
      </p:sp>
      <p:sp>
        <p:nvSpPr>
          <p:cNvPr id="87" name="CasellaDiTesto 86">
            <a:extLst>
              <a:ext uri="{FF2B5EF4-FFF2-40B4-BE49-F238E27FC236}">
                <a16:creationId xmlns:a16="http://schemas.microsoft.com/office/drawing/2014/main" id="{E491AB11-8E90-4A8D-B597-A8455960A451}"/>
              </a:ext>
            </a:extLst>
          </p:cNvPr>
          <p:cNvSpPr txBox="1"/>
          <p:nvPr/>
        </p:nvSpPr>
        <p:spPr>
          <a:xfrm>
            <a:off x="976469" y="4350702"/>
            <a:ext cx="1347929" cy="400110"/>
          </a:xfrm>
          <a:prstGeom prst="rect">
            <a:avLst/>
          </a:prstGeom>
          <a:noFill/>
        </p:spPr>
        <p:txBody>
          <a:bodyPr wrap="square" rtlCol="0">
            <a:spAutoFit/>
          </a:bodyPr>
          <a:lstStyle/>
          <a:p>
            <a:pPr algn="ctr"/>
            <a:r>
              <a:rPr lang="it-IT" sz="1000" i="1">
                <a:solidFill>
                  <a:srgbClr val="0070C0"/>
                </a:solidFill>
              </a:rPr>
              <a:t>Conteggio  diverso</a:t>
            </a:r>
          </a:p>
          <a:p>
            <a:pPr algn="ctr"/>
            <a:r>
              <a:rPr lang="it-IT" sz="1000" i="1">
                <a:solidFill>
                  <a:srgbClr val="0070C0"/>
                </a:solidFill>
              </a:rPr>
              <a:t>da min_iterations</a:t>
            </a:r>
          </a:p>
        </p:txBody>
      </p:sp>
      <p:sp>
        <p:nvSpPr>
          <p:cNvPr id="88" name="CasellaDiTesto 87">
            <a:extLst>
              <a:ext uri="{FF2B5EF4-FFF2-40B4-BE49-F238E27FC236}">
                <a16:creationId xmlns:a16="http://schemas.microsoft.com/office/drawing/2014/main" id="{6F5B8A37-6560-4D59-A836-327EA95DFD94}"/>
              </a:ext>
            </a:extLst>
          </p:cNvPr>
          <p:cNvSpPr txBox="1"/>
          <p:nvPr/>
        </p:nvSpPr>
        <p:spPr>
          <a:xfrm>
            <a:off x="607226" y="2065439"/>
            <a:ext cx="1095713" cy="246221"/>
          </a:xfrm>
          <a:prstGeom prst="rect">
            <a:avLst/>
          </a:prstGeom>
          <a:noFill/>
        </p:spPr>
        <p:txBody>
          <a:bodyPr wrap="square" rtlCol="0">
            <a:spAutoFit/>
          </a:bodyPr>
          <a:lstStyle/>
          <a:p>
            <a:pPr algn="ctr"/>
            <a:r>
              <a:rPr lang="it-IT" sz="1000" i="1">
                <a:solidFill>
                  <a:srgbClr val="0070C0"/>
                </a:solidFill>
              </a:rPr>
              <a:t>START</a:t>
            </a:r>
          </a:p>
        </p:txBody>
      </p:sp>
      <p:sp>
        <p:nvSpPr>
          <p:cNvPr id="89" name="CasellaDiTesto 88">
            <a:extLst>
              <a:ext uri="{FF2B5EF4-FFF2-40B4-BE49-F238E27FC236}">
                <a16:creationId xmlns:a16="http://schemas.microsoft.com/office/drawing/2014/main" id="{3D16985D-DF6F-44A8-85E7-DFA12CA38752}"/>
              </a:ext>
            </a:extLst>
          </p:cNvPr>
          <p:cNvSpPr txBox="1"/>
          <p:nvPr/>
        </p:nvSpPr>
        <p:spPr>
          <a:xfrm>
            <a:off x="318028" y="5687575"/>
            <a:ext cx="1095713" cy="246221"/>
          </a:xfrm>
          <a:prstGeom prst="rect">
            <a:avLst/>
          </a:prstGeom>
          <a:noFill/>
        </p:spPr>
        <p:txBody>
          <a:bodyPr wrap="square" rtlCol="0">
            <a:spAutoFit/>
          </a:bodyPr>
          <a:lstStyle/>
          <a:p>
            <a:pPr algn="ctr"/>
            <a:r>
              <a:rPr lang="it-IT" sz="1000" i="1">
                <a:solidFill>
                  <a:srgbClr val="0070C0"/>
                </a:solidFill>
              </a:rPr>
              <a:t>END</a:t>
            </a:r>
          </a:p>
        </p:txBody>
      </p:sp>
    </p:spTree>
    <p:extLst>
      <p:ext uri="{BB962C8B-B14F-4D97-AF65-F5344CB8AC3E}">
        <p14:creationId xmlns:p14="http://schemas.microsoft.com/office/powerpoint/2010/main" val="223397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Implementazione : funzione </a:t>
            </a:r>
            <a:r>
              <a:rPr lang="it-IT" sz="3200" i="1">
                <a:solidFill>
                  <a:srgbClr val="FFFFFF"/>
                </a:solidFill>
              </a:rPr>
              <a:t>Start_algorithm</a:t>
            </a:r>
            <a:endParaRPr lang="it-IT" sz="3200" i="1"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94641" y="516804"/>
            <a:ext cx="3777413" cy="6071256"/>
          </a:xfrm>
        </p:spPr>
        <p:txBody>
          <a:bodyPr anchor="ctr">
            <a:normAutofit fontScale="92500" lnSpcReduction="10000"/>
          </a:bodyPr>
          <a:lstStyle/>
          <a:p>
            <a:pPr>
              <a:buFont typeface="Wingdings" panose="05000000000000000000" pitchFamily="2" charset="2"/>
              <a:buChar char="Ø"/>
            </a:pPr>
            <a:r>
              <a:rPr lang="it-IT" sz="1600" dirty="0" err="1">
                <a:solidFill>
                  <a:srgbClr val="FFFFFF"/>
                </a:solidFill>
              </a:rPr>
              <a:t>Start_algorithm</a:t>
            </a:r>
            <a:r>
              <a:rPr lang="it-IT" sz="1600" dirty="0">
                <a:solidFill>
                  <a:srgbClr val="FFFFFF"/>
                </a:solidFill>
              </a:rPr>
              <a:t> (</a:t>
            </a:r>
            <a:r>
              <a:rPr lang="it-IT" sz="1600" dirty="0" err="1">
                <a:solidFill>
                  <a:srgbClr val="FFFFFF"/>
                </a:solidFill>
              </a:rPr>
              <a:t>min_iteration</a:t>
            </a:r>
            <a:r>
              <a:rPr lang="it-IT" sz="1600" dirty="0">
                <a:solidFill>
                  <a:srgbClr val="FFFFFF"/>
                </a:solidFill>
              </a:rPr>
              <a:t>, </a:t>
            </a:r>
            <a:r>
              <a:rPr lang="it-IT" sz="1600" dirty="0" err="1">
                <a:solidFill>
                  <a:srgbClr val="FFFFFF"/>
                </a:solidFill>
              </a:rPr>
              <a:t>mut_prob</a:t>
            </a:r>
            <a:r>
              <a:rPr lang="it-IT" sz="1600" dirty="0">
                <a:solidFill>
                  <a:srgbClr val="FFFFFF"/>
                </a:solidFill>
              </a:rPr>
              <a:t>, </a:t>
            </a:r>
            <a:r>
              <a:rPr lang="it-IT" sz="1600" dirty="0" err="1">
                <a:solidFill>
                  <a:srgbClr val="FFFFFF"/>
                </a:solidFill>
              </a:rPr>
              <a:t>mut_dim</a:t>
            </a:r>
            <a:r>
              <a:rPr lang="it-IT" sz="1600" dirty="0">
                <a:solidFill>
                  <a:srgbClr val="FFFFFF"/>
                </a:solidFill>
              </a:rPr>
              <a:t>, </a:t>
            </a:r>
            <a:r>
              <a:rPr lang="it-IT" sz="1600" dirty="0" err="1">
                <a:solidFill>
                  <a:srgbClr val="FFFFFF"/>
                </a:solidFill>
              </a:rPr>
              <a:t>crossover_dim</a:t>
            </a:r>
            <a:r>
              <a:rPr lang="it-IT" sz="1600" dirty="0">
                <a:solidFill>
                  <a:srgbClr val="FFFFFF"/>
                </a:solidFill>
              </a:rPr>
              <a:t>) è la funzione che effettivamente implementa l’algoritmo genetico. Funziona attraverso una sequenza fissa di passi: </a:t>
            </a:r>
          </a:p>
          <a:p>
            <a:pPr>
              <a:buFont typeface="Wingdings" panose="05000000000000000000" pitchFamily="2" charset="2"/>
              <a:buChar char="Ø"/>
            </a:pPr>
            <a:endParaRPr lang="it-IT" sz="1600" dirty="0">
              <a:solidFill>
                <a:srgbClr val="FFFFFF"/>
              </a:solidFill>
            </a:endParaRPr>
          </a:p>
          <a:p>
            <a:pPr lvl="1">
              <a:buFont typeface="Wingdings" panose="05000000000000000000" pitchFamily="2" charset="2"/>
              <a:buChar char="Ø"/>
            </a:pPr>
            <a:r>
              <a:rPr lang="it-IT" sz="1400" dirty="0">
                <a:solidFill>
                  <a:srgbClr val="FFFFFF"/>
                </a:solidFill>
              </a:rPr>
              <a:t>All’inizio, calcola l’ottimo della popolazione per salvarlo.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Effettua mutazioni (di default swap </a:t>
            </a:r>
            <a:r>
              <a:rPr lang="it-IT" sz="1400" dirty="0" err="1">
                <a:solidFill>
                  <a:srgbClr val="FFFFFF"/>
                </a:solidFill>
              </a:rPr>
              <a:t>mutation</a:t>
            </a:r>
            <a:r>
              <a:rPr lang="it-IT" sz="1400" dirty="0">
                <a:solidFill>
                  <a:srgbClr val="FFFFFF"/>
                </a:solidFill>
              </a:rPr>
              <a:t>) con </a:t>
            </a:r>
            <a:r>
              <a:rPr lang="it-IT" sz="1400" dirty="0" err="1">
                <a:solidFill>
                  <a:srgbClr val="FFFFFF"/>
                </a:solidFill>
              </a:rPr>
              <a:t>randomicità</a:t>
            </a:r>
            <a:r>
              <a:rPr lang="it-IT" sz="1400" dirty="0">
                <a:solidFill>
                  <a:srgbClr val="FFFFFF"/>
                </a:solidFill>
              </a:rPr>
              <a:t> definita da </a:t>
            </a:r>
            <a:r>
              <a:rPr lang="it-IT" sz="1400" dirty="0" err="1">
                <a:solidFill>
                  <a:srgbClr val="FFFFFF"/>
                </a:solidFill>
              </a:rPr>
              <a:t>mut_prob</a:t>
            </a:r>
            <a:r>
              <a:rPr lang="it-IT" sz="1400" dirty="0">
                <a:solidFill>
                  <a:srgbClr val="FFFFFF"/>
                </a:solidFill>
              </a:rPr>
              <a:t> e un numero di volte pari a </a:t>
            </a:r>
            <a:r>
              <a:rPr lang="it-IT" sz="1400" dirty="0" err="1">
                <a:solidFill>
                  <a:srgbClr val="FFFFFF"/>
                </a:solidFill>
              </a:rPr>
              <a:t>mut_dim</a:t>
            </a:r>
            <a:r>
              <a:rPr lang="it-IT" sz="1400" dirty="0">
                <a:solidFill>
                  <a:srgbClr val="FFFFFF"/>
                </a:solidFill>
              </a:rPr>
              <a:t>.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Seleziona due elementi per il crossover (di default selezione Montecarlo).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Applica due crossover: il BCRC se le soluzioni hanno fitness uguale e il double crossover altrimenti. Questa soluzione fornisce, sperimentalmente, prestazioni migliori.</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Sostituisce le soluzioni trovate dal crossover alle soluzioni peggiori della popolazione.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Aggiorna la popolazione calcolandone anche i nuovi peggiori e migliori individui. </a:t>
            </a:r>
          </a:p>
          <a:p>
            <a:pPr lvl="1">
              <a:buFont typeface="Wingdings" panose="05000000000000000000" pitchFamily="2" charset="2"/>
              <a:buChar char="Ø"/>
            </a:pPr>
            <a:endParaRPr lang="it-IT" sz="1400" dirty="0">
              <a:solidFill>
                <a:srgbClr val="FFFFFF"/>
              </a:solidFill>
            </a:endParaRPr>
          </a:p>
        </p:txBody>
      </p:sp>
      <p:pic>
        <p:nvPicPr>
          <p:cNvPr id="6" name="Immagine 5">
            <a:extLst>
              <a:ext uri="{FF2B5EF4-FFF2-40B4-BE49-F238E27FC236}">
                <a16:creationId xmlns:a16="http://schemas.microsoft.com/office/drawing/2014/main" id="{CF377D24-718C-4663-97AF-F2872EB1B64A}"/>
              </a:ext>
            </a:extLst>
          </p:cNvPr>
          <p:cNvPicPr>
            <a:picLocks noChangeAspect="1"/>
          </p:cNvPicPr>
          <p:nvPr/>
        </p:nvPicPr>
        <p:blipFill>
          <a:blip r:embed="rId2"/>
          <a:stretch>
            <a:fillRect/>
          </a:stretch>
        </p:blipFill>
        <p:spPr>
          <a:xfrm>
            <a:off x="1875453" y="173935"/>
            <a:ext cx="3823072" cy="6329484"/>
          </a:xfrm>
          <a:prstGeom prst="rect">
            <a:avLst/>
          </a:prstGeom>
        </p:spPr>
      </p:pic>
    </p:spTree>
    <p:extLst>
      <p:ext uri="{BB962C8B-B14F-4D97-AF65-F5344CB8AC3E}">
        <p14:creationId xmlns:p14="http://schemas.microsoft.com/office/powerpoint/2010/main" val="398910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Nodes_num</a:t>
            </a:r>
            <a:r>
              <a:rPr lang="it-IT" sz="1400" i="1" dirty="0">
                <a:solidFill>
                  <a:srgbClr val="FFFFFF"/>
                </a:solidFill>
              </a:rPr>
              <a:t> </a:t>
            </a:r>
            <a:r>
              <a:rPr lang="it-IT" sz="1400" dirty="0">
                <a:solidFill>
                  <a:srgbClr val="FFFFFF"/>
                </a:solidFill>
              </a:rPr>
              <a:t>: numero di nodi dell’istanza</a:t>
            </a:r>
          </a:p>
          <a:p>
            <a:pPr lvl="1">
              <a:buFont typeface="Wingdings" panose="05000000000000000000" pitchFamily="2" charset="2"/>
              <a:buChar char="Ø"/>
            </a:pPr>
            <a:r>
              <a:rPr lang="it-IT" sz="1400" b="1" i="1" dirty="0" err="1">
                <a:solidFill>
                  <a:srgbClr val="FFFFFF"/>
                </a:solidFill>
              </a:rPr>
              <a:t>Nodes</a:t>
            </a:r>
            <a:r>
              <a:rPr lang="it-IT" sz="1400" dirty="0">
                <a:solidFill>
                  <a:srgbClr val="FFFFFF"/>
                </a:solidFill>
              </a:rPr>
              <a:t>: lista di nodi dell’istanza. </a:t>
            </a:r>
          </a:p>
          <a:p>
            <a:pPr lvl="1">
              <a:buFont typeface="Wingdings" panose="05000000000000000000" pitchFamily="2" charset="2"/>
              <a:buChar char="Ø"/>
            </a:pPr>
            <a:r>
              <a:rPr lang="it-IT" sz="1400" b="1" i="1" dirty="0" err="1">
                <a:solidFill>
                  <a:srgbClr val="FFFFFF"/>
                </a:solidFill>
              </a:rPr>
              <a:t>Name_istance</a:t>
            </a:r>
            <a:r>
              <a:rPr lang="it-IT" sz="1400" b="1" i="1" dirty="0">
                <a:solidFill>
                  <a:srgbClr val="FFFFFF"/>
                </a:solidFill>
              </a:rPr>
              <a:t> </a:t>
            </a:r>
            <a:r>
              <a:rPr lang="it-IT" sz="1400" dirty="0">
                <a:solidFill>
                  <a:srgbClr val="FFFFFF"/>
                </a:solidFill>
              </a:rPr>
              <a:t>: nome dell’istanza. </a:t>
            </a:r>
          </a:p>
          <a:p>
            <a:pPr lvl="1">
              <a:buFont typeface="Wingdings" panose="05000000000000000000" pitchFamily="2" charset="2"/>
              <a:buChar char="Ø"/>
            </a:pPr>
            <a:r>
              <a:rPr lang="it-IT" sz="1400" b="1" i="1" dirty="0" err="1">
                <a:solidFill>
                  <a:srgbClr val="FFFFFF"/>
                </a:solidFill>
              </a:rPr>
              <a:t>Capacity</a:t>
            </a:r>
            <a:r>
              <a:rPr lang="it-IT" sz="1400" b="1" i="1" dirty="0">
                <a:solidFill>
                  <a:srgbClr val="FFFFFF"/>
                </a:solidFill>
              </a:rPr>
              <a:t> </a:t>
            </a:r>
            <a:r>
              <a:rPr lang="it-IT" sz="1400" dirty="0">
                <a:solidFill>
                  <a:srgbClr val="FFFFFF"/>
                </a:solidFill>
              </a:rPr>
              <a:t>: capacità dei camion .</a:t>
            </a:r>
          </a:p>
          <a:p>
            <a:pPr lvl="1">
              <a:buFont typeface="Wingdings" panose="05000000000000000000" pitchFamily="2" charset="2"/>
              <a:buChar char="Ø"/>
            </a:pPr>
            <a:r>
              <a:rPr lang="it-IT" sz="1400" b="1" i="1" dirty="0" err="1">
                <a:solidFill>
                  <a:srgbClr val="FFFFFF"/>
                </a:solidFill>
              </a:rPr>
              <a:t>Distances</a:t>
            </a:r>
            <a:r>
              <a:rPr lang="it-IT" sz="1400" dirty="0">
                <a:solidFill>
                  <a:srgbClr val="FFFFFF"/>
                </a:solidFill>
              </a:rPr>
              <a:t>: matrice delle distanze tra i nodi.</a:t>
            </a:r>
          </a:p>
          <a:p>
            <a:pPr lvl="1">
              <a:buFont typeface="Wingdings" panose="05000000000000000000" pitchFamily="2" charset="2"/>
              <a:buChar char="Ø"/>
            </a:pPr>
            <a:r>
              <a:rPr lang="it-IT" sz="1400" b="1" i="1" dirty="0" err="1">
                <a:solidFill>
                  <a:srgbClr val="FFFFFF"/>
                </a:solidFill>
              </a:rPr>
              <a:t>Travel_times</a:t>
            </a:r>
            <a:r>
              <a:rPr lang="it-IT" sz="1400" b="1" i="1" dirty="0">
                <a:solidFill>
                  <a:srgbClr val="FFFFFF"/>
                </a:solidFill>
              </a:rPr>
              <a:t> </a:t>
            </a:r>
            <a:r>
              <a:rPr lang="it-IT" sz="1400" dirty="0">
                <a:solidFill>
                  <a:srgbClr val="FFFFFF"/>
                </a:solidFill>
              </a:rPr>
              <a:t>: matrice dei tempi di spostamento tra i nodi.</a:t>
            </a:r>
          </a:p>
          <a:p>
            <a:pPr lvl="1">
              <a:buFont typeface="Wingdings" panose="05000000000000000000" pitchFamily="2" charset="2"/>
              <a:buChar char="Ø"/>
            </a:pPr>
            <a:r>
              <a:rPr lang="it-IT" sz="1400" b="1" i="1" dirty="0" err="1">
                <a:solidFill>
                  <a:srgbClr val="FFFFFF"/>
                </a:solidFill>
              </a:rPr>
              <a:t>Routes</a:t>
            </a:r>
            <a:r>
              <a:rPr lang="it-IT" sz="1400" b="1" i="1" dirty="0">
                <a:solidFill>
                  <a:srgbClr val="FFFFFF"/>
                </a:solidFill>
              </a:rPr>
              <a:t> : </a:t>
            </a:r>
            <a:r>
              <a:rPr lang="it-IT" sz="1400" dirty="0">
                <a:solidFill>
                  <a:srgbClr val="FFFFFF"/>
                </a:solidFill>
              </a:rPr>
              <a:t>percorso ottimo (lista con gli identificativi dei nodi disposti secondo l’ordine di attraversamento nel percorso ottimo).</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Calculate_distance</a:t>
            </a:r>
            <a:r>
              <a:rPr lang="it-IT" sz="1400" dirty="0">
                <a:solidFill>
                  <a:srgbClr val="FFFFFF"/>
                </a:solidFill>
              </a:rPr>
              <a:t>: calcola la matrice delle distanze. </a:t>
            </a:r>
          </a:p>
          <a:p>
            <a:pPr lvl="1">
              <a:buFont typeface="Wingdings" panose="05000000000000000000" pitchFamily="2" charset="2"/>
              <a:buChar char="Ø"/>
            </a:pPr>
            <a:r>
              <a:rPr lang="it-IT" sz="1400" b="1" i="1" dirty="0" err="1">
                <a:solidFill>
                  <a:srgbClr val="FFFFFF"/>
                </a:solidFill>
              </a:rPr>
              <a:t>Calculate_travel_times</a:t>
            </a:r>
            <a:r>
              <a:rPr lang="it-IT" sz="1400" dirty="0">
                <a:solidFill>
                  <a:srgbClr val="FFFFFF"/>
                </a:solidFill>
              </a:rPr>
              <a:t>: calcola la matrice dei tempi di spostamento. </a:t>
            </a:r>
          </a:p>
          <a:p>
            <a:pPr lvl="1">
              <a:buFont typeface="Wingdings" panose="05000000000000000000" pitchFamily="2" charset="2"/>
              <a:buChar char="Ø"/>
            </a:pPr>
            <a:r>
              <a:rPr lang="it-IT" sz="1400" b="1" i="1" dirty="0" err="1">
                <a:solidFill>
                  <a:srgbClr val="FFFFFF"/>
                </a:solidFill>
              </a:rPr>
              <a:t>Calculates_routes_from_model</a:t>
            </a:r>
            <a:r>
              <a:rPr lang="it-IT" sz="1400" b="1" i="1" dirty="0">
                <a:solidFill>
                  <a:srgbClr val="FFFFFF"/>
                </a:solidFill>
              </a:rPr>
              <a:t> </a:t>
            </a:r>
            <a:r>
              <a:rPr lang="it-IT" sz="1400" dirty="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dirty="0" err="1">
                <a:solidFill>
                  <a:srgbClr val="FFFFFF"/>
                </a:solidFill>
              </a:rPr>
              <a:t>Optimize</a:t>
            </a:r>
            <a:r>
              <a:rPr lang="it-IT" sz="1400" b="1" i="1" dirty="0">
                <a:solidFill>
                  <a:srgbClr val="FFFFFF"/>
                </a:solidFill>
              </a:rPr>
              <a:t> </a:t>
            </a:r>
            <a:r>
              <a:rPr lang="it-IT" sz="1400" dirty="0">
                <a:solidFill>
                  <a:srgbClr val="FFFFFF"/>
                </a:solidFill>
              </a:rPr>
              <a:t>: calcola la soluzione ottima sfruttando il solutore </a:t>
            </a:r>
            <a:r>
              <a:rPr lang="it-IT" sz="1400" dirty="0" err="1">
                <a:solidFill>
                  <a:srgbClr val="FFFFFF"/>
                </a:solidFill>
              </a:rPr>
              <a:t>Gurobi</a:t>
            </a:r>
            <a:r>
              <a:rPr lang="it-IT" sz="1400" dirty="0">
                <a:solidFill>
                  <a:srgbClr val="FFFFFF"/>
                </a:solidFill>
              </a:rPr>
              <a:t> .</a:t>
            </a:r>
          </a:p>
          <a:p>
            <a:pPr lvl="1">
              <a:buFont typeface="Wingdings" panose="05000000000000000000" pitchFamily="2" charset="2"/>
              <a:buChar char="Ø"/>
            </a:pPr>
            <a:r>
              <a:rPr lang="it-IT" sz="1400" b="1" i="1" dirty="0" err="1">
                <a:solidFill>
                  <a:srgbClr val="FFFFFF"/>
                </a:solidFill>
              </a:rPr>
              <a:t>Print_solution</a:t>
            </a:r>
            <a:r>
              <a:rPr lang="it-IT" sz="1400" b="1" i="1" dirty="0">
                <a:solidFill>
                  <a:srgbClr val="FFFFFF"/>
                </a:solidFill>
              </a:rPr>
              <a:t> : </a:t>
            </a:r>
            <a:r>
              <a:rPr lang="it-IT" sz="1400" dirty="0">
                <a:solidFill>
                  <a:srgbClr val="FFFFFF"/>
                </a:solidFill>
              </a:rPr>
              <a:t>stampa il grafo della soluzione ottima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1101012" y="200638"/>
            <a:ext cx="9582539" cy="1625210"/>
          </a:xfrm>
        </p:spPr>
        <p:txBody>
          <a:bodyPr>
            <a:normAutofit/>
          </a:bodyPr>
          <a:lstStyle/>
          <a:p>
            <a:pPr algn="ctr"/>
            <a:r>
              <a:rPr lang="it-IT" sz="4000">
                <a:solidFill>
                  <a:srgbClr val="FFFFFF"/>
                </a:solidFill>
              </a:rPr>
              <a:t>Implementazione : Modellazione con Gurobi </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93740"/>
            <a:ext cx="11522504" cy="1964266"/>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174034" y="460521"/>
            <a:ext cx="7921688" cy="1625210"/>
          </a:xfrm>
        </p:spPr>
        <p:txBody>
          <a:bodyPr>
            <a:normAutofit/>
          </a:bodyPr>
          <a:lstStyle/>
          <a:p>
            <a:pPr algn="ctr"/>
            <a:r>
              <a:rPr lang="it-IT" sz="4000">
                <a:solidFill>
                  <a:srgbClr val="FFFFFF"/>
                </a:solidFill>
              </a:rPr>
              <a:t>Confronto dei risultati : Soluzione ottima </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438540" y="2556238"/>
            <a:ext cx="9218644" cy="3862596"/>
          </a:xfrm>
          <a:prstGeom prst="rect">
            <a:avLst/>
          </a:prstGeom>
          <a:noFill/>
        </p:spPr>
        <p:txBody>
          <a:bodyPr wrap="square" rtlCol="0">
            <a:spAutoFit/>
          </a:bodyPr>
          <a:lstStyle/>
          <a:p>
            <a:r>
              <a:rPr lang="it-IT" sz="1400" dirty="0"/>
              <a:t>Soluzione ottima : 2709.11 ( </a:t>
            </a:r>
            <a:r>
              <a:rPr lang="it-IT" sz="1400" b="1" i="1" dirty="0"/>
              <a:t>Istanza : C1_2_1.TXT, </a:t>
            </a:r>
            <a:r>
              <a:rPr lang="it-IT" sz="1400" b="1" i="1" dirty="0" err="1"/>
              <a:t>Homberger</a:t>
            </a:r>
            <a:r>
              <a:rPr lang="it-IT" sz="1400" b="1" i="1" dirty="0"/>
              <a:t> – 200 nodi </a:t>
            </a:r>
            <a:r>
              <a:rPr lang="it-IT" sz="1200" dirty="0"/>
              <a:t>)</a:t>
            </a:r>
          </a:p>
          <a:p>
            <a:endParaRPr lang="it-IT" sz="1100" dirty="0"/>
          </a:p>
          <a:p>
            <a:r>
              <a:rPr lang="it-IT" sz="1100" dirty="0"/>
              <a:t>[0,20, 41, 85, 80, 31, 25, 172, 77, 110, 162, 0]</a:t>
            </a:r>
          </a:p>
          <a:p>
            <a:r>
              <a:rPr lang="it-IT" sz="1100" dirty="0"/>
              <a:t>[21, 23, 182, 75, 163, 194, 145, 195, 52, 92, 0]</a:t>
            </a:r>
          </a:p>
          <a:p>
            <a:r>
              <a:rPr lang="it-IT" sz="1100" dirty="0"/>
              <a:t>[30, 120, 19, 192, 196, 97, 14, 96, 130, 28, 74, 149, 0]</a:t>
            </a:r>
          </a:p>
          <a:p>
            <a:r>
              <a:rPr lang="it-IT" sz="1100" dirty="0"/>
              <a:t>[32, 171, 65, 86, 115, 94, 51, 174, 136, 189, 0]</a:t>
            </a:r>
          </a:p>
          <a:p>
            <a:r>
              <a:rPr lang="it-IT" sz="1100" dirty="0"/>
              <a:t>[45, 178, 27, 173, 154, 24, 61, 100, 64, 179, 109, 0]</a:t>
            </a:r>
          </a:p>
          <a:p>
            <a:r>
              <a:rPr lang="it-IT" sz="1100" dirty="0"/>
              <a:t>[57, 118, 83, 143, 176, 36, 33, 121, 165, 188, 108, 0]</a:t>
            </a:r>
          </a:p>
          <a:p>
            <a:r>
              <a:rPr lang="it-IT" sz="1100" dirty="0"/>
              <a:t>[60, 82, 180, 84, 191, 125, 4, 72, 17, 0]</a:t>
            </a:r>
          </a:p>
          <a:p>
            <a:r>
              <a:rPr lang="it-IT" sz="1100" dirty="0"/>
              <a:t>[62, 131, 44, 102, 146, 68, 76, 0]</a:t>
            </a:r>
          </a:p>
          <a:p>
            <a:r>
              <a:rPr lang="it-IT" sz="1100" dirty="0"/>
              <a:t>[73, 116, 12, 129, 11, 6, 122, 139, 0]</a:t>
            </a:r>
          </a:p>
          <a:p>
            <a:r>
              <a:rPr lang="it-IT" sz="1100" dirty="0"/>
              <a:t>[93, 55, 135, 58, 184, 199, 37, 81, 138, 137, 183, 0]</a:t>
            </a:r>
          </a:p>
          <a:p>
            <a:r>
              <a:rPr lang="it-IT" sz="1100" dirty="0"/>
              <a:t>[101, 144, 119, 166, 35, 126, 71, 9, 1, 99, 53, 0]</a:t>
            </a:r>
          </a:p>
          <a:p>
            <a:r>
              <a:rPr lang="it-IT" sz="1100" dirty="0"/>
              <a:t>[113, 155, 78, 175, 13, 43, 2, 90, 67, 39, 107, 0]</a:t>
            </a:r>
          </a:p>
          <a:p>
            <a:r>
              <a:rPr lang="it-IT" sz="1100" dirty="0"/>
              <a:t>[114, 159, 38, 150, 22, 151, 16, 140, 187, 142, 111, 63, 0]</a:t>
            </a:r>
          </a:p>
          <a:p>
            <a:r>
              <a:rPr lang="it-IT" sz="1100" dirty="0"/>
              <a:t>[133, 48, 26, 152, 40, 153, 169, 89, 105, 15, 59, 198, 0]</a:t>
            </a:r>
          </a:p>
          <a:p>
            <a:r>
              <a:rPr lang="it-IT" sz="1100" dirty="0"/>
              <a:t>[148, 103, 197, 124, 141, 69, 200, 0]</a:t>
            </a:r>
          </a:p>
          <a:p>
            <a:r>
              <a:rPr lang="it-IT" sz="1100" dirty="0"/>
              <a:t>[161, 104, 18, 54, 185, 132, 7, 181, 117, 49, 0]</a:t>
            </a:r>
          </a:p>
          <a:p>
            <a:r>
              <a:rPr lang="it-IT" sz="1100" dirty="0"/>
              <a:t>[164, 66, 147, 160, 47, 91, 70, 0]</a:t>
            </a:r>
          </a:p>
          <a:p>
            <a:r>
              <a:rPr lang="it-IT" sz="1100" dirty="0"/>
              <a:t>[170, 134, 50, 156, 112, 168, 79, 29, 87, 42, 123, 0]</a:t>
            </a:r>
          </a:p>
          <a:p>
            <a:r>
              <a:rPr lang="it-IT" sz="1100" dirty="0"/>
              <a:t>[177, 3, 88, 8, 186, 127, 98, 157, 56, 0]</a:t>
            </a:r>
          </a:p>
          <a:p>
            <a:r>
              <a:rPr lang="it-IT" sz="1100" dirty="0"/>
              <a:t>[190, 5, 10, 193, 46, 128, 106, 167, 34, 95, 158, 0]</a:t>
            </a:r>
          </a:p>
        </p:txBody>
      </p:sp>
      <p:pic>
        <p:nvPicPr>
          <p:cNvPr id="6" name="Immagine 5">
            <a:extLst>
              <a:ext uri="{FF2B5EF4-FFF2-40B4-BE49-F238E27FC236}">
                <a16:creationId xmlns:a16="http://schemas.microsoft.com/office/drawing/2014/main" id="{05965ACF-579D-4515-BF28-ACBE4E7D5812}"/>
              </a:ext>
            </a:extLst>
          </p:cNvPr>
          <p:cNvPicPr>
            <a:picLocks noChangeAspect="1"/>
          </p:cNvPicPr>
          <p:nvPr/>
        </p:nvPicPr>
        <p:blipFill>
          <a:blip r:embed="rId2"/>
          <a:stretch>
            <a:fillRect/>
          </a:stretch>
        </p:blipFill>
        <p:spPr>
          <a:xfrm>
            <a:off x="4602012" y="2939716"/>
            <a:ext cx="7152917" cy="3518618"/>
          </a:xfrm>
          <a:prstGeom prst="rect">
            <a:avLst/>
          </a:prstGeom>
          <a:ln>
            <a:solidFill>
              <a:schemeClr val="tx1"/>
            </a:solidFill>
          </a:ln>
        </p:spPr>
      </p:pic>
    </p:spTree>
    <p:extLst>
      <p:ext uri="{BB962C8B-B14F-4D97-AF65-F5344CB8AC3E}">
        <p14:creationId xmlns:p14="http://schemas.microsoft.com/office/powerpoint/2010/main" val="1111465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065048"/>
            <a:ext cx="8665525"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graphicFrame>
        <p:nvGraphicFramePr>
          <p:cNvPr id="6"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2926476176"/>
              </p:ext>
            </p:extLst>
          </p:nvPr>
        </p:nvGraphicFramePr>
        <p:xfrm>
          <a:off x="468733" y="2496072"/>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valori soluzione migliore</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dirty="0"/>
                        <a:t>30</a:t>
                      </a:r>
                    </a:p>
                  </a:txBody>
                  <a:tcPr marL="77823" marR="77823" marT="38911" marB="38911"/>
                </a:tc>
                <a:tc>
                  <a:txBody>
                    <a:bodyPr/>
                    <a:lstStyle/>
                    <a:p>
                      <a:pPr algn="ctr"/>
                      <a:r>
                        <a:rPr lang="it-IT" sz="1000" b="1" dirty="0"/>
                        <a:t>3389,54</a:t>
                      </a:r>
                    </a:p>
                  </a:txBody>
                  <a:tcPr marL="77823" marR="77823" marT="38911" marB="38911">
                    <a:solidFill>
                      <a:srgbClr val="FFFF00"/>
                    </a:solidFill>
                  </a:tcPr>
                </a:tc>
                <a:tc>
                  <a:txBody>
                    <a:bodyPr/>
                    <a:lstStyle/>
                    <a:p>
                      <a:pPr algn="ctr"/>
                      <a:r>
                        <a:rPr lang="it-IT" sz="1000" b="1"/>
                        <a:t>3413,39</a:t>
                      </a:r>
                    </a:p>
                  </a:txBody>
                  <a:tcPr marL="77823" marR="77823" marT="38911" marB="38911"/>
                </a:tc>
                <a:tc>
                  <a:txBody>
                    <a:bodyPr/>
                    <a:lstStyle/>
                    <a:p>
                      <a:pPr algn="ctr"/>
                      <a:r>
                        <a:rPr lang="it-IT" sz="1000" b="1"/>
                        <a:t>3493,83</a:t>
                      </a:r>
                    </a:p>
                  </a:txBody>
                  <a:tcPr marL="77823" marR="77823" marT="38911" marB="38911">
                    <a:solidFill>
                      <a:srgbClr val="FF0000"/>
                    </a:solidFill>
                  </a:tcPr>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b="1" dirty="0"/>
                        <a:t>3360,32</a:t>
                      </a:r>
                    </a:p>
                  </a:txBody>
                  <a:tcPr marL="77823" marR="77823" marT="38911" marB="38911">
                    <a:solidFill>
                      <a:srgbClr val="FFFF00"/>
                    </a:solidFill>
                  </a:tcPr>
                </a:tc>
                <a:tc>
                  <a:txBody>
                    <a:bodyPr/>
                    <a:lstStyle/>
                    <a:p>
                      <a:pPr algn="ctr"/>
                      <a:r>
                        <a:rPr lang="it-IT" sz="1000" b="1"/>
                        <a:t>3409,68</a:t>
                      </a:r>
                    </a:p>
                  </a:txBody>
                  <a:tcPr marL="77823" marR="77823" marT="38911" marB="38911"/>
                </a:tc>
                <a:tc>
                  <a:txBody>
                    <a:bodyPr/>
                    <a:lstStyle/>
                    <a:p>
                      <a:pPr algn="ctr"/>
                      <a:r>
                        <a:rPr lang="it-IT" sz="1000" b="1"/>
                        <a:t>3377.09</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dirty="0"/>
                        <a:t>50</a:t>
                      </a:r>
                    </a:p>
                  </a:txBody>
                  <a:tcPr marL="77823" marR="77823" marT="38911" marB="38911"/>
                </a:tc>
                <a:tc>
                  <a:txBody>
                    <a:bodyPr/>
                    <a:lstStyle/>
                    <a:p>
                      <a:pPr algn="ctr"/>
                      <a:r>
                        <a:rPr lang="it-IT" sz="1000" b="1" dirty="0"/>
                        <a:t>3316,59</a:t>
                      </a:r>
                    </a:p>
                  </a:txBody>
                  <a:tcPr marL="77823" marR="77823" marT="38911" marB="38911">
                    <a:solidFill>
                      <a:srgbClr val="00B050"/>
                    </a:solidFill>
                  </a:tcPr>
                </a:tc>
                <a:tc>
                  <a:txBody>
                    <a:bodyPr/>
                    <a:lstStyle/>
                    <a:p>
                      <a:pPr algn="ctr"/>
                      <a:r>
                        <a:rPr lang="it-IT" sz="1000" b="1"/>
                        <a:t>3344.88</a:t>
                      </a:r>
                    </a:p>
                  </a:txBody>
                  <a:tcPr marL="77823" marR="77823" marT="38911" marB="38911">
                    <a:noFill/>
                  </a:tcPr>
                </a:tc>
                <a:tc>
                  <a:txBody>
                    <a:bodyPr/>
                    <a:lstStyle/>
                    <a:p>
                      <a:pPr algn="ctr"/>
                      <a:r>
                        <a:rPr lang="it-IT" sz="1000" b="1" dirty="0"/>
                        <a:t>3339,45</a:t>
                      </a:r>
                    </a:p>
                  </a:txBody>
                  <a:tcPr marL="77823" marR="77823" marT="38911" marB="38911">
                    <a:noFill/>
                  </a:tcPr>
                </a:tc>
                <a:extLst>
                  <a:ext uri="{0D108BD9-81ED-4DB2-BD59-A6C34878D82A}">
                    <a16:rowId xmlns:a16="http://schemas.microsoft.com/office/drawing/2014/main" val="3068703127"/>
                  </a:ext>
                </a:extLst>
              </a:tr>
            </a:tbl>
          </a:graphicData>
        </a:graphic>
      </p:graphicFrame>
      <p:graphicFrame>
        <p:nvGraphicFramePr>
          <p:cNvPr id="11" name="Tabella 7">
            <a:extLst>
              <a:ext uri="{FF2B5EF4-FFF2-40B4-BE49-F238E27FC236}">
                <a16:creationId xmlns:a16="http://schemas.microsoft.com/office/drawing/2014/main" id="{194B52A8-82D3-4291-8254-7967F1A3E0E6}"/>
              </a:ext>
            </a:extLst>
          </p:cNvPr>
          <p:cNvGraphicFramePr>
            <a:graphicFrameLocks noGrp="1"/>
          </p:cNvGraphicFramePr>
          <p:nvPr>
            <p:extLst>
              <p:ext uri="{D42A27DB-BD31-4B8C-83A1-F6EECF244321}">
                <p14:modId xmlns:p14="http://schemas.microsoft.com/office/powerpoint/2010/main" val="491724002"/>
              </p:ext>
            </p:extLst>
          </p:nvPr>
        </p:nvGraphicFramePr>
        <p:xfrm>
          <a:off x="6074621" y="2495078"/>
          <a:ext cx="2745081" cy="1668036"/>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7">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valori soluzione migliore</a:t>
                      </a:r>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400" i="1" dirty="0"/>
                    </a:p>
                    <a:p>
                      <a:r>
                        <a:rPr lang="it-IT" sz="1000" i="1" dirty="0"/>
                        <a:t>Dim</a:t>
                      </a:r>
                      <a:endParaRPr lang="it-IT" sz="14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1" marB="38911"/>
                </a:tc>
                <a:tc>
                  <a:txBody>
                    <a:bodyPr/>
                    <a:lstStyle/>
                    <a:p>
                      <a:pPr algn="ctr"/>
                      <a:r>
                        <a:rPr lang="it-IT" sz="1000" b="1" i="0" kern="1200">
                          <a:solidFill>
                            <a:schemeClr val="dk1"/>
                          </a:solidFill>
                          <a:effectLst/>
                          <a:latin typeface="+mn-lt"/>
                          <a:ea typeface="+mn-ea"/>
                          <a:cs typeface="+mn-cs"/>
                        </a:rPr>
                        <a:t>4579,96</a:t>
                      </a:r>
                      <a:endParaRPr lang="it-IT" sz="1000" b="1"/>
                    </a:p>
                  </a:txBody>
                  <a:tcPr marL="77823" marR="77823" marT="38911" marB="38911">
                    <a:solidFill>
                      <a:srgbClr val="FF0000"/>
                    </a:solidFill>
                  </a:tcPr>
                </a:tc>
                <a:tc>
                  <a:txBody>
                    <a:bodyPr/>
                    <a:lstStyle/>
                    <a:p>
                      <a:pPr algn="ctr"/>
                      <a:r>
                        <a:rPr lang="it-IT" sz="1000" b="1" i="0" kern="1200">
                          <a:solidFill>
                            <a:schemeClr val="dk1"/>
                          </a:solidFill>
                          <a:effectLst/>
                          <a:latin typeface="+mn-lt"/>
                          <a:ea typeface="+mn-ea"/>
                          <a:cs typeface="+mn-cs"/>
                        </a:rPr>
                        <a:t>4485,31</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4294,00</a:t>
                      </a:r>
                      <a:endParaRPr lang="it-IT" sz="900" b="1"/>
                    </a:p>
                  </a:txBody>
                  <a:tcPr marL="77823" marR="77823" marT="38911" marB="38911">
                    <a:solidFill>
                      <a:srgbClr val="00B050"/>
                    </a:solidFill>
                  </a:tcPr>
                </a:tc>
                <a:extLst>
                  <a:ext uri="{0D108BD9-81ED-4DB2-BD59-A6C34878D82A}">
                    <a16:rowId xmlns:a16="http://schemas.microsoft.com/office/drawing/2014/main" val="2948238502"/>
                  </a:ext>
                </a:extLst>
              </a:tr>
              <a:tr h="287883">
                <a:tc>
                  <a:txBody>
                    <a:bodyPr/>
                    <a:lstStyle/>
                    <a:p>
                      <a:pPr algn="ctr"/>
                      <a:r>
                        <a:rPr lang="it-IT" sz="1200" b="1" i="1"/>
                        <a:t>40</a:t>
                      </a:r>
                    </a:p>
                  </a:txBody>
                  <a:tcPr marL="77823" marR="77823" marT="38911" marB="38911"/>
                </a:tc>
                <a:tc>
                  <a:txBody>
                    <a:bodyPr/>
                    <a:lstStyle/>
                    <a:p>
                      <a:pPr algn="ctr"/>
                      <a:r>
                        <a:rPr lang="it-IT" sz="1000" b="1" i="0" kern="1200">
                          <a:solidFill>
                            <a:schemeClr val="dk1"/>
                          </a:solidFill>
                          <a:effectLst/>
                          <a:latin typeface="+mn-lt"/>
                          <a:ea typeface="+mn-ea"/>
                          <a:cs typeface="+mn-cs"/>
                        </a:rPr>
                        <a:t>4427,01</a:t>
                      </a:r>
                      <a:endParaRPr lang="it-IT" sz="900" b="1"/>
                    </a:p>
                  </a:txBody>
                  <a:tcPr marL="77823" marR="77823" marT="38911" marB="38911"/>
                </a:tc>
                <a:tc>
                  <a:txBody>
                    <a:bodyPr/>
                    <a:lstStyle/>
                    <a:p>
                      <a:pPr algn="ctr"/>
                      <a:r>
                        <a:rPr lang="it-IT" sz="1000" b="1" i="0" kern="1200">
                          <a:solidFill>
                            <a:schemeClr val="dk1"/>
                          </a:solidFill>
                          <a:effectLst/>
                          <a:latin typeface="+mn-lt"/>
                          <a:ea typeface="+mn-ea"/>
                          <a:cs typeface="+mn-cs"/>
                        </a:rPr>
                        <a:t>4528,03</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4302,25</a:t>
                      </a:r>
                      <a:endParaRPr lang="it-IT" sz="900" b="1"/>
                    </a:p>
                  </a:txBody>
                  <a:tcPr marL="77823" marR="77823" marT="38911" marB="38911">
                    <a:solidFill>
                      <a:srgbClr val="FFFF00"/>
                    </a:solidFill>
                  </a:tcPr>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b="1" i="0" kern="1200">
                          <a:solidFill>
                            <a:schemeClr val="dk1"/>
                          </a:solidFill>
                          <a:effectLst/>
                          <a:latin typeface="+mn-lt"/>
                          <a:ea typeface="+mn-ea"/>
                          <a:cs typeface="+mn-cs"/>
                        </a:rPr>
                        <a:t>4346,02</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4505,40</a:t>
                      </a:r>
                      <a:endParaRPr lang="it-IT" sz="1000" b="1"/>
                    </a:p>
                  </a:txBody>
                  <a:tcPr marL="77823" marR="77823" marT="38911" marB="38911"/>
                </a:tc>
                <a:tc>
                  <a:txBody>
                    <a:bodyPr/>
                    <a:lstStyle/>
                    <a:p>
                      <a:pPr algn="ctr"/>
                      <a:r>
                        <a:rPr lang="it-IT" sz="1000" b="1" i="0" kern="1200">
                          <a:solidFill>
                            <a:schemeClr val="dk1"/>
                          </a:solidFill>
                          <a:effectLst/>
                          <a:latin typeface="+mn-lt"/>
                          <a:ea typeface="+mn-ea"/>
                          <a:cs typeface="+mn-cs"/>
                        </a:rPr>
                        <a:t>4249,37</a:t>
                      </a:r>
                      <a:endParaRPr lang="it-IT" sz="900" b="1"/>
                    </a:p>
                  </a:txBody>
                  <a:tcPr marL="77823" marR="77823" marT="38911" marB="38911">
                    <a:solidFill>
                      <a:srgbClr val="FFFF00"/>
                    </a:solidFill>
                  </a:tcPr>
                </a:tc>
                <a:extLst>
                  <a:ext uri="{0D108BD9-81ED-4DB2-BD59-A6C34878D82A}">
                    <a16:rowId xmlns:a16="http://schemas.microsoft.com/office/drawing/2014/main" val="3068703127"/>
                  </a:ext>
                </a:extLst>
              </a:tr>
            </a:tbl>
          </a:graphicData>
        </a:graphic>
      </p:graphicFrame>
      <p:graphicFrame>
        <p:nvGraphicFramePr>
          <p:cNvPr id="12" name="Tabella 7">
            <a:extLst>
              <a:ext uri="{FF2B5EF4-FFF2-40B4-BE49-F238E27FC236}">
                <a16:creationId xmlns:a16="http://schemas.microsoft.com/office/drawing/2014/main" id="{9DE641DC-29D8-4582-B797-71CB780B55E1}"/>
              </a:ext>
            </a:extLst>
          </p:cNvPr>
          <p:cNvGraphicFramePr>
            <a:graphicFrameLocks noGrp="1"/>
          </p:cNvGraphicFramePr>
          <p:nvPr>
            <p:extLst>
              <p:ext uri="{D42A27DB-BD31-4B8C-83A1-F6EECF244321}">
                <p14:modId xmlns:p14="http://schemas.microsoft.com/office/powerpoint/2010/main" val="2733179826"/>
              </p:ext>
            </p:extLst>
          </p:nvPr>
        </p:nvGraphicFramePr>
        <p:xfrm>
          <a:off x="3266113" y="2496316"/>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valori soluzione migliore</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dirty="0"/>
                        <a:t>6497,48</a:t>
                      </a:r>
                    </a:p>
                  </a:txBody>
                  <a:tcPr marL="77823" marR="77823" marT="38912" marB="38912">
                    <a:solidFill>
                      <a:srgbClr val="FF0000"/>
                    </a:solidFill>
                  </a:tcPr>
                </a:tc>
                <a:tc>
                  <a:txBody>
                    <a:bodyPr/>
                    <a:lstStyle/>
                    <a:p>
                      <a:pPr algn="ctr"/>
                      <a:r>
                        <a:rPr lang="it-IT" sz="1000" b="1"/>
                        <a:t>6492,54</a:t>
                      </a:r>
                    </a:p>
                  </a:txBody>
                  <a:tcPr marL="77823" marR="77823" marT="38912" marB="38912"/>
                </a:tc>
                <a:tc>
                  <a:txBody>
                    <a:bodyPr/>
                    <a:lstStyle/>
                    <a:p>
                      <a:pPr algn="ctr"/>
                      <a:r>
                        <a:rPr lang="it-IT" sz="1000" b="1"/>
                        <a:t>6490,92</a:t>
                      </a:r>
                    </a:p>
                  </a:txBody>
                  <a:tcPr marL="77823" marR="77823" marT="38912" marB="38912">
                    <a:solidFill>
                      <a:srgbClr val="FFFF00"/>
                    </a:solidFill>
                  </a:tcPr>
                </a:tc>
                <a:extLst>
                  <a:ext uri="{0D108BD9-81ED-4DB2-BD59-A6C34878D82A}">
                    <a16:rowId xmlns:a16="http://schemas.microsoft.com/office/drawing/2014/main" val="2948238502"/>
                  </a:ext>
                </a:extLst>
              </a:tr>
              <a:tr h="322377">
                <a:tc>
                  <a:txBody>
                    <a:bodyPr/>
                    <a:lstStyle/>
                    <a:p>
                      <a:pPr algn="ctr"/>
                      <a:r>
                        <a:rPr lang="it-IT" sz="1200" b="1" i="1" dirty="0"/>
                        <a:t>40</a:t>
                      </a:r>
                    </a:p>
                  </a:txBody>
                  <a:tcPr marL="77823" marR="77823" marT="38912" marB="38912"/>
                </a:tc>
                <a:tc>
                  <a:txBody>
                    <a:bodyPr/>
                    <a:lstStyle/>
                    <a:p>
                      <a:pPr algn="ctr"/>
                      <a:r>
                        <a:rPr lang="it-IT" sz="1000" b="1"/>
                        <a:t>6455,40</a:t>
                      </a:r>
                    </a:p>
                  </a:txBody>
                  <a:tcPr marL="77823" marR="77823" marT="38912" marB="38912">
                    <a:solidFill>
                      <a:srgbClr val="FFFF00"/>
                    </a:solidFill>
                  </a:tcPr>
                </a:tc>
                <a:tc>
                  <a:txBody>
                    <a:bodyPr/>
                    <a:lstStyle/>
                    <a:p>
                      <a:pPr algn="ctr"/>
                      <a:r>
                        <a:rPr lang="it-IT" sz="1000" b="1"/>
                        <a:t>6464,77</a:t>
                      </a:r>
                    </a:p>
                  </a:txBody>
                  <a:tcPr marL="77823" marR="77823" marT="38912" marB="38912"/>
                </a:tc>
                <a:tc>
                  <a:txBody>
                    <a:bodyPr/>
                    <a:lstStyle/>
                    <a:p>
                      <a:pPr algn="ctr"/>
                      <a:r>
                        <a:rPr lang="it-IT" sz="1000" b="1"/>
                        <a:t>6488,31</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a:t>6185,09</a:t>
                      </a:r>
                    </a:p>
                  </a:txBody>
                  <a:tcPr marL="77823" marR="77823" marT="38912" marB="38912">
                    <a:solidFill>
                      <a:srgbClr val="00B050"/>
                    </a:solidFill>
                  </a:tcPr>
                </a:tc>
                <a:tc>
                  <a:txBody>
                    <a:bodyPr/>
                    <a:lstStyle/>
                    <a:p>
                      <a:pPr algn="ctr"/>
                      <a:r>
                        <a:rPr lang="it-IT" sz="1000" b="1"/>
                        <a:t>6445,45</a:t>
                      </a:r>
                    </a:p>
                  </a:txBody>
                  <a:tcPr marL="77823" marR="77823" marT="38912" marB="38912"/>
                </a:tc>
                <a:tc>
                  <a:txBody>
                    <a:bodyPr/>
                    <a:lstStyle/>
                    <a:p>
                      <a:pPr algn="ctr"/>
                      <a:r>
                        <a:rPr lang="it-IT" sz="1000" b="1" dirty="0"/>
                        <a:t>6490,92</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0" name="Tabella 7">
            <a:extLst>
              <a:ext uri="{FF2B5EF4-FFF2-40B4-BE49-F238E27FC236}">
                <a16:creationId xmlns:a16="http://schemas.microsoft.com/office/drawing/2014/main" id="{27A7A4A7-96D8-4ED5-8EC7-1A73A7A3E3E0}"/>
              </a:ext>
            </a:extLst>
          </p:cNvPr>
          <p:cNvGraphicFramePr>
            <a:graphicFrameLocks noGrp="1"/>
          </p:cNvGraphicFramePr>
          <p:nvPr>
            <p:extLst>
              <p:ext uri="{D42A27DB-BD31-4B8C-83A1-F6EECF244321}">
                <p14:modId xmlns:p14="http://schemas.microsoft.com/office/powerpoint/2010/main" val="2976985669"/>
              </p:ext>
            </p:extLst>
          </p:nvPr>
        </p:nvGraphicFramePr>
        <p:xfrm>
          <a:off x="468732" y="4480298"/>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tempi di esecuzione </a:t>
                      </a:r>
                      <a:r>
                        <a:rPr lang="it-IT" sz="1200" b="1" i="1" dirty="0" err="1"/>
                        <a:t>max</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a:t>30</a:t>
                      </a:r>
                    </a:p>
                  </a:txBody>
                  <a:tcPr marL="77823" marR="77823" marT="38911" marB="38911"/>
                </a:tc>
                <a:tc>
                  <a:txBody>
                    <a:bodyPr/>
                    <a:lstStyle/>
                    <a:p>
                      <a:pPr algn="ctr"/>
                      <a:r>
                        <a:rPr lang="it-IT" sz="1000" b="1" i="0"/>
                        <a:t>1,15 </a:t>
                      </a:r>
                      <a:r>
                        <a:rPr lang="it-IT" sz="1000" b="1" i="1"/>
                        <a:t>s</a:t>
                      </a:r>
                    </a:p>
                  </a:txBody>
                  <a:tcPr marL="77823" marR="77823" marT="38911" marB="38911">
                    <a:solidFill>
                      <a:srgbClr val="00B050"/>
                    </a:solidFill>
                  </a:tcPr>
                </a:tc>
                <a:tc>
                  <a:txBody>
                    <a:bodyPr/>
                    <a:lstStyle/>
                    <a:p>
                      <a:pPr algn="ctr"/>
                      <a:r>
                        <a:rPr lang="it-IT" sz="1000" b="1"/>
                        <a:t>1,20 </a:t>
                      </a:r>
                      <a:r>
                        <a:rPr lang="it-IT" sz="1000" b="1" i="1"/>
                        <a:t>s</a:t>
                      </a:r>
                    </a:p>
                  </a:txBody>
                  <a:tcPr marL="77823" marR="77823" marT="38911" marB="38911"/>
                </a:tc>
                <a:tc>
                  <a:txBody>
                    <a:bodyPr/>
                    <a:lstStyle/>
                    <a:p>
                      <a:pPr algn="ctr"/>
                      <a:r>
                        <a:rPr lang="it-IT" sz="1000" b="1"/>
                        <a:t>1,20 </a:t>
                      </a:r>
                      <a:r>
                        <a:rPr lang="it-IT" sz="1000" b="1" i="1"/>
                        <a:t>s</a:t>
                      </a:r>
                    </a:p>
                  </a:txBody>
                  <a:tcPr marL="77823" marR="77823" marT="38911" marB="38911"/>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b="1"/>
                        <a:t>1,70 </a:t>
                      </a:r>
                      <a:r>
                        <a:rPr lang="it-IT" sz="1000" b="1" i="1"/>
                        <a:t>s</a:t>
                      </a:r>
                    </a:p>
                  </a:txBody>
                  <a:tcPr marL="77823" marR="77823" marT="38911" marB="38911"/>
                </a:tc>
                <a:tc>
                  <a:txBody>
                    <a:bodyPr/>
                    <a:lstStyle/>
                    <a:p>
                      <a:pPr algn="ctr"/>
                      <a:r>
                        <a:rPr lang="it-IT" sz="1000" b="1"/>
                        <a:t>1,77 </a:t>
                      </a:r>
                      <a:r>
                        <a:rPr lang="it-IT" sz="1000" b="1" i="1"/>
                        <a:t>s</a:t>
                      </a:r>
                    </a:p>
                  </a:txBody>
                  <a:tcPr marL="77823" marR="77823" marT="38911" marB="38911"/>
                </a:tc>
                <a:tc>
                  <a:txBody>
                    <a:bodyPr/>
                    <a:lstStyle/>
                    <a:p>
                      <a:pPr algn="ctr"/>
                      <a:r>
                        <a:rPr lang="it-IT" sz="1000" b="1"/>
                        <a:t>1,60 </a:t>
                      </a:r>
                      <a:r>
                        <a:rPr lang="it-IT" sz="1000" b="1" i="1"/>
                        <a:t>s</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b="1" dirty="0"/>
                        <a:t>2,20 </a:t>
                      </a:r>
                      <a:r>
                        <a:rPr lang="it-IT" sz="1000" b="1" i="1" dirty="0"/>
                        <a:t>s</a:t>
                      </a:r>
                    </a:p>
                  </a:txBody>
                  <a:tcPr marL="77823" marR="77823" marT="38911" marB="38911"/>
                </a:tc>
                <a:tc>
                  <a:txBody>
                    <a:bodyPr/>
                    <a:lstStyle/>
                    <a:p>
                      <a:pPr algn="ctr"/>
                      <a:r>
                        <a:rPr lang="it-IT" sz="1000" b="1"/>
                        <a:t>2,15 </a:t>
                      </a:r>
                      <a:r>
                        <a:rPr lang="it-IT" sz="1000" b="1" i="1"/>
                        <a:t>s</a:t>
                      </a:r>
                    </a:p>
                  </a:txBody>
                  <a:tcPr marL="77823" marR="77823" marT="38911" marB="38911">
                    <a:noFill/>
                  </a:tcPr>
                </a:tc>
                <a:tc>
                  <a:txBody>
                    <a:bodyPr/>
                    <a:lstStyle/>
                    <a:p>
                      <a:pPr algn="ctr"/>
                      <a:r>
                        <a:rPr lang="it-IT" sz="1000" b="1" dirty="0"/>
                        <a:t>2,30 </a:t>
                      </a:r>
                      <a:r>
                        <a:rPr lang="it-IT" sz="1000" b="1" i="1" dirty="0"/>
                        <a:t>s</a:t>
                      </a:r>
                    </a:p>
                  </a:txBody>
                  <a:tcPr marL="77823" marR="77823" marT="38911" marB="38911">
                    <a:solidFill>
                      <a:srgbClr val="FF0000"/>
                    </a:solidFill>
                  </a:tcPr>
                </a:tc>
                <a:extLst>
                  <a:ext uri="{0D108BD9-81ED-4DB2-BD59-A6C34878D82A}">
                    <a16:rowId xmlns:a16="http://schemas.microsoft.com/office/drawing/2014/main" val="3068703127"/>
                  </a:ext>
                </a:extLst>
              </a:tr>
            </a:tbl>
          </a:graphicData>
        </a:graphic>
      </p:graphicFrame>
      <p:graphicFrame>
        <p:nvGraphicFramePr>
          <p:cNvPr id="14" name="Tabella 7">
            <a:extLst>
              <a:ext uri="{FF2B5EF4-FFF2-40B4-BE49-F238E27FC236}">
                <a16:creationId xmlns:a16="http://schemas.microsoft.com/office/drawing/2014/main" id="{E9F208D4-4278-422F-8D97-2C8943F733AC}"/>
              </a:ext>
            </a:extLst>
          </p:cNvPr>
          <p:cNvGraphicFramePr>
            <a:graphicFrameLocks noGrp="1"/>
          </p:cNvGraphicFramePr>
          <p:nvPr>
            <p:extLst>
              <p:ext uri="{D42A27DB-BD31-4B8C-83A1-F6EECF244321}">
                <p14:modId xmlns:p14="http://schemas.microsoft.com/office/powerpoint/2010/main" val="590872450"/>
              </p:ext>
            </p:extLst>
          </p:nvPr>
        </p:nvGraphicFramePr>
        <p:xfrm>
          <a:off x="3266113" y="4487074"/>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a:t>2,0 </a:t>
                      </a:r>
                      <a:r>
                        <a:rPr lang="it-IT" sz="1000" b="1" i="1"/>
                        <a:t>s</a:t>
                      </a:r>
                    </a:p>
                  </a:txBody>
                  <a:tcPr marL="77823" marR="77823" marT="38912" marB="38912"/>
                </a:tc>
                <a:tc>
                  <a:txBody>
                    <a:bodyPr/>
                    <a:lstStyle/>
                    <a:p>
                      <a:pPr algn="ctr"/>
                      <a:r>
                        <a:rPr lang="it-IT" sz="1000" b="1"/>
                        <a:t>1,90 </a:t>
                      </a:r>
                      <a:r>
                        <a:rPr lang="it-IT" sz="1000" b="1" i="1"/>
                        <a:t>s</a:t>
                      </a:r>
                    </a:p>
                  </a:txBody>
                  <a:tcPr marL="77823" marR="77823" marT="38912" marB="38912">
                    <a:solidFill>
                      <a:srgbClr val="00B050"/>
                    </a:solidFill>
                  </a:tcPr>
                </a:tc>
                <a:tc>
                  <a:txBody>
                    <a:bodyPr/>
                    <a:lstStyle/>
                    <a:p>
                      <a:pPr algn="ctr"/>
                      <a:r>
                        <a:rPr lang="it-IT" sz="1000" b="1"/>
                        <a:t>2 </a:t>
                      </a:r>
                      <a:r>
                        <a:rPr lang="it-IT" sz="1000" b="1" i="1"/>
                        <a:t>s</a:t>
                      </a:r>
                    </a:p>
                  </a:txBody>
                  <a:tcPr marL="77823" marR="77823" marT="38912" marB="38912"/>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b="1"/>
                        <a:t>2,5 </a:t>
                      </a:r>
                      <a:r>
                        <a:rPr lang="it-IT" sz="1000" b="1" i="1"/>
                        <a:t>s</a:t>
                      </a:r>
                    </a:p>
                  </a:txBody>
                  <a:tcPr marL="77823" marR="77823" marT="38912" marB="38912"/>
                </a:tc>
                <a:tc>
                  <a:txBody>
                    <a:bodyPr/>
                    <a:lstStyle/>
                    <a:p>
                      <a:pPr algn="ctr"/>
                      <a:r>
                        <a:rPr lang="it-IT" sz="1000" b="1"/>
                        <a:t>2,7 </a:t>
                      </a:r>
                      <a:r>
                        <a:rPr lang="it-IT" sz="1000" b="1" i="1"/>
                        <a:t>s</a:t>
                      </a:r>
                    </a:p>
                  </a:txBody>
                  <a:tcPr marL="77823" marR="77823" marT="38912" marB="38912"/>
                </a:tc>
                <a:tc>
                  <a:txBody>
                    <a:bodyPr/>
                    <a:lstStyle/>
                    <a:p>
                      <a:pPr algn="ctr"/>
                      <a:r>
                        <a:rPr lang="it-IT" sz="1000" b="1"/>
                        <a:t>2,6 </a:t>
                      </a:r>
                      <a:r>
                        <a:rPr lang="it-IT" sz="1000" b="1" i="1"/>
                        <a:t>s</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a:t>3,3 </a:t>
                      </a:r>
                      <a:r>
                        <a:rPr lang="it-IT" sz="1000" b="1" i="1"/>
                        <a:t>s</a:t>
                      </a:r>
                    </a:p>
                  </a:txBody>
                  <a:tcPr marL="77823" marR="77823" marT="38912" marB="38912"/>
                </a:tc>
                <a:tc>
                  <a:txBody>
                    <a:bodyPr/>
                    <a:lstStyle/>
                    <a:p>
                      <a:pPr algn="ctr"/>
                      <a:r>
                        <a:rPr lang="it-IT" sz="1000" b="1"/>
                        <a:t>3,5 </a:t>
                      </a:r>
                      <a:r>
                        <a:rPr lang="it-IT" sz="1000" b="1" i="1"/>
                        <a:t>s</a:t>
                      </a:r>
                    </a:p>
                  </a:txBody>
                  <a:tcPr marL="77823" marR="77823" marT="38912" marB="38912">
                    <a:solidFill>
                      <a:srgbClr val="FF0000"/>
                    </a:solidFill>
                  </a:tcPr>
                </a:tc>
                <a:tc>
                  <a:txBody>
                    <a:bodyPr/>
                    <a:lstStyle/>
                    <a:p>
                      <a:pPr algn="ctr"/>
                      <a:r>
                        <a:rPr lang="it-IT" sz="1000" b="1"/>
                        <a:t>3,30 </a:t>
                      </a:r>
                      <a:r>
                        <a:rPr lang="it-IT" sz="1000" b="1" i="1"/>
                        <a:t>s</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5" name="Tabella 7">
            <a:extLst>
              <a:ext uri="{FF2B5EF4-FFF2-40B4-BE49-F238E27FC236}">
                <a16:creationId xmlns:a16="http://schemas.microsoft.com/office/drawing/2014/main" id="{A86DFC78-377C-4172-A636-5F42A504E8C1}"/>
              </a:ext>
            </a:extLst>
          </p:cNvPr>
          <p:cNvGraphicFramePr>
            <a:graphicFrameLocks noGrp="1"/>
          </p:cNvGraphicFramePr>
          <p:nvPr>
            <p:extLst>
              <p:ext uri="{D42A27DB-BD31-4B8C-83A1-F6EECF244321}">
                <p14:modId xmlns:p14="http://schemas.microsoft.com/office/powerpoint/2010/main" val="327059449"/>
              </p:ext>
            </p:extLst>
          </p:nvPr>
        </p:nvGraphicFramePr>
        <p:xfrm>
          <a:off x="6085754" y="4488465"/>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1" i="0" kern="1200">
                          <a:solidFill>
                            <a:schemeClr val="dk1"/>
                          </a:solidFill>
                          <a:effectLst/>
                          <a:latin typeface="+mn-lt"/>
                          <a:ea typeface="+mn-ea"/>
                          <a:cs typeface="+mn-cs"/>
                        </a:rPr>
                        <a:t>0,083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0,102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0,069 </a:t>
                      </a:r>
                      <a:r>
                        <a:rPr lang="it-IT" sz="1000" b="1" i="1" kern="1200">
                          <a:solidFill>
                            <a:schemeClr val="dk1"/>
                          </a:solidFill>
                          <a:effectLst/>
                          <a:latin typeface="+mn-lt"/>
                          <a:ea typeface="+mn-ea"/>
                          <a:cs typeface="+mn-cs"/>
                        </a:rPr>
                        <a:t>s</a:t>
                      </a:r>
                      <a:endParaRPr lang="it-IT" sz="900" b="1" i="1"/>
                    </a:p>
                  </a:txBody>
                  <a:tcPr marL="77823" marR="77823" marT="38912" marB="38912">
                    <a:solidFill>
                      <a:srgbClr val="00B050"/>
                    </a:solidFill>
                  </a:tcPr>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b="1" i="0" kern="1200">
                          <a:solidFill>
                            <a:schemeClr val="dk1"/>
                          </a:solidFill>
                          <a:effectLst/>
                          <a:latin typeface="+mn-lt"/>
                          <a:ea typeface="+mn-ea"/>
                          <a:cs typeface="+mn-cs"/>
                        </a:rPr>
                        <a:t>0,155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0,113 </a:t>
                      </a:r>
                      <a:r>
                        <a:rPr lang="it-IT" sz="1000" b="1" i="1" kern="1200">
                          <a:solidFill>
                            <a:schemeClr val="dk1"/>
                          </a:solidFill>
                          <a:effectLst/>
                          <a:latin typeface="+mn-lt"/>
                          <a:ea typeface="+mn-ea"/>
                          <a:cs typeface="+mn-cs"/>
                        </a:rPr>
                        <a:t>s</a:t>
                      </a:r>
                      <a:endParaRPr lang="it-IT" sz="900" b="1" i="1"/>
                    </a:p>
                  </a:txBody>
                  <a:tcPr marL="77823" marR="77823" marT="38912" marB="38912"/>
                </a:tc>
                <a:tc>
                  <a:txBody>
                    <a:bodyPr/>
                    <a:lstStyle/>
                    <a:p>
                      <a:pPr algn="ctr"/>
                      <a:r>
                        <a:rPr lang="it-IT" sz="1000" b="1" i="0" kern="1200">
                          <a:solidFill>
                            <a:schemeClr val="dk1"/>
                          </a:solidFill>
                          <a:effectLst/>
                          <a:latin typeface="+mn-lt"/>
                          <a:ea typeface="+mn-ea"/>
                          <a:cs typeface="+mn-cs"/>
                        </a:rPr>
                        <a:t>0,089 </a:t>
                      </a:r>
                      <a:r>
                        <a:rPr lang="it-IT" sz="1000" b="1" i="1" kern="1200">
                          <a:solidFill>
                            <a:schemeClr val="dk1"/>
                          </a:solidFill>
                          <a:effectLst/>
                          <a:latin typeface="+mn-lt"/>
                          <a:ea typeface="+mn-ea"/>
                          <a:cs typeface="+mn-cs"/>
                        </a:rPr>
                        <a:t>s</a:t>
                      </a:r>
                      <a:endParaRPr lang="it-IT" sz="900" b="1" i="1"/>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1" i="0" kern="1200">
                          <a:solidFill>
                            <a:schemeClr val="dk1"/>
                          </a:solidFill>
                          <a:effectLst/>
                          <a:latin typeface="+mn-lt"/>
                          <a:ea typeface="+mn-ea"/>
                          <a:cs typeface="+mn-cs"/>
                        </a:rPr>
                        <a:t>0,177 </a:t>
                      </a:r>
                      <a:r>
                        <a:rPr lang="it-IT" sz="1000" b="1" i="1" kern="1200">
                          <a:solidFill>
                            <a:schemeClr val="dk1"/>
                          </a:solidFill>
                          <a:effectLst/>
                          <a:latin typeface="+mn-lt"/>
                          <a:ea typeface="+mn-ea"/>
                          <a:cs typeface="+mn-cs"/>
                        </a:rPr>
                        <a:t>s</a:t>
                      </a:r>
                      <a:endParaRPr lang="it-IT" sz="900" b="1" i="1"/>
                    </a:p>
                  </a:txBody>
                  <a:tcPr marL="77823" marR="77823" marT="38912" marB="38912">
                    <a:solidFill>
                      <a:srgbClr val="FF0000"/>
                    </a:solidFill>
                  </a:tcPr>
                </a:tc>
                <a:tc>
                  <a:txBody>
                    <a:bodyPr/>
                    <a:lstStyle/>
                    <a:p>
                      <a:pPr algn="ctr"/>
                      <a:r>
                        <a:rPr lang="it-IT" sz="1000" b="1" i="0" kern="1200" dirty="0">
                          <a:solidFill>
                            <a:schemeClr val="dk1"/>
                          </a:solidFill>
                          <a:effectLst/>
                          <a:latin typeface="+mn-lt"/>
                          <a:ea typeface="+mn-ea"/>
                          <a:cs typeface="+mn-cs"/>
                        </a:rPr>
                        <a:t>0,151 </a:t>
                      </a:r>
                      <a:r>
                        <a:rPr lang="it-IT" sz="1000" b="1" i="1" kern="1200" dirty="0">
                          <a:solidFill>
                            <a:schemeClr val="dk1"/>
                          </a:solidFill>
                          <a:effectLst/>
                          <a:latin typeface="+mn-lt"/>
                          <a:ea typeface="+mn-ea"/>
                          <a:cs typeface="+mn-cs"/>
                        </a:rPr>
                        <a:t>s</a:t>
                      </a:r>
                      <a:endParaRPr lang="it-IT" sz="900" b="1" i="1" dirty="0"/>
                    </a:p>
                  </a:txBody>
                  <a:tcPr marL="77823" marR="77823" marT="38912" marB="38912"/>
                </a:tc>
                <a:tc>
                  <a:txBody>
                    <a:bodyPr/>
                    <a:lstStyle/>
                    <a:p>
                      <a:pPr algn="ctr"/>
                      <a:r>
                        <a:rPr lang="it-IT" sz="1000" b="1" i="0" kern="1200" dirty="0">
                          <a:solidFill>
                            <a:schemeClr val="dk1"/>
                          </a:solidFill>
                          <a:effectLst/>
                          <a:latin typeface="+mn-lt"/>
                          <a:ea typeface="+mn-ea"/>
                          <a:cs typeface="+mn-cs"/>
                        </a:rPr>
                        <a:t>0,156 </a:t>
                      </a:r>
                      <a:r>
                        <a:rPr lang="it-IT" sz="1000" b="1" i="1" kern="1200" dirty="0">
                          <a:solidFill>
                            <a:schemeClr val="dk1"/>
                          </a:solidFill>
                          <a:effectLst/>
                          <a:latin typeface="+mn-lt"/>
                          <a:ea typeface="+mn-ea"/>
                          <a:cs typeface="+mn-cs"/>
                        </a:rPr>
                        <a:t>s</a:t>
                      </a:r>
                      <a:endParaRPr lang="it-IT" sz="900" b="1" i="1" dirty="0"/>
                    </a:p>
                  </a:txBody>
                  <a:tcPr marL="77823" marR="77823" marT="38912" marB="38912"/>
                </a:tc>
                <a:extLst>
                  <a:ext uri="{0D108BD9-81ED-4DB2-BD59-A6C34878D82A}">
                    <a16:rowId xmlns:a16="http://schemas.microsoft.com/office/drawing/2014/main" val="3068703127"/>
                  </a:ext>
                </a:extLst>
              </a:tr>
            </a:tbl>
          </a:graphicData>
        </a:graphic>
      </p:graphicFrame>
      <p:sp>
        <p:nvSpPr>
          <p:cNvPr id="2" name="Rettangolo 1">
            <a:extLst>
              <a:ext uri="{FF2B5EF4-FFF2-40B4-BE49-F238E27FC236}">
                <a16:creationId xmlns:a16="http://schemas.microsoft.com/office/drawing/2014/main" id="{CAEE0F11-3373-4B28-9C1B-A54DDB673A99}"/>
              </a:ext>
            </a:extLst>
          </p:cNvPr>
          <p:cNvSpPr/>
          <p:nvPr/>
        </p:nvSpPr>
        <p:spPr>
          <a:xfrm>
            <a:off x="9116008" y="2052735"/>
            <a:ext cx="2745080" cy="453018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17B4ABA4-839A-4EED-8D4C-C1FE65A4E555}"/>
              </a:ext>
            </a:extLst>
          </p:cNvPr>
          <p:cNvSpPr txBox="1"/>
          <p:nvPr/>
        </p:nvSpPr>
        <p:spPr>
          <a:xfrm>
            <a:off x="9257392" y="2191269"/>
            <a:ext cx="2423118" cy="4247317"/>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Per ricavare i dati in tabella ogni euristica è stata eseguita 10 volte per ogni combinazione di parametri .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Il valore di funzione obiettivo coincide con il miglior elemento ottenuto nei 10 test mentre il tempo di esecuzione coincide con la media dei tempi di esecuzione impiegati nei 10 test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L’istanza utilizzata è : </a:t>
            </a:r>
            <a:r>
              <a:rPr lang="it-IT" sz="1500" i="1">
                <a:solidFill>
                  <a:schemeClr val="bg1"/>
                </a:solidFill>
              </a:rPr>
              <a:t>C1_2_1.TXT, Homberger</a:t>
            </a:r>
          </a:p>
        </p:txBody>
      </p:sp>
    </p:spTree>
    <p:extLst>
      <p:ext uri="{BB962C8B-B14F-4D97-AF65-F5344CB8AC3E}">
        <p14:creationId xmlns:p14="http://schemas.microsoft.com/office/powerpoint/2010/main" val="417792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algn="just"/>
            <a:r>
              <a:rPr lang="it-IT" sz="1800" dirty="0">
                <a:solidFill>
                  <a:schemeClr val="tx1"/>
                </a:solidFill>
              </a:rPr>
              <a:t>Le precedenti tabelle sono state costruite mediante tre diverse euristiche utilizzate per produrre la popolazione iniziale attraverso due parametri di qualità:</a:t>
            </a:r>
          </a:p>
          <a:p>
            <a:pPr marL="93663" algn="just"/>
            <a:endParaRPr lang="it-IT" sz="1800" dirty="0">
              <a:solidFill>
                <a:schemeClr val="tx1"/>
              </a:solidFill>
            </a:endParaRPr>
          </a:p>
          <a:p>
            <a:pPr marL="354013" lvl="1" indent="-176213" algn="just">
              <a:buFont typeface="Arial" panose="020B0604020202020204" pitchFamily="34" charset="0"/>
              <a:buChar char="•"/>
            </a:pPr>
            <a:r>
              <a:rPr lang="it-IT" b="1" i="1" u="sng" dirty="0" err="1">
                <a:solidFill>
                  <a:schemeClr val="tx1"/>
                </a:solidFill>
              </a:rPr>
              <a:t>Randomness</a:t>
            </a:r>
            <a:r>
              <a:rPr lang="it-IT" dirty="0">
                <a:solidFill>
                  <a:schemeClr val="tx1"/>
                </a:solidFill>
              </a:rPr>
              <a:t> (Numero di iterazioni dopo le quali viene aggiunto un nodo casuale al percorso).</a:t>
            </a:r>
          </a:p>
          <a:p>
            <a:pPr marL="354013" lvl="1" indent="-176213" algn="just">
              <a:buFont typeface="Arial" panose="020B0604020202020204" pitchFamily="34" charset="0"/>
              <a:buChar char="•"/>
            </a:pPr>
            <a:endParaRPr lang="it-IT" dirty="0">
              <a:solidFill>
                <a:schemeClr val="tx1"/>
              </a:solidFill>
            </a:endParaRPr>
          </a:p>
          <a:p>
            <a:pPr marL="354013" lvl="1" indent="-176213" algn="just">
              <a:buFont typeface="Arial" panose="020B0604020202020204" pitchFamily="34" charset="0"/>
              <a:buChar char="•"/>
            </a:pPr>
            <a:r>
              <a:rPr lang="it-IT" b="1" i="1" u="sng" dirty="0">
                <a:solidFill>
                  <a:schemeClr val="tx1"/>
                </a:solidFill>
              </a:rPr>
              <a:t>Dimensione</a:t>
            </a:r>
            <a:r>
              <a:rPr lang="it-IT" dirty="0">
                <a:solidFill>
                  <a:schemeClr val="tx1"/>
                </a:solidFill>
              </a:rPr>
              <a:t> (Numero di individui nella popolazione).</a:t>
            </a:r>
          </a:p>
          <a:p>
            <a:pPr marL="93663" algn="just">
              <a:buFont typeface="Arial" panose="020B0604020202020204" pitchFamily="34" charset="0"/>
              <a:buChar char="•"/>
            </a:pPr>
            <a:endParaRPr lang="it-IT" sz="1800" i="1" u="sng" dirty="0">
              <a:solidFill>
                <a:schemeClr val="tx1"/>
              </a:solidFill>
            </a:endParaRPr>
          </a:p>
          <a:p>
            <a:pPr marL="93663" algn="just"/>
            <a:r>
              <a:rPr lang="it-IT" sz="1800" dirty="0">
                <a:solidFill>
                  <a:schemeClr val="tx1"/>
                </a:solidFill>
              </a:rPr>
              <a:t>I test mostrano come l’euristica migliore sia la MDPDF in termini di qualità della popolazione, con una </a:t>
            </a:r>
            <a:r>
              <a:rPr lang="it-IT" sz="1800" dirty="0" err="1">
                <a:solidFill>
                  <a:schemeClr val="tx1"/>
                </a:solidFill>
              </a:rPr>
              <a:t>pop_size</a:t>
            </a:r>
            <a:r>
              <a:rPr lang="it-IT" sz="1800" dirty="0">
                <a:solidFill>
                  <a:schemeClr val="tx1"/>
                </a:solidFill>
              </a:rPr>
              <a:t> di 50 individui e </a:t>
            </a:r>
            <a:r>
              <a:rPr lang="it-IT" sz="1800" dirty="0" err="1">
                <a:solidFill>
                  <a:schemeClr val="tx1"/>
                </a:solidFill>
              </a:rPr>
              <a:t>randomness</a:t>
            </a:r>
            <a:r>
              <a:rPr lang="it-IT" sz="1800" dirty="0">
                <a:solidFill>
                  <a:schemeClr val="tx1"/>
                </a:solidFill>
              </a:rPr>
              <a:t> di 50. </a:t>
            </a:r>
          </a:p>
          <a:p>
            <a:pPr marL="93663" algn="just"/>
            <a:r>
              <a:rPr lang="it-IT" sz="1800" dirty="0">
                <a:solidFill>
                  <a:schemeClr val="tx1"/>
                </a:solidFill>
              </a:rPr>
              <a:t>In termini di tempi di esecuzione, l’euristica EDF invece ottiene discreti risultati in tempi considerevolmente minori. </a:t>
            </a:r>
          </a:p>
          <a:p>
            <a:pPr algn="just"/>
            <a:endParaRPr lang="it-IT"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spTree>
    <p:extLst>
      <p:ext uri="{BB962C8B-B14F-4D97-AF65-F5344CB8AC3E}">
        <p14:creationId xmlns:p14="http://schemas.microsoft.com/office/powerpoint/2010/main" val="166459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66763" y="2062792"/>
            <a:ext cx="7589153" cy="456567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				</a:t>
            </a:r>
          </a:p>
        </p:txBody>
      </p:sp>
      <p:sp>
        <p:nvSpPr>
          <p:cNvPr id="17" name="Rettangolo 16">
            <a:extLst>
              <a:ext uri="{FF2B5EF4-FFF2-40B4-BE49-F238E27FC236}">
                <a16:creationId xmlns:a16="http://schemas.microsoft.com/office/drawing/2014/main" id="{A101F3F9-A1F9-4185-8473-EB24D4768818}"/>
              </a:ext>
            </a:extLst>
          </p:cNvPr>
          <p:cNvSpPr/>
          <p:nvPr/>
        </p:nvSpPr>
        <p:spPr>
          <a:xfrm>
            <a:off x="366764" y="310250"/>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graphicFrame>
        <p:nvGraphicFramePr>
          <p:cNvPr id="3" name="Tabella 4">
            <a:extLst>
              <a:ext uri="{FF2B5EF4-FFF2-40B4-BE49-F238E27FC236}">
                <a16:creationId xmlns:a16="http://schemas.microsoft.com/office/drawing/2014/main" id="{F443F56D-9993-4592-AC94-2FFF4DA1B4C5}"/>
              </a:ext>
            </a:extLst>
          </p:cNvPr>
          <p:cNvGraphicFramePr>
            <a:graphicFrameLocks noGrp="1"/>
          </p:cNvGraphicFramePr>
          <p:nvPr>
            <p:extLst>
              <p:ext uri="{D42A27DB-BD31-4B8C-83A1-F6EECF244321}">
                <p14:modId xmlns:p14="http://schemas.microsoft.com/office/powerpoint/2010/main" val="1606954510"/>
              </p:ext>
            </p:extLst>
          </p:nvPr>
        </p:nvGraphicFramePr>
        <p:xfrm>
          <a:off x="828027" y="2301437"/>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3438.88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3362.60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3386.65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3358.41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3393.9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3261.79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3503.72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1" name="Tabella 4">
            <a:extLst>
              <a:ext uri="{FF2B5EF4-FFF2-40B4-BE49-F238E27FC236}">
                <a16:creationId xmlns:a16="http://schemas.microsoft.com/office/drawing/2014/main" id="{BA0B1735-4213-4579-920F-344121497770}"/>
              </a:ext>
            </a:extLst>
          </p:cNvPr>
          <p:cNvGraphicFramePr>
            <a:graphicFrameLocks noGrp="1"/>
          </p:cNvGraphicFramePr>
          <p:nvPr>
            <p:extLst>
              <p:ext uri="{D42A27DB-BD31-4B8C-83A1-F6EECF244321}">
                <p14:modId xmlns:p14="http://schemas.microsoft.com/office/powerpoint/2010/main" val="2861172314"/>
              </p:ext>
            </p:extLst>
          </p:nvPr>
        </p:nvGraphicFramePr>
        <p:xfrm>
          <a:off x="4264803" y="2301437"/>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3405.49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3504.31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3288.54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3493.86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3457.66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2" name="Tabella 4">
            <a:extLst>
              <a:ext uri="{FF2B5EF4-FFF2-40B4-BE49-F238E27FC236}">
                <a16:creationId xmlns:a16="http://schemas.microsoft.com/office/drawing/2014/main" id="{88AE72D0-ADCB-4F58-AE86-DC5FCA1BD57A}"/>
              </a:ext>
            </a:extLst>
          </p:cNvPr>
          <p:cNvGraphicFramePr>
            <a:graphicFrameLocks noGrp="1"/>
          </p:cNvGraphicFramePr>
          <p:nvPr>
            <p:extLst>
              <p:ext uri="{D42A27DB-BD31-4B8C-83A1-F6EECF244321}">
                <p14:modId xmlns:p14="http://schemas.microsoft.com/office/powerpoint/2010/main" val="2002863874"/>
              </p:ext>
            </p:extLst>
          </p:nvPr>
        </p:nvGraphicFramePr>
        <p:xfrm>
          <a:off x="828027" y="4477931"/>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 3530.69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graphicFrame>
        <p:nvGraphicFramePr>
          <p:cNvPr id="13" name="Tabella 4">
            <a:extLst>
              <a:ext uri="{FF2B5EF4-FFF2-40B4-BE49-F238E27FC236}">
                <a16:creationId xmlns:a16="http://schemas.microsoft.com/office/drawing/2014/main" id="{C9D5627B-2E14-40CC-8A6D-9E8BC7014A20}"/>
              </a:ext>
            </a:extLst>
          </p:cNvPr>
          <p:cNvGraphicFramePr>
            <a:graphicFrameLocks noGrp="1"/>
          </p:cNvGraphicFramePr>
          <p:nvPr>
            <p:extLst>
              <p:ext uri="{D42A27DB-BD31-4B8C-83A1-F6EECF244321}">
                <p14:modId xmlns:p14="http://schemas.microsoft.com/office/powerpoint/2010/main" val="3088238573"/>
              </p:ext>
            </p:extLst>
          </p:nvPr>
        </p:nvGraphicFramePr>
        <p:xfrm>
          <a:off x="4264803" y="4477931"/>
          <a:ext cx="3172688" cy="2001364"/>
        </p:xfrm>
        <a:graphic>
          <a:graphicData uri="http://schemas.openxmlformats.org/drawingml/2006/table">
            <a:tbl>
              <a:tblPr firstRow="1" bandRow="1">
                <a:tableStyleId>{073A0DAA-6AF3-43AB-8588-CEC1D06C72B9}</a:tableStyleId>
              </a:tblPr>
              <a:tblGrid>
                <a:gridCol w="793172">
                  <a:extLst>
                    <a:ext uri="{9D8B030D-6E8A-4147-A177-3AD203B41FA5}">
                      <a16:colId xmlns:a16="http://schemas.microsoft.com/office/drawing/2014/main" val="3329612240"/>
                    </a:ext>
                  </a:extLst>
                </a:gridCol>
                <a:gridCol w="793172">
                  <a:extLst>
                    <a:ext uri="{9D8B030D-6E8A-4147-A177-3AD203B41FA5}">
                      <a16:colId xmlns:a16="http://schemas.microsoft.com/office/drawing/2014/main" val="3476602478"/>
                    </a:ext>
                  </a:extLst>
                </a:gridCol>
                <a:gridCol w="793172">
                  <a:extLst>
                    <a:ext uri="{9D8B030D-6E8A-4147-A177-3AD203B41FA5}">
                      <a16:colId xmlns:a16="http://schemas.microsoft.com/office/drawing/2014/main" val="694478703"/>
                    </a:ext>
                  </a:extLst>
                </a:gridCol>
                <a:gridCol w="793172">
                  <a:extLst>
                    <a:ext uri="{9D8B030D-6E8A-4147-A177-3AD203B41FA5}">
                      <a16:colId xmlns:a16="http://schemas.microsoft.com/office/drawing/2014/main" val="151299590"/>
                    </a:ext>
                  </a:extLst>
                </a:gridCol>
              </a:tblGrid>
              <a:tr h="382231">
                <a:tc gridSpan="4">
                  <a:txBody>
                    <a:bodyPr/>
                    <a:lstStyle/>
                    <a:p>
                      <a:pPr marL="0" algn="ctr" defTabSz="914400" rtl="0" eaLnBrk="1" latinLnBrk="0" hangingPunct="1"/>
                      <a:r>
                        <a:rPr lang="it-IT" sz="1200" b="1" i="1" kern="1200">
                          <a:solidFill>
                            <a:schemeClr val="dk1"/>
                          </a:solidFill>
                          <a:latin typeface="+mn-lt"/>
                          <a:ea typeface="+mn-ea"/>
                          <a:cs typeface="+mn-cs"/>
                        </a:rPr>
                        <a:t>Crossover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tc hMerge="1">
                  <a:txBody>
                    <a:bodyPr/>
                    <a:lstStyle/>
                    <a:p>
                      <a:pPr marL="0" algn="ctr" defTabSz="914400" rtl="0" eaLnBrk="1" latinLnBrk="0" hangingPunct="1"/>
                      <a:endParaRPr lang="it-IT" sz="1200" b="1" i="1" kern="1200">
                        <a:solidFill>
                          <a:schemeClr val="dk1"/>
                        </a:solidFill>
                        <a:latin typeface="+mn-lt"/>
                        <a:ea typeface="+mn-ea"/>
                        <a:cs typeface="+mn-cs"/>
                      </a:endParaRPr>
                    </a:p>
                  </a:txBody>
                  <a:tcPr>
                    <a:noFill/>
                  </a:tcPr>
                </a:tc>
                <a:extLst>
                  <a:ext uri="{0D108BD9-81ED-4DB2-BD59-A6C34878D82A}">
                    <a16:rowId xmlns:a16="http://schemas.microsoft.com/office/drawing/2014/main" val="1032199658"/>
                  </a:ext>
                </a:extLst>
              </a:tr>
              <a:tr h="352811">
                <a:tc>
                  <a:txBody>
                    <a:bodyPr/>
                    <a:lstStyle/>
                    <a:p>
                      <a:pPr algn="r"/>
                      <a:r>
                        <a:rPr lang="it-IT" sz="1400" i="1"/>
                        <a:t> </a:t>
                      </a:r>
                      <a:r>
                        <a:rPr lang="it-IT" sz="1100" i="1"/>
                        <a:t>Prob</a:t>
                      </a:r>
                      <a:endParaRPr lang="it-IT" sz="1800" i="1"/>
                    </a:p>
                    <a:p>
                      <a:r>
                        <a:rPr lang="it-IT" sz="1100" i="1"/>
                        <a:t>Dim</a:t>
                      </a:r>
                      <a:endParaRPr lang="it-IT" sz="1050" b="1" i="1"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1" kern="1200">
                          <a:solidFill>
                            <a:schemeClr val="dk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884625"/>
                  </a:ext>
                </a:extLst>
              </a:tr>
              <a:tr h="382231">
                <a:tc>
                  <a:txBody>
                    <a:bodyPr/>
                    <a:lstStyle/>
                    <a:p>
                      <a:pPr marL="0" algn="ctr" defTabSz="914400" rtl="0" eaLnBrk="1" latinLnBrk="0" hangingPunct="1"/>
                      <a:r>
                        <a:rPr lang="it-IT" sz="1200" b="1" i="1" kern="1200">
                          <a:solidFill>
                            <a:schemeClr val="dk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3475.52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80329"/>
                  </a:ext>
                </a:extLst>
              </a:tr>
              <a:tr h="382231">
                <a:tc>
                  <a:txBody>
                    <a:bodyPr/>
                    <a:lstStyle/>
                    <a:p>
                      <a:pPr marL="0" algn="ctr" defTabSz="914400" rtl="0" eaLnBrk="1" latinLnBrk="0" hangingPunct="1"/>
                      <a:r>
                        <a:rPr lang="it-IT" sz="1200" b="1" i="1" kern="1200">
                          <a:solidFill>
                            <a:schemeClr val="dk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3533.94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39351119"/>
                  </a:ext>
                </a:extLst>
              </a:tr>
              <a:tr h="382231">
                <a:tc>
                  <a:txBody>
                    <a:bodyPr/>
                    <a:lstStyle/>
                    <a:p>
                      <a:pPr marL="0" algn="ctr" defTabSz="914400" rtl="0" eaLnBrk="1" latinLnBrk="0" hangingPunct="1"/>
                      <a:r>
                        <a:rPr lang="it-IT" sz="1200" b="1" i="1" kern="1200">
                          <a:solidFill>
                            <a:schemeClr val="dk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3522.92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3353.83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it-IT" sz="1200" b="1" i="0" kern="1200">
                          <a:solidFill>
                            <a:schemeClr val="dk1"/>
                          </a:solidFill>
                          <a:latin typeface="+mn-lt"/>
                          <a:ea typeface="+mn-ea"/>
                          <a:cs typeface="+mn-cs"/>
                        </a:rPr>
                        <a:t>3457.66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526126"/>
                  </a:ext>
                </a:extLst>
              </a:tr>
            </a:tbl>
          </a:graphicData>
        </a:graphic>
      </p:graphicFrame>
      <p:sp>
        <p:nvSpPr>
          <p:cNvPr id="5" name="Stella a 5 punte 4">
            <a:extLst>
              <a:ext uri="{FF2B5EF4-FFF2-40B4-BE49-F238E27FC236}">
                <a16:creationId xmlns:a16="http://schemas.microsoft.com/office/drawing/2014/main" id="{51DC14C5-416E-467B-AF39-792B1FEF34C8}"/>
              </a:ext>
            </a:extLst>
          </p:cNvPr>
          <p:cNvSpPr/>
          <p:nvPr/>
        </p:nvSpPr>
        <p:spPr>
          <a:xfrm>
            <a:off x="4157472" y="4126466"/>
            <a:ext cx="110605" cy="99353"/>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C01C9CA-717D-4C98-9526-996A6F866CC2}"/>
              </a:ext>
            </a:extLst>
          </p:cNvPr>
          <p:cNvSpPr/>
          <p:nvPr/>
        </p:nvSpPr>
        <p:spPr>
          <a:xfrm>
            <a:off x="8173804" y="2062792"/>
            <a:ext cx="3715464" cy="453018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FAF1797A-CE62-4F3F-AFC5-43E0315087F1}"/>
              </a:ext>
            </a:extLst>
          </p:cNvPr>
          <p:cNvSpPr txBox="1"/>
          <p:nvPr/>
        </p:nvSpPr>
        <p:spPr>
          <a:xfrm>
            <a:off x="8391691" y="2616291"/>
            <a:ext cx="3279689" cy="2862322"/>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Per ricavare i dati in tabella l’algoritmo genetico è stato eseguito 3 volte per ogni combinazione di parametri .</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Il valore di funzione obiettivo riportato per ogni combinazione di parametri coincide con la soluzione migliore ottenuta nelle 3 esecuzioni.</a:t>
            </a:r>
          </a:p>
          <a:p>
            <a:pPr marL="285750" indent="-285750">
              <a:buFont typeface="Wingdings" panose="05000000000000000000" pitchFamily="2" charset="2"/>
              <a:buChar char="Ø"/>
            </a:pPr>
            <a:endParaRPr lang="it-IT" sz="1500">
              <a:solidFill>
                <a:schemeClr val="bg1"/>
              </a:solidFill>
            </a:endParaRPr>
          </a:p>
          <a:p>
            <a:pPr marL="285750" indent="-285750">
              <a:buFont typeface="Wingdings" panose="05000000000000000000" pitchFamily="2" charset="2"/>
              <a:buChar char="Ø"/>
            </a:pPr>
            <a:r>
              <a:rPr lang="it-IT" sz="1500">
                <a:solidFill>
                  <a:schemeClr val="bg1"/>
                </a:solidFill>
              </a:rPr>
              <a:t>L’istanza utilizzata è : </a:t>
            </a:r>
            <a:r>
              <a:rPr lang="it-IT" sz="1500" i="1">
                <a:solidFill>
                  <a:schemeClr val="bg1"/>
                </a:solidFill>
              </a:rPr>
              <a:t>C1_2_1.TXT, Homberger</a:t>
            </a:r>
          </a:p>
        </p:txBody>
      </p:sp>
    </p:spTree>
    <p:extLst>
      <p:ext uri="{BB962C8B-B14F-4D97-AF65-F5344CB8AC3E}">
        <p14:creationId xmlns:p14="http://schemas.microsoft.com/office/powerpoint/2010/main" val="115138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9875" algn="just"/>
            <a:r>
              <a:rPr lang="it-IT" sz="1800" dirty="0">
                <a:solidFill>
                  <a:schemeClr val="tx1"/>
                </a:solidFill>
              </a:rPr>
              <a:t>Le precedenti tabelle sono state costruite modificando i parametri:</a:t>
            </a:r>
          </a:p>
          <a:p>
            <a:pPr marL="269875" algn="just"/>
            <a:endParaRPr lang="it-IT" sz="1800" dirty="0">
              <a:solidFill>
                <a:schemeClr val="tx1"/>
              </a:solidFill>
            </a:endParaRPr>
          </a:p>
          <a:p>
            <a:pPr marL="719138" lvl="1" indent="-365125" algn="just">
              <a:buFont typeface="Arial" panose="020B0604020202020204" pitchFamily="34" charset="0"/>
              <a:buChar char="•"/>
            </a:pPr>
            <a:r>
              <a:rPr lang="it-IT" b="1" i="1" dirty="0">
                <a:solidFill>
                  <a:schemeClr val="tx1"/>
                </a:solidFill>
              </a:rPr>
              <a:t>Dimensione del crossover </a:t>
            </a:r>
            <a:r>
              <a:rPr lang="it-IT" dirty="0">
                <a:solidFill>
                  <a:schemeClr val="tx1"/>
                </a:solidFill>
              </a:rPr>
              <a:t>(numero di nodi massimi per il crossover).</a:t>
            </a:r>
          </a:p>
          <a:p>
            <a:pPr marL="719138" lvl="1" indent="-365125" algn="just">
              <a:buFont typeface="Arial" panose="020B0604020202020204" pitchFamily="34" charset="0"/>
              <a:buChar char="•"/>
            </a:pPr>
            <a:r>
              <a:rPr lang="it-IT" b="1" i="1" dirty="0">
                <a:solidFill>
                  <a:schemeClr val="tx1"/>
                </a:solidFill>
              </a:rPr>
              <a:t>Dimensione della mutazione </a:t>
            </a:r>
            <a:r>
              <a:rPr lang="it-IT" dirty="0">
                <a:solidFill>
                  <a:schemeClr val="tx1"/>
                </a:solidFill>
              </a:rPr>
              <a:t>(numero di «swap» da effettuare in caso di mutazione).</a:t>
            </a:r>
          </a:p>
          <a:p>
            <a:pPr marL="719138" lvl="1" indent="-365125" algn="just">
              <a:buFont typeface="Arial" panose="020B0604020202020204" pitchFamily="34" charset="0"/>
              <a:buChar char="•"/>
            </a:pPr>
            <a:r>
              <a:rPr lang="it-IT" b="1" i="1" dirty="0">
                <a:solidFill>
                  <a:schemeClr val="tx1"/>
                </a:solidFill>
              </a:rPr>
              <a:t>Probabilità di mutazione</a:t>
            </a:r>
            <a:r>
              <a:rPr lang="it-IT" i="1" dirty="0">
                <a:solidFill>
                  <a:schemeClr val="tx1"/>
                </a:solidFill>
              </a:rPr>
              <a:t>.</a:t>
            </a:r>
            <a:endParaRPr lang="it-IT" b="1" i="1" dirty="0">
              <a:solidFill>
                <a:schemeClr val="tx1"/>
              </a:solidFill>
            </a:endParaRPr>
          </a:p>
          <a:p>
            <a:pPr marL="269875" algn="just">
              <a:buFont typeface="Arial" panose="020B0604020202020204" pitchFamily="34" charset="0"/>
              <a:buChar char="•"/>
            </a:pPr>
            <a:endParaRPr lang="it-IT" i="1" u="sng" dirty="0">
              <a:solidFill>
                <a:schemeClr val="tx1"/>
              </a:solidFill>
            </a:endParaRPr>
          </a:p>
          <a:p>
            <a:pPr marL="269875" algn="just"/>
            <a:r>
              <a:rPr lang="it-IT" sz="1800" dirty="0">
                <a:solidFill>
                  <a:schemeClr val="tx1"/>
                </a:solidFill>
              </a:rPr>
              <a:t>I test sono stati effettuati considerando la stessa popolazione iniziale per ogni tabella.</a:t>
            </a:r>
          </a:p>
          <a:p>
            <a:pPr marL="269875" algn="just"/>
            <a:r>
              <a:rPr lang="it-IT" sz="1800" dirty="0">
                <a:solidFill>
                  <a:schemeClr val="tx1"/>
                </a:solidFill>
              </a:rPr>
              <a:t>La popolazione iniziale (calcolata con MDPDF</a:t>
            </a:r>
            <a:r>
              <a:rPr lang="it-IT" sz="1800">
                <a:solidFill>
                  <a:schemeClr val="tx1"/>
                </a:solidFill>
              </a:rPr>
              <a:t>) presenta a </a:t>
            </a:r>
            <a:r>
              <a:rPr lang="it-IT" sz="1800" dirty="0">
                <a:solidFill>
                  <a:schemeClr val="tx1"/>
                </a:solidFill>
              </a:rPr>
              <a:t>l’individuo migliore </a:t>
            </a:r>
            <a:r>
              <a:rPr lang="it-IT" sz="1800">
                <a:solidFill>
                  <a:schemeClr val="tx1"/>
                </a:solidFill>
              </a:rPr>
              <a:t>con un valore </a:t>
            </a:r>
            <a:r>
              <a:rPr lang="it-IT" sz="1800" dirty="0">
                <a:solidFill>
                  <a:schemeClr val="tx1"/>
                </a:solidFill>
              </a:rPr>
              <a:t>di funzione obiettivo: </a:t>
            </a:r>
          </a:p>
          <a:p>
            <a:pPr marL="269875" algn="just"/>
            <a:r>
              <a:rPr lang="it-IT" b="1" i="1" dirty="0">
                <a:solidFill>
                  <a:schemeClr val="tx1"/>
                </a:solidFill>
              </a:rPr>
              <a:t>					</a:t>
            </a:r>
          </a:p>
          <a:p>
            <a:pPr marL="269875" algn="just"/>
            <a:r>
              <a:rPr lang="it-IT" sz="1800" b="1" i="1">
                <a:solidFill>
                  <a:schemeClr val="tx1"/>
                </a:solidFill>
              </a:rPr>
              <a:t>					3533.94</a:t>
            </a:r>
          </a:p>
          <a:p>
            <a:pPr marL="269875" algn="just"/>
            <a:endParaRPr lang="it-IT" sz="1800" dirty="0">
              <a:solidFill>
                <a:schemeClr val="tx1"/>
              </a:solidFill>
            </a:endParaRPr>
          </a:p>
          <a:p>
            <a:pPr marL="269875" algn="just"/>
            <a:r>
              <a:rPr lang="it-IT" sz="1800" dirty="0">
                <a:solidFill>
                  <a:schemeClr val="tx1"/>
                </a:solidFill>
              </a:rPr>
              <a:t>Ogni elemento della tabella è stato calcolato 3 volte ed è stato preso il risultato migliore.</a:t>
            </a:r>
          </a:p>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spTree>
    <p:extLst>
      <p:ext uri="{BB962C8B-B14F-4D97-AF65-F5344CB8AC3E}">
        <p14:creationId xmlns:p14="http://schemas.microsoft.com/office/powerpoint/2010/main" val="3934200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137223"/>
            <a:ext cx="9169378"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a:t>
            </a:r>
            <a:r>
              <a:rPr lang="it-IT" sz="4000">
                <a:solidFill>
                  <a:srgbClr val="FFFFFF"/>
                </a:solidFill>
              </a:rPr>
              <a:t>risultati : Output Aloritmo Genetico</a:t>
            </a:r>
            <a:endParaRPr lang="it-IT" sz="4000" dirty="0">
              <a:solidFill>
                <a:srgbClr val="FFFFFF"/>
              </a:solidFill>
            </a:endParaRPr>
          </a:p>
        </p:txBody>
      </p:sp>
      <p:pic>
        <p:nvPicPr>
          <p:cNvPr id="3" name="Immagine 2">
            <a:extLst>
              <a:ext uri="{FF2B5EF4-FFF2-40B4-BE49-F238E27FC236}">
                <a16:creationId xmlns:a16="http://schemas.microsoft.com/office/drawing/2014/main" id="{F25333B4-8E35-40A2-ABDC-2D42F02A4EE8}"/>
              </a:ext>
            </a:extLst>
          </p:cNvPr>
          <p:cNvPicPr>
            <a:picLocks noChangeAspect="1"/>
          </p:cNvPicPr>
          <p:nvPr/>
        </p:nvPicPr>
        <p:blipFill>
          <a:blip r:embed="rId2"/>
          <a:stretch>
            <a:fillRect/>
          </a:stretch>
        </p:blipFill>
        <p:spPr>
          <a:xfrm>
            <a:off x="368304" y="2167363"/>
            <a:ext cx="9047583" cy="4478402"/>
          </a:xfrm>
          <a:prstGeom prst="rect">
            <a:avLst/>
          </a:prstGeom>
        </p:spPr>
      </p:pic>
      <p:sp>
        <p:nvSpPr>
          <p:cNvPr id="5" name="Rettangolo 4">
            <a:extLst>
              <a:ext uri="{FF2B5EF4-FFF2-40B4-BE49-F238E27FC236}">
                <a16:creationId xmlns:a16="http://schemas.microsoft.com/office/drawing/2014/main" id="{5B26B619-5309-4110-BA6D-CBA59DDAC423}"/>
              </a:ext>
            </a:extLst>
          </p:cNvPr>
          <p:cNvSpPr/>
          <p:nvPr/>
        </p:nvSpPr>
        <p:spPr>
          <a:xfrm>
            <a:off x="9673859" y="2167363"/>
            <a:ext cx="2177830" cy="4415558"/>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9E82AA93-9B47-4B51-87E7-674DB69F924D}"/>
              </a:ext>
            </a:extLst>
          </p:cNvPr>
          <p:cNvSpPr txBox="1"/>
          <p:nvPr/>
        </p:nvSpPr>
        <p:spPr>
          <a:xfrm>
            <a:off x="9771926" y="3610947"/>
            <a:ext cx="1981696" cy="1015663"/>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Valore della funzione obiettivo per la soluzione trovata : 3261,79</a:t>
            </a:r>
          </a:p>
        </p:txBody>
      </p:sp>
    </p:spTree>
    <p:extLst>
      <p:ext uri="{BB962C8B-B14F-4D97-AF65-F5344CB8AC3E}">
        <p14:creationId xmlns:p14="http://schemas.microsoft.com/office/powerpoint/2010/main" val="2205784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a:t>
            </a:r>
            <a:r>
              <a:rPr lang="it-IT" sz="4000">
                <a:solidFill>
                  <a:srgbClr val="FFFFFF"/>
                </a:solidFill>
              </a:rPr>
              <a:t>risultati : Istanza C101 - Solomon</a:t>
            </a:r>
            <a:endParaRPr lang="it-IT" sz="4000" dirty="0">
              <a:solidFill>
                <a:srgbClr val="FFFFFF"/>
              </a:solidFill>
            </a:endParaRPr>
          </a:p>
        </p:txBody>
      </p:sp>
      <p:grpSp>
        <p:nvGrpSpPr>
          <p:cNvPr id="8" name="Gruppo 7">
            <a:extLst>
              <a:ext uri="{FF2B5EF4-FFF2-40B4-BE49-F238E27FC236}">
                <a16:creationId xmlns:a16="http://schemas.microsoft.com/office/drawing/2014/main" id="{93A414E9-D026-429C-873C-8412B3ADFD6C}"/>
              </a:ext>
            </a:extLst>
          </p:cNvPr>
          <p:cNvGrpSpPr/>
          <p:nvPr/>
        </p:nvGrpSpPr>
        <p:grpSpPr>
          <a:xfrm>
            <a:off x="681135" y="2377144"/>
            <a:ext cx="5009063" cy="3389693"/>
            <a:chOff x="681135" y="2377144"/>
            <a:chExt cx="5009063" cy="3389693"/>
          </a:xfrm>
        </p:grpSpPr>
        <p:pic>
          <p:nvPicPr>
            <p:cNvPr id="3" name="Immagine 2">
              <a:extLst>
                <a:ext uri="{FF2B5EF4-FFF2-40B4-BE49-F238E27FC236}">
                  <a16:creationId xmlns:a16="http://schemas.microsoft.com/office/drawing/2014/main" id="{5A62E238-15C5-4A77-9473-6D53FF0A8B39}"/>
                </a:ext>
              </a:extLst>
            </p:cNvPr>
            <p:cNvPicPr>
              <a:picLocks noChangeAspect="1"/>
            </p:cNvPicPr>
            <p:nvPr/>
          </p:nvPicPr>
          <p:blipFill>
            <a:blip r:embed="rId2"/>
            <a:stretch>
              <a:fillRect/>
            </a:stretch>
          </p:blipFill>
          <p:spPr>
            <a:xfrm>
              <a:off x="681135" y="3111760"/>
              <a:ext cx="5009063" cy="2655077"/>
            </a:xfrm>
            <a:prstGeom prst="rect">
              <a:avLst/>
            </a:prstGeom>
            <a:ln>
              <a:solidFill>
                <a:schemeClr val="tx1"/>
              </a:solidFill>
            </a:ln>
          </p:spPr>
        </p:pic>
        <p:sp>
          <p:nvSpPr>
            <p:cNvPr id="7" name="CasellaDiTesto 6">
              <a:extLst>
                <a:ext uri="{FF2B5EF4-FFF2-40B4-BE49-F238E27FC236}">
                  <a16:creationId xmlns:a16="http://schemas.microsoft.com/office/drawing/2014/main" id="{2FA4ED70-84E3-4CA0-B29C-2C5458F621DB}"/>
                </a:ext>
              </a:extLst>
            </p:cNvPr>
            <p:cNvSpPr txBox="1"/>
            <p:nvPr/>
          </p:nvSpPr>
          <p:spPr>
            <a:xfrm>
              <a:off x="848347" y="2377144"/>
              <a:ext cx="4674637" cy="646331"/>
            </a:xfrm>
            <a:prstGeom prst="rect">
              <a:avLst/>
            </a:prstGeom>
            <a:noFill/>
          </p:spPr>
          <p:txBody>
            <a:bodyPr wrap="square" rtlCol="0">
              <a:spAutoFit/>
            </a:bodyPr>
            <a:lstStyle/>
            <a:p>
              <a:pPr algn="ctr"/>
              <a:r>
                <a:rPr lang="it-IT" b="1" i="1"/>
                <a:t>Soluzione ottima </a:t>
              </a:r>
            </a:p>
            <a:p>
              <a:pPr algn="ctr"/>
              <a:r>
                <a:rPr lang="it-IT" b="1" i="1"/>
                <a:t>restituita da Gurobi : 849.641</a:t>
              </a:r>
              <a:r>
                <a:rPr lang="it-IT"/>
                <a:t> </a:t>
              </a:r>
            </a:p>
          </p:txBody>
        </p:sp>
      </p:grpSp>
      <p:sp>
        <p:nvSpPr>
          <p:cNvPr id="11" name="CasellaDiTesto 10">
            <a:extLst>
              <a:ext uri="{FF2B5EF4-FFF2-40B4-BE49-F238E27FC236}">
                <a16:creationId xmlns:a16="http://schemas.microsoft.com/office/drawing/2014/main" id="{202F94A8-CCB3-44F3-A391-4E5A8CEC383B}"/>
              </a:ext>
            </a:extLst>
          </p:cNvPr>
          <p:cNvSpPr txBox="1"/>
          <p:nvPr/>
        </p:nvSpPr>
        <p:spPr>
          <a:xfrm>
            <a:off x="6219223" y="2377144"/>
            <a:ext cx="5591408" cy="646331"/>
          </a:xfrm>
          <a:prstGeom prst="rect">
            <a:avLst/>
          </a:prstGeom>
          <a:noFill/>
        </p:spPr>
        <p:txBody>
          <a:bodyPr wrap="square" rtlCol="0">
            <a:spAutoFit/>
          </a:bodyPr>
          <a:lstStyle/>
          <a:p>
            <a:pPr algn="ctr"/>
            <a:r>
              <a:rPr lang="it-IT" b="1" i="1"/>
              <a:t>Soluzione ottima restituita </a:t>
            </a:r>
          </a:p>
          <a:p>
            <a:pPr algn="ctr"/>
            <a:r>
              <a:rPr lang="it-IT" b="1" i="1"/>
              <a:t>dall’alg. genetico : 852.065</a:t>
            </a:r>
            <a:r>
              <a:rPr lang="it-IT"/>
              <a:t> </a:t>
            </a:r>
          </a:p>
        </p:txBody>
      </p:sp>
      <p:pic>
        <p:nvPicPr>
          <p:cNvPr id="12" name="Immagine 11">
            <a:extLst>
              <a:ext uri="{FF2B5EF4-FFF2-40B4-BE49-F238E27FC236}">
                <a16:creationId xmlns:a16="http://schemas.microsoft.com/office/drawing/2014/main" id="{9CFC631F-3432-47B1-A898-F85DFDA3FE4A}"/>
              </a:ext>
            </a:extLst>
          </p:cNvPr>
          <p:cNvPicPr>
            <a:picLocks noChangeAspect="1"/>
          </p:cNvPicPr>
          <p:nvPr/>
        </p:nvPicPr>
        <p:blipFill>
          <a:blip r:embed="rId3"/>
          <a:stretch>
            <a:fillRect/>
          </a:stretch>
        </p:blipFill>
        <p:spPr>
          <a:xfrm>
            <a:off x="6459451" y="3111760"/>
            <a:ext cx="5051414" cy="2655077"/>
          </a:xfrm>
          <a:prstGeom prst="rect">
            <a:avLst/>
          </a:prstGeom>
          <a:ln>
            <a:solidFill>
              <a:schemeClr val="tx1"/>
            </a:solidFill>
          </a:ln>
        </p:spPr>
      </p:pic>
    </p:spTree>
    <p:extLst>
      <p:ext uri="{BB962C8B-B14F-4D97-AF65-F5344CB8AC3E}">
        <p14:creationId xmlns:p14="http://schemas.microsoft.com/office/powerpoint/2010/main" val="326291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p>
          <a:p>
            <a:pPr>
              <a:buFont typeface="Wingdings" panose="05000000000000000000" pitchFamily="2" charset="2"/>
              <a:buChar char="Ø"/>
            </a:pPr>
            <a:r>
              <a:rPr lang="it-IT" sz="1800">
                <a:solidFill>
                  <a:srgbClr val="FFFFFF"/>
                </a:solidFill>
              </a:rPr>
              <a:t>La fitness è valutata come l’inverso della distanza percorsa per servire tutti i nodi. </a:t>
            </a:r>
            <a:endParaRPr lang="it-IT" sz="18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9" name="Gruppo 108">
            <a:extLst>
              <a:ext uri="{FF2B5EF4-FFF2-40B4-BE49-F238E27FC236}">
                <a16:creationId xmlns:a16="http://schemas.microsoft.com/office/drawing/2014/main" id="{6C1C4954-C83D-491D-9672-040563E9C507}"/>
              </a:ext>
            </a:extLst>
          </p:cNvPr>
          <p:cNvGrpSpPr/>
          <p:nvPr/>
        </p:nvGrpSpPr>
        <p:grpSpPr>
          <a:xfrm>
            <a:off x="454693" y="2116715"/>
            <a:ext cx="6816849" cy="4129133"/>
            <a:chOff x="454693" y="2116715"/>
            <a:chExt cx="6816849" cy="4129133"/>
          </a:xfrm>
        </p:grpSpPr>
        <p:grpSp>
          <p:nvGrpSpPr>
            <p:cNvPr id="107" name="Gruppo 106">
              <a:extLst>
                <a:ext uri="{FF2B5EF4-FFF2-40B4-BE49-F238E27FC236}">
                  <a16:creationId xmlns:a16="http://schemas.microsoft.com/office/drawing/2014/main" id="{A551BA8A-34CE-4519-8ED4-22A627F4F1FF}"/>
                </a:ext>
              </a:extLst>
            </p:cNvPr>
            <p:cNvGrpSpPr/>
            <p:nvPr/>
          </p:nvGrpSpPr>
          <p:grpSpPr>
            <a:xfrm>
              <a:off x="1317197" y="2116715"/>
              <a:ext cx="5954345" cy="4129133"/>
              <a:chOff x="1041181" y="2074183"/>
              <a:chExt cx="5954345" cy="4129133"/>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1041181" y="2074183"/>
                <a:ext cx="5954345" cy="4129133"/>
                <a:chOff x="843907" y="2152306"/>
                <a:chExt cx="5954345" cy="4129133"/>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915765" y="2308416"/>
                  <a:ext cx="1052993"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152306"/>
                  <a:ext cx="1522236" cy="833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10692" y="3489776"/>
                  <a:ext cx="1407485" cy="7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552539" y="2171914"/>
                  <a:ext cx="1297358" cy="795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676008" y="4818486"/>
                  <a:ext cx="1282491" cy="440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8" y="5561156"/>
                  <a:ext cx="1507598"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843907" y="5663108"/>
                  <a:ext cx="1365051"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900117" y="3858916"/>
                  <a:ext cx="1838835" cy="7202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8" y="2566606"/>
                  <a:ext cx="583781"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3849897" y="2569117"/>
                  <a:ext cx="704672" cy="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stCxn id="14" idx="2"/>
                  <a:endCxn id="15" idx="0"/>
                </p:cNvCxnSpPr>
                <p:nvPr/>
              </p:nvCxnSpPr>
              <p:spPr>
                <a:xfrm flipH="1">
                  <a:off x="5314435" y="2985928"/>
                  <a:ext cx="1252" cy="503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stCxn id="15" idx="2"/>
                  <a:endCxn id="17" idx="0"/>
                </p:cNvCxnSpPr>
                <p:nvPr/>
              </p:nvCxnSpPr>
              <p:spPr>
                <a:xfrm>
                  <a:off x="5314435" y="4210060"/>
                  <a:ext cx="2819" cy="60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523204" y="5127247"/>
                  <a:ext cx="662623" cy="925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stCxn id="18" idx="1"/>
                  <a:endCxn id="20" idx="3"/>
                </p:cNvCxnSpPr>
                <p:nvPr/>
              </p:nvCxnSpPr>
              <p:spPr>
                <a:xfrm flipH="1">
                  <a:off x="2208958" y="5921298"/>
                  <a:ext cx="675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737778" y="4660957"/>
                  <a:ext cx="981957" cy="818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9535" y="2967098"/>
                  <a:ext cx="381683" cy="8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38952" y="3025295"/>
                  <a:ext cx="890049" cy="11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3850243" y="3376178"/>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2935878" y="3236647"/>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507969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31222" y="5671149"/>
                  <a:ext cx="594519" cy="246221"/>
                </a:xfrm>
                <a:prstGeom prst="rect">
                  <a:avLst/>
                </a:prstGeom>
                <a:noFill/>
              </p:spPr>
              <p:txBody>
                <a:bodyPr wrap="square" rtlCol="0">
                  <a:spAutoFit/>
                </a:bodyPr>
                <a:lstStyle/>
                <a:p>
                  <a:pPr algn="ctr"/>
                  <a:r>
                    <a:rPr lang="it-IT" sz="1000" i="1">
                      <a:solidFill>
                        <a:srgbClr val="0070C0"/>
                      </a:solidFill>
                    </a:rPr>
                    <a:t>No</a:t>
                  </a: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246221"/>
                </a:xfrm>
                <a:prstGeom prst="rect">
                  <a:avLst/>
                </a:prstGeom>
                <a:noFill/>
              </p:spPr>
              <p:txBody>
                <a:bodyPr wrap="square" rtlCol="0">
                  <a:spAutoFit/>
                </a:bodyPr>
                <a:lstStyle/>
                <a:p>
                  <a:pPr algn="ctr"/>
                  <a:r>
                    <a:rPr lang="it-IT" sz="1000" i="1">
                      <a:solidFill>
                        <a:schemeClr val="accent1">
                          <a:lumMod val="75000"/>
                        </a:schemeClr>
                      </a:solidFill>
                    </a:rPr>
                    <a:t>Sì</a:t>
                  </a: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018177" y="2569117"/>
                  <a:ext cx="58628" cy="1280801"/>
                </a:xfrm>
                <a:prstGeom prst="bentConnector3">
                  <a:avLst>
                    <a:gd name="adj1" fmla="val 4899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203733" y="3426461"/>
                  <a:ext cx="594519" cy="246221"/>
                </a:xfrm>
                <a:prstGeom prst="rect">
                  <a:avLst/>
                </a:prstGeom>
                <a:noFill/>
              </p:spPr>
              <p:txBody>
                <a:bodyPr wrap="square" rtlCol="0">
                  <a:spAutoFit/>
                </a:bodyPr>
                <a:lstStyle/>
                <a:p>
                  <a:pPr algn="ctr"/>
                  <a:r>
                    <a:rPr lang="it-IT" sz="1000" i="1">
                      <a:solidFill>
                        <a:schemeClr val="accent1">
                          <a:lumMod val="75000"/>
                        </a:schemeClr>
                      </a:solidFill>
                    </a:rPr>
                    <a:t>No</a:t>
                  </a:r>
                </a:p>
              </p:txBody>
            </p:sp>
          </p:grpSp>
          <p:sp>
            <p:nvSpPr>
              <p:cNvPr id="101" name="Ovale 100">
                <a:extLst>
                  <a:ext uri="{FF2B5EF4-FFF2-40B4-BE49-F238E27FC236}">
                    <a16:creationId xmlns:a16="http://schemas.microsoft.com/office/drawing/2014/main" id="{BDF8FF43-2323-40B7-B24B-B00EE2E40A25}"/>
                  </a:ext>
                </a:extLst>
              </p:cNvPr>
              <p:cNvSpPr/>
              <p:nvPr/>
            </p:nvSpPr>
            <p:spPr>
              <a:xfrm>
                <a:off x="1596045" y="4909457"/>
                <a:ext cx="255323" cy="22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3707" y="5138329"/>
                <a:ext cx="0" cy="44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0" name="CasellaDiTesto 99">
              <a:extLst>
                <a:ext uri="{FF2B5EF4-FFF2-40B4-BE49-F238E27FC236}">
                  <a16:creationId xmlns:a16="http://schemas.microsoft.com/office/drawing/2014/main" id="{79A35503-A188-494D-8CAA-2D16C31F3E49}"/>
                </a:ext>
              </a:extLst>
            </p:cNvPr>
            <p:cNvSpPr txBox="1"/>
            <p:nvPr/>
          </p:nvSpPr>
          <p:spPr>
            <a:xfrm>
              <a:off x="1701483" y="4701567"/>
              <a:ext cx="594519" cy="246221"/>
            </a:xfrm>
            <a:prstGeom prst="rect">
              <a:avLst/>
            </a:prstGeom>
            <a:noFill/>
          </p:spPr>
          <p:txBody>
            <a:bodyPr wrap="square" rtlCol="0">
              <a:spAutoFit/>
            </a:bodyPr>
            <a:lstStyle/>
            <a:p>
              <a:pPr algn="ctr"/>
              <a:r>
                <a:rPr lang="it-IT" sz="1000" i="1">
                  <a:solidFill>
                    <a:schemeClr val="accent1">
                      <a:lumMod val="75000"/>
                    </a:schemeClr>
                  </a:solidFill>
                </a:rPr>
                <a:t>END</a:t>
              </a:r>
            </a:p>
          </p:txBody>
        </p:sp>
        <p:sp>
          <p:nvSpPr>
            <p:cNvPr id="97" name="Ovale 96">
              <a:extLst>
                <a:ext uri="{FF2B5EF4-FFF2-40B4-BE49-F238E27FC236}">
                  <a16:creationId xmlns:a16="http://schemas.microsoft.com/office/drawing/2014/main" id="{6AFF348F-97D2-4B61-B303-30B60EC91C52}"/>
                </a:ext>
              </a:extLst>
            </p:cNvPr>
            <p:cNvSpPr/>
            <p:nvPr/>
          </p:nvSpPr>
          <p:spPr>
            <a:xfrm>
              <a:off x="608212" y="2396652"/>
              <a:ext cx="268725" cy="26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CasellaDiTesto 102">
              <a:extLst>
                <a:ext uri="{FF2B5EF4-FFF2-40B4-BE49-F238E27FC236}">
                  <a16:creationId xmlns:a16="http://schemas.microsoft.com/office/drawing/2014/main" id="{0A8D403D-CFCB-46E4-9B24-5E29CE897377}"/>
                </a:ext>
              </a:extLst>
            </p:cNvPr>
            <p:cNvSpPr txBox="1"/>
            <p:nvPr/>
          </p:nvSpPr>
          <p:spPr>
            <a:xfrm>
              <a:off x="454693" y="2163788"/>
              <a:ext cx="594519" cy="246221"/>
            </a:xfrm>
            <a:prstGeom prst="rect">
              <a:avLst/>
            </a:prstGeom>
            <a:noFill/>
          </p:spPr>
          <p:txBody>
            <a:bodyPr wrap="square" rtlCol="0">
              <a:spAutoFit/>
            </a:bodyPr>
            <a:lstStyle/>
            <a:p>
              <a:pPr algn="ctr"/>
              <a:r>
                <a:rPr lang="it-IT" sz="1000" i="1">
                  <a:solidFill>
                    <a:schemeClr val="accent1">
                      <a:lumMod val="75000"/>
                    </a:schemeClr>
                  </a:solidFill>
                </a:rPr>
                <a:t>START</a:t>
              </a:r>
            </a:p>
          </p:txBody>
        </p:sp>
        <p:cxnSp>
          <p:nvCxnSpPr>
            <p:cNvPr id="104" name="Connettore 2 103">
              <a:extLst>
                <a:ext uri="{FF2B5EF4-FFF2-40B4-BE49-F238E27FC236}">
                  <a16:creationId xmlns:a16="http://schemas.microsoft.com/office/drawing/2014/main" id="{BBECE2C3-B179-4C8C-BDA4-DB158AFC0B1E}"/>
                </a:ext>
              </a:extLst>
            </p:cNvPr>
            <p:cNvCxnSpPr>
              <a:cxnSpLocks/>
              <a:stCxn id="97" idx="6"/>
              <a:endCxn id="10" idx="1"/>
            </p:cNvCxnSpPr>
            <p:nvPr/>
          </p:nvCxnSpPr>
          <p:spPr>
            <a:xfrm>
              <a:off x="876937" y="2531015"/>
              <a:ext cx="512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4919</TotalTime>
  <Words>4348</Words>
  <Application>Microsoft Office PowerPoint</Application>
  <PresentationFormat>Widescreen</PresentationFormat>
  <Paragraphs>727</Paragraphs>
  <Slides>34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34</vt:i4>
      </vt:variant>
    </vt:vector>
  </HeadingPairs>
  <TitlesOfParts>
    <vt:vector size="40"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Operatore di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funzione Start_algorithm</vt:lpstr>
      <vt:lpstr>Implementazione : funzione Start_algorithm</vt:lpstr>
      <vt:lpstr>Implementazione : classe Node</vt:lpstr>
      <vt:lpstr>Implementazione : classe CVRPTW</vt:lpstr>
      <vt:lpstr>Implementazione : Modellazione con Gurobi </vt:lpstr>
      <vt:lpstr>Confronto dei risultati : Soluzione ottima </vt:lpstr>
      <vt:lpstr>Confronto dei risultati : Euristiche</vt:lpstr>
      <vt:lpstr>Confronto dei risultati : Euristiche</vt:lpstr>
      <vt:lpstr>Confronto dei risultati : Algoritmo Genetico</vt:lpstr>
      <vt:lpstr>Confronto dei risultati : Algoritmo Genetico</vt:lpstr>
      <vt:lpstr>Confronto dei risultati : Output Aloritmo Genetico</vt:lpstr>
      <vt:lpstr>Confronto dei risultati : Istanza C101 - Solomon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NICOLA D'AMBRA</cp:lastModifiedBy>
  <cp:revision>189</cp:revision>
  <dcterms:created xsi:type="dcterms:W3CDTF">2021-06-27T11:13:03Z</dcterms:created>
  <dcterms:modified xsi:type="dcterms:W3CDTF">2021-07-06T20:19:15Z</dcterms:modified>
</cp:coreProperties>
</file>