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0" r:id="rId5"/>
    <p:sldId id="278" r:id="rId6"/>
    <p:sldId id="261" r:id="rId7"/>
    <p:sldId id="262" r:id="rId8"/>
    <p:sldId id="263" r:id="rId9"/>
    <p:sldId id="264" r:id="rId10"/>
    <p:sldId id="265" r:id="rId11"/>
    <p:sldId id="269" r:id="rId12"/>
    <p:sldId id="270" r:id="rId13"/>
    <p:sldId id="271" r:id="rId14"/>
    <p:sldId id="266" r:id="rId15"/>
    <p:sldId id="267" r:id="rId16"/>
    <p:sldId id="268" r:id="rId17"/>
    <p:sldId id="272" r:id="rId18"/>
    <p:sldId id="273" r:id="rId19"/>
    <p:sldId id="274" r:id="rId20"/>
    <p:sldId id="275" r:id="rId21"/>
    <p:sldId id="276" r:id="rId22"/>
    <p:sldId id="277" r:id="rId23"/>
    <p:sldId id="259"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8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29/06/2021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dirty="0">
                <a:solidFill>
                  <a:srgbClr val="FFFFFF"/>
                </a:solidFill>
              </a:rPr>
              <a:t>Soluzione ottima</a:t>
            </a: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944920" y="3037181"/>
            <a:ext cx="3470459" cy="2893100"/>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036077"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1</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47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52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4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30958" cy="369332"/>
          </a:xfrm>
          <a:prstGeom prst="rect">
            <a:avLst/>
          </a:prstGeom>
          <a:noFill/>
        </p:spPr>
        <p:txBody>
          <a:bodyPr wrap="none" rtlCol="0">
            <a:spAutoFit/>
          </a:bodyPr>
          <a:lstStyle/>
          <a:p>
            <a:r>
              <a:rPr lang="it-IT" dirty="0"/>
              <a:t>Aggiungere class </a:t>
            </a:r>
            <a:r>
              <a:rPr lang="it-IT" dirty="0" err="1"/>
              <a:t>diagram</a:t>
            </a:r>
            <a:r>
              <a:rPr lang="it-IT" dirty="0"/>
              <a:t> di soluzione</a:t>
            </a:r>
          </a:p>
        </p:txBody>
      </p:sp>
    </p:spTree>
    <p:extLst>
      <p:ext uri="{BB962C8B-B14F-4D97-AF65-F5344CB8AC3E}">
        <p14:creationId xmlns:p14="http://schemas.microsoft.com/office/powerpoint/2010/main" val="234499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di 50 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809106" y="4219166"/>
            <a:ext cx="4671663" cy="369332"/>
          </a:xfrm>
          <a:prstGeom prst="rect">
            <a:avLst/>
          </a:prstGeom>
          <a:noFill/>
        </p:spPr>
        <p:txBody>
          <a:bodyPr wrap="none" rtlCol="0">
            <a:spAutoFit/>
          </a:bodyPr>
          <a:lstStyle/>
          <a:p>
            <a:r>
              <a:rPr lang="it-IT" dirty="0"/>
              <a:t>Aggiungere class </a:t>
            </a:r>
            <a:r>
              <a:rPr lang="it-IT" dirty="0" err="1"/>
              <a:t>diagram</a:t>
            </a:r>
            <a:r>
              <a:rPr lang="it-IT" dirty="0"/>
              <a:t> di </a:t>
            </a:r>
            <a:r>
              <a:rPr lang="it-IT" dirty="0" err="1"/>
              <a:t>algoritmo_genetico</a:t>
            </a:r>
            <a:endParaRPr lang="it-IT" dirty="0"/>
          </a:p>
        </p:txBody>
      </p:sp>
    </p:spTree>
    <p:extLst>
      <p:ext uri="{BB962C8B-B14F-4D97-AF65-F5344CB8AC3E}">
        <p14:creationId xmlns:p14="http://schemas.microsoft.com/office/powerpoint/2010/main" val="39570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Inizializzazione 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a:solidFill>
                  <a:srgbClr val="FFFFFF"/>
                </a:solidFill>
              </a:rPr>
              <a:t>Population è </a:t>
            </a:r>
            <a:r>
              <a:rPr lang="it-IT" sz="1800" dirty="0">
                <a:solidFill>
                  <a:srgbClr val="FFFFFF"/>
                </a:solidFill>
              </a:rPr>
              <a:t>una lista di </a:t>
            </a:r>
            <a:r>
              <a:rPr lang="it-IT" sz="1800">
                <a:solidFill>
                  <a:srgbClr val="FFFFFF"/>
                </a:solidFill>
              </a:rPr>
              <a:t>oggetti Solution, </a:t>
            </a:r>
            <a:r>
              <a:rPr lang="it-IT" sz="1800" dirty="0">
                <a:solidFill>
                  <a:srgbClr val="FFFFFF"/>
                </a:solidFill>
              </a:rPr>
              <a:t>creata a partire dal tipo di euristica desiderata. Ogni oggetto soluzione è composto a sua </a:t>
            </a:r>
            <a:r>
              <a:rPr lang="it-IT" sz="1800">
                <a:solidFill>
                  <a:srgbClr val="FFFFFF"/>
                </a:solidFill>
              </a:rPr>
              <a:t>volta da una lista di oggeti nodo.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Di default, la dimensione della popolazione è di 50 </a:t>
            </a:r>
            <a:r>
              <a:rPr lang="it-IT" sz="1800">
                <a:solidFill>
                  <a:srgbClr val="FFFFFF"/>
                </a:solidFill>
              </a:rPr>
              <a:t>elementi.</a:t>
            </a:r>
            <a:endParaRPr lang="it-IT" sz="1800" dirty="0">
              <a:solidFill>
                <a:srgbClr val="FFFFFF"/>
              </a:solidFill>
            </a:endParaRPr>
          </a:p>
          <a:p>
            <a:pPr>
              <a:buFont typeface="Wingdings" panose="05000000000000000000" pitchFamily="2" charset="2"/>
              <a:buChar char="Ø"/>
            </a:pPr>
            <a:r>
              <a:rPr lang="it-IT" sz="1800" dirty="0" err="1">
                <a:solidFill>
                  <a:srgbClr val="FFFFFF"/>
                </a:solidFill>
              </a:rPr>
              <a:t>Sol_quality</a:t>
            </a:r>
            <a:r>
              <a:rPr lang="it-IT" sz="1800" dirty="0">
                <a:solidFill>
                  <a:srgbClr val="FFFFFF"/>
                </a:solidFill>
              </a:rPr>
              <a:t> è un parametro che definisce la </a:t>
            </a:r>
            <a:r>
              <a:rPr lang="it-IT" sz="1800" dirty="0" err="1">
                <a:solidFill>
                  <a:srgbClr val="FFFFFF"/>
                </a:solidFill>
              </a:rPr>
              <a:t>randomicità</a:t>
            </a:r>
            <a:r>
              <a:rPr lang="it-IT" sz="1800" dirty="0">
                <a:solidFill>
                  <a:srgbClr val="FFFFFF"/>
                </a:solidFill>
              </a:rPr>
              <a:t> della scelta dei nodi nella costruzione della soluzione ed è dunque un parametro </a:t>
            </a:r>
            <a:r>
              <a:rPr lang="it-IT" sz="1800">
                <a:solidFill>
                  <a:srgbClr val="FFFFFF"/>
                </a:solidFill>
              </a:rPr>
              <a:t>di qualità . Quanto minore sarà la randomicità, tanto maggiore sarà la qualità media delle soluzioni ma allo stesso tempo diminuirà l’eterogeneità della popolazione iniziale . </a:t>
            </a:r>
            <a:endParaRPr lang="it-IT" sz="1800" dirty="0">
              <a:solidFill>
                <a:srgbClr val="FFFFFF"/>
              </a:solidFill>
            </a:endParaRPr>
          </a:p>
          <a:p>
            <a:pPr>
              <a:buFont typeface="Wingdings" panose="05000000000000000000" pitchFamily="2" charset="2"/>
              <a:buChar char="Ø"/>
            </a:pPr>
            <a:r>
              <a:rPr lang="it-IT" sz="1800">
                <a:solidFill>
                  <a:srgbClr val="FFFFFF"/>
                </a:solidFill>
              </a:rPr>
              <a:t>Un oggetto Solution calcola </a:t>
            </a:r>
            <a:r>
              <a:rPr lang="it-IT" sz="1800" dirty="0">
                <a:solidFill>
                  <a:srgbClr val="FFFFFF"/>
                </a:solidFill>
              </a:rPr>
              <a:t>autonomamente </a:t>
            </a:r>
            <a:r>
              <a:rPr lang="it-IT" sz="1800">
                <a:solidFill>
                  <a:srgbClr val="FFFFFF"/>
                </a:solidFill>
              </a:rPr>
              <a:t>la fitness al </a:t>
            </a:r>
            <a:r>
              <a:rPr lang="it-IT" sz="1800" u="sng">
                <a:solidFill>
                  <a:srgbClr val="FFFFFF"/>
                </a:solidFill>
              </a:rPr>
              <a:t>momento</a:t>
            </a:r>
            <a:r>
              <a:rPr lang="it-IT" sz="1800">
                <a:solidFill>
                  <a:srgbClr val="FFFFFF"/>
                </a:solidFill>
              </a:rPr>
              <a:t> dell’inizializzazione . </a:t>
            </a: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a:extLst>
              <a:ext uri="{FF2B5EF4-FFF2-40B4-BE49-F238E27FC236}">
                <a16:creationId xmlns:a16="http://schemas.microsoft.com/office/drawing/2014/main" id="{783688E3-AEB5-4E9E-B0BB-1153E43811D9}"/>
              </a:ext>
            </a:extLst>
          </p:cNvPr>
          <p:cNvPicPr>
            <a:picLocks noChangeAspect="1"/>
          </p:cNvPicPr>
          <p:nvPr/>
        </p:nvPicPr>
        <p:blipFill>
          <a:blip r:embed="rId2"/>
          <a:stretch>
            <a:fillRect/>
          </a:stretch>
        </p:blipFill>
        <p:spPr>
          <a:xfrm>
            <a:off x="477339" y="2642051"/>
            <a:ext cx="6823716" cy="183092"/>
          </a:xfrm>
          <a:prstGeom prst="rect">
            <a:avLst/>
          </a:prstGeom>
        </p:spPr>
      </p:pic>
      <p:pic>
        <p:nvPicPr>
          <p:cNvPr id="10" name="Immagine 9">
            <a:extLst>
              <a:ext uri="{FF2B5EF4-FFF2-40B4-BE49-F238E27FC236}">
                <a16:creationId xmlns:a16="http://schemas.microsoft.com/office/drawing/2014/main" id="{15EAAE76-97BB-4682-805F-11559E8E361A}"/>
              </a:ext>
            </a:extLst>
          </p:cNvPr>
          <p:cNvPicPr>
            <a:picLocks noChangeAspect="1"/>
          </p:cNvPicPr>
          <p:nvPr/>
        </p:nvPicPr>
        <p:blipFill>
          <a:blip r:embed="rId3"/>
          <a:stretch>
            <a:fillRect/>
          </a:stretch>
        </p:blipFill>
        <p:spPr>
          <a:xfrm>
            <a:off x="477339" y="3046058"/>
            <a:ext cx="6823716" cy="206155"/>
          </a:xfrm>
          <a:prstGeom prst="rect">
            <a:avLst/>
          </a:prstGeom>
        </p:spPr>
      </p:pic>
      <p:pic>
        <p:nvPicPr>
          <p:cNvPr id="16" name="Immagine 15">
            <a:extLst>
              <a:ext uri="{FF2B5EF4-FFF2-40B4-BE49-F238E27FC236}">
                <a16:creationId xmlns:a16="http://schemas.microsoft.com/office/drawing/2014/main" id="{50C7FCBA-982C-4C86-9087-D1EBB5A8DA93}"/>
              </a:ext>
            </a:extLst>
          </p:cNvPr>
          <p:cNvPicPr>
            <a:picLocks noChangeAspect="1"/>
          </p:cNvPicPr>
          <p:nvPr/>
        </p:nvPicPr>
        <p:blipFill>
          <a:blip r:embed="rId4"/>
          <a:stretch>
            <a:fillRect/>
          </a:stretch>
        </p:blipFill>
        <p:spPr>
          <a:xfrm>
            <a:off x="477339" y="3428444"/>
            <a:ext cx="6823716" cy="232891"/>
          </a:xfrm>
          <a:prstGeom prst="rect">
            <a:avLst/>
          </a:prstGeom>
        </p:spPr>
      </p:pic>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375303" y="4032858"/>
                <a:ext cx="6962792" cy="2031325"/>
              </a:xfrm>
              <a:prstGeom prst="rect">
                <a:avLst/>
              </a:prstGeom>
              <a:noFill/>
            </p:spPr>
            <p:txBody>
              <a:bodyPr wrap="square" rtlCol="0">
                <a:spAutoFit/>
              </a:bodyPr>
              <a:lstStyle/>
              <a:p>
                <a:r>
                  <a:rPr lang="it-IT" i="1" dirty="0"/>
                  <a:t>Population:</a:t>
                </a:r>
                <a:r>
                  <a:rPr lang="it-IT" dirty="0"/>
                  <a:t> 						</a:t>
                </a:r>
              </a:p>
              <a:p>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r>
                  <a:rPr lang="it-IT" dirty="0"/>
                  <a:t>[0 85 64 68 66 69 47 </a:t>
                </a:r>
                <a:r>
                  <a:rPr lang="it-IT"/>
                  <a:t>0  </a:t>
                </a:r>
                <a:r>
                  <a:rPr lang="it-IT" dirty="0"/>
                  <a:t>5 87 92 11 9 26 21     …	]</a:t>
                </a:r>
              </a:p>
              <a:p>
                <a:r>
                  <a:rPr lang="it-IT" dirty="0"/>
                  <a:t>		        …</a:t>
                </a:r>
              </a:p>
              <a:p>
                <a:r>
                  <a:rPr lang="it-IT" dirty="0"/>
                  <a:t>[0 50 21 49 47 </a:t>
                </a:r>
                <a:r>
                  <a:rPr lang="it-IT"/>
                  <a:t>0  </a:t>
                </a:r>
                <a:r>
                  <a:rPr lang="it-IT" dirty="0"/>
                  <a:t>5 59 68 66 69 </a:t>
                </a:r>
                <a:r>
                  <a:rPr lang="it-IT"/>
                  <a:t>75 0 </a:t>
                </a:r>
                <a:r>
                  <a:rPr lang="it-IT" dirty="0"/>
                  <a:t>12        …	]</a:t>
                </a:r>
              </a:p>
              <a:p>
                <a:endParaRPr lang="it-IT" dirty="0"/>
              </a:p>
              <a:p>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375303" y="4032858"/>
                <a:ext cx="6962792" cy="2031325"/>
              </a:xfrm>
              <a:prstGeom prst="rect">
                <a:avLst/>
              </a:prstGeom>
              <a:blipFill>
                <a:blip r:embed="rId5"/>
                <a:stretch>
                  <a:fillRect l="-788" t="-1802"/>
                </a:stretch>
              </a:blipFill>
            </p:spPr>
            <p:txBody>
              <a:bodyPr/>
              <a:lstStyle/>
              <a:p>
                <a:r>
                  <a:rPr lang="it-IT">
                    <a:noFill/>
                  </a:rPr>
                  <a:t> </a:t>
                </a:r>
              </a:p>
            </p:txBody>
          </p:sp>
        </mc:Fallback>
      </mc:AlternateContent>
    </p:spTree>
    <p:extLst>
      <p:ext uri="{BB962C8B-B14F-4D97-AF65-F5344CB8AC3E}">
        <p14:creationId xmlns:p14="http://schemas.microsoft.com/office/powerpoint/2010/main" val="370740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6707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simulazione a 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6" name="Immagine 5">
            <a:extLst>
              <a:ext uri="{FF2B5EF4-FFF2-40B4-BE49-F238E27FC236}">
                <a16:creationId xmlns:a16="http://schemas.microsoft.com/office/drawing/2014/main" id="{2A9A51B0-716A-4632-AE89-3EABAF84980E}"/>
              </a:ext>
            </a:extLst>
          </p:cNvPr>
          <p:cNvPicPr>
            <a:picLocks noChangeAspect="1"/>
          </p:cNvPicPr>
          <p:nvPr/>
        </p:nvPicPr>
        <p:blipFill>
          <a:blip r:embed="rId2"/>
          <a:stretch>
            <a:fillRect/>
          </a:stretch>
        </p:blipFill>
        <p:spPr>
          <a:xfrm>
            <a:off x="329184" y="3010836"/>
            <a:ext cx="7056669" cy="2945790"/>
          </a:xfrm>
          <a:prstGeom prst="rect">
            <a:avLst/>
          </a:prstGeom>
        </p:spPr>
      </p:pic>
    </p:spTree>
    <p:extLst>
      <p:ext uri="{BB962C8B-B14F-4D97-AF65-F5344CB8AC3E}">
        <p14:creationId xmlns:p14="http://schemas.microsoft.com/office/powerpoint/2010/main" val="17977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 best 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err="1">
                <a:solidFill>
                  <a:srgbClr val="FFFFFF"/>
                </a:solidFill>
              </a:rPr>
              <a:t>sottoliste</a:t>
            </a:r>
            <a:r>
              <a:rPr lang="it-IT" sz="1800" dirty="0">
                <a:solidFill>
                  <a:srgbClr val="FFFFFF"/>
                </a:solidFill>
              </a:rPr>
              <a:t> di range massimo definito come parametro di input della funzione.</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e inserite nei </a:t>
            </a:r>
            <a:r>
              <a:rPr lang="it-IT" sz="1800" dirty="0" err="1">
                <a:solidFill>
                  <a:srgbClr val="FFFFFF"/>
                </a:solidFill>
              </a:rPr>
              <a:t>child</a:t>
            </a:r>
            <a:r>
              <a:rPr lang="it-IT" sz="1800" dirty="0">
                <a:solidFill>
                  <a:srgbClr val="FFFFFF"/>
                </a:solidFill>
              </a:rPr>
              <a:t> in maniera tale da minimizzare la distanza tra i nodi.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t>
            </a: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smtClean="0"/>
              <a:t>Parent1</a:t>
            </a:r>
            <a:endParaRPr lang="it-IT" sz="1600" dirty="0"/>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smtClean="0"/>
              <a:t>Parent2</a:t>
            </a:r>
            <a:endParaRPr lang="it-IT" sz="1600"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296483" y="4154789"/>
            <a:ext cx="3196131" cy="1815882"/>
          </a:xfrm>
          <a:prstGeom prst="rect">
            <a:avLst/>
          </a:prstGeom>
          <a:noFill/>
        </p:spPr>
        <p:txBody>
          <a:bodyPr wrap="none" rtlCol="0">
            <a:spAutoFit/>
          </a:bodyPr>
          <a:lstStyle/>
          <a:p>
            <a:pPr algn="ctr"/>
            <a:r>
              <a:rPr lang="it-IT" sz="1400" dirty="0" smtClean="0"/>
              <a:t>Si sceglie la posizione con </a:t>
            </a:r>
          </a:p>
          <a:p>
            <a:pPr algn="ctr"/>
            <a:r>
              <a:rPr lang="it-IT" sz="1400" dirty="0" smtClean="0"/>
              <a:t>la distanza minima con il nodo </a:t>
            </a:r>
            <a:r>
              <a:rPr lang="it-IT" sz="1400" i="1" dirty="0" smtClean="0"/>
              <a:t>j </a:t>
            </a:r>
            <a:r>
              <a:rPr lang="it-IT" sz="1400" dirty="0" smtClean="0"/>
              <a:t>per ogni </a:t>
            </a:r>
            <a:r>
              <a:rPr lang="it-IT" sz="1400" i="1" dirty="0" smtClean="0"/>
              <a:t>j</a:t>
            </a:r>
          </a:p>
          <a:p>
            <a:pPr algn="ctr"/>
            <a:r>
              <a:rPr lang="it-IT" sz="1400" dirty="0" smtClean="0"/>
              <a:t>(ad esempio 2 dopo il nodo 5) </a:t>
            </a:r>
          </a:p>
          <a:p>
            <a:pPr algn="ctr"/>
            <a:r>
              <a:rPr lang="it-IT" sz="1400" dirty="0"/>
              <a:t>(ad esempio </a:t>
            </a:r>
            <a:r>
              <a:rPr lang="it-IT" sz="1400" dirty="0" smtClean="0"/>
              <a:t>3 </a:t>
            </a:r>
            <a:r>
              <a:rPr lang="it-IT" sz="1400" dirty="0"/>
              <a:t>dopo il nodo </a:t>
            </a:r>
            <a:r>
              <a:rPr lang="it-IT" sz="1400" dirty="0" smtClean="0"/>
              <a:t>6)</a:t>
            </a:r>
          </a:p>
          <a:p>
            <a:pPr algn="ctr"/>
            <a:r>
              <a:rPr lang="it-IT" sz="1400" dirty="0"/>
              <a:t>(ad esempio </a:t>
            </a:r>
            <a:r>
              <a:rPr lang="it-IT" sz="1400" dirty="0" smtClean="0"/>
              <a:t>5 </a:t>
            </a:r>
            <a:r>
              <a:rPr lang="it-IT" sz="1400" dirty="0"/>
              <a:t>dopo il nodo </a:t>
            </a:r>
            <a:r>
              <a:rPr lang="it-IT" sz="1400" dirty="0" smtClean="0"/>
              <a:t>3)</a:t>
            </a:r>
          </a:p>
          <a:p>
            <a:pPr algn="ctr"/>
            <a:r>
              <a:rPr lang="it-IT" sz="1400" dirty="0"/>
              <a:t>(ad esempio </a:t>
            </a:r>
            <a:r>
              <a:rPr lang="it-IT" sz="1400" dirty="0" smtClean="0"/>
              <a:t>6 </a:t>
            </a:r>
            <a:r>
              <a:rPr lang="it-IT" sz="1400" dirty="0"/>
              <a:t>dopo il nodo </a:t>
            </a:r>
            <a:r>
              <a:rPr lang="it-IT" sz="1400" dirty="0" smtClean="0"/>
              <a:t>1)</a:t>
            </a:r>
            <a:endParaRPr lang="it-IT" sz="1400" dirty="0"/>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double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a:t>
            </a:r>
            <a:r>
              <a:rPr lang="it-IT" sz="1800" dirty="0" smtClean="0">
                <a:solidFill>
                  <a:srgbClr val="FFFFFF"/>
                </a:solidFill>
              </a:rPr>
              <a:t>scambiate.</a:t>
            </a:r>
          </a:p>
          <a:p>
            <a:pPr>
              <a:buFont typeface="Wingdings" panose="05000000000000000000" pitchFamily="2" charset="2"/>
              <a:buChar char="Ø"/>
            </a:pPr>
            <a:r>
              <a:rPr lang="it-IT" sz="1800" dirty="0" smtClean="0">
                <a:solidFill>
                  <a:srgbClr val="FFFFFF"/>
                </a:solidFill>
              </a:rPr>
              <a:t>Per generare soluzioni in cui i nodi si ripetano una sola volta, bisogna identificare le associazioni di scambio tra le due </a:t>
            </a:r>
            <a:r>
              <a:rPr lang="it-IT" sz="1800" dirty="0" err="1" smtClean="0">
                <a:solidFill>
                  <a:srgbClr val="FFFFFF"/>
                </a:solidFill>
              </a:rPr>
              <a:t>sottoliste</a:t>
            </a:r>
            <a:r>
              <a:rPr lang="it-IT" sz="1800" dirty="0" smtClean="0">
                <a:solidFill>
                  <a:srgbClr val="FFFFFF"/>
                </a:solidFill>
              </a:rPr>
              <a:t> </a:t>
            </a:r>
            <a:endParaRPr lang="it-IT" sz="1800" dirty="0" smtClean="0">
              <a:solidFill>
                <a:srgbClr val="FFFFFF"/>
              </a:solidFill>
            </a:endParaRPr>
          </a:p>
          <a:p>
            <a:pPr>
              <a:buFont typeface="Wingdings" panose="05000000000000000000" pitchFamily="2" charset="2"/>
              <a:buChar char="Ø"/>
            </a:pPr>
            <a:r>
              <a:rPr lang="it-IT" sz="1800" dirty="0" smtClean="0">
                <a:solidFill>
                  <a:srgbClr val="FFFFFF"/>
                </a:solidFill>
              </a:rPr>
              <a:t>Le </a:t>
            </a:r>
            <a:r>
              <a:rPr lang="it-IT" sz="1800" dirty="0">
                <a:solidFill>
                  <a:srgbClr val="FFFFFF"/>
                </a:solidFill>
              </a:rPr>
              <a:t>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 causa di vincoli temporali o numero di camion non rispettati) .</a:t>
            </a: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a:blip r:embed="rId2"/>
          <a:stretch>
            <a:fillRect/>
          </a:stretch>
        </p:blipFill>
        <p:spPr>
          <a:xfrm>
            <a:off x="1946399" y="2528057"/>
            <a:ext cx="3619500" cy="371475"/>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3</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2</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smtClean="0"/>
              <a:t>Parent1</a:t>
            </a:r>
            <a:endParaRPr lang="it-IT" sz="1600" dirty="0"/>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smtClean="0"/>
              <a:t>Parent2</a:t>
            </a:r>
            <a:endParaRPr lang="it-IT" sz="1600" dirty="0"/>
          </a:p>
        </p:txBody>
      </p:sp>
      <p:sp>
        <p:nvSpPr>
          <p:cNvPr id="15" name="CasellaDiTesto 14"/>
          <p:cNvSpPr txBox="1"/>
          <p:nvPr/>
        </p:nvSpPr>
        <p:spPr>
          <a:xfrm>
            <a:off x="6266543" y="3064696"/>
            <a:ext cx="705642" cy="338554"/>
          </a:xfrm>
          <a:prstGeom prst="rect">
            <a:avLst/>
          </a:prstGeom>
          <a:noFill/>
        </p:spPr>
        <p:txBody>
          <a:bodyPr wrap="none" rtlCol="0">
            <a:spAutoFit/>
          </a:bodyPr>
          <a:lstStyle/>
          <a:p>
            <a:r>
              <a:rPr lang="it-IT" sz="1600" dirty="0" smtClean="0"/>
              <a:t>Child1</a:t>
            </a:r>
            <a:endParaRPr lang="it-IT" sz="1600" dirty="0"/>
          </a:p>
        </p:txBody>
      </p:sp>
      <p:sp>
        <p:nvSpPr>
          <p:cNvPr id="16" name="CasellaDiTesto 15"/>
          <p:cNvSpPr txBox="1"/>
          <p:nvPr/>
        </p:nvSpPr>
        <p:spPr>
          <a:xfrm>
            <a:off x="6266543" y="3493524"/>
            <a:ext cx="705642" cy="338554"/>
          </a:xfrm>
          <a:prstGeom prst="rect">
            <a:avLst/>
          </a:prstGeom>
          <a:noFill/>
        </p:spPr>
        <p:txBody>
          <a:bodyPr wrap="none" rtlCol="0">
            <a:spAutoFit/>
          </a:bodyPr>
          <a:lstStyle/>
          <a:p>
            <a:r>
              <a:rPr lang="it-IT" sz="1600" dirty="0" smtClean="0"/>
              <a:t>Child2</a:t>
            </a:r>
            <a:endParaRPr lang="it-IT" sz="1600" dirty="0"/>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smtClean="0"/>
              <a:t>Per ogni nodo </a:t>
            </a:r>
            <a:r>
              <a:rPr lang="it-IT" sz="1400" i="1" dirty="0" smtClean="0"/>
              <a:t>j</a:t>
            </a:r>
            <a:r>
              <a:rPr lang="it-IT" sz="1400" dirty="0" smtClean="0"/>
              <a:t> in Parent1, esclusi quelli del Settore1:</a:t>
            </a:r>
          </a:p>
          <a:p>
            <a:pPr marL="342900" indent="-342900">
              <a:buFont typeface="+mj-lt"/>
              <a:buAutoNum type="arabicPeriod"/>
            </a:pPr>
            <a:r>
              <a:rPr lang="it-IT" sz="1400" dirty="0" smtClean="0"/>
              <a:t>Se </a:t>
            </a:r>
            <a:r>
              <a:rPr lang="it-IT" sz="1400" i="1" dirty="0" smtClean="0"/>
              <a:t>j </a:t>
            </a:r>
            <a:r>
              <a:rPr lang="it-IT" sz="1400" dirty="0" smtClean="0"/>
              <a:t>è nella Settore2 </a:t>
            </a:r>
          </a:p>
          <a:p>
            <a:pPr marL="857250" lvl="1" indent="-400050">
              <a:buFont typeface="+mj-lt"/>
              <a:buAutoNum type="romanUcPeriod"/>
            </a:pPr>
            <a:r>
              <a:rPr lang="it-IT" sz="1400" dirty="0" smtClean="0"/>
              <a:t>Sostituisco </a:t>
            </a:r>
            <a:r>
              <a:rPr lang="it-IT" sz="1400" i="1" dirty="0" smtClean="0"/>
              <a:t>j </a:t>
            </a:r>
            <a:r>
              <a:rPr lang="it-IT" sz="1400" dirty="0" smtClean="0"/>
              <a:t>con l’elemento associato nel Settore2</a:t>
            </a:r>
          </a:p>
          <a:p>
            <a:pPr marL="857250" lvl="1" indent="-400050">
              <a:buFont typeface="+mj-lt"/>
              <a:buAutoNum type="romanUcPeriod"/>
            </a:pPr>
            <a:r>
              <a:rPr lang="it-IT" sz="1400" dirty="0" smtClean="0"/>
              <a:t>Salto al punto 2</a:t>
            </a:r>
          </a:p>
          <a:p>
            <a:pPr marL="342900" indent="-342900">
              <a:buFont typeface="+mj-lt"/>
              <a:buAutoNum type="arabicPeriod"/>
            </a:pPr>
            <a:r>
              <a:rPr lang="it-IT" sz="1400" dirty="0" smtClean="0"/>
              <a:t>Inserisco </a:t>
            </a:r>
            <a:r>
              <a:rPr lang="it-IT" sz="1400" i="1" dirty="0" smtClean="0"/>
              <a:t>j</a:t>
            </a:r>
            <a:r>
              <a:rPr lang="it-IT" sz="1400" dirty="0" smtClean="0"/>
              <a:t> nella posizione corrente</a:t>
            </a:r>
          </a:p>
          <a:p>
            <a:pPr marL="342900" indent="-342900">
              <a:buFont typeface="+mj-lt"/>
              <a:buAutoNum type="arabicPeriod"/>
            </a:pPr>
            <a:r>
              <a:rPr lang="it-IT" sz="1400" dirty="0" smtClean="0"/>
              <a:t>Salto al punto 1</a:t>
            </a:r>
          </a:p>
          <a:p>
            <a:pPr marL="342900" indent="-342900">
              <a:buFont typeface="+mj-lt"/>
              <a:buAutoNum type="arabicPeriod"/>
            </a:pPr>
            <a:endParaRPr lang="it-IT" dirty="0" smtClean="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6</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79299" y="5474687"/>
            <a:ext cx="705642" cy="338554"/>
          </a:xfrm>
          <a:prstGeom prst="rect">
            <a:avLst/>
          </a:prstGeom>
          <a:noFill/>
        </p:spPr>
        <p:txBody>
          <a:bodyPr wrap="none" rtlCol="0">
            <a:spAutoFit/>
          </a:bodyPr>
          <a:lstStyle/>
          <a:p>
            <a:r>
              <a:rPr lang="it-IT" sz="1600" dirty="0" smtClean="0"/>
              <a:t>Child1</a:t>
            </a:r>
            <a:endParaRPr lang="it-IT" sz="1600" dirty="0"/>
          </a:p>
        </p:txBody>
      </p:sp>
      <p:sp>
        <p:nvSpPr>
          <p:cNvPr id="21" name="CasellaDiTesto 20"/>
          <p:cNvSpPr txBox="1"/>
          <p:nvPr/>
        </p:nvSpPr>
        <p:spPr>
          <a:xfrm>
            <a:off x="5079299" y="5916166"/>
            <a:ext cx="705642" cy="338554"/>
          </a:xfrm>
          <a:prstGeom prst="rect">
            <a:avLst/>
          </a:prstGeom>
          <a:noFill/>
        </p:spPr>
        <p:txBody>
          <a:bodyPr wrap="none" rtlCol="0">
            <a:spAutoFit/>
          </a:bodyPr>
          <a:lstStyle/>
          <a:p>
            <a:r>
              <a:rPr lang="it-IT" sz="1600" dirty="0" smtClean="0"/>
              <a:t>Child2</a:t>
            </a:r>
            <a:endParaRPr lang="it-IT" sz="1600" dirty="0"/>
          </a:p>
        </p:txBody>
      </p:sp>
    </p:spTree>
    <p:extLst>
      <p:ext uri="{BB962C8B-B14F-4D97-AF65-F5344CB8AC3E}">
        <p14:creationId xmlns:p14="http://schemas.microsoft.com/office/powerpoint/2010/main" val="222237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dirty="0">
                <a:solidFill>
                  <a:srgbClr val="FFFFFF"/>
                </a:solidFill>
              </a:rPr>
              <a:t>Popolazione iniziale</a:t>
            </a:r>
            <a:r>
              <a:rPr lang="it-IT" sz="1800" dirty="0">
                <a:solidFill>
                  <a:srgbClr val="FFFFFF"/>
                </a:solidFill>
              </a:rPr>
              <a:t>: insieme di soluzioni ammissibili generate a partire da </a:t>
            </a:r>
            <a:r>
              <a:rPr lang="it-IT" sz="1800">
                <a:solidFill>
                  <a:srgbClr val="FFFFFF"/>
                </a:solidFill>
              </a:rPr>
              <a:t>un’euristica . Tale insieme evolve combinando tra loro le soluzioni al suo interno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L’algoritmo simula l’evoluzione della popolazione attraverso l’uso di operatori genetici che permettono la trasmissione e la mutazione del </a:t>
            </a:r>
            <a:r>
              <a:rPr lang="it-IT" sz="1800">
                <a:solidFill>
                  <a:srgbClr val="FFFFFF"/>
                </a:solidFill>
              </a:rPr>
              <a:t>contenuto informativo . L’evoluzione termina quando le soluzioni della popolazione assumono una fitness molto simile .</a:t>
            </a:r>
            <a:endParaRPr lang="it-IT" sz="1800" baseline="-25000" dirty="0">
              <a:solidFill>
                <a:srgbClr val="FFFFFF"/>
              </a:solidFill>
            </a:endParaRP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N elementi ordinati secondo il verso di percorrenza. Nella stringa ogni nodo si ripete quindi una sola volta ad eccezione del deposito che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2816"/>
            <a:ext cx="3260694" cy="619700"/>
            <a:chOff x="2312491" y="2532816"/>
            <a:chExt cx="3260694" cy="619700"/>
          </a:xfrm>
        </p:grpSpPr>
        <p:sp>
          <p:nvSpPr>
            <p:cNvPr id="3" name="Rettangolo 2">
              <a:extLst>
                <a:ext uri="{FF2B5EF4-FFF2-40B4-BE49-F238E27FC236}">
                  <a16:creationId xmlns:a16="http://schemas.microsoft.com/office/drawing/2014/main" id="{A65E2B79-0DC8-4E85-883F-9ADED7E797FA}"/>
                </a:ext>
              </a:extLst>
            </p:cNvPr>
            <p:cNvSpPr/>
            <p:nvPr/>
          </p:nvSpPr>
          <p:spPr>
            <a:xfrm>
              <a:off x="2419568" y="2823097"/>
              <a:ext cx="1162974" cy="284085"/>
            </a:xfrm>
            <a:prstGeom prst="rect">
              <a:avLst/>
            </a:prstGeom>
            <a:solidFill>
              <a:srgbClr val="00206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2816"/>
              <a:ext cx="3260694" cy="619700"/>
              <a:chOff x="2312491" y="2532816"/>
              <a:chExt cx="3260694" cy="619700"/>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67579" y="2532816"/>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55159"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N </a:t>
            </a:r>
            <a:r>
              <a:rPr lang="it-IT" sz="1800" dirty="0">
                <a:solidFill>
                  <a:srgbClr val="FFFFFF"/>
                </a:solidFill>
              </a:rPr>
              <a:t>soluzioni </a:t>
            </a:r>
            <a:r>
              <a:rPr lang="it-IT" sz="1800">
                <a:solidFill>
                  <a:srgbClr val="FFFFFF"/>
                </a:solidFill>
              </a:rPr>
              <a:t>ammissibili generate attraverso l’uso di un’euristica greedy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Selezione: </a:t>
            </a:r>
            <a:r>
              <a:rPr lang="it-IT" sz="1800" dirty="0">
                <a:solidFill>
                  <a:srgbClr val="FFFFFF"/>
                </a:solidFill>
              </a:rPr>
              <a:t>si selezionano coppie di percorsi in base alla </a:t>
            </a:r>
            <a:r>
              <a:rPr lang="it-IT" sz="1800">
                <a:solidFill>
                  <a:srgbClr val="FFFFFF"/>
                </a:solidFill>
              </a:rPr>
              <a:t>simulazione Montecarlo/ simulazione Torneo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1070827" y="2432305"/>
            <a:ext cx="5571744" cy="4052177"/>
          </a:xfrm>
          <a:prstGeom prst="rect">
            <a:avLst/>
          </a:prstGeom>
        </p:spPr>
      </p:pic>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BCRC </a:t>
            </a:r>
            <a:r>
              <a:rPr lang="it-IT" sz="3200">
                <a:solidFill>
                  <a:srgbClr val="FFFFFF"/>
                </a:solidFill>
              </a:rPr>
              <a:t>(Best Cost Route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a:t>
            </a:r>
            <a:r>
              <a:rPr lang="it-IT" sz="1800">
                <a:solidFill>
                  <a:srgbClr val="FFFFFF"/>
                </a:solidFill>
              </a:rPr>
              <a:t>due soluzioni (stringhe </a:t>
            </a:r>
            <a:r>
              <a:rPr lang="it-IT" sz="1800" dirty="0">
                <a:solidFill>
                  <a:srgbClr val="FFFFFF"/>
                </a:solidFill>
              </a:rPr>
              <a:t>di </a:t>
            </a:r>
            <a:r>
              <a:rPr lang="it-IT" sz="1800">
                <a:solidFill>
                  <a:srgbClr val="FFFFFF"/>
                </a:solidFill>
              </a:rPr>
              <a:t>N elementi):</a:t>
            </a:r>
          </a:p>
          <a:p>
            <a:pPr marL="447675">
              <a:buFontTx/>
              <a:buChar char="-"/>
            </a:pPr>
            <a:r>
              <a:rPr lang="it-IT" sz="1600">
                <a:solidFill>
                  <a:srgbClr val="FFFFFF"/>
                </a:solidFill>
              </a:rPr>
              <a:t>si </a:t>
            </a:r>
            <a:r>
              <a:rPr lang="it-IT" sz="1600" dirty="0">
                <a:solidFill>
                  <a:srgbClr val="FFFFFF"/>
                </a:solidFill>
              </a:rPr>
              <a:t>prendono due sotto stringhe della </a:t>
            </a:r>
            <a:r>
              <a:rPr lang="it-IT" sz="1600">
                <a:solidFill>
                  <a:srgbClr val="FFFFFF"/>
                </a:solidFill>
              </a:rPr>
              <a:t>stessa dimensione;</a:t>
            </a:r>
          </a:p>
          <a:p>
            <a:pPr marL="447675">
              <a:buFontTx/>
              <a:buChar char="-"/>
            </a:pPr>
            <a:r>
              <a:rPr lang="it-IT" sz="1600">
                <a:solidFill>
                  <a:srgbClr val="FFFFFF"/>
                </a:solidFill>
              </a:rPr>
              <a:t>gli elementi della sottostringa ricavata dalla soluzione 1 vengono eliminati dalla soluzione 2 e reinseriti in essa come successori del nodo più vicino;</a:t>
            </a:r>
          </a:p>
          <a:p>
            <a:pPr marL="447675">
              <a:buFontTx/>
              <a:buChar char="-"/>
            </a:pPr>
            <a:r>
              <a:rPr lang="it-IT" sz="1600">
                <a:solidFill>
                  <a:srgbClr val="FFFFFF"/>
                </a:solidFill>
              </a:rPr>
              <a:t>stesso procedimento si applica per la soluzione 2 .</a:t>
            </a:r>
            <a:endParaRPr lang="it-IT" sz="1600" dirty="0">
              <a:solidFill>
                <a:srgbClr val="FFFFFF"/>
              </a:solidFill>
            </a:endParaRPr>
          </a:p>
          <a:p>
            <a:pPr>
              <a:buFont typeface="Wingdings" panose="05000000000000000000" pitchFamily="2" charset="2"/>
              <a:buChar char="Ø"/>
            </a:pPr>
            <a:r>
              <a:rPr lang="it-IT" sz="1800">
                <a:solidFill>
                  <a:srgbClr val="FFFFFF"/>
                </a:solidFill>
              </a:rPr>
              <a:t>L’ammissibilità delle due soluzioni generate è valutata successivamente. In caso negativo tale soluzione subirà un termine di penalità proporzionale alla sua inammissibilità .</a:t>
            </a:r>
            <a:endParaRPr lang="it-IT" sz="1600" baseline="-2500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mutazione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mutazione implementati: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dirty="0">
                <a:solidFill>
                  <a:srgbClr val="FFFFFF"/>
                </a:solidFill>
              </a:rPr>
              <a:t>Mutazione casuale: 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spTree>
    <p:extLst>
      <p:ext uri="{BB962C8B-B14F-4D97-AF65-F5344CB8AC3E}">
        <p14:creationId xmlns:p14="http://schemas.microsoft.com/office/powerpoint/2010/main" val="9516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soluzione: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dirty="0" err="1">
                <a:solidFill>
                  <a:srgbClr val="FFFFFF"/>
                </a:solidFill>
              </a:rPr>
              <a:t>Alg_genetico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nodo: definisce l’oggetto nodo e le operazioni definite su di esso</a:t>
            </a:r>
          </a:p>
          <a:p>
            <a:pPr lvl="1">
              <a:buFont typeface="Wingdings" panose="05000000000000000000" pitchFamily="2" charset="2"/>
              <a:buChar char="Ø"/>
            </a:pPr>
            <a:r>
              <a:rPr lang="it-IT" sz="1400" dirty="0">
                <a:solidFill>
                  <a:srgbClr val="FFFFFF"/>
                </a:solidFill>
              </a:rPr>
              <a:t>Classe CVRPTW: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93667" cy="369332"/>
          </a:xfrm>
          <a:prstGeom prst="rect">
            <a:avLst/>
          </a:prstGeom>
          <a:noFill/>
        </p:spPr>
        <p:txBody>
          <a:bodyPr wrap="none" rtlCol="0">
            <a:spAutoFit/>
          </a:bodyPr>
          <a:lstStyle/>
          <a:p>
            <a:r>
              <a:rPr lang="it-IT" dirty="0"/>
              <a:t>Aggiungere class </a:t>
            </a:r>
            <a:r>
              <a:rPr lang="it-IT" dirty="0" err="1"/>
              <a:t>diagram</a:t>
            </a:r>
            <a:r>
              <a:rPr lang="it-IT" dirty="0"/>
              <a:t> delle librerie</a:t>
            </a:r>
          </a:p>
        </p:txBody>
      </p:sp>
    </p:spTree>
    <p:extLst>
      <p:ext uri="{BB962C8B-B14F-4D97-AF65-F5344CB8AC3E}">
        <p14:creationId xmlns:p14="http://schemas.microsoft.com/office/powerpoint/2010/main" val="3079835642"/>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2781</TotalTime>
  <Words>1861</Words>
  <Application>Microsoft Office PowerPoint</Application>
  <PresentationFormat>Widescreen</PresentationFormat>
  <Paragraphs>291</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Calibri Light</vt:lpstr>
      <vt:lpstr>Cambria Math</vt:lpstr>
      <vt:lpstr>Wingdings</vt:lpstr>
      <vt:lpstr>Tema di Office</vt:lpstr>
      <vt:lpstr>Algoritmo genetico per la risoluzione di un problema di CVRPTW</vt:lpstr>
      <vt:lpstr>Capacitated vehicle routing problem with time windows</vt:lpstr>
      <vt:lpstr>Formulazione del problema a due indici (veicoli omogenei)</vt:lpstr>
      <vt:lpstr>Algoritmo genetico </vt:lpstr>
      <vt:lpstr>Algoritmo genetico : Codifica </vt:lpstr>
      <vt:lpstr>Algoritmo genetico: Workflow</vt:lpstr>
      <vt:lpstr>Operatori genetici: BCRC (Best Cost Route Crossover)</vt:lpstr>
      <vt:lpstr>Operatori genetici: mutazione</vt:lpstr>
      <vt:lpstr>Struttura dell’algoritmo genetico  </vt:lpstr>
      <vt:lpstr>Soluzione ottima</vt:lpstr>
      <vt:lpstr>Ricerca delle soluzioni iniziali: euristica 1</vt:lpstr>
      <vt:lpstr>Ricerca delle soluzioni iniziali: euristica 2</vt:lpstr>
      <vt:lpstr>Ricerca delle soluzioni iniziali: euristica 2</vt:lpstr>
      <vt:lpstr>Dettagli dell’algoritmo: classe soluzione</vt:lpstr>
      <vt:lpstr>Dettagli dell’algoritmo: classe soluzione</vt:lpstr>
      <vt:lpstr>Dettagli dell’algoritmo: classe soluzione</vt:lpstr>
      <vt:lpstr>Dettagli dell’algoritmo: classe algoritmo_genetico</vt:lpstr>
      <vt:lpstr>Inizializzazione e valutazione della fitness</vt:lpstr>
      <vt:lpstr>Selezione: metodo Montecarlo</vt:lpstr>
      <vt:lpstr>Selezione: simulazione a torneo</vt:lpstr>
      <vt:lpstr>Generazione di nuove soluzioni: best cost route crossover</vt:lpstr>
      <vt:lpstr>Generazione di nuove soluzioni: double crossover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cp:lastModifiedBy>
  <cp:revision>67</cp:revision>
  <dcterms:created xsi:type="dcterms:W3CDTF">2021-06-27T11:13:03Z</dcterms:created>
  <dcterms:modified xsi:type="dcterms:W3CDTF">2021-06-29T17:37:10Z</dcterms:modified>
</cp:coreProperties>
</file>