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89" r:id="rId3"/>
    <p:sldId id="257" r:id="rId4"/>
    <p:sldId id="258" r:id="rId5"/>
    <p:sldId id="260" r:id="rId6"/>
    <p:sldId id="261" r:id="rId7"/>
    <p:sldId id="278" r:id="rId8"/>
    <p:sldId id="273" r:id="rId9"/>
    <p:sldId id="269" r:id="rId10"/>
    <p:sldId id="284" r:id="rId11"/>
    <p:sldId id="285" r:id="rId12"/>
    <p:sldId id="274" r:id="rId13"/>
    <p:sldId id="275" r:id="rId14"/>
    <p:sldId id="288" r:id="rId15"/>
    <p:sldId id="276" r:id="rId16"/>
    <p:sldId id="277" r:id="rId17"/>
    <p:sldId id="263" r:id="rId18"/>
    <p:sldId id="280" r:id="rId19"/>
    <p:sldId id="281" r:id="rId20"/>
    <p:sldId id="286" r:id="rId21"/>
    <p:sldId id="287" r:id="rId22"/>
    <p:sldId id="291" r:id="rId23"/>
    <p:sldId id="294" r:id="rId24"/>
    <p:sldId id="290" r:id="rId25"/>
    <p:sldId id="292" r:id="rId26"/>
    <p:sldId id="279" r:id="rId27"/>
    <p:sldId id="265" r:id="rId28"/>
    <p:sldId id="293" r:id="rId29"/>
    <p:sldId id="295" r:id="rId3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5E5E5"/>
    <a:srgbClr val="684A54"/>
    <a:srgbClr val="7ACFF5"/>
    <a:srgbClr val="FFFF00"/>
    <a:srgbClr val="000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Stile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87" autoAdjust="0"/>
    <p:restoredTop sz="94660"/>
  </p:normalViewPr>
  <p:slideViewPr>
    <p:cSldViewPr snapToGrid="0">
      <p:cViewPr varScale="1">
        <p:scale>
          <a:sx n="77" d="100"/>
          <a:sy n="77" d="100"/>
        </p:scale>
        <p:origin x="10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E8640E-C8BB-493F-809A-8A125FAF6CF0}" type="datetimeFigureOut">
              <a:rPr lang="it-IT" smtClean="0"/>
              <a:t>05/07/2021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F648C-D0EB-4B85-854B-5160B89105EC}" type="slidenum">
              <a:rPr lang="it-IT" smtClean="0"/>
              <a:t>‹N›</a:t>
            </a:fld>
            <a:endParaRPr lang="it-IT"/>
          </a:p>
        </p:txBody>
      </p:sp>
    </p:spTree>
    <p:extLst>
      <p:ext uri="{BB962C8B-B14F-4D97-AF65-F5344CB8AC3E}">
        <p14:creationId xmlns:p14="http://schemas.microsoft.com/office/powerpoint/2010/main" val="1272191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6E38D-F656-48A8-B338-3DDB122D920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36A0F7B-8684-4A2F-97AD-9E53B591C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DAFFF74-B59F-4FD8-A3BA-E3D9EE2E3B99}"/>
              </a:ext>
            </a:extLst>
          </p:cNvPr>
          <p:cNvSpPr>
            <a:spLocks noGrp="1"/>
          </p:cNvSpPr>
          <p:nvPr>
            <p:ph type="dt" sz="half" idx="10"/>
          </p:nvPr>
        </p:nvSpPr>
        <p:spPr/>
        <p:txBody>
          <a:bodyPr/>
          <a:lstStyle/>
          <a:p>
            <a:fld id="{DE368913-FD17-4872-89EF-DCB59A484BBC}" type="datetimeFigureOut">
              <a:rPr lang="it-IT" smtClean="0"/>
              <a:t>05/07/2021</a:t>
            </a:fld>
            <a:endParaRPr lang="it-IT"/>
          </a:p>
        </p:txBody>
      </p:sp>
      <p:sp>
        <p:nvSpPr>
          <p:cNvPr id="5" name="Segnaposto piè di pagina 4">
            <a:extLst>
              <a:ext uri="{FF2B5EF4-FFF2-40B4-BE49-F238E27FC236}">
                <a16:creationId xmlns:a16="http://schemas.microsoft.com/office/drawing/2014/main" id="{3029F535-1D64-4116-8F51-70493E5DEE8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1EC2D7E-B997-446C-8D1E-36F737A3CF4B}"/>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81689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EEA6F8-E697-4F6A-A856-2939589CDC3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D837BEA-F443-4AF4-BE49-0CAEC1A2290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7F2753C-57FD-40DC-B217-6E2CCED46488}"/>
              </a:ext>
            </a:extLst>
          </p:cNvPr>
          <p:cNvSpPr>
            <a:spLocks noGrp="1"/>
          </p:cNvSpPr>
          <p:nvPr>
            <p:ph type="dt" sz="half" idx="10"/>
          </p:nvPr>
        </p:nvSpPr>
        <p:spPr/>
        <p:txBody>
          <a:bodyPr/>
          <a:lstStyle/>
          <a:p>
            <a:fld id="{DE368913-FD17-4872-89EF-DCB59A484BBC}" type="datetimeFigureOut">
              <a:rPr lang="it-IT" smtClean="0"/>
              <a:t>05/07/2021</a:t>
            </a:fld>
            <a:endParaRPr lang="it-IT"/>
          </a:p>
        </p:txBody>
      </p:sp>
      <p:sp>
        <p:nvSpPr>
          <p:cNvPr id="5" name="Segnaposto piè di pagina 4">
            <a:extLst>
              <a:ext uri="{FF2B5EF4-FFF2-40B4-BE49-F238E27FC236}">
                <a16:creationId xmlns:a16="http://schemas.microsoft.com/office/drawing/2014/main" id="{13075CE5-CD16-4DCB-BB70-68CE6BB2F4D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88BDAFE-7405-43AB-805F-177B9169E237}"/>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27636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DDE0836-0871-404B-9D88-DC6BD5DD6D0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09F5C4D-6108-434E-8DEB-021D6243CF6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CB1F29-470B-45C8-B0DC-69E3AC516A7E}"/>
              </a:ext>
            </a:extLst>
          </p:cNvPr>
          <p:cNvSpPr>
            <a:spLocks noGrp="1"/>
          </p:cNvSpPr>
          <p:nvPr>
            <p:ph type="dt" sz="half" idx="10"/>
          </p:nvPr>
        </p:nvSpPr>
        <p:spPr/>
        <p:txBody>
          <a:bodyPr/>
          <a:lstStyle/>
          <a:p>
            <a:fld id="{DE368913-FD17-4872-89EF-DCB59A484BBC}" type="datetimeFigureOut">
              <a:rPr lang="it-IT" smtClean="0"/>
              <a:t>05/07/2021</a:t>
            </a:fld>
            <a:endParaRPr lang="it-IT"/>
          </a:p>
        </p:txBody>
      </p:sp>
      <p:sp>
        <p:nvSpPr>
          <p:cNvPr id="5" name="Segnaposto piè di pagina 4">
            <a:extLst>
              <a:ext uri="{FF2B5EF4-FFF2-40B4-BE49-F238E27FC236}">
                <a16:creationId xmlns:a16="http://schemas.microsoft.com/office/drawing/2014/main" id="{C4251007-8716-4BC0-9646-8542E9FC29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17C887F-CB06-4281-8698-D6FF2631949F}"/>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05535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3DEFF8-2462-4922-9156-A39AA7B5182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EB07403-8316-476D-A16B-A4807ACDADE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7A6427F-B348-4120-BBEE-5B88AA9205B6}"/>
              </a:ext>
            </a:extLst>
          </p:cNvPr>
          <p:cNvSpPr>
            <a:spLocks noGrp="1"/>
          </p:cNvSpPr>
          <p:nvPr>
            <p:ph type="dt" sz="half" idx="10"/>
          </p:nvPr>
        </p:nvSpPr>
        <p:spPr/>
        <p:txBody>
          <a:bodyPr/>
          <a:lstStyle/>
          <a:p>
            <a:fld id="{DE368913-FD17-4872-89EF-DCB59A484BBC}" type="datetimeFigureOut">
              <a:rPr lang="it-IT" smtClean="0"/>
              <a:t>05/07/2021</a:t>
            </a:fld>
            <a:endParaRPr lang="it-IT"/>
          </a:p>
        </p:txBody>
      </p:sp>
      <p:sp>
        <p:nvSpPr>
          <p:cNvPr id="5" name="Segnaposto piè di pagina 4">
            <a:extLst>
              <a:ext uri="{FF2B5EF4-FFF2-40B4-BE49-F238E27FC236}">
                <a16:creationId xmlns:a16="http://schemas.microsoft.com/office/drawing/2014/main" id="{BF149372-52A7-4CCB-A488-4B305FAD5AD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496EDE7-6AA9-42C4-A877-CE7239C30DC5}"/>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81023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50967D-4BB5-438F-B20D-26BC7F700EE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8FFFEAA-4E8B-449D-9E11-52EDA26729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453B419-2271-49AA-A65E-03FA17868EFD}"/>
              </a:ext>
            </a:extLst>
          </p:cNvPr>
          <p:cNvSpPr>
            <a:spLocks noGrp="1"/>
          </p:cNvSpPr>
          <p:nvPr>
            <p:ph type="dt" sz="half" idx="10"/>
          </p:nvPr>
        </p:nvSpPr>
        <p:spPr/>
        <p:txBody>
          <a:bodyPr/>
          <a:lstStyle/>
          <a:p>
            <a:fld id="{DE368913-FD17-4872-89EF-DCB59A484BBC}" type="datetimeFigureOut">
              <a:rPr lang="it-IT" smtClean="0"/>
              <a:t>05/07/2021</a:t>
            </a:fld>
            <a:endParaRPr lang="it-IT"/>
          </a:p>
        </p:txBody>
      </p:sp>
      <p:sp>
        <p:nvSpPr>
          <p:cNvPr id="5" name="Segnaposto piè di pagina 4">
            <a:extLst>
              <a:ext uri="{FF2B5EF4-FFF2-40B4-BE49-F238E27FC236}">
                <a16:creationId xmlns:a16="http://schemas.microsoft.com/office/drawing/2014/main" id="{66CC6278-759A-4638-9BFD-A543D43072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B0F8481-44B7-4496-B132-974FC00536E7}"/>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02171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C735B4-A671-4740-898F-30597F464B5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3495D5D-2230-474E-BFAF-FB2A0DD5769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D002FE1-D177-4520-97C6-B2F1FA5CFDC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0F85A3A-ED01-4BE6-A8ED-88124A48F792}"/>
              </a:ext>
            </a:extLst>
          </p:cNvPr>
          <p:cNvSpPr>
            <a:spLocks noGrp="1"/>
          </p:cNvSpPr>
          <p:nvPr>
            <p:ph type="dt" sz="half" idx="10"/>
          </p:nvPr>
        </p:nvSpPr>
        <p:spPr/>
        <p:txBody>
          <a:bodyPr/>
          <a:lstStyle/>
          <a:p>
            <a:fld id="{DE368913-FD17-4872-89EF-DCB59A484BBC}" type="datetimeFigureOut">
              <a:rPr lang="it-IT" smtClean="0"/>
              <a:t>05/07/2021</a:t>
            </a:fld>
            <a:endParaRPr lang="it-IT"/>
          </a:p>
        </p:txBody>
      </p:sp>
      <p:sp>
        <p:nvSpPr>
          <p:cNvPr id="6" name="Segnaposto piè di pagina 5">
            <a:extLst>
              <a:ext uri="{FF2B5EF4-FFF2-40B4-BE49-F238E27FC236}">
                <a16:creationId xmlns:a16="http://schemas.microsoft.com/office/drawing/2014/main" id="{9DDCB717-7EF3-43EC-AA8F-77E1C20548A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3933221-9279-4D4F-9055-E8D0731C6355}"/>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39410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2CD91C-0452-41CB-A1F8-E7C32991010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6168316-BD5B-498E-8F3C-BEFAA34D7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0B8E8A1-A504-4081-B38B-55D9C4980C2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3095440-59DF-47C2-B3D9-FDE2DCA3D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3317E95-58C9-4248-B38F-C15FB35BF66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A321640-3546-485A-9E50-F340025DA0CA}"/>
              </a:ext>
            </a:extLst>
          </p:cNvPr>
          <p:cNvSpPr>
            <a:spLocks noGrp="1"/>
          </p:cNvSpPr>
          <p:nvPr>
            <p:ph type="dt" sz="half" idx="10"/>
          </p:nvPr>
        </p:nvSpPr>
        <p:spPr/>
        <p:txBody>
          <a:bodyPr/>
          <a:lstStyle/>
          <a:p>
            <a:fld id="{DE368913-FD17-4872-89EF-DCB59A484BBC}" type="datetimeFigureOut">
              <a:rPr lang="it-IT" smtClean="0"/>
              <a:t>05/07/2021</a:t>
            </a:fld>
            <a:endParaRPr lang="it-IT"/>
          </a:p>
        </p:txBody>
      </p:sp>
      <p:sp>
        <p:nvSpPr>
          <p:cNvPr id="8" name="Segnaposto piè di pagina 7">
            <a:extLst>
              <a:ext uri="{FF2B5EF4-FFF2-40B4-BE49-F238E27FC236}">
                <a16:creationId xmlns:a16="http://schemas.microsoft.com/office/drawing/2014/main" id="{3E9DF22F-CC71-445C-B0B8-0FBF6C5522B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7339EA4-2AEE-403F-B258-3301723AD399}"/>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7047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236BBB-A05C-4989-B0E9-149E5187B6D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10B98FD-3DE3-4503-94ED-BC994FA81C80}"/>
              </a:ext>
            </a:extLst>
          </p:cNvPr>
          <p:cNvSpPr>
            <a:spLocks noGrp="1"/>
          </p:cNvSpPr>
          <p:nvPr>
            <p:ph type="dt" sz="half" idx="10"/>
          </p:nvPr>
        </p:nvSpPr>
        <p:spPr/>
        <p:txBody>
          <a:bodyPr/>
          <a:lstStyle/>
          <a:p>
            <a:fld id="{DE368913-FD17-4872-89EF-DCB59A484BBC}" type="datetimeFigureOut">
              <a:rPr lang="it-IT" smtClean="0"/>
              <a:t>05/07/2021</a:t>
            </a:fld>
            <a:endParaRPr lang="it-IT"/>
          </a:p>
        </p:txBody>
      </p:sp>
      <p:sp>
        <p:nvSpPr>
          <p:cNvPr id="4" name="Segnaposto piè di pagina 3">
            <a:extLst>
              <a:ext uri="{FF2B5EF4-FFF2-40B4-BE49-F238E27FC236}">
                <a16:creationId xmlns:a16="http://schemas.microsoft.com/office/drawing/2014/main" id="{6128FFCA-1B28-4340-8349-5C9B26A646F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430A215-F48F-4B4D-9508-53A4FEC63DC0}"/>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81032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93E833A-BF43-4EF7-8F42-8329F72824C3}"/>
              </a:ext>
            </a:extLst>
          </p:cNvPr>
          <p:cNvSpPr>
            <a:spLocks noGrp="1"/>
          </p:cNvSpPr>
          <p:nvPr>
            <p:ph type="dt" sz="half" idx="10"/>
          </p:nvPr>
        </p:nvSpPr>
        <p:spPr/>
        <p:txBody>
          <a:bodyPr/>
          <a:lstStyle/>
          <a:p>
            <a:fld id="{DE368913-FD17-4872-89EF-DCB59A484BBC}" type="datetimeFigureOut">
              <a:rPr lang="it-IT" smtClean="0"/>
              <a:t>05/07/2021</a:t>
            </a:fld>
            <a:endParaRPr lang="it-IT"/>
          </a:p>
        </p:txBody>
      </p:sp>
      <p:sp>
        <p:nvSpPr>
          <p:cNvPr id="3" name="Segnaposto piè di pagina 2">
            <a:extLst>
              <a:ext uri="{FF2B5EF4-FFF2-40B4-BE49-F238E27FC236}">
                <a16:creationId xmlns:a16="http://schemas.microsoft.com/office/drawing/2014/main" id="{2CAF8C8E-F390-4830-A459-2CE88E5DF83D}"/>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025D719-9C6F-4465-81FD-D233ABD8F0D2}"/>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56259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93E0A8-4E20-40D8-9D3A-66860B66207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3D6F2D5-8ED5-47AB-BE60-0D9D354A1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C607C1E-0CF9-46C8-9DB6-D16135284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6DFC306-45E7-48C2-A6CC-CC7532E2F02A}"/>
              </a:ext>
            </a:extLst>
          </p:cNvPr>
          <p:cNvSpPr>
            <a:spLocks noGrp="1"/>
          </p:cNvSpPr>
          <p:nvPr>
            <p:ph type="dt" sz="half" idx="10"/>
          </p:nvPr>
        </p:nvSpPr>
        <p:spPr/>
        <p:txBody>
          <a:bodyPr/>
          <a:lstStyle/>
          <a:p>
            <a:fld id="{DE368913-FD17-4872-89EF-DCB59A484BBC}" type="datetimeFigureOut">
              <a:rPr lang="it-IT" smtClean="0"/>
              <a:t>05/07/2021</a:t>
            </a:fld>
            <a:endParaRPr lang="it-IT"/>
          </a:p>
        </p:txBody>
      </p:sp>
      <p:sp>
        <p:nvSpPr>
          <p:cNvPr id="6" name="Segnaposto piè di pagina 5">
            <a:extLst>
              <a:ext uri="{FF2B5EF4-FFF2-40B4-BE49-F238E27FC236}">
                <a16:creationId xmlns:a16="http://schemas.microsoft.com/office/drawing/2014/main" id="{FE3D81F3-2CC0-4416-894D-3DACD72F596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D4F4352-753E-491B-AEEE-2B9BED498C5B}"/>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49063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3AA9D7-8693-4C02-BD1A-F97CA4C0D14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F4225B7-379B-4E6A-96C1-F3CDE423C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3806969-B123-42E3-9C59-F88803480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B1F10F0-F097-4953-AF40-C950D374035F}"/>
              </a:ext>
            </a:extLst>
          </p:cNvPr>
          <p:cNvSpPr>
            <a:spLocks noGrp="1"/>
          </p:cNvSpPr>
          <p:nvPr>
            <p:ph type="dt" sz="half" idx="10"/>
          </p:nvPr>
        </p:nvSpPr>
        <p:spPr/>
        <p:txBody>
          <a:bodyPr/>
          <a:lstStyle/>
          <a:p>
            <a:fld id="{DE368913-FD17-4872-89EF-DCB59A484BBC}" type="datetimeFigureOut">
              <a:rPr lang="it-IT" smtClean="0"/>
              <a:t>05/07/2021</a:t>
            </a:fld>
            <a:endParaRPr lang="it-IT"/>
          </a:p>
        </p:txBody>
      </p:sp>
      <p:sp>
        <p:nvSpPr>
          <p:cNvPr id="6" name="Segnaposto piè di pagina 5">
            <a:extLst>
              <a:ext uri="{FF2B5EF4-FFF2-40B4-BE49-F238E27FC236}">
                <a16:creationId xmlns:a16="http://schemas.microsoft.com/office/drawing/2014/main" id="{1AA041E8-2522-4438-898E-E049A0B1202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B881BB2-1898-4CF2-BA74-F3DF43BB7B0A}"/>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05656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25AB425-7115-4B3C-BD2A-A2689BC0B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3946644-E661-4251-8C10-01CA34F96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B118E9D-832D-493C-BD54-BB77CB215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68913-FD17-4872-89EF-DCB59A484BBC}" type="datetimeFigureOut">
              <a:rPr lang="it-IT" smtClean="0"/>
              <a:t>05/07/2021</a:t>
            </a:fld>
            <a:endParaRPr lang="it-IT"/>
          </a:p>
        </p:txBody>
      </p:sp>
      <p:sp>
        <p:nvSpPr>
          <p:cNvPr id="5" name="Segnaposto piè di pagina 4">
            <a:extLst>
              <a:ext uri="{FF2B5EF4-FFF2-40B4-BE49-F238E27FC236}">
                <a16:creationId xmlns:a16="http://schemas.microsoft.com/office/drawing/2014/main" id="{CA954852-BA88-4A97-A3CF-84B2437B7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2E21E26-A151-4A08-8732-C1A7CE1AC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C03F3-B974-4D14-A56C-F01F5C7F6F6C}" type="slidenum">
              <a:rPr lang="it-IT" smtClean="0"/>
              <a:t>‹N›</a:t>
            </a:fld>
            <a:endParaRPr lang="it-IT"/>
          </a:p>
        </p:txBody>
      </p:sp>
    </p:spTree>
    <p:extLst>
      <p:ext uri="{BB962C8B-B14F-4D97-AF65-F5344CB8AC3E}">
        <p14:creationId xmlns:p14="http://schemas.microsoft.com/office/powerpoint/2010/main" val="4039829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github.com/gdr-98/Algoritmo-genetico-per-la-risoluzione-di-un-problema-di-CVRPTW" TargetMode="Externa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DA1A2E9-63FE-408D-A803-8E306ECAB4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olo 1">
            <a:extLst>
              <a:ext uri="{FF2B5EF4-FFF2-40B4-BE49-F238E27FC236}">
                <a16:creationId xmlns:a16="http://schemas.microsoft.com/office/drawing/2014/main" id="{0F475D4B-F6C2-4F4B-9B63-2CC9A78485E5}"/>
              </a:ext>
            </a:extLst>
          </p:cNvPr>
          <p:cNvSpPr>
            <a:spLocks noGrp="1"/>
          </p:cNvSpPr>
          <p:nvPr>
            <p:ph type="ctrTitle"/>
          </p:nvPr>
        </p:nvSpPr>
        <p:spPr>
          <a:xfrm>
            <a:off x="1100669" y="1097339"/>
            <a:ext cx="10011831" cy="2623885"/>
          </a:xfrm>
        </p:spPr>
        <p:txBody>
          <a:bodyPr anchor="ctr">
            <a:normAutofit/>
          </a:bodyPr>
          <a:lstStyle/>
          <a:p>
            <a:r>
              <a:rPr lang="it-IT" sz="6100" dirty="0">
                <a:solidFill>
                  <a:srgbClr val="FFFFFF"/>
                </a:solidFill>
              </a:rPr>
              <a:t>Algoritmo genetico per la risoluzione di un problema di CVRPTW</a:t>
            </a:r>
          </a:p>
        </p:txBody>
      </p:sp>
      <p:sp>
        <p:nvSpPr>
          <p:cNvPr id="42" name="Rectangle 41">
            <a:extLst>
              <a:ext uri="{FF2B5EF4-FFF2-40B4-BE49-F238E27FC236}">
                <a16:creationId xmlns:a16="http://schemas.microsoft.com/office/drawing/2014/main" id="{DAE8F46F-D590-45CD-AF41-A04DC11D1B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4" name="Rectangle 43">
            <a:extLst>
              <a:ext uri="{FF2B5EF4-FFF2-40B4-BE49-F238E27FC236}">
                <a16:creationId xmlns:a16="http://schemas.microsoft.com/office/drawing/2014/main" id="{FBE9F90C-C163-435B-9A68-D15C92D1CF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Sottotitolo 2">
            <a:extLst>
              <a:ext uri="{FF2B5EF4-FFF2-40B4-BE49-F238E27FC236}">
                <a16:creationId xmlns:a16="http://schemas.microsoft.com/office/drawing/2014/main" id="{DB0D91BF-4808-4272-8087-F775E347B931}"/>
              </a:ext>
            </a:extLst>
          </p:cNvPr>
          <p:cNvSpPr>
            <a:spLocks noGrp="1"/>
          </p:cNvSpPr>
          <p:nvPr>
            <p:ph type="subTitle" idx="1"/>
          </p:nvPr>
        </p:nvSpPr>
        <p:spPr>
          <a:xfrm>
            <a:off x="3226159" y="4843002"/>
            <a:ext cx="5760850" cy="1234345"/>
          </a:xfrm>
        </p:spPr>
        <p:txBody>
          <a:bodyPr anchor="ctr">
            <a:normAutofit/>
          </a:bodyPr>
          <a:lstStyle/>
          <a:p>
            <a:r>
              <a:rPr lang="it-IT" sz="2000">
                <a:solidFill>
                  <a:schemeClr val="tx1">
                    <a:lumMod val="95000"/>
                    <a:lumOff val="5000"/>
                  </a:schemeClr>
                </a:solidFill>
              </a:rPr>
              <a:t>M63001223  -  D’Ambra Nicola</a:t>
            </a:r>
          </a:p>
          <a:p>
            <a:r>
              <a:rPr lang="it-IT" sz="2000">
                <a:solidFill>
                  <a:schemeClr val="tx1">
                    <a:lumMod val="95000"/>
                    <a:lumOff val="5000"/>
                  </a:schemeClr>
                </a:solidFill>
              </a:rPr>
              <a:t>Di Cecio Giuseppe Francesco</a:t>
            </a:r>
          </a:p>
          <a:p>
            <a:r>
              <a:rPr lang="it-IT" sz="2000">
                <a:solidFill>
                  <a:schemeClr val="tx1">
                    <a:lumMod val="95000"/>
                    <a:lumOff val="5000"/>
                  </a:schemeClr>
                </a:solidFill>
              </a:rPr>
              <a:t>De Rosa Giuseppe  </a:t>
            </a:r>
          </a:p>
        </p:txBody>
      </p:sp>
      <p:sp>
        <p:nvSpPr>
          <p:cNvPr id="46" name="Rectangle 45">
            <a:extLst>
              <a:ext uri="{FF2B5EF4-FFF2-40B4-BE49-F238E27FC236}">
                <a16:creationId xmlns:a16="http://schemas.microsoft.com/office/drawing/2014/main" id="{1A882A9F-F4E9-4E23-8F0B-20B5DF42EA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6479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Euristica Earliest Deadline First</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asellaDiTesto 10">
            <a:extLst>
              <a:ext uri="{FF2B5EF4-FFF2-40B4-BE49-F238E27FC236}">
                <a16:creationId xmlns:a16="http://schemas.microsoft.com/office/drawing/2014/main" id="{66322BDC-0836-448B-BE95-E318A62E9B7C}"/>
              </a:ext>
            </a:extLst>
          </p:cNvPr>
          <p:cNvSpPr txBox="1"/>
          <p:nvPr/>
        </p:nvSpPr>
        <p:spPr>
          <a:xfrm>
            <a:off x="7751619" y="889842"/>
            <a:ext cx="3916125" cy="4801314"/>
          </a:xfrm>
          <a:prstGeom prst="rect">
            <a:avLst/>
          </a:prstGeom>
          <a:noFill/>
        </p:spPr>
        <p:txBody>
          <a:bodyPr wrap="square">
            <a:spAutoFit/>
          </a:bodyPr>
          <a:lstStyle/>
          <a:p>
            <a:pPr marL="285750" indent="-285750">
              <a:buFont typeface="Wingdings" panose="05000000000000000000" pitchFamily="2" charset="2"/>
              <a:buChar char="Ø"/>
            </a:pPr>
            <a:r>
              <a:rPr lang="it-IT" sz="1800">
                <a:solidFill>
                  <a:srgbClr val="FFFFFF"/>
                </a:solidFill>
              </a:rPr>
              <a:t>La differenza tra le 3 euristiche sviluppate consite nel criterio di selezione .</a:t>
            </a:r>
          </a:p>
          <a:p>
            <a:pPr marL="285750" indent="-285750">
              <a:buFont typeface="Wingdings" panose="05000000000000000000" pitchFamily="2" charset="2"/>
              <a:buChar char="Ø"/>
            </a:pPr>
            <a:endParaRPr lang="it-IT" sz="1800">
              <a:solidFill>
                <a:srgbClr val="FFFFFF"/>
              </a:solidFill>
            </a:endParaRPr>
          </a:p>
          <a:p>
            <a:pPr marL="285750" indent="-285750">
              <a:buFont typeface="Wingdings" panose="05000000000000000000" pitchFamily="2" charset="2"/>
              <a:buChar char="Ø"/>
            </a:pPr>
            <a:r>
              <a:rPr lang="it-IT" sz="1800">
                <a:solidFill>
                  <a:srgbClr val="FFFFFF"/>
                </a:solidFill>
              </a:rPr>
              <a:t>L’euristica EDF seleziona come prossimo nodo da aggiungere al percorso quello con la deadline più vicina al </a:t>
            </a:r>
            <a:r>
              <a:rPr lang="it-IT" sz="1800" i="1">
                <a:solidFill>
                  <a:srgbClr val="FFFFFF"/>
                </a:solidFill>
              </a:rPr>
              <a:t>current_time </a:t>
            </a:r>
            <a:r>
              <a:rPr lang="it-IT">
                <a:solidFill>
                  <a:srgbClr val="FFFFFF"/>
                </a:solidFill>
              </a:rPr>
              <a:t>(</a:t>
            </a:r>
            <a:r>
              <a:rPr lang="it-IT" sz="1800">
                <a:solidFill>
                  <a:srgbClr val="FFFFFF"/>
                </a:solidFill>
              </a:rPr>
              <a:t>tempo impiegato per raggiungere e servire l’ultimo nodo aggiunto al percorso).</a:t>
            </a:r>
          </a:p>
          <a:p>
            <a:pPr marL="285750" indent="-285750">
              <a:buFont typeface="Wingdings" panose="05000000000000000000" pitchFamily="2" charset="2"/>
              <a:buChar char="Ø"/>
            </a:pPr>
            <a:endParaRPr lang="it-IT" i="1">
              <a:solidFill>
                <a:srgbClr val="FFFFFF"/>
              </a:solidFill>
            </a:endParaRPr>
          </a:p>
          <a:p>
            <a:pPr marL="285750" indent="-285750">
              <a:buFont typeface="Wingdings" panose="05000000000000000000" pitchFamily="2" charset="2"/>
              <a:buChar char="Ø"/>
            </a:pPr>
            <a:r>
              <a:rPr lang="it-IT">
                <a:solidFill>
                  <a:srgbClr val="FFFFFF"/>
                </a:solidFill>
              </a:rPr>
              <a:t>Per effettuare questa scelta è utile creare una lista in cui i nodi siano ordinati per deadline crescente. In questo modo il primo elemento della lista sarà sempre quello con deadline più bassa . </a:t>
            </a:r>
          </a:p>
        </p:txBody>
      </p:sp>
      <p:grpSp>
        <p:nvGrpSpPr>
          <p:cNvPr id="9" name="Gruppo 8">
            <a:extLst>
              <a:ext uri="{FF2B5EF4-FFF2-40B4-BE49-F238E27FC236}">
                <a16:creationId xmlns:a16="http://schemas.microsoft.com/office/drawing/2014/main" id="{78CA0CF1-18AF-4645-9FC5-5B06D1A0BBBA}"/>
              </a:ext>
            </a:extLst>
          </p:cNvPr>
          <p:cNvGrpSpPr/>
          <p:nvPr/>
        </p:nvGrpSpPr>
        <p:grpSpPr>
          <a:xfrm>
            <a:off x="758173" y="2533217"/>
            <a:ext cx="6471968" cy="3884977"/>
            <a:chOff x="757697" y="1969391"/>
            <a:chExt cx="6530815" cy="4284070"/>
          </a:xfrm>
        </p:grpSpPr>
        <p:grpSp>
          <p:nvGrpSpPr>
            <p:cNvPr id="10" name="Gruppo 9">
              <a:extLst>
                <a:ext uri="{FF2B5EF4-FFF2-40B4-BE49-F238E27FC236}">
                  <a16:creationId xmlns:a16="http://schemas.microsoft.com/office/drawing/2014/main" id="{C8613029-5B31-4989-9D5F-861863DA34E3}"/>
                </a:ext>
              </a:extLst>
            </p:cNvPr>
            <p:cNvGrpSpPr/>
            <p:nvPr/>
          </p:nvGrpSpPr>
          <p:grpSpPr>
            <a:xfrm>
              <a:off x="757697" y="1969391"/>
              <a:ext cx="6530815" cy="4284070"/>
              <a:chOff x="560423" y="2047514"/>
              <a:chExt cx="6530815" cy="4284070"/>
            </a:xfrm>
          </p:grpSpPr>
          <p:sp>
            <p:nvSpPr>
              <p:cNvPr id="14" name="Rettangolo con angoli arrotondati 13">
                <a:extLst>
                  <a:ext uri="{FF2B5EF4-FFF2-40B4-BE49-F238E27FC236}">
                    <a16:creationId xmlns:a16="http://schemas.microsoft.com/office/drawing/2014/main" id="{CD4814A8-A1EF-4490-BC06-399001A314AB}"/>
                  </a:ext>
                </a:extLst>
              </p:cNvPr>
              <p:cNvSpPr/>
              <p:nvPr/>
            </p:nvSpPr>
            <p:spPr>
              <a:xfrm>
                <a:off x="560423" y="2308416"/>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Inizializzazione variabili </a:t>
                </a:r>
              </a:p>
            </p:txBody>
          </p:sp>
          <p:sp>
            <p:nvSpPr>
              <p:cNvPr id="15" name="Rettangolo con angoli arrotondati 14">
                <a:extLst>
                  <a:ext uri="{FF2B5EF4-FFF2-40B4-BE49-F238E27FC236}">
                    <a16:creationId xmlns:a16="http://schemas.microsoft.com/office/drawing/2014/main" id="{CAAA56B6-841A-4406-82BF-080383BEE85A}"/>
                  </a:ext>
                </a:extLst>
              </p:cNvPr>
              <p:cNvSpPr/>
              <p:nvPr/>
            </p:nvSpPr>
            <p:spPr>
              <a:xfrm>
                <a:off x="4554569" y="2047514"/>
                <a:ext cx="1875454" cy="1050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Selezione di un nodo (tra quelli rimanenti e non ancora analizzati per il camion attuale) secondo il criterio EDF</a:t>
                </a:r>
              </a:p>
            </p:txBody>
          </p:sp>
          <p:sp>
            <p:nvSpPr>
              <p:cNvPr id="16" name="Decisione 15">
                <a:extLst>
                  <a:ext uri="{FF2B5EF4-FFF2-40B4-BE49-F238E27FC236}">
                    <a16:creationId xmlns:a16="http://schemas.microsoft.com/office/drawing/2014/main" id="{110076C6-785A-44BC-A558-77AF323D898E}"/>
                  </a:ext>
                </a:extLst>
              </p:cNvPr>
              <p:cNvSpPr/>
              <p:nvPr/>
            </p:nvSpPr>
            <p:spPr>
              <a:xfrm>
                <a:off x="4683525" y="3457773"/>
                <a:ext cx="1609761"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Vincoli verificati?</a:t>
                </a:r>
              </a:p>
            </p:txBody>
          </p:sp>
          <p:sp>
            <p:nvSpPr>
              <p:cNvPr id="17" name="Rettangolo con angoli arrotondati 16">
                <a:extLst>
                  <a:ext uri="{FF2B5EF4-FFF2-40B4-BE49-F238E27FC236}">
                    <a16:creationId xmlns:a16="http://schemas.microsoft.com/office/drawing/2014/main" id="{07E43AB3-CAB7-49A6-850E-33CE9B749B35}"/>
                  </a:ext>
                </a:extLst>
              </p:cNvPr>
              <p:cNvSpPr/>
              <p:nvPr/>
            </p:nvSpPr>
            <p:spPr>
              <a:xfrm>
                <a:off x="2459232" y="2067879"/>
                <a:ext cx="1604864" cy="1011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Partenza nuovo camion e aggiunta del nodo deposito alla soluzione parziale </a:t>
                </a:r>
              </a:p>
            </p:txBody>
          </p:sp>
          <p:sp>
            <p:nvSpPr>
              <p:cNvPr id="18" name="Rettangolo con angoli arrotondati 17">
                <a:extLst>
                  <a:ext uri="{FF2B5EF4-FFF2-40B4-BE49-F238E27FC236}">
                    <a16:creationId xmlns:a16="http://schemas.microsoft.com/office/drawing/2014/main" id="{6C0A0585-4F4F-448F-A5E4-E6E246BCAFA5}"/>
                  </a:ext>
                </a:extLst>
              </p:cNvPr>
              <p:cNvSpPr/>
              <p:nvPr/>
            </p:nvSpPr>
            <p:spPr>
              <a:xfrm>
                <a:off x="4788125" y="4801988"/>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alla soluzione parziale</a:t>
                </a:r>
              </a:p>
            </p:txBody>
          </p:sp>
          <p:sp>
            <p:nvSpPr>
              <p:cNvPr id="19" name="Decisione 18">
                <a:extLst>
                  <a:ext uri="{FF2B5EF4-FFF2-40B4-BE49-F238E27FC236}">
                    <a16:creationId xmlns:a16="http://schemas.microsoft.com/office/drawing/2014/main" id="{33E255D8-EB96-4339-9A3D-98AD69323E16}"/>
                  </a:ext>
                </a:extLst>
              </p:cNvPr>
              <p:cNvSpPr/>
              <p:nvPr/>
            </p:nvSpPr>
            <p:spPr>
              <a:xfrm>
                <a:off x="2884177" y="5497962"/>
                <a:ext cx="1744824"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Ci sono nodi non raggiunti?</a:t>
                </a:r>
              </a:p>
            </p:txBody>
          </p:sp>
          <p:sp>
            <p:nvSpPr>
              <p:cNvPr id="20" name="Rettangolo con angoli arrotondati 19">
                <a:extLst>
                  <a:ext uri="{FF2B5EF4-FFF2-40B4-BE49-F238E27FC236}">
                    <a16:creationId xmlns:a16="http://schemas.microsoft.com/office/drawing/2014/main" id="{B1D16062-D9A1-45B9-B119-C36E41D30075}"/>
                  </a:ext>
                </a:extLst>
              </p:cNvPr>
              <p:cNvSpPr/>
              <p:nvPr/>
            </p:nvSpPr>
            <p:spPr>
              <a:xfrm>
                <a:off x="730165" y="5570913"/>
                <a:ext cx="1604864" cy="704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deposito alla soluzione parziale </a:t>
                </a:r>
              </a:p>
            </p:txBody>
          </p:sp>
          <p:sp>
            <p:nvSpPr>
              <p:cNvPr id="21" name="Decisione 20">
                <a:extLst>
                  <a:ext uri="{FF2B5EF4-FFF2-40B4-BE49-F238E27FC236}">
                    <a16:creationId xmlns:a16="http://schemas.microsoft.com/office/drawing/2014/main" id="{B9A40F82-E2CD-4E89-A5CB-43E3BE0259BD}"/>
                  </a:ext>
                </a:extLst>
              </p:cNvPr>
              <p:cNvSpPr/>
              <p:nvPr/>
            </p:nvSpPr>
            <p:spPr>
              <a:xfrm>
                <a:off x="1966385" y="3664877"/>
                <a:ext cx="1920141" cy="119659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Il camion può raggiungere altri nodi?</a:t>
                </a:r>
              </a:p>
            </p:txBody>
          </p:sp>
          <p:cxnSp>
            <p:nvCxnSpPr>
              <p:cNvPr id="22" name="Connettore 2 21">
                <a:extLst>
                  <a:ext uri="{FF2B5EF4-FFF2-40B4-BE49-F238E27FC236}">
                    <a16:creationId xmlns:a16="http://schemas.microsoft.com/office/drawing/2014/main" id="{3DD8B3EE-9DAB-4750-A118-AAA214848EB0}"/>
                  </a:ext>
                </a:extLst>
              </p:cNvPr>
              <p:cNvCxnSpPr>
                <a:cxnSpLocks/>
                <a:stCxn id="14" idx="3"/>
                <a:endCxn id="17" idx="1"/>
              </p:cNvCxnSpPr>
              <p:nvPr/>
            </p:nvCxnSpPr>
            <p:spPr>
              <a:xfrm>
                <a:off x="1968759" y="2566606"/>
                <a:ext cx="490473" cy="6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10BB8270-916A-475D-A67C-020124433263}"/>
                  </a:ext>
                </a:extLst>
              </p:cNvPr>
              <p:cNvCxnSpPr>
                <a:cxnSpLocks/>
                <a:stCxn id="17" idx="3"/>
                <a:endCxn id="15" idx="1"/>
              </p:cNvCxnSpPr>
              <p:nvPr/>
            </p:nvCxnSpPr>
            <p:spPr>
              <a:xfrm flipV="1">
                <a:off x="4064096" y="2572707"/>
                <a:ext cx="490473" cy="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D9F72856-A021-48E7-AB88-600001E8A141}"/>
                  </a:ext>
                </a:extLst>
              </p:cNvPr>
              <p:cNvCxnSpPr>
                <a:cxnSpLocks/>
                <a:endCxn id="16" idx="0"/>
              </p:cNvCxnSpPr>
              <p:nvPr/>
            </p:nvCxnSpPr>
            <p:spPr>
              <a:xfrm flipH="1">
                <a:off x="5488406" y="2967135"/>
                <a:ext cx="2" cy="490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CC8E2196-7282-4F85-9A0C-3BAE8A7C36A0}"/>
                  </a:ext>
                </a:extLst>
              </p:cNvPr>
              <p:cNvCxnSpPr>
                <a:cxnSpLocks/>
                <a:endCxn id="18" idx="0"/>
              </p:cNvCxnSpPr>
              <p:nvPr/>
            </p:nvCxnSpPr>
            <p:spPr>
              <a:xfrm>
                <a:off x="5488405" y="4291397"/>
                <a:ext cx="3888" cy="51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a gomito 25">
                <a:extLst>
                  <a:ext uri="{FF2B5EF4-FFF2-40B4-BE49-F238E27FC236}">
                    <a16:creationId xmlns:a16="http://schemas.microsoft.com/office/drawing/2014/main" id="{0E5FE564-55D1-4684-ADA6-0EAB7C2020EE}"/>
                  </a:ext>
                </a:extLst>
              </p:cNvPr>
              <p:cNvCxnSpPr>
                <a:cxnSpLocks/>
                <a:stCxn id="18" idx="2"/>
                <a:endCxn id="19" idx="3"/>
              </p:cNvCxnSpPr>
              <p:nvPr/>
            </p:nvCxnSpPr>
            <p:spPr>
              <a:xfrm rot="5400000">
                <a:off x="4762445" y="5184924"/>
                <a:ext cx="596405" cy="8632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100ECAD7-F26F-41E9-A009-D32CCB4F678B}"/>
                  </a:ext>
                </a:extLst>
              </p:cNvPr>
              <p:cNvCxnSpPr>
                <a:cxnSpLocks/>
                <a:endCxn id="20" idx="3"/>
              </p:cNvCxnSpPr>
              <p:nvPr/>
            </p:nvCxnSpPr>
            <p:spPr>
              <a:xfrm flipH="1">
                <a:off x="2335029" y="5914773"/>
                <a:ext cx="549150" cy="8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ttore a gomito 27">
                <a:extLst>
                  <a:ext uri="{FF2B5EF4-FFF2-40B4-BE49-F238E27FC236}">
                    <a16:creationId xmlns:a16="http://schemas.microsoft.com/office/drawing/2014/main" id="{366018B9-20E8-4A78-B1A6-C33E3ACA3EA8}"/>
                  </a:ext>
                </a:extLst>
              </p:cNvPr>
              <p:cNvCxnSpPr>
                <a:cxnSpLocks/>
                <a:stCxn id="19" idx="0"/>
                <a:endCxn id="21" idx="2"/>
              </p:cNvCxnSpPr>
              <p:nvPr/>
            </p:nvCxnSpPr>
            <p:spPr>
              <a:xfrm rot="16200000" flipV="1">
                <a:off x="3023280" y="4764652"/>
                <a:ext cx="636485" cy="8301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ttore 2 28">
                <a:extLst>
                  <a:ext uri="{FF2B5EF4-FFF2-40B4-BE49-F238E27FC236}">
                    <a16:creationId xmlns:a16="http://schemas.microsoft.com/office/drawing/2014/main" id="{21EEDB76-F35A-4EDD-B3F1-51C45AD07356}"/>
                  </a:ext>
                </a:extLst>
              </p:cNvPr>
              <p:cNvCxnSpPr>
                <a:cxnSpLocks/>
                <a:stCxn id="21" idx="0"/>
                <a:endCxn id="17" idx="2"/>
              </p:cNvCxnSpPr>
              <p:nvPr/>
            </p:nvCxnSpPr>
            <p:spPr>
              <a:xfrm flipV="1">
                <a:off x="2926456" y="3079067"/>
                <a:ext cx="335208" cy="585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ttore 2 29">
                <a:extLst>
                  <a:ext uri="{FF2B5EF4-FFF2-40B4-BE49-F238E27FC236}">
                    <a16:creationId xmlns:a16="http://schemas.microsoft.com/office/drawing/2014/main" id="{03CA5DBC-32BD-466E-9B5D-8DE285522282}"/>
                  </a:ext>
                </a:extLst>
              </p:cNvPr>
              <p:cNvCxnSpPr>
                <a:cxnSpLocks/>
                <a:stCxn id="21" idx="3"/>
              </p:cNvCxnSpPr>
              <p:nvPr/>
            </p:nvCxnSpPr>
            <p:spPr>
              <a:xfrm flipV="1">
                <a:off x="3886525" y="3191022"/>
                <a:ext cx="827918" cy="1072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CasellaDiTesto 30">
                <a:extLst>
                  <a:ext uri="{FF2B5EF4-FFF2-40B4-BE49-F238E27FC236}">
                    <a16:creationId xmlns:a16="http://schemas.microsoft.com/office/drawing/2014/main" id="{76404B51-099A-4AD5-9FF8-25BD0447B6AB}"/>
                  </a:ext>
                </a:extLst>
              </p:cNvPr>
              <p:cNvSpPr txBox="1"/>
              <p:nvPr/>
            </p:nvSpPr>
            <p:spPr>
              <a:xfrm>
                <a:off x="2619239" y="3334214"/>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32" name="CasellaDiTesto 31">
                <a:extLst>
                  <a:ext uri="{FF2B5EF4-FFF2-40B4-BE49-F238E27FC236}">
                    <a16:creationId xmlns:a16="http://schemas.microsoft.com/office/drawing/2014/main" id="{398A992A-9B5C-49F9-9551-424F3973E8E4}"/>
                  </a:ext>
                </a:extLst>
              </p:cNvPr>
              <p:cNvSpPr txBox="1"/>
              <p:nvPr/>
            </p:nvSpPr>
            <p:spPr>
              <a:xfrm>
                <a:off x="3690030" y="3698132"/>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33" name="CasellaDiTesto 32">
                <a:extLst>
                  <a:ext uri="{FF2B5EF4-FFF2-40B4-BE49-F238E27FC236}">
                    <a16:creationId xmlns:a16="http://schemas.microsoft.com/office/drawing/2014/main" id="{81480B59-A549-40B2-BEEE-72065B8BE4F1}"/>
                  </a:ext>
                </a:extLst>
              </p:cNvPr>
              <p:cNvSpPr txBox="1"/>
              <p:nvPr/>
            </p:nvSpPr>
            <p:spPr>
              <a:xfrm>
                <a:off x="3141702" y="4876914"/>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34" name="CasellaDiTesto 33">
                <a:extLst>
                  <a:ext uri="{FF2B5EF4-FFF2-40B4-BE49-F238E27FC236}">
                    <a16:creationId xmlns:a16="http://schemas.microsoft.com/office/drawing/2014/main" id="{6EC294B9-A5B1-429D-97A9-931C4915EC1D}"/>
                  </a:ext>
                </a:extLst>
              </p:cNvPr>
              <p:cNvSpPr txBox="1"/>
              <p:nvPr/>
            </p:nvSpPr>
            <p:spPr>
              <a:xfrm>
                <a:off x="2341359" y="5678671"/>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35" name="CasellaDiTesto 34">
                <a:extLst>
                  <a:ext uri="{FF2B5EF4-FFF2-40B4-BE49-F238E27FC236}">
                    <a16:creationId xmlns:a16="http://schemas.microsoft.com/office/drawing/2014/main" id="{C60FD374-AB9D-4EC0-B0F9-953144CC9CE6}"/>
                  </a:ext>
                </a:extLst>
              </p:cNvPr>
              <p:cNvSpPr txBox="1"/>
              <p:nvPr/>
            </p:nvSpPr>
            <p:spPr>
              <a:xfrm>
                <a:off x="5308144" y="4345912"/>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cxnSp>
            <p:nvCxnSpPr>
              <p:cNvPr id="36" name="Connettore a gomito 35">
                <a:extLst>
                  <a:ext uri="{FF2B5EF4-FFF2-40B4-BE49-F238E27FC236}">
                    <a16:creationId xmlns:a16="http://schemas.microsoft.com/office/drawing/2014/main" id="{E2F2CD3B-B6A3-4C93-A922-7F91C17DEA8F}"/>
                  </a:ext>
                </a:extLst>
              </p:cNvPr>
              <p:cNvCxnSpPr>
                <a:cxnSpLocks/>
                <a:stCxn id="16" idx="3"/>
                <a:endCxn id="15" idx="3"/>
              </p:cNvCxnSpPr>
              <p:nvPr/>
            </p:nvCxnSpPr>
            <p:spPr>
              <a:xfrm flipV="1">
                <a:off x="6293286" y="2572707"/>
                <a:ext cx="136737" cy="1301877"/>
              </a:xfrm>
              <a:prstGeom prst="bentConnector3">
                <a:avLst>
                  <a:gd name="adj1" fmla="val 26718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asellaDiTesto 36">
                <a:extLst>
                  <a:ext uri="{FF2B5EF4-FFF2-40B4-BE49-F238E27FC236}">
                    <a16:creationId xmlns:a16="http://schemas.microsoft.com/office/drawing/2014/main" id="{B2E76E57-EC11-40E9-A534-ACDC224264E1}"/>
                  </a:ext>
                </a:extLst>
              </p:cNvPr>
              <p:cNvSpPr txBox="1"/>
              <p:nvPr/>
            </p:nvSpPr>
            <p:spPr>
              <a:xfrm>
                <a:off x="6496719" y="3607463"/>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grpSp>
        <p:sp>
          <p:nvSpPr>
            <p:cNvPr id="12" name="Ovale 11">
              <a:extLst>
                <a:ext uri="{FF2B5EF4-FFF2-40B4-BE49-F238E27FC236}">
                  <a16:creationId xmlns:a16="http://schemas.microsoft.com/office/drawing/2014/main" id="{4B12373B-D468-49EF-9096-89A837A2C185}"/>
                </a:ext>
              </a:extLst>
            </p:cNvPr>
            <p:cNvSpPr/>
            <p:nvPr/>
          </p:nvSpPr>
          <p:spPr>
            <a:xfrm>
              <a:off x="1362779" y="4526148"/>
              <a:ext cx="734183" cy="646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a:t>Fine</a:t>
              </a:r>
            </a:p>
          </p:txBody>
        </p:sp>
        <p:cxnSp>
          <p:nvCxnSpPr>
            <p:cNvPr id="13" name="Connettore 2 12">
              <a:extLst>
                <a:ext uri="{FF2B5EF4-FFF2-40B4-BE49-F238E27FC236}">
                  <a16:creationId xmlns:a16="http://schemas.microsoft.com/office/drawing/2014/main" id="{BF295A5B-FE7C-4DFC-8E66-97ABBE69FF93}"/>
                </a:ext>
              </a:extLst>
            </p:cNvPr>
            <p:cNvCxnSpPr>
              <a:cxnSpLocks/>
              <a:stCxn id="20" idx="0"/>
              <a:endCxn id="12" idx="4"/>
            </p:cNvCxnSpPr>
            <p:nvPr/>
          </p:nvCxnSpPr>
          <p:spPr>
            <a:xfrm flipV="1">
              <a:off x="1729871" y="5172568"/>
              <a:ext cx="0" cy="320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8311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3200">
                <a:solidFill>
                  <a:srgbClr val="FFFFFF"/>
                </a:solidFill>
              </a:rPr>
              <a:t>Euristica MDPDF – Minimum Distance Plus Deadline First</a:t>
            </a:r>
            <a:r>
              <a:rPr lang="it-IT" sz="4000">
                <a:solidFill>
                  <a:srgbClr val="FFFFFF"/>
                </a:solidFill>
              </a:rPr>
              <a:t>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asellaDiTesto 10">
            <a:extLst>
              <a:ext uri="{FF2B5EF4-FFF2-40B4-BE49-F238E27FC236}">
                <a16:creationId xmlns:a16="http://schemas.microsoft.com/office/drawing/2014/main" id="{66322BDC-0836-448B-BE95-E318A62E9B7C}"/>
              </a:ext>
            </a:extLst>
          </p:cNvPr>
          <p:cNvSpPr txBox="1"/>
          <p:nvPr/>
        </p:nvSpPr>
        <p:spPr>
          <a:xfrm>
            <a:off x="7751619" y="1788696"/>
            <a:ext cx="3916125" cy="2862322"/>
          </a:xfrm>
          <a:prstGeom prst="rect">
            <a:avLst/>
          </a:prstGeom>
          <a:noFill/>
        </p:spPr>
        <p:txBody>
          <a:bodyPr wrap="square">
            <a:spAutoFit/>
          </a:bodyPr>
          <a:lstStyle/>
          <a:p>
            <a:pPr marL="285750" indent="-285750">
              <a:buFont typeface="Wingdings" panose="05000000000000000000" pitchFamily="2" charset="2"/>
              <a:buChar char="Ø"/>
            </a:pPr>
            <a:r>
              <a:rPr lang="it-IT">
                <a:solidFill>
                  <a:srgbClr val="FFFFFF"/>
                </a:solidFill>
              </a:rPr>
              <a:t>Il criterio di scelta dell’euristica MDPDF prevede di scegliere come nodo successivo sempre quello che presenta la somma tra deadline e distanza più bassa tra i nodi non ancora raggiunti .</a:t>
            </a:r>
          </a:p>
          <a:p>
            <a:pPr marL="285750" indent="-285750">
              <a:buFont typeface="Wingdings" panose="05000000000000000000" pitchFamily="2" charset="2"/>
              <a:buChar char="Ø"/>
            </a:pPr>
            <a:endParaRPr lang="it-IT">
              <a:solidFill>
                <a:srgbClr val="FFFFFF"/>
              </a:solidFill>
            </a:endParaRPr>
          </a:p>
          <a:p>
            <a:pPr marL="285750" indent="-285750">
              <a:buFont typeface="Wingdings" panose="05000000000000000000" pitchFamily="2" charset="2"/>
              <a:buChar char="Ø"/>
            </a:pPr>
            <a:r>
              <a:rPr lang="it-IT">
                <a:solidFill>
                  <a:srgbClr val="FFFFFF"/>
                </a:solidFill>
              </a:rPr>
              <a:t>La restante parte dell’euristica risulta essere uguale all’euristica Nearest First </a:t>
            </a:r>
          </a:p>
        </p:txBody>
      </p:sp>
      <p:grpSp>
        <p:nvGrpSpPr>
          <p:cNvPr id="37" name="Gruppo 36">
            <a:extLst>
              <a:ext uri="{FF2B5EF4-FFF2-40B4-BE49-F238E27FC236}">
                <a16:creationId xmlns:a16="http://schemas.microsoft.com/office/drawing/2014/main" id="{283BC686-4142-4347-B378-2E0B4B9C2D8A}"/>
              </a:ext>
            </a:extLst>
          </p:cNvPr>
          <p:cNvGrpSpPr/>
          <p:nvPr/>
        </p:nvGrpSpPr>
        <p:grpSpPr>
          <a:xfrm>
            <a:off x="768806" y="2543850"/>
            <a:ext cx="6471968" cy="3884977"/>
            <a:chOff x="757697" y="1969391"/>
            <a:chExt cx="6530815" cy="4284070"/>
          </a:xfrm>
        </p:grpSpPr>
        <p:grpSp>
          <p:nvGrpSpPr>
            <p:cNvPr id="38" name="Gruppo 37">
              <a:extLst>
                <a:ext uri="{FF2B5EF4-FFF2-40B4-BE49-F238E27FC236}">
                  <a16:creationId xmlns:a16="http://schemas.microsoft.com/office/drawing/2014/main" id="{64536559-AFD2-4AF4-9E36-1DC8611DE315}"/>
                </a:ext>
              </a:extLst>
            </p:cNvPr>
            <p:cNvGrpSpPr/>
            <p:nvPr/>
          </p:nvGrpSpPr>
          <p:grpSpPr>
            <a:xfrm>
              <a:off x="757697" y="1969391"/>
              <a:ext cx="6530815" cy="4284070"/>
              <a:chOff x="560423" y="2047514"/>
              <a:chExt cx="6530815" cy="4284070"/>
            </a:xfrm>
          </p:grpSpPr>
          <p:sp>
            <p:nvSpPr>
              <p:cNvPr id="41" name="Rettangolo con angoli arrotondati 40">
                <a:extLst>
                  <a:ext uri="{FF2B5EF4-FFF2-40B4-BE49-F238E27FC236}">
                    <a16:creationId xmlns:a16="http://schemas.microsoft.com/office/drawing/2014/main" id="{584C22FE-52D5-4CB9-B3E5-FCFC091E986F}"/>
                  </a:ext>
                </a:extLst>
              </p:cNvPr>
              <p:cNvSpPr/>
              <p:nvPr/>
            </p:nvSpPr>
            <p:spPr>
              <a:xfrm>
                <a:off x="560423" y="2308416"/>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Inizializzazione variabili </a:t>
                </a:r>
              </a:p>
            </p:txBody>
          </p:sp>
          <p:sp>
            <p:nvSpPr>
              <p:cNvPr id="42" name="Rettangolo con angoli arrotondati 41">
                <a:extLst>
                  <a:ext uri="{FF2B5EF4-FFF2-40B4-BE49-F238E27FC236}">
                    <a16:creationId xmlns:a16="http://schemas.microsoft.com/office/drawing/2014/main" id="{8759F915-AC0A-435C-8EA0-74587AE0E335}"/>
                  </a:ext>
                </a:extLst>
              </p:cNvPr>
              <p:cNvSpPr/>
              <p:nvPr/>
            </p:nvSpPr>
            <p:spPr>
              <a:xfrm>
                <a:off x="4554569" y="2047514"/>
                <a:ext cx="1875454" cy="1050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Selezione di un nodo (tra quelli rimanenti e non ancora analizzati per il camion attuale) secondo il criterio MDPDF</a:t>
                </a:r>
              </a:p>
            </p:txBody>
          </p:sp>
          <p:sp>
            <p:nvSpPr>
              <p:cNvPr id="43" name="Decisione 42">
                <a:extLst>
                  <a:ext uri="{FF2B5EF4-FFF2-40B4-BE49-F238E27FC236}">
                    <a16:creationId xmlns:a16="http://schemas.microsoft.com/office/drawing/2014/main" id="{848CE144-B183-4A66-A2D3-92BCDE6FBC96}"/>
                  </a:ext>
                </a:extLst>
              </p:cNvPr>
              <p:cNvSpPr/>
              <p:nvPr/>
            </p:nvSpPr>
            <p:spPr>
              <a:xfrm>
                <a:off x="4683525" y="3457773"/>
                <a:ext cx="1609761"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Vincoli verificati?</a:t>
                </a:r>
              </a:p>
            </p:txBody>
          </p:sp>
          <p:sp>
            <p:nvSpPr>
              <p:cNvPr id="44" name="Rettangolo con angoli arrotondati 43">
                <a:extLst>
                  <a:ext uri="{FF2B5EF4-FFF2-40B4-BE49-F238E27FC236}">
                    <a16:creationId xmlns:a16="http://schemas.microsoft.com/office/drawing/2014/main" id="{02ADAE54-72ED-421A-9C93-15CF60D82C79}"/>
                  </a:ext>
                </a:extLst>
              </p:cNvPr>
              <p:cNvSpPr/>
              <p:nvPr/>
            </p:nvSpPr>
            <p:spPr>
              <a:xfrm>
                <a:off x="2459232" y="2067879"/>
                <a:ext cx="1604864" cy="1011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t>Partenza nuovo camion e aggiunta del nodo deposito alla soluzione parziale </a:t>
                </a:r>
              </a:p>
            </p:txBody>
          </p:sp>
          <p:sp>
            <p:nvSpPr>
              <p:cNvPr id="45" name="Rettangolo con angoli arrotondati 44">
                <a:extLst>
                  <a:ext uri="{FF2B5EF4-FFF2-40B4-BE49-F238E27FC236}">
                    <a16:creationId xmlns:a16="http://schemas.microsoft.com/office/drawing/2014/main" id="{2817CCDE-2248-48D4-AD5E-185927345ABA}"/>
                  </a:ext>
                </a:extLst>
              </p:cNvPr>
              <p:cNvSpPr/>
              <p:nvPr/>
            </p:nvSpPr>
            <p:spPr>
              <a:xfrm>
                <a:off x="4788125" y="4801988"/>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alla soluzione parziale</a:t>
                </a:r>
              </a:p>
            </p:txBody>
          </p:sp>
          <p:sp>
            <p:nvSpPr>
              <p:cNvPr id="46" name="Decisione 45">
                <a:extLst>
                  <a:ext uri="{FF2B5EF4-FFF2-40B4-BE49-F238E27FC236}">
                    <a16:creationId xmlns:a16="http://schemas.microsoft.com/office/drawing/2014/main" id="{8C8EAF55-1137-4FAD-823B-A6B0187F4590}"/>
                  </a:ext>
                </a:extLst>
              </p:cNvPr>
              <p:cNvSpPr/>
              <p:nvPr/>
            </p:nvSpPr>
            <p:spPr>
              <a:xfrm>
                <a:off x="2884177" y="5497962"/>
                <a:ext cx="1744824"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Ci sono nodi non raggiunti?</a:t>
                </a:r>
              </a:p>
            </p:txBody>
          </p:sp>
          <p:sp>
            <p:nvSpPr>
              <p:cNvPr id="48" name="Rettangolo con angoli arrotondati 47">
                <a:extLst>
                  <a:ext uri="{FF2B5EF4-FFF2-40B4-BE49-F238E27FC236}">
                    <a16:creationId xmlns:a16="http://schemas.microsoft.com/office/drawing/2014/main" id="{20B1A604-AD91-41EE-9608-14166F55EC3D}"/>
                  </a:ext>
                </a:extLst>
              </p:cNvPr>
              <p:cNvSpPr/>
              <p:nvPr/>
            </p:nvSpPr>
            <p:spPr>
              <a:xfrm>
                <a:off x="730165" y="5570913"/>
                <a:ext cx="1604864" cy="704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deposito alla soluzione parziale </a:t>
                </a:r>
              </a:p>
            </p:txBody>
          </p:sp>
          <p:sp>
            <p:nvSpPr>
              <p:cNvPr id="50" name="Decisione 49">
                <a:extLst>
                  <a:ext uri="{FF2B5EF4-FFF2-40B4-BE49-F238E27FC236}">
                    <a16:creationId xmlns:a16="http://schemas.microsoft.com/office/drawing/2014/main" id="{4A432F87-A4FB-415B-BC46-7DBB27465B36}"/>
                  </a:ext>
                </a:extLst>
              </p:cNvPr>
              <p:cNvSpPr/>
              <p:nvPr/>
            </p:nvSpPr>
            <p:spPr>
              <a:xfrm>
                <a:off x="1817275" y="3641079"/>
                <a:ext cx="1971636" cy="11601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t>Il camion può raggiungere altri nodi?</a:t>
                </a:r>
              </a:p>
            </p:txBody>
          </p:sp>
          <p:cxnSp>
            <p:nvCxnSpPr>
              <p:cNvPr id="52" name="Connettore 2 51">
                <a:extLst>
                  <a:ext uri="{FF2B5EF4-FFF2-40B4-BE49-F238E27FC236}">
                    <a16:creationId xmlns:a16="http://schemas.microsoft.com/office/drawing/2014/main" id="{D0DBA6C4-CD7A-4AF8-BDBF-158ED348DE26}"/>
                  </a:ext>
                </a:extLst>
              </p:cNvPr>
              <p:cNvCxnSpPr>
                <a:cxnSpLocks/>
                <a:stCxn id="41" idx="3"/>
                <a:endCxn id="44" idx="1"/>
              </p:cNvCxnSpPr>
              <p:nvPr/>
            </p:nvCxnSpPr>
            <p:spPr>
              <a:xfrm>
                <a:off x="1968759" y="2566606"/>
                <a:ext cx="490473" cy="6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ttore 2 52">
                <a:extLst>
                  <a:ext uri="{FF2B5EF4-FFF2-40B4-BE49-F238E27FC236}">
                    <a16:creationId xmlns:a16="http://schemas.microsoft.com/office/drawing/2014/main" id="{8E193676-1932-4B5D-962F-5DD7A81640E9}"/>
                  </a:ext>
                </a:extLst>
              </p:cNvPr>
              <p:cNvCxnSpPr>
                <a:cxnSpLocks/>
                <a:stCxn id="44" idx="3"/>
                <a:endCxn id="42" idx="1"/>
              </p:cNvCxnSpPr>
              <p:nvPr/>
            </p:nvCxnSpPr>
            <p:spPr>
              <a:xfrm flipV="1">
                <a:off x="4064096" y="2572707"/>
                <a:ext cx="490473" cy="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ttore 2 53">
                <a:extLst>
                  <a:ext uri="{FF2B5EF4-FFF2-40B4-BE49-F238E27FC236}">
                    <a16:creationId xmlns:a16="http://schemas.microsoft.com/office/drawing/2014/main" id="{2EA0F769-A006-4156-84C3-FD75C2301331}"/>
                  </a:ext>
                </a:extLst>
              </p:cNvPr>
              <p:cNvCxnSpPr>
                <a:cxnSpLocks/>
                <a:endCxn id="43" idx="0"/>
              </p:cNvCxnSpPr>
              <p:nvPr/>
            </p:nvCxnSpPr>
            <p:spPr>
              <a:xfrm flipH="1">
                <a:off x="5488406" y="2967135"/>
                <a:ext cx="2" cy="490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ttore 2 54">
                <a:extLst>
                  <a:ext uri="{FF2B5EF4-FFF2-40B4-BE49-F238E27FC236}">
                    <a16:creationId xmlns:a16="http://schemas.microsoft.com/office/drawing/2014/main" id="{F8FBD798-C27A-403E-8F6D-099054B61DE6}"/>
                  </a:ext>
                </a:extLst>
              </p:cNvPr>
              <p:cNvCxnSpPr>
                <a:cxnSpLocks/>
                <a:endCxn id="45" idx="0"/>
              </p:cNvCxnSpPr>
              <p:nvPr/>
            </p:nvCxnSpPr>
            <p:spPr>
              <a:xfrm>
                <a:off x="5488405" y="4291397"/>
                <a:ext cx="3888" cy="51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ttore a gomito 55">
                <a:extLst>
                  <a:ext uri="{FF2B5EF4-FFF2-40B4-BE49-F238E27FC236}">
                    <a16:creationId xmlns:a16="http://schemas.microsoft.com/office/drawing/2014/main" id="{7267205B-613A-4DC5-A54B-30411F7511C6}"/>
                  </a:ext>
                </a:extLst>
              </p:cNvPr>
              <p:cNvCxnSpPr>
                <a:cxnSpLocks/>
                <a:stCxn id="45" idx="2"/>
                <a:endCxn id="46" idx="3"/>
              </p:cNvCxnSpPr>
              <p:nvPr/>
            </p:nvCxnSpPr>
            <p:spPr>
              <a:xfrm rot="5400000">
                <a:off x="4762445" y="5184924"/>
                <a:ext cx="596405" cy="8632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ttore 2 56">
                <a:extLst>
                  <a:ext uri="{FF2B5EF4-FFF2-40B4-BE49-F238E27FC236}">
                    <a16:creationId xmlns:a16="http://schemas.microsoft.com/office/drawing/2014/main" id="{65812F9B-970B-4B88-9E42-72DC33F6E1B0}"/>
                  </a:ext>
                </a:extLst>
              </p:cNvPr>
              <p:cNvCxnSpPr>
                <a:cxnSpLocks/>
                <a:endCxn id="48" idx="3"/>
              </p:cNvCxnSpPr>
              <p:nvPr/>
            </p:nvCxnSpPr>
            <p:spPr>
              <a:xfrm flipH="1">
                <a:off x="2335029" y="5914773"/>
                <a:ext cx="549150" cy="8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ttore a gomito 57">
                <a:extLst>
                  <a:ext uri="{FF2B5EF4-FFF2-40B4-BE49-F238E27FC236}">
                    <a16:creationId xmlns:a16="http://schemas.microsoft.com/office/drawing/2014/main" id="{F4E62321-B10F-4C7D-8DFB-A81C937761D2}"/>
                  </a:ext>
                </a:extLst>
              </p:cNvPr>
              <p:cNvCxnSpPr>
                <a:cxnSpLocks/>
                <a:stCxn id="46" idx="0"/>
                <a:endCxn id="50" idx="2"/>
              </p:cNvCxnSpPr>
              <p:nvPr/>
            </p:nvCxnSpPr>
            <p:spPr>
              <a:xfrm rot="16200000" flipV="1">
                <a:off x="2931481" y="4672855"/>
                <a:ext cx="696720" cy="9534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ttore 2 58">
                <a:extLst>
                  <a:ext uri="{FF2B5EF4-FFF2-40B4-BE49-F238E27FC236}">
                    <a16:creationId xmlns:a16="http://schemas.microsoft.com/office/drawing/2014/main" id="{2E5802A2-EB6A-4018-A75B-A5D92C607262}"/>
                  </a:ext>
                </a:extLst>
              </p:cNvPr>
              <p:cNvCxnSpPr>
                <a:cxnSpLocks/>
                <a:stCxn id="50" idx="0"/>
                <a:endCxn id="44" idx="2"/>
              </p:cNvCxnSpPr>
              <p:nvPr/>
            </p:nvCxnSpPr>
            <p:spPr>
              <a:xfrm flipV="1">
                <a:off x="2803093" y="3079067"/>
                <a:ext cx="458571" cy="562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ttore 2 59">
                <a:extLst>
                  <a:ext uri="{FF2B5EF4-FFF2-40B4-BE49-F238E27FC236}">
                    <a16:creationId xmlns:a16="http://schemas.microsoft.com/office/drawing/2014/main" id="{26E7E656-FC4D-4F8A-9F31-B83F286119D0}"/>
                  </a:ext>
                </a:extLst>
              </p:cNvPr>
              <p:cNvCxnSpPr>
                <a:cxnSpLocks/>
                <a:stCxn id="50" idx="3"/>
              </p:cNvCxnSpPr>
              <p:nvPr/>
            </p:nvCxnSpPr>
            <p:spPr>
              <a:xfrm flipV="1">
                <a:off x="3788911" y="3075183"/>
                <a:ext cx="827918" cy="1145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asellaDiTesto 60">
                <a:extLst>
                  <a:ext uri="{FF2B5EF4-FFF2-40B4-BE49-F238E27FC236}">
                    <a16:creationId xmlns:a16="http://schemas.microsoft.com/office/drawing/2014/main" id="{2C3DEBAD-DCD9-4539-9615-AF067FD4FFF8}"/>
                  </a:ext>
                </a:extLst>
              </p:cNvPr>
              <p:cNvSpPr txBox="1"/>
              <p:nvPr/>
            </p:nvSpPr>
            <p:spPr>
              <a:xfrm>
                <a:off x="2780831" y="3356037"/>
                <a:ext cx="594519" cy="307777"/>
              </a:xfrm>
              <a:prstGeom prst="rect">
                <a:avLst/>
              </a:prstGeom>
              <a:noFill/>
            </p:spPr>
            <p:txBody>
              <a:bodyPr wrap="square" rtlCol="0">
                <a:spAutoFit/>
              </a:bodyPr>
              <a:lstStyle/>
              <a:p>
                <a:pPr algn="ctr"/>
                <a:r>
                  <a:rPr lang="it-IT" sz="1400" dirty="0">
                    <a:solidFill>
                      <a:schemeClr val="accent1">
                        <a:lumMod val="75000"/>
                      </a:schemeClr>
                    </a:solidFill>
                  </a:rPr>
                  <a:t>Sì</a:t>
                </a:r>
                <a:endParaRPr lang="it-IT" dirty="0">
                  <a:solidFill>
                    <a:schemeClr val="accent1">
                      <a:lumMod val="75000"/>
                    </a:schemeClr>
                  </a:solidFill>
                </a:endParaRPr>
              </a:p>
            </p:txBody>
          </p:sp>
          <p:sp>
            <p:nvSpPr>
              <p:cNvPr id="62" name="CasellaDiTesto 61">
                <a:extLst>
                  <a:ext uri="{FF2B5EF4-FFF2-40B4-BE49-F238E27FC236}">
                    <a16:creationId xmlns:a16="http://schemas.microsoft.com/office/drawing/2014/main" id="{3F823251-1820-4430-8E16-CF99037E5FA8}"/>
                  </a:ext>
                </a:extLst>
              </p:cNvPr>
              <p:cNvSpPr txBox="1"/>
              <p:nvPr/>
            </p:nvSpPr>
            <p:spPr>
              <a:xfrm>
                <a:off x="3593368" y="3663813"/>
                <a:ext cx="594519" cy="307777"/>
              </a:xfrm>
              <a:prstGeom prst="rect">
                <a:avLst/>
              </a:prstGeom>
              <a:noFill/>
            </p:spPr>
            <p:txBody>
              <a:bodyPr wrap="square" rtlCol="0">
                <a:spAutoFit/>
              </a:bodyPr>
              <a:lstStyle/>
              <a:p>
                <a:pPr algn="ctr"/>
                <a:r>
                  <a:rPr lang="it-IT" sz="1400" dirty="0">
                    <a:solidFill>
                      <a:schemeClr val="accent1">
                        <a:lumMod val="75000"/>
                      </a:schemeClr>
                    </a:solidFill>
                  </a:rPr>
                  <a:t>No</a:t>
                </a:r>
                <a:endParaRPr lang="it-IT" dirty="0">
                  <a:solidFill>
                    <a:schemeClr val="accent1">
                      <a:lumMod val="75000"/>
                    </a:schemeClr>
                  </a:solidFill>
                </a:endParaRPr>
              </a:p>
            </p:txBody>
          </p:sp>
          <p:sp>
            <p:nvSpPr>
              <p:cNvPr id="63" name="CasellaDiTesto 62">
                <a:extLst>
                  <a:ext uri="{FF2B5EF4-FFF2-40B4-BE49-F238E27FC236}">
                    <a16:creationId xmlns:a16="http://schemas.microsoft.com/office/drawing/2014/main" id="{675A1867-FCA0-4DD2-86E1-363AE6849693}"/>
                  </a:ext>
                </a:extLst>
              </p:cNvPr>
              <p:cNvSpPr txBox="1"/>
              <p:nvPr/>
            </p:nvSpPr>
            <p:spPr>
              <a:xfrm>
                <a:off x="3146981" y="4878300"/>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64" name="CasellaDiTesto 63">
                <a:extLst>
                  <a:ext uri="{FF2B5EF4-FFF2-40B4-BE49-F238E27FC236}">
                    <a16:creationId xmlns:a16="http://schemas.microsoft.com/office/drawing/2014/main" id="{5E64D2AD-25C9-4A70-ACF5-99A0CE7B0E40}"/>
                  </a:ext>
                </a:extLst>
              </p:cNvPr>
              <p:cNvSpPr txBox="1"/>
              <p:nvPr/>
            </p:nvSpPr>
            <p:spPr>
              <a:xfrm>
                <a:off x="2341359" y="5678671"/>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65" name="CasellaDiTesto 64">
                <a:extLst>
                  <a:ext uri="{FF2B5EF4-FFF2-40B4-BE49-F238E27FC236}">
                    <a16:creationId xmlns:a16="http://schemas.microsoft.com/office/drawing/2014/main" id="{3D596F97-D799-4B37-80A2-72E90B74B046}"/>
                  </a:ext>
                </a:extLst>
              </p:cNvPr>
              <p:cNvSpPr txBox="1"/>
              <p:nvPr/>
            </p:nvSpPr>
            <p:spPr>
              <a:xfrm>
                <a:off x="5308144" y="4345912"/>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cxnSp>
            <p:nvCxnSpPr>
              <p:cNvPr id="66" name="Connettore a gomito 65">
                <a:extLst>
                  <a:ext uri="{FF2B5EF4-FFF2-40B4-BE49-F238E27FC236}">
                    <a16:creationId xmlns:a16="http://schemas.microsoft.com/office/drawing/2014/main" id="{7BE24C0B-B9D9-4EB9-8115-A5D0BABF24FD}"/>
                  </a:ext>
                </a:extLst>
              </p:cNvPr>
              <p:cNvCxnSpPr>
                <a:cxnSpLocks/>
                <a:stCxn id="43" idx="3"/>
                <a:endCxn id="42" idx="3"/>
              </p:cNvCxnSpPr>
              <p:nvPr/>
            </p:nvCxnSpPr>
            <p:spPr>
              <a:xfrm flipV="1">
                <a:off x="6293286" y="2572707"/>
                <a:ext cx="136737" cy="1301877"/>
              </a:xfrm>
              <a:prstGeom prst="bentConnector3">
                <a:avLst>
                  <a:gd name="adj1" fmla="val 267182"/>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CasellaDiTesto 66">
                <a:extLst>
                  <a:ext uri="{FF2B5EF4-FFF2-40B4-BE49-F238E27FC236}">
                    <a16:creationId xmlns:a16="http://schemas.microsoft.com/office/drawing/2014/main" id="{30AC31C2-7FCB-4FC6-97A1-0F3EF2B2E2B2}"/>
                  </a:ext>
                </a:extLst>
              </p:cNvPr>
              <p:cNvSpPr txBox="1"/>
              <p:nvPr/>
            </p:nvSpPr>
            <p:spPr>
              <a:xfrm>
                <a:off x="6496719" y="3607463"/>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grpSp>
        <p:sp>
          <p:nvSpPr>
            <p:cNvPr id="39" name="Ovale 38">
              <a:extLst>
                <a:ext uri="{FF2B5EF4-FFF2-40B4-BE49-F238E27FC236}">
                  <a16:creationId xmlns:a16="http://schemas.microsoft.com/office/drawing/2014/main" id="{AB173AF3-CCF5-40E1-A200-CD8CFC940F79}"/>
                </a:ext>
              </a:extLst>
            </p:cNvPr>
            <p:cNvSpPr/>
            <p:nvPr/>
          </p:nvSpPr>
          <p:spPr>
            <a:xfrm>
              <a:off x="1362779" y="4526148"/>
              <a:ext cx="734183" cy="646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a:t>Fine</a:t>
              </a:r>
            </a:p>
          </p:txBody>
        </p:sp>
        <p:cxnSp>
          <p:nvCxnSpPr>
            <p:cNvPr id="40" name="Connettore 2 39">
              <a:extLst>
                <a:ext uri="{FF2B5EF4-FFF2-40B4-BE49-F238E27FC236}">
                  <a16:creationId xmlns:a16="http://schemas.microsoft.com/office/drawing/2014/main" id="{437201F9-8A92-4139-B97F-ECCEFAA69855}"/>
                </a:ext>
              </a:extLst>
            </p:cNvPr>
            <p:cNvCxnSpPr>
              <a:cxnSpLocks/>
              <a:stCxn id="48" idx="0"/>
              <a:endCxn id="39" idx="4"/>
            </p:cNvCxnSpPr>
            <p:nvPr/>
          </p:nvCxnSpPr>
          <p:spPr>
            <a:xfrm flipV="1">
              <a:off x="1729871" y="5172568"/>
              <a:ext cx="0" cy="320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1975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Selezione: metodo Montecarlo</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660433" y="699054"/>
                <a:ext cx="4007312" cy="5459890"/>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marL="0" indent="0">
                  <a:buNone/>
                </a:pPr>
                <a:endParaRPr lang="it-IT" sz="1800" dirty="0">
                  <a:solidFill>
                    <a:srgbClr val="FFFFFF"/>
                  </a:solidFill>
                </a:endParaRPr>
              </a:p>
              <a:p>
                <a:pPr>
                  <a:buFont typeface="Wingdings" panose="05000000000000000000" pitchFamily="2" charset="2"/>
                  <a:buChar char="Ø"/>
                </a:pPr>
                <a:r>
                  <a:rPr lang="it-IT" sz="1800" dirty="0">
                    <a:solidFill>
                      <a:srgbClr val="FFFFFF"/>
                    </a:solidFill>
                  </a:rPr>
                  <a:t>Simulazione Montecarlo: seleziona due elementi </a:t>
                </a:r>
                <a:r>
                  <a:rPr lang="it-IT" sz="1800" dirty="0" err="1">
                    <a:solidFill>
                      <a:srgbClr val="FFFFFF"/>
                    </a:solidFill>
                  </a:rPr>
                  <a:t>index_a</a:t>
                </a:r>
                <a:r>
                  <a:rPr lang="it-IT" sz="1800" dirty="0">
                    <a:solidFill>
                      <a:srgbClr val="FFFFFF"/>
                    </a:solidFill>
                  </a:rPr>
                  <a:t> e </a:t>
                </a:r>
                <a:r>
                  <a:rPr lang="it-IT" sz="1800" dirty="0" err="1">
                    <a:solidFill>
                      <a:srgbClr val="FFFFFF"/>
                    </a:solidFill>
                  </a:rPr>
                  <a:t>index_b</a:t>
                </a:r>
                <a:r>
                  <a:rPr lang="it-IT" sz="1800" dirty="0">
                    <a:solidFill>
                      <a:srgbClr val="FFFFFF"/>
                    </a:solidFill>
                  </a:rPr>
                  <a:t> della popolazione a partire da due numeri a e b generati </a:t>
                </a:r>
                <a:r>
                  <a:rPr lang="it-IT" sz="1800" dirty="0" err="1">
                    <a:solidFill>
                      <a:srgbClr val="FFFFFF"/>
                    </a:solidFill>
                  </a:rPr>
                  <a:t>randomicamente</a:t>
                </a:r>
                <a:r>
                  <a:rPr lang="it-IT" sz="1800" dirty="0">
                    <a:solidFill>
                      <a:srgbClr val="FFFFFF"/>
                    </a:solidFill>
                  </a:rPr>
                  <a:t>, tale che:</a:t>
                </a:r>
              </a:p>
              <a:p>
                <a:pPr>
                  <a:buFont typeface="Wingdings" panose="05000000000000000000" pitchFamily="2" charset="2"/>
                  <a:buChar char="Ø"/>
                </a:pPr>
                <a:endParaRPr lang="it-IT" sz="1800" i="1" dirty="0">
                  <a:solidFill>
                    <a:srgbClr val="FFFFFF"/>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𝑠</m:t>
                          </m:r>
                          <m:r>
                            <a:rPr lang="it-IT" sz="1600" b="0" i="1" smtClean="0">
                              <a:solidFill>
                                <a:schemeClr val="bg2"/>
                              </a:solidFill>
                              <a:latin typeface="Cambria Math" panose="02040503050406030204" pitchFamily="18" charset="0"/>
                            </a:rPr>
                            <m:t>−1</m:t>
                          </m:r>
                        </m:sub>
                      </m:sSub>
                      <m:r>
                        <a:rPr lang="it-IT" sz="1600" i="1">
                          <a:solidFill>
                            <a:schemeClr val="bg2"/>
                          </a:solidFill>
                          <a:latin typeface="Cambria Math" panose="02040503050406030204" pitchFamily="18" charset="0"/>
                        </a:rPr>
                        <m:t>≤</m:t>
                      </m:r>
                      <m:r>
                        <a:rPr lang="it-IT" sz="1600" i="1">
                          <a:solidFill>
                            <a:schemeClr val="bg2"/>
                          </a:solidFill>
                          <a:latin typeface="Cambria Math" panose="02040503050406030204" pitchFamily="18" charset="0"/>
                        </a:rPr>
                        <m:t>𝑎</m:t>
                      </m:r>
                      <m:r>
                        <a:rPr lang="it-IT" sz="1600" i="1">
                          <a:solidFill>
                            <a:schemeClr val="bg2"/>
                          </a:solidFill>
                          <a:latin typeface="Cambria Math" panose="02040503050406030204" pitchFamily="18" charset="0"/>
                        </a:rPr>
                        <m:t>&lt;</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𝑠</m:t>
                          </m:r>
                        </m:sub>
                      </m:sSub>
                      <m:r>
                        <a:rPr lang="it-IT" sz="1600" i="1">
                          <a:solidFill>
                            <a:schemeClr val="bg2"/>
                          </a:solidFill>
                          <a:latin typeface="Cambria Math" panose="02040503050406030204" pitchFamily="18" charset="0"/>
                        </a:rPr>
                        <m:t> </m:t>
                      </m:r>
                      <m:r>
                        <a:rPr lang="it-IT" sz="1600" b="0" i="1" smtClean="0">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 </m:t>
                      </m:r>
                      <m:r>
                        <a:rPr lang="it-IT" sz="1600" b="0" i="1" smtClean="0">
                          <a:solidFill>
                            <a:schemeClr val="bg2"/>
                          </a:solidFill>
                          <a:latin typeface="Cambria Math" panose="02040503050406030204" pitchFamily="18" charset="0"/>
                        </a:rPr>
                        <m:t> </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𝑡</m:t>
                          </m:r>
                          <m:r>
                            <a:rPr lang="it-IT" sz="1600" b="0" i="1" smtClean="0">
                              <a:solidFill>
                                <a:schemeClr val="bg2"/>
                              </a:solidFill>
                              <a:latin typeface="Cambria Math" panose="02040503050406030204" pitchFamily="18" charset="0"/>
                            </a:rPr>
                            <m:t>−1</m:t>
                          </m:r>
                        </m:sub>
                      </m:sSub>
                      <m:r>
                        <a:rPr lang="it-IT" sz="1600" i="1">
                          <a:solidFill>
                            <a:schemeClr val="bg2"/>
                          </a:solidFill>
                          <a:latin typeface="Cambria Math" panose="02040503050406030204" pitchFamily="18" charset="0"/>
                        </a:rPr>
                        <m:t>≤</m:t>
                      </m:r>
                      <m:r>
                        <a:rPr lang="it-IT" sz="1600" i="1">
                          <a:solidFill>
                            <a:schemeClr val="bg2"/>
                          </a:solidFill>
                          <a:latin typeface="Cambria Math" panose="02040503050406030204" pitchFamily="18" charset="0"/>
                        </a:rPr>
                        <m:t>𝑏</m:t>
                      </m:r>
                      <m:r>
                        <a:rPr lang="it-IT" sz="1600" i="1">
                          <a:solidFill>
                            <a:schemeClr val="bg2"/>
                          </a:solidFill>
                          <a:latin typeface="Cambria Math" panose="02040503050406030204" pitchFamily="18" charset="0"/>
                        </a:rPr>
                        <m:t>&lt;</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𝑡</m:t>
                          </m:r>
                        </m:sub>
                      </m:sSub>
                    </m:oMath>
                  </m:oMathPara>
                </a14:m>
                <a:endParaRPr lang="it-IT" sz="1200" dirty="0">
                  <a:solidFill>
                    <a:srgbClr val="FFFFFF"/>
                  </a:solidFill>
                </a:endParaRPr>
              </a:p>
              <a:p>
                <a:pPr marL="0" indent="0">
                  <a:buNone/>
                </a:pPr>
                <a:endParaRPr lang="it-IT" sz="1500" dirty="0">
                  <a:solidFill>
                    <a:srgbClr val="FFFFFF"/>
                  </a:solidFill>
                </a:endParaRPr>
              </a:p>
              <a:p>
                <a:pPr>
                  <a:buFont typeface="Wingdings" panose="05000000000000000000" pitchFamily="2" charset="2"/>
                  <a:buChar char="Ø"/>
                </a:pPr>
                <a:r>
                  <a:rPr lang="it-IT" sz="1800" dirty="0" err="1">
                    <a:solidFill>
                      <a:srgbClr val="FFFFFF"/>
                    </a:solidFill>
                  </a:rPr>
                  <a:t>Compute_cumulative_fitness</a:t>
                </a:r>
                <a:r>
                  <a:rPr lang="it-IT" sz="1800" dirty="0">
                    <a:solidFill>
                      <a:srgbClr val="FFFFFF"/>
                    </a:solidFill>
                  </a:rPr>
                  <a:t> calcola la fitness cumulativa a partire dalla lista di fitness delle soluzioni in ingresso, tale che:</a:t>
                </a:r>
              </a:p>
              <a:p>
                <a:pPr>
                  <a:buFont typeface="Wingdings" panose="05000000000000000000" pitchFamily="2" charset="2"/>
                  <a:buChar char="Ø"/>
                </a:pPr>
                <a:endParaRPr lang="it-IT" sz="1800" dirty="0">
                  <a:solidFill>
                    <a:srgbClr val="FFFFFF"/>
                  </a:solidFill>
                </a:endParaRPr>
              </a:p>
              <a:p>
                <a:pPr marL="0" indent="0">
                  <a:buNone/>
                </a:pPr>
                <a14:m>
                  <m:oMathPara xmlns:m="http://schemas.openxmlformats.org/officeDocument/2006/math">
                    <m:oMathParaPr>
                      <m:jc m:val="centerGroup"/>
                    </m:oMathParaPr>
                    <m:oMath xmlns:m="http://schemas.openxmlformats.org/officeDocument/2006/math">
                      <m:sSub>
                        <m:sSubPr>
                          <m:ctrlPr>
                            <a:rPr lang="it-IT" sz="160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i="1">
                              <a:solidFill>
                                <a:schemeClr val="bg2"/>
                              </a:solidFill>
                              <a:latin typeface="Cambria Math" panose="02040503050406030204" pitchFamily="18" charset="0"/>
                            </a:rPr>
                            <m:t>𝑖</m:t>
                          </m:r>
                        </m:sub>
                      </m:sSub>
                      <m:r>
                        <a:rPr lang="it-IT" sz="1600" i="1">
                          <a:solidFill>
                            <a:schemeClr val="bg2"/>
                          </a:solidFill>
                          <a:latin typeface="Cambria Math" panose="02040503050406030204" pitchFamily="18" charset="0"/>
                        </a:rPr>
                        <m:t>=</m:t>
                      </m:r>
                      <m:f>
                        <m:fPr>
                          <m:ctrlPr>
                            <a:rPr lang="it-IT" sz="1600" i="1">
                              <a:solidFill>
                                <a:schemeClr val="bg2"/>
                              </a:solidFill>
                              <a:latin typeface="Cambria Math" panose="02040503050406030204" pitchFamily="18" charset="0"/>
                            </a:rPr>
                          </m:ctrlPr>
                        </m:fPr>
                        <m:num>
                          <m:nary>
                            <m:naryPr>
                              <m:chr m:val="∑"/>
                              <m:ctrlPr>
                                <a:rPr lang="it-IT" sz="1600" i="1">
                                  <a:solidFill>
                                    <a:schemeClr val="bg2"/>
                                  </a:solidFill>
                                  <a:latin typeface="Cambria Math" panose="02040503050406030204" pitchFamily="18" charset="0"/>
                                </a:rPr>
                              </m:ctrlPr>
                            </m:naryPr>
                            <m:sub>
                              <m:r>
                                <a:rPr lang="it-IT" sz="1600" i="1">
                                  <a:solidFill>
                                    <a:schemeClr val="bg2"/>
                                  </a:solidFill>
                                  <a:latin typeface="Cambria Math" panose="02040503050406030204" pitchFamily="18" charset="0"/>
                                </a:rPr>
                                <m:t>𝑘</m:t>
                              </m:r>
                              <m:r>
                                <a:rPr lang="it-IT" sz="1600" i="1">
                                  <a:solidFill>
                                    <a:schemeClr val="bg2"/>
                                  </a:solidFill>
                                  <a:latin typeface="Cambria Math" panose="02040503050406030204" pitchFamily="18" charset="0"/>
                                </a:rPr>
                                <m:t>=1</m:t>
                              </m:r>
                            </m:sub>
                            <m:sup>
                              <m:r>
                                <a:rPr lang="it-IT" sz="1600" i="1">
                                  <a:solidFill>
                                    <a:schemeClr val="bg2"/>
                                  </a:solidFill>
                                  <a:latin typeface="Cambria Math" panose="02040503050406030204" pitchFamily="18" charset="0"/>
                                </a:rPr>
                                <m:t>𝑖</m:t>
                              </m:r>
                            </m:sup>
                            <m:e>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𝑓</m:t>
                                  </m:r>
                                </m:e>
                                <m:sub>
                                  <m:r>
                                    <a:rPr lang="it-IT" sz="1600" i="1">
                                      <a:solidFill>
                                        <a:schemeClr val="bg2"/>
                                      </a:solidFill>
                                      <a:latin typeface="Cambria Math" panose="02040503050406030204" pitchFamily="18" charset="0"/>
                                    </a:rPr>
                                    <m:t>𝑖</m:t>
                                  </m:r>
                                </m:sub>
                              </m:sSub>
                            </m:e>
                          </m:nary>
                        </m:num>
                        <m:den>
                          <m:r>
                            <a:rPr lang="it-IT" sz="1600" i="1">
                              <a:solidFill>
                                <a:schemeClr val="bg2"/>
                              </a:solidFill>
                              <a:latin typeface="Cambria Math" panose="02040503050406030204" pitchFamily="18" charset="0"/>
                            </a:rPr>
                            <m:t>𝐹</m:t>
                          </m:r>
                        </m:den>
                      </m:f>
                      <m:r>
                        <m:rPr>
                          <m:nor/>
                        </m:rPr>
                        <a:rPr lang="it-IT" sz="1600" i="1">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𝑑𝑜𝑣𝑒</m:t>
                      </m:r>
                      <m:r>
                        <m:rPr>
                          <m:nor/>
                        </m:rPr>
                        <a:rPr lang="it-IT" sz="1600" i="1">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𝐹</m:t>
                      </m:r>
                      <m:r>
                        <a:rPr lang="it-IT" sz="1600" i="1">
                          <a:solidFill>
                            <a:schemeClr val="bg2"/>
                          </a:solidFill>
                          <a:latin typeface="Cambria Math" panose="02040503050406030204" pitchFamily="18" charset="0"/>
                        </a:rPr>
                        <m:t>=</m:t>
                      </m:r>
                      <m:nary>
                        <m:naryPr>
                          <m:chr m:val="∑"/>
                          <m:ctrlPr>
                            <a:rPr lang="it-IT" sz="1600" i="1">
                              <a:solidFill>
                                <a:schemeClr val="bg2"/>
                              </a:solidFill>
                              <a:latin typeface="Cambria Math" panose="02040503050406030204" pitchFamily="18" charset="0"/>
                            </a:rPr>
                          </m:ctrlPr>
                        </m:naryPr>
                        <m:sub>
                          <m:r>
                            <a:rPr lang="it-IT" sz="1600" i="1">
                              <a:solidFill>
                                <a:schemeClr val="bg2"/>
                              </a:solidFill>
                              <a:latin typeface="Cambria Math" panose="02040503050406030204" pitchFamily="18" charset="0"/>
                            </a:rPr>
                            <m:t>𝑖</m:t>
                          </m:r>
                          <m:r>
                            <a:rPr lang="it-IT" sz="1600" i="1">
                              <a:solidFill>
                                <a:schemeClr val="bg2"/>
                              </a:solidFill>
                              <a:latin typeface="Cambria Math" panose="02040503050406030204" pitchFamily="18" charset="0"/>
                            </a:rPr>
                            <m:t>=1</m:t>
                          </m:r>
                        </m:sub>
                        <m:sup>
                          <m:r>
                            <a:rPr lang="it-IT" sz="1600" i="1">
                              <a:solidFill>
                                <a:schemeClr val="bg2"/>
                              </a:solidFill>
                              <a:latin typeface="Cambria Math" panose="02040503050406030204" pitchFamily="18" charset="0"/>
                            </a:rPr>
                            <m:t>𝑛</m:t>
                          </m:r>
                        </m:sup>
                        <m:e>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𝑓</m:t>
                              </m:r>
                            </m:e>
                            <m:sub>
                              <m:r>
                                <a:rPr lang="it-IT" sz="1600" i="1">
                                  <a:solidFill>
                                    <a:schemeClr val="bg2"/>
                                  </a:solidFill>
                                  <a:latin typeface="Cambria Math" panose="02040503050406030204" pitchFamily="18" charset="0"/>
                                </a:rPr>
                                <m:t>𝑖</m:t>
                              </m:r>
                            </m:sub>
                          </m:sSub>
                        </m:e>
                      </m:nary>
                    </m:oMath>
                  </m:oMathPara>
                </a14:m>
                <a:endParaRPr lang="it-IT" sz="1600" i="1" dirty="0">
                  <a:solidFill>
                    <a:srgbClr val="FFFFFF"/>
                  </a:solidFill>
                </a:endParaRPr>
              </a:p>
              <a:p>
                <a:pPr marL="0" indent="0">
                  <a:buNone/>
                </a:pPr>
                <a:endParaRPr lang="it-IT" sz="1600" dirty="0">
                  <a:solidFill>
                    <a:srgbClr val="FFFFFF"/>
                  </a:solidFill>
                </a:endParaRPr>
              </a:p>
            </p:txBody>
          </p:sp>
        </mc:Choice>
        <mc:Fallback xmlns="">
          <p:sp>
            <p:nvSpPr>
              <p:cNvPr id="5" name="Segnaposto contenuto 4">
                <a:extLst>
                  <a:ext uri="{FF2B5EF4-FFF2-40B4-BE49-F238E27FC236}">
                    <a16:creationId xmlns:a16="http://schemas.microsoft.com/office/drawing/2014/main" id="{26C7BC6C-FEE5-4EDC-8590-941C21022134}"/>
                  </a:ext>
                </a:extLst>
              </p:cNvPr>
              <p:cNvSpPr>
                <a:spLocks noGrp="1" noRot="1" noChangeAspect="1" noMove="1" noResize="1" noEditPoints="1" noAdjustHandles="1" noChangeArrowheads="1" noChangeShapeType="1" noTextEdit="1"/>
              </p:cNvSpPr>
              <p:nvPr>
                <p:ph idx="1"/>
              </p:nvPr>
            </p:nvSpPr>
            <p:spPr>
              <a:xfrm>
                <a:off x="7660433" y="699054"/>
                <a:ext cx="4007312" cy="5459890"/>
              </a:xfrm>
              <a:blipFill>
                <a:blip r:embed="rId2"/>
                <a:stretch>
                  <a:fillRect l="-1065" r="-1826"/>
                </a:stretch>
              </a:blipFill>
            </p:spPr>
            <p:txBody>
              <a:bodyPr/>
              <a:lstStyle/>
              <a:p>
                <a:r>
                  <a:rPr lang="it-IT">
                    <a:noFill/>
                  </a:rPr>
                  <a:t> </a:t>
                </a:r>
              </a:p>
            </p:txBody>
          </p:sp>
        </mc:Fallback>
      </mc:AlternateContent>
      <p:pic>
        <p:nvPicPr>
          <p:cNvPr id="3" name="Immagine 2" descr="Immagine che contiene testo&#10;&#10;Descrizione generata automaticamente">
            <a:extLst>
              <a:ext uri="{FF2B5EF4-FFF2-40B4-BE49-F238E27FC236}">
                <a16:creationId xmlns:a16="http://schemas.microsoft.com/office/drawing/2014/main" id="{AEBE4427-8047-4B78-8A38-F6987CDA43F5}"/>
              </a:ext>
            </a:extLst>
          </p:cNvPr>
          <p:cNvPicPr>
            <a:picLocks noChangeAspect="1"/>
          </p:cNvPicPr>
          <p:nvPr/>
        </p:nvPicPr>
        <p:blipFill>
          <a:blip r:embed="rId3"/>
          <a:stretch>
            <a:fillRect/>
          </a:stretch>
        </p:blipFill>
        <p:spPr>
          <a:xfrm>
            <a:off x="555379" y="4226768"/>
            <a:ext cx="2721897" cy="466392"/>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6C8AA357-B540-4A3F-BCC4-665CF1B8BA26}"/>
              </a:ext>
            </a:extLst>
          </p:cNvPr>
          <p:cNvPicPr>
            <a:picLocks noChangeAspect="1"/>
          </p:cNvPicPr>
          <p:nvPr/>
        </p:nvPicPr>
        <p:blipFill>
          <a:blip r:embed="rId4"/>
          <a:stretch>
            <a:fillRect/>
          </a:stretch>
        </p:blipFill>
        <p:spPr>
          <a:xfrm>
            <a:off x="4732596" y="2393890"/>
            <a:ext cx="1153299" cy="4256722"/>
          </a:xfrm>
          <a:prstGeom prst="rect">
            <a:avLst/>
          </a:prstGeom>
        </p:spPr>
      </p:pic>
    </p:spTree>
    <p:extLst>
      <p:ext uri="{BB962C8B-B14F-4D97-AF65-F5344CB8AC3E}">
        <p14:creationId xmlns:p14="http://schemas.microsoft.com/office/powerpoint/2010/main" val="263666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Selezione</a:t>
            </a:r>
            <a:r>
              <a:rPr lang="it-IT" sz="4000">
                <a:solidFill>
                  <a:srgbClr val="FFFFFF"/>
                </a:solidFill>
              </a:rPr>
              <a:t>: simulazione torneo</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534656" y="321732"/>
            <a:ext cx="4335612" cy="6213425"/>
          </a:xfrm>
        </p:spPr>
        <p:txBody>
          <a:bodyPr anchor="ctr">
            <a:normAutofit/>
          </a:bodyPr>
          <a:lstStyle/>
          <a:p>
            <a:pPr>
              <a:buFont typeface="Wingdings" panose="05000000000000000000" pitchFamily="2" charset="2"/>
              <a:buChar char="Ø"/>
            </a:pPr>
            <a:r>
              <a:rPr lang="it-IT" sz="1600" dirty="0">
                <a:solidFill>
                  <a:srgbClr val="FFFFFF"/>
                </a:solidFill>
              </a:rPr>
              <a:t>Simulazione torneo: prevede l'esecuzione di diversi "tornei" tra pochi individui scelti a caso dalla popolazione. Il vincitore di ogni torneo (quello con la migliore forma fisica) viene selezionato per il crossover. Si basa su una misura probabilistica di partecipazione degli individui del torneo. L’algoritmo funziona come segue:</a:t>
            </a:r>
          </a:p>
          <a:p>
            <a:pPr>
              <a:buFont typeface="Wingdings" panose="05000000000000000000" pitchFamily="2" charset="2"/>
              <a:buChar char="Ø"/>
            </a:pPr>
            <a:endParaRPr lang="it-IT" sz="1800" dirty="0">
              <a:solidFill>
                <a:srgbClr val="FFFFFF"/>
              </a:solidFill>
            </a:endParaRPr>
          </a:p>
          <a:p>
            <a:pPr lvl="1"/>
            <a:r>
              <a:rPr lang="it-IT" sz="1400" dirty="0">
                <a:solidFill>
                  <a:srgbClr val="FFFFFF"/>
                </a:solidFill>
              </a:rPr>
              <a:t>Crea due tornei di grandezza prefissata (5);</a:t>
            </a:r>
          </a:p>
          <a:p>
            <a:pPr lvl="1"/>
            <a:endParaRPr lang="it-IT" sz="1400" dirty="0">
              <a:solidFill>
                <a:srgbClr val="FFFFFF"/>
              </a:solidFill>
            </a:endParaRPr>
          </a:p>
          <a:p>
            <a:pPr lvl="1"/>
            <a:r>
              <a:rPr lang="it-IT" sz="1400" dirty="0">
                <a:solidFill>
                  <a:srgbClr val="FFFFFF"/>
                </a:solidFill>
              </a:rPr>
              <a:t>Seleziona casualmente 10 individui, suddividendoli nei due tornei;</a:t>
            </a:r>
          </a:p>
          <a:p>
            <a:pPr lvl="1"/>
            <a:endParaRPr lang="it-IT" sz="1400" dirty="0">
              <a:solidFill>
                <a:srgbClr val="FFFFFF"/>
              </a:solidFill>
            </a:endParaRPr>
          </a:p>
          <a:p>
            <a:pPr lvl="1"/>
            <a:r>
              <a:rPr lang="it-IT" sz="1400" dirty="0">
                <a:solidFill>
                  <a:srgbClr val="FFFFFF"/>
                </a:solidFill>
              </a:rPr>
              <a:t>Seleziona e restituisci i due individui migliori </a:t>
            </a:r>
            <a:r>
              <a:rPr lang="it-IT" sz="1400">
                <a:solidFill>
                  <a:srgbClr val="FFFFFF"/>
                </a:solidFill>
              </a:rPr>
              <a:t>dei tornei .</a:t>
            </a:r>
            <a:endParaRPr lang="it-IT" sz="100" dirty="0">
              <a:solidFill>
                <a:srgbClr val="FFFFFF"/>
              </a:solidFill>
            </a:endParaRPr>
          </a:p>
        </p:txBody>
      </p:sp>
      <p:pic>
        <p:nvPicPr>
          <p:cNvPr id="3" name="Immagine 2" descr="Immagine che contiene testo&#10;&#10;Descrizione generata automaticamente">
            <a:extLst>
              <a:ext uri="{FF2B5EF4-FFF2-40B4-BE49-F238E27FC236}">
                <a16:creationId xmlns:a16="http://schemas.microsoft.com/office/drawing/2014/main" id="{26E09EDF-6D59-4A85-B16B-75AEDCBE3599}"/>
              </a:ext>
            </a:extLst>
          </p:cNvPr>
          <p:cNvPicPr>
            <a:picLocks noChangeAspect="1"/>
          </p:cNvPicPr>
          <p:nvPr/>
        </p:nvPicPr>
        <p:blipFill>
          <a:blip r:embed="rId2"/>
          <a:stretch>
            <a:fillRect/>
          </a:stretch>
        </p:blipFill>
        <p:spPr>
          <a:xfrm>
            <a:off x="524256" y="4258921"/>
            <a:ext cx="2697714" cy="449619"/>
          </a:xfrm>
          <a:prstGeom prst="rect">
            <a:avLst/>
          </a:prstGeom>
        </p:spPr>
      </p:pic>
      <p:pic>
        <p:nvPicPr>
          <p:cNvPr id="7" name="Immagine 6" descr="Immagine che contiene testo, dispositivo, metro, calibro&#10;&#10;Descrizione generata automaticamente">
            <a:extLst>
              <a:ext uri="{FF2B5EF4-FFF2-40B4-BE49-F238E27FC236}">
                <a16:creationId xmlns:a16="http://schemas.microsoft.com/office/drawing/2014/main" id="{DDF48FFE-4C03-48ED-A9AE-7E3DDF51E445}"/>
              </a:ext>
            </a:extLst>
          </p:cNvPr>
          <p:cNvPicPr>
            <a:picLocks noChangeAspect="1"/>
          </p:cNvPicPr>
          <p:nvPr/>
        </p:nvPicPr>
        <p:blipFill>
          <a:blip r:embed="rId3"/>
          <a:stretch>
            <a:fillRect/>
          </a:stretch>
        </p:blipFill>
        <p:spPr>
          <a:xfrm>
            <a:off x="4855070" y="2432305"/>
            <a:ext cx="947808" cy="3908891"/>
          </a:xfrm>
          <a:prstGeom prst="rect">
            <a:avLst/>
          </a:prstGeom>
        </p:spPr>
      </p:pic>
      <p:sp>
        <p:nvSpPr>
          <p:cNvPr id="8" name="CasellaDiTesto 7">
            <a:extLst>
              <a:ext uri="{FF2B5EF4-FFF2-40B4-BE49-F238E27FC236}">
                <a16:creationId xmlns:a16="http://schemas.microsoft.com/office/drawing/2014/main" id="{1EC82164-3E51-416C-8812-BA0923CBEDA8}"/>
              </a:ext>
            </a:extLst>
          </p:cNvPr>
          <p:cNvSpPr txBox="1"/>
          <p:nvPr/>
        </p:nvSpPr>
        <p:spPr>
          <a:xfrm>
            <a:off x="4867024" y="6299368"/>
            <a:ext cx="935854" cy="215444"/>
          </a:xfrm>
          <a:prstGeom prst="rect">
            <a:avLst/>
          </a:prstGeom>
          <a:noFill/>
        </p:spPr>
        <p:txBody>
          <a:bodyPr wrap="square" rtlCol="0">
            <a:spAutoFit/>
          </a:bodyPr>
          <a:lstStyle/>
          <a:p>
            <a:r>
              <a:rPr lang="it-IT" sz="800" dirty="0">
                <a:solidFill>
                  <a:schemeClr val="tx2">
                    <a:lumMod val="75000"/>
                  </a:schemeClr>
                </a:solidFill>
              </a:rPr>
              <a:t>Ritorna gli indici</a:t>
            </a:r>
          </a:p>
        </p:txBody>
      </p:sp>
    </p:spTree>
    <p:extLst>
      <p:ext uri="{BB962C8B-B14F-4D97-AF65-F5344CB8AC3E}">
        <p14:creationId xmlns:p14="http://schemas.microsoft.com/office/powerpoint/2010/main" val="1797744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Operatore di Crossover</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dirty="0">
                <a:solidFill>
                  <a:srgbClr val="FFFFFF"/>
                </a:solidFill>
              </a:rPr>
              <a:t>Date due soluzioni (stringhe di N elementi):</a:t>
            </a:r>
          </a:p>
          <a:p>
            <a:pPr marL="504825" indent="-285750"/>
            <a:r>
              <a:rPr lang="it-IT" sz="1600" dirty="0">
                <a:solidFill>
                  <a:srgbClr val="FFFFFF"/>
                </a:solidFill>
              </a:rPr>
              <a:t>Si selezionano due sotto stringhe della stessa dimensione;</a:t>
            </a:r>
          </a:p>
          <a:p>
            <a:pPr marL="504825" indent="-285750"/>
            <a:r>
              <a:rPr lang="it-IT" sz="1600" dirty="0">
                <a:solidFill>
                  <a:srgbClr val="FFFFFF"/>
                </a:solidFill>
              </a:rPr>
              <a:t>La sottostringa della Soluzione1 viene scambiata con la sottostringa della Soluzione2, e viceversa;</a:t>
            </a:r>
          </a:p>
          <a:p>
            <a:pPr>
              <a:buFont typeface="Wingdings" panose="05000000000000000000" pitchFamily="2" charset="2"/>
              <a:buChar char="Ø"/>
            </a:pPr>
            <a:r>
              <a:rPr lang="it-IT" sz="1800" dirty="0">
                <a:solidFill>
                  <a:srgbClr val="FFFFFF"/>
                </a:solidFill>
              </a:rPr>
              <a:t>L’ammissibilità delle due soluzioni generate è valutata successivamente. In caso negativo tale soluzione subirà un termine di penalità proporzionale alla sua inammissibilità .</a:t>
            </a:r>
            <a:endParaRPr lang="it-IT" sz="1600" baseline="-25000" dirty="0">
              <a:solidFill>
                <a:srgbClr val="FFFFFF"/>
              </a:solidFill>
            </a:endParaRPr>
          </a:p>
          <a:p>
            <a:pPr>
              <a:buFont typeface="Wingdings" panose="05000000000000000000" pitchFamily="2" charset="2"/>
              <a:buChar char="Ø"/>
            </a:pPr>
            <a:endParaRPr lang="it-IT" sz="1600" baseline="-25000" dirty="0">
              <a:solidFill>
                <a:srgbClr val="FFFFFF"/>
              </a:solidFill>
            </a:endParaRPr>
          </a:p>
        </p:txBody>
      </p:sp>
      <p:pic>
        <p:nvPicPr>
          <p:cNvPr id="2052" name="Picture 4" descr="Crossover (genetic algorithm) - Wikipedia">
            <a:extLst>
              <a:ext uri="{FF2B5EF4-FFF2-40B4-BE49-F238E27FC236}">
                <a16:creationId xmlns:a16="http://schemas.microsoft.com/office/drawing/2014/main" id="{2FDAC8DC-ED01-4986-95D4-957E6422B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941" y="3640666"/>
            <a:ext cx="3812584" cy="168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632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fontScale="90000"/>
          </a:bodyPr>
          <a:lstStyle/>
          <a:p>
            <a:pPr algn="ctr"/>
            <a:r>
              <a:rPr lang="it-IT" sz="4000" dirty="0">
                <a:solidFill>
                  <a:srgbClr val="FFFFFF"/>
                </a:solidFill>
              </a:rPr>
              <a:t>Generazione di nuove soluzioni</a:t>
            </a:r>
            <a:r>
              <a:rPr lang="it-IT" sz="4000">
                <a:solidFill>
                  <a:srgbClr val="FFFFFF"/>
                </a:solidFill>
              </a:rPr>
              <a:t>: Best Cost Route </a:t>
            </a:r>
            <a:r>
              <a:rPr lang="it-IT" sz="4000" dirty="0">
                <a:solidFill>
                  <a:srgbClr val="FFFFFF"/>
                </a:solidFill>
              </a:rPr>
              <a:t>C</a:t>
            </a:r>
            <a:r>
              <a:rPr lang="it-IT" sz="4000">
                <a:solidFill>
                  <a:srgbClr val="FFFFFF"/>
                </a:solidFill>
              </a:rPr>
              <a:t>rossover</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due stringhe di N elementi </a:t>
            </a:r>
            <a:r>
              <a:rPr lang="it-IT" sz="1800">
                <a:solidFill>
                  <a:srgbClr val="FFFFFF"/>
                </a:solidFill>
              </a:rPr>
              <a:t>in ingresso (</a:t>
            </a:r>
            <a:r>
              <a:rPr lang="it-IT" sz="1800" i="1">
                <a:solidFill>
                  <a:srgbClr val="FFFFFF"/>
                </a:solidFill>
              </a:rPr>
              <a:t>solution1, solution2</a:t>
            </a:r>
            <a:r>
              <a:rPr lang="it-IT" sz="1800">
                <a:solidFill>
                  <a:srgbClr val="FFFFFF"/>
                </a:solidFill>
              </a:rPr>
              <a:t>), </a:t>
            </a:r>
            <a:r>
              <a:rPr lang="it-IT" sz="1800" dirty="0">
                <a:solidFill>
                  <a:srgbClr val="FFFFFF"/>
                </a:solidFill>
              </a:rPr>
              <a:t>si selezionano </a:t>
            </a:r>
            <a:r>
              <a:rPr lang="it-IT" sz="1800">
                <a:solidFill>
                  <a:srgbClr val="FFFFFF"/>
                </a:solidFill>
              </a:rPr>
              <a:t>due sotto-liste </a:t>
            </a:r>
            <a:r>
              <a:rPr lang="it-IT" sz="1800" dirty="0">
                <a:solidFill>
                  <a:srgbClr val="FFFFFF"/>
                </a:solidFill>
              </a:rPr>
              <a:t>di range massimo definito come parametro di input </a:t>
            </a:r>
            <a:r>
              <a:rPr lang="it-IT" sz="1800">
                <a:solidFill>
                  <a:srgbClr val="FFFFFF"/>
                </a:solidFill>
              </a:rPr>
              <a:t>della funzione (</a:t>
            </a:r>
            <a:r>
              <a:rPr lang="it-IT" sz="1800" i="1">
                <a:solidFill>
                  <a:srgbClr val="FFFFFF"/>
                </a:solidFill>
              </a:rPr>
              <a:t>r</a:t>
            </a:r>
            <a:r>
              <a:rPr lang="it-IT" sz="1800">
                <a:solidFill>
                  <a:srgbClr val="FFFFFF"/>
                </a:solidFill>
              </a:rPr>
              <a:t>).</a:t>
            </a:r>
            <a:endParaRPr lang="it-IT" sz="1800" dirty="0">
              <a:solidFill>
                <a:srgbClr val="FFFFFF"/>
              </a:solidFill>
            </a:endParaRPr>
          </a:p>
          <a:p>
            <a:pPr>
              <a:buFont typeface="Wingdings" panose="05000000000000000000" pitchFamily="2" charset="2"/>
              <a:buChar char="Ø"/>
            </a:pPr>
            <a:r>
              <a:rPr lang="it-IT" sz="1800">
                <a:solidFill>
                  <a:srgbClr val="FFFFFF"/>
                </a:solidFill>
              </a:rPr>
              <a:t>Gli elementi della sottostringa ricavata dalla Soluzione1 vengono eliminati dalla Soluzione2 e reinseriti in essa come successori del nodo più vicino.</a:t>
            </a:r>
          </a:p>
          <a:p>
            <a:pPr>
              <a:buFont typeface="Wingdings" panose="05000000000000000000" pitchFamily="2" charset="2"/>
              <a:buChar char="Ø"/>
            </a:pPr>
            <a:r>
              <a:rPr lang="it-IT" sz="1800">
                <a:solidFill>
                  <a:srgbClr val="FFFFFF"/>
                </a:solidFill>
              </a:rPr>
              <a:t>Le soluzioni in uscita, in caso di soluzioni inammissibili subiranno un termine di penalità nella popolazione.</a:t>
            </a:r>
            <a:endParaRPr lang="it-IT" sz="1800" dirty="0">
              <a:solidFill>
                <a:srgbClr val="FFFFFF"/>
              </a:solidFill>
            </a:endParaRPr>
          </a:p>
        </p:txBody>
      </p:sp>
      <p:pic>
        <p:nvPicPr>
          <p:cNvPr id="3" name="Immagine 2">
            <a:extLst>
              <a:ext uri="{FF2B5EF4-FFF2-40B4-BE49-F238E27FC236}">
                <a16:creationId xmlns:a16="http://schemas.microsoft.com/office/drawing/2014/main" id="{8CA835DD-414E-4DC0-B8A3-B6484A7DF7E4}"/>
              </a:ext>
            </a:extLst>
          </p:cNvPr>
          <p:cNvPicPr>
            <a:picLocks noChangeAspect="1"/>
          </p:cNvPicPr>
          <p:nvPr/>
        </p:nvPicPr>
        <p:blipFill>
          <a:blip r:embed="rId2"/>
          <a:stretch>
            <a:fillRect/>
          </a:stretch>
        </p:blipFill>
        <p:spPr>
          <a:xfrm>
            <a:off x="2073014" y="2543613"/>
            <a:ext cx="3366273" cy="389995"/>
          </a:xfrm>
          <a:prstGeom prst="rect">
            <a:avLst/>
          </a:prstGeom>
        </p:spPr>
      </p:pic>
      <p:graphicFrame>
        <p:nvGraphicFramePr>
          <p:cNvPr id="10"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182948349"/>
              </p:ext>
            </p:extLst>
          </p:nvPr>
        </p:nvGraphicFramePr>
        <p:xfrm>
          <a:off x="1665200" y="3108164"/>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1"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992788185"/>
              </p:ext>
            </p:extLst>
          </p:nvPr>
        </p:nvGraphicFramePr>
        <p:xfrm>
          <a:off x="1665200" y="35553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14" name="CasellaDiTesto 13"/>
          <p:cNvSpPr txBox="1"/>
          <p:nvPr/>
        </p:nvSpPr>
        <p:spPr>
          <a:xfrm>
            <a:off x="750013" y="3110704"/>
            <a:ext cx="834459" cy="338554"/>
          </a:xfrm>
          <a:prstGeom prst="rect">
            <a:avLst/>
          </a:prstGeom>
          <a:noFill/>
        </p:spPr>
        <p:txBody>
          <a:bodyPr wrap="none" rtlCol="0">
            <a:spAutoFit/>
          </a:bodyPr>
          <a:lstStyle/>
          <a:p>
            <a:r>
              <a:rPr lang="it-IT" sz="1600" dirty="0"/>
              <a:t>Parent1</a:t>
            </a:r>
          </a:p>
        </p:txBody>
      </p:sp>
      <p:sp>
        <p:nvSpPr>
          <p:cNvPr id="15" name="CasellaDiTesto 14"/>
          <p:cNvSpPr txBox="1"/>
          <p:nvPr/>
        </p:nvSpPr>
        <p:spPr>
          <a:xfrm>
            <a:off x="765407" y="3539532"/>
            <a:ext cx="834459" cy="338554"/>
          </a:xfrm>
          <a:prstGeom prst="rect">
            <a:avLst/>
          </a:prstGeom>
          <a:noFill/>
        </p:spPr>
        <p:txBody>
          <a:bodyPr wrap="none" rtlCol="0">
            <a:spAutoFit/>
          </a:bodyPr>
          <a:lstStyle/>
          <a:p>
            <a:r>
              <a:rPr lang="it-IT" sz="1600" dirty="0"/>
              <a:t>Parent2</a:t>
            </a:r>
          </a:p>
        </p:txBody>
      </p:sp>
      <p:graphicFrame>
        <p:nvGraphicFramePr>
          <p:cNvPr id="1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78870444"/>
              </p:ext>
            </p:extLst>
          </p:nvPr>
        </p:nvGraphicFramePr>
        <p:xfrm>
          <a:off x="558820" y="4842438"/>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820187987"/>
              </p:ext>
            </p:extLst>
          </p:nvPr>
        </p:nvGraphicFramePr>
        <p:xfrm>
          <a:off x="907242" y="4053712"/>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69182149"/>
                  </a:ext>
                </a:extLst>
              </a:tr>
            </a:tbl>
          </a:graphicData>
        </a:graphic>
      </p:graphicFrame>
      <p:cxnSp>
        <p:nvCxnSpPr>
          <p:cNvPr id="8" name="Connettore 2 7"/>
          <p:cNvCxnSpPr/>
          <p:nvPr/>
        </p:nvCxnSpPr>
        <p:spPr>
          <a:xfrm flipH="1">
            <a:off x="729996" y="4381369"/>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ttore 2 21"/>
          <p:cNvCxnSpPr>
            <a:stCxn id="19" idx="2"/>
          </p:cNvCxnSpPr>
          <p:nvPr/>
        </p:nvCxnSpPr>
        <p:spPr>
          <a:xfrm flipH="1">
            <a:off x="1052803" y="4381369"/>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p:cNvCxnSpPr>
            <a:stCxn id="19" idx="2"/>
          </p:cNvCxnSpPr>
          <p:nvPr/>
        </p:nvCxnSpPr>
        <p:spPr>
          <a:xfrm>
            <a:off x="1074407" y="4381369"/>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ttore 2 27"/>
          <p:cNvCxnSpPr>
            <a:stCxn id="19" idx="2"/>
          </p:cNvCxnSpPr>
          <p:nvPr/>
        </p:nvCxnSpPr>
        <p:spPr>
          <a:xfrm>
            <a:off x="1074407" y="4381369"/>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ttore 2 33"/>
          <p:cNvCxnSpPr>
            <a:stCxn id="19" idx="2"/>
          </p:cNvCxnSpPr>
          <p:nvPr/>
        </p:nvCxnSpPr>
        <p:spPr>
          <a:xfrm>
            <a:off x="1074407" y="4381369"/>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CasellaDiTesto 32"/>
          <p:cNvSpPr txBox="1"/>
          <p:nvPr/>
        </p:nvSpPr>
        <p:spPr>
          <a:xfrm>
            <a:off x="2576583" y="4205614"/>
            <a:ext cx="2515556" cy="2031325"/>
          </a:xfrm>
          <a:prstGeom prst="rect">
            <a:avLst/>
          </a:prstGeom>
          <a:noFill/>
        </p:spPr>
        <p:txBody>
          <a:bodyPr wrap="square" rtlCol="0">
            <a:spAutoFit/>
          </a:bodyPr>
          <a:lstStyle/>
          <a:p>
            <a:pPr algn="ctr"/>
            <a:r>
              <a:rPr lang="it-IT" sz="1400" dirty="0"/>
              <a:t>Si sceglie la posizione con </a:t>
            </a:r>
          </a:p>
          <a:p>
            <a:pPr algn="ctr"/>
            <a:r>
              <a:rPr lang="it-IT" sz="1400" dirty="0"/>
              <a:t>la distanza minima con il nodo </a:t>
            </a:r>
            <a:r>
              <a:rPr lang="it-IT" sz="1400" i="1" dirty="0"/>
              <a:t>j </a:t>
            </a:r>
            <a:r>
              <a:rPr lang="it-IT" sz="1400" dirty="0"/>
              <a:t>per ogni </a:t>
            </a:r>
            <a:r>
              <a:rPr lang="it-IT" sz="1400" i="1" dirty="0"/>
              <a:t>j</a:t>
            </a:r>
          </a:p>
          <a:p>
            <a:pPr algn="ctr"/>
            <a:r>
              <a:rPr lang="it-IT" sz="1400" dirty="0"/>
              <a:t>(ad esempio 2 dopo il nodo 5) </a:t>
            </a:r>
          </a:p>
          <a:p>
            <a:pPr algn="ctr"/>
            <a:r>
              <a:rPr lang="it-IT" sz="1400" dirty="0"/>
              <a:t>(ad esempio 3 dopo il nodo 6)</a:t>
            </a:r>
          </a:p>
          <a:p>
            <a:pPr algn="ctr"/>
            <a:r>
              <a:rPr lang="it-IT" sz="1400" dirty="0"/>
              <a:t>(ad esempio 5 dopo il nodo 3)</a:t>
            </a:r>
          </a:p>
          <a:p>
            <a:pPr algn="ctr"/>
            <a:r>
              <a:rPr lang="it-IT" sz="1400" dirty="0"/>
              <a:t>(ad esempio 6 dopo il nodo 1)</a:t>
            </a:r>
          </a:p>
          <a:p>
            <a:pPr algn="ctr"/>
            <a:endParaRPr lang="it-IT" sz="1400" dirty="0"/>
          </a:p>
          <a:p>
            <a:pPr algn="ctr"/>
            <a:endParaRPr lang="it-IT" sz="1400" dirty="0"/>
          </a:p>
        </p:txBody>
      </p:sp>
      <p:graphicFrame>
        <p:nvGraphicFramePr>
          <p:cNvPr id="3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754746851"/>
              </p:ext>
            </p:extLst>
          </p:nvPr>
        </p:nvGraphicFramePr>
        <p:xfrm>
          <a:off x="558820" y="608224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3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074542449"/>
              </p:ext>
            </p:extLst>
          </p:nvPr>
        </p:nvGraphicFramePr>
        <p:xfrm>
          <a:off x="907242" y="5293515"/>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69182149"/>
                  </a:ext>
                </a:extLst>
              </a:tr>
            </a:tbl>
          </a:graphicData>
        </a:graphic>
      </p:graphicFrame>
      <p:cxnSp>
        <p:nvCxnSpPr>
          <p:cNvPr id="40" name="Connettore 2 39"/>
          <p:cNvCxnSpPr/>
          <p:nvPr/>
        </p:nvCxnSpPr>
        <p:spPr>
          <a:xfrm flipH="1">
            <a:off x="729996" y="5621172"/>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ttore 2 40"/>
          <p:cNvCxnSpPr>
            <a:stCxn id="39" idx="2"/>
          </p:cNvCxnSpPr>
          <p:nvPr/>
        </p:nvCxnSpPr>
        <p:spPr>
          <a:xfrm flipH="1">
            <a:off x="1052803" y="5621172"/>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ttore 2 41"/>
          <p:cNvCxnSpPr>
            <a:stCxn id="39" idx="2"/>
          </p:cNvCxnSpPr>
          <p:nvPr/>
        </p:nvCxnSpPr>
        <p:spPr>
          <a:xfrm>
            <a:off x="1074407" y="5621172"/>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ttore 2 42"/>
          <p:cNvCxnSpPr>
            <a:stCxn id="39" idx="2"/>
          </p:cNvCxnSpPr>
          <p:nvPr/>
        </p:nvCxnSpPr>
        <p:spPr>
          <a:xfrm>
            <a:off x="1074407" y="5621172"/>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Connettore 2 43"/>
          <p:cNvCxnSpPr>
            <a:stCxn id="39" idx="2"/>
          </p:cNvCxnSpPr>
          <p:nvPr/>
        </p:nvCxnSpPr>
        <p:spPr>
          <a:xfrm>
            <a:off x="1074407" y="5621172"/>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5"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702709061"/>
              </p:ext>
            </p:extLst>
          </p:nvPr>
        </p:nvGraphicFramePr>
        <p:xfrm>
          <a:off x="4544808" y="35553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46"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339380795"/>
              </p:ext>
            </p:extLst>
          </p:nvPr>
        </p:nvGraphicFramePr>
        <p:xfrm>
          <a:off x="5157589" y="4876958"/>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4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986080334"/>
              </p:ext>
            </p:extLst>
          </p:nvPr>
        </p:nvGraphicFramePr>
        <p:xfrm>
          <a:off x="5506011" y="4088232"/>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69182149"/>
                  </a:ext>
                </a:extLst>
              </a:tr>
            </a:tbl>
          </a:graphicData>
        </a:graphic>
      </p:graphicFrame>
      <p:cxnSp>
        <p:nvCxnSpPr>
          <p:cNvPr id="50" name="Connettore 2 49"/>
          <p:cNvCxnSpPr/>
          <p:nvPr/>
        </p:nvCxnSpPr>
        <p:spPr>
          <a:xfrm flipH="1">
            <a:off x="5328765" y="4415889"/>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ttore 2 51"/>
          <p:cNvCxnSpPr>
            <a:stCxn id="48" idx="2"/>
          </p:cNvCxnSpPr>
          <p:nvPr/>
        </p:nvCxnSpPr>
        <p:spPr>
          <a:xfrm flipH="1">
            <a:off x="5651572" y="4415889"/>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ttore 2 52"/>
          <p:cNvCxnSpPr>
            <a:stCxn id="48" idx="2"/>
          </p:cNvCxnSpPr>
          <p:nvPr/>
        </p:nvCxnSpPr>
        <p:spPr>
          <a:xfrm>
            <a:off x="5673176" y="4415889"/>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ttore 2 53"/>
          <p:cNvCxnSpPr>
            <a:stCxn id="48" idx="2"/>
          </p:cNvCxnSpPr>
          <p:nvPr/>
        </p:nvCxnSpPr>
        <p:spPr>
          <a:xfrm>
            <a:off x="5673176" y="4415889"/>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ttore 2 54"/>
          <p:cNvCxnSpPr>
            <a:stCxn id="48" idx="2"/>
          </p:cNvCxnSpPr>
          <p:nvPr/>
        </p:nvCxnSpPr>
        <p:spPr>
          <a:xfrm>
            <a:off x="5673176" y="4415889"/>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6"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276778760"/>
              </p:ext>
            </p:extLst>
          </p:nvPr>
        </p:nvGraphicFramePr>
        <p:xfrm>
          <a:off x="5157589" y="61040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57"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45703642"/>
              </p:ext>
            </p:extLst>
          </p:nvPr>
        </p:nvGraphicFramePr>
        <p:xfrm>
          <a:off x="5506011" y="5315335"/>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69182149"/>
                  </a:ext>
                </a:extLst>
              </a:tr>
            </a:tbl>
          </a:graphicData>
        </a:graphic>
      </p:graphicFrame>
      <p:cxnSp>
        <p:nvCxnSpPr>
          <p:cNvPr id="58" name="Connettore 2 57"/>
          <p:cNvCxnSpPr/>
          <p:nvPr/>
        </p:nvCxnSpPr>
        <p:spPr>
          <a:xfrm flipH="1">
            <a:off x="5328765" y="5642992"/>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ttore 2 58"/>
          <p:cNvCxnSpPr>
            <a:stCxn id="57" idx="2"/>
          </p:cNvCxnSpPr>
          <p:nvPr/>
        </p:nvCxnSpPr>
        <p:spPr>
          <a:xfrm flipH="1">
            <a:off x="5651572" y="5642992"/>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ttore 2 59"/>
          <p:cNvCxnSpPr>
            <a:stCxn id="57" idx="2"/>
          </p:cNvCxnSpPr>
          <p:nvPr/>
        </p:nvCxnSpPr>
        <p:spPr>
          <a:xfrm>
            <a:off x="5673176" y="5642992"/>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ttore 2 60"/>
          <p:cNvCxnSpPr>
            <a:stCxn id="57" idx="2"/>
          </p:cNvCxnSpPr>
          <p:nvPr/>
        </p:nvCxnSpPr>
        <p:spPr>
          <a:xfrm>
            <a:off x="5673176" y="5642992"/>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Connettore 2 61"/>
          <p:cNvCxnSpPr>
            <a:stCxn id="57" idx="2"/>
          </p:cNvCxnSpPr>
          <p:nvPr/>
        </p:nvCxnSpPr>
        <p:spPr>
          <a:xfrm>
            <a:off x="5673176" y="5642992"/>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3"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110974716"/>
              </p:ext>
            </p:extLst>
          </p:nvPr>
        </p:nvGraphicFramePr>
        <p:xfrm>
          <a:off x="4544808" y="3108164"/>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Tree>
    <p:extLst>
      <p:ext uri="{BB962C8B-B14F-4D97-AF65-F5344CB8AC3E}">
        <p14:creationId xmlns:p14="http://schemas.microsoft.com/office/powerpoint/2010/main" val="1967430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a:t>
            </a:r>
            <a:r>
              <a:rPr lang="it-IT" sz="4000">
                <a:solidFill>
                  <a:srgbClr val="FFFFFF"/>
                </a:solidFill>
              </a:rPr>
              <a:t>: Double </a:t>
            </a:r>
            <a:r>
              <a:rPr lang="it-IT" sz="4000" dirty="0">
                <a:solidFill>
                  <a:srgbClr val="FFFFFF"/>
                </a:solidFill>
              </a:rPr>
              <a:t>crossover</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due stringhe di N elementi in ingresso (</a:t>
            </a:r>
            <a:r>
              <a:rPr lang="it-IT" sz="1800" i="1" dirty="0">
                <a:solidFill>
                  <a:srgbClr val="FFFFFF"/>
                </a:solidFill>
              </a:rPr>
              <a:t>sol1, sol2</a:t>
            </a:r>
            <a:r>
              <a:rPr lang="it-IT" sz="1800" dirty="0">
                <a:solidFill>
                  <a:srgbClr val="FFFFFF"/>
                </a:solidFill>
              </a:rPr>
              <a:t>), si selezionano due </a:t>
            </a:r>
            <a:r>
              <a:rPr lang="it-IT" sz="1800" dirty="0" err="1">
                <a:solidFill>
                  <a:srgbClr val="FFFFFF"/>
                </a:solidFill>
              </a:rPr>
              <a:t>sottoliste</a:t>
            </a:r>
            <a:r>
              <a:rPr lang="it-IT" sz="1800" dirty="0">
                <a:solidFill>
                  <a:srgbClr val="FFFFFF"/>
                </a:solidFill>
              </a:rPr>
              <a:t> di range massimo definito come parametro di input della </a:t>
            </a:r>
            <a:r>
              <a:rPr lang="it-IT" sz="1800">
                <a:solidFill>
                  <a:srgbClr val="FFFFFF"/>
                </a:solidFill>
              </a:rPr>
              <a:t>funzione (</a:t>
            </a:r>
            <a:r>
              <a:rPr lang="it-IT" sz="1800" i="1">
                <a:solidFill>
                  <a:srgbClr val="FFFFFF"/>
                </a:solidFill>
              </a:rPr>
              <a:t>r</a:t>
            </a:r>
            <a:r>
              <a:rPr lang="it-IT" sz="1800">
                <a:solidFill>
                  <a:srgbClr val="FFFFFF"/>
                </a:solidFill>
              </a:rPr>
              <a:t>).</a:t>
            </a:r>
            <a:endParaRPr lang="it-IT" sz="1800" dirty="0">
              <a:solidFill>
                <a:srgbClr val="FFFFFF"/>
              </a:solidFill>
            </a:endParaRPr>
          </a:p>
          <a:p>
            <a:pPr>
              <a:buFont typeface="Wingdings" panose="05000000000000000000" pitchFamily="2" charset="2"/>
              <a:buChar char="Ø"/>
            </a:pPr>
            <a:r>
              <a:rPr lang="it-IT" sz="1800">
                <a:solidFill>
                  <a:srgbClr val="FFFFFF"/>
                </a:solidFill>
              </a:rPr>
              <a:t>Le sotto-liste </a:t>
            </a:r>
            <a:r>
              <a:rPr lang="it-IT" sz="1800" dirty="0">
                <a:solidFill>
                  <a:srgbClr val="FFFFFF"/>
                </a:solidFill>
              </a:rPr>
              <a:t>così definite vengono scambiate.</a:t>
            </a:r>
          </a:p>
          <a:p>
            <a:pPr>
              <a:buFont typeface="Wingdings" panose="05000000000000000000" pitchFamily="2" charset="2"/>
              <a:buChar char="Ø"/>
            </a:pPr>
            <a:r>
              <a:rPr lang="it-IT" sz="1800" dirty="0">
                <a:solidFill>
                  <a:srgbClr val="FFFFFF"/>
                </a:solidFill>
              </a:rPr>
              <a:t>Per generare soluzioni in cui i nodi si ripetano una sola volta, bisogna identificare le associazioni di scambio tra le </a:t>
            </a:r>
            <a:r>
              <a:rPr lang="it-IT" sz="1800">
                <a:solidFill>
                  <a:srgbClr val="FFFFFF"/>
                </a:solidFill>
              </a:rPr>
              <a:t>due sotto-liste.</a:t>
            </a:r>
          </a:p>
          <a:p>
            <a:pPr>
              <a:buFont typeface="Wingdings" panose="05000000000000000000" pitchFamily="2" charset="2"/>
              <a:buChar char="Ø"/>
            </a:pPr>
            <a:r>
              <a:rPr lang="it-IT" sz="1800">
                <a:solidFill>
                  <a:srgbClr val="FFFFFF"/>
                </a:solidFill>
              </a:rPr>
              <a:t>Le soluzioni in uscita, in caso di soluzioni inammissibili subiranno un termine di penalità nella popolazione.</a:t>
            </a:r>
            <a:endParaRPr lang="it-IT" sz="1800" dirty="0">
              <a:solidFill>
                <a:srgbClr val="FFFFFF"/>
              </a:solidFill>
            </a:endParaRPr>
          </a:p>
        </p:txBody>
      </p:sp>
      <p:pic>
        <p:nvPicPr>
          <p:cNvPr id="8" name="Immagine 7">
            <a:extLst>
              <a:ext uri="{FF2B5EF4-FFF2-40B4-BE49-F238E27FC236}">
                <a16:creationId xmlns:a16="http://schemas.microsoft.com/office/drawing/2014/main" id="{3462AC17-BA27-4880-AC8B-E72DE2F17037}"/>
              </a:ext>
            </a:extLst>
          </p:cNvPr>
          <p:cNvPicPr>
            <a:picLocks noChangeAspect="1"/>
          </p:cNvPicPr>
          <p:nvPr/>
        </p:nvPicPr>
        <p:blipFill rotWithShape="1">
          <a:blip r:embed="rId2"/>
          <a:srcRect t="11796"/>
          <a:stretch/>
        </p:blipFill>
        <p:spPr>
          <a:xfrm>
            <a:off x="1946399" y="2571874"/>
            <a:ext cx="3619500" cy="327658"/>
          </a:xfrm>
          <a:prstGeom prst="rect">
            <a:avLst/>
          </a:prstGeom>
        </p:spPr>
      </p:pic>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06904009"/>
              </p:ext>
            </p:extLst>
          </p:nvPr>
        </p:nvGraphicFramePr>
        <p:xfrm>
          <a:off x="1749156" y="3062156"/>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0"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25378258"/>
              </p:ext>
            </p:extLst>
          </p:nvPr>
        </p:nvGraphicFramePr>
        <p:xfrm>
          <a:off x="1749156" y="3509353"/>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1"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617874621"/>
              </p:ext>
            </p:extLst>
          </p:nvPr>
        </p:nvGraphicFramePr>
        <p:xfrm>
          <a:off x="3997333" y="3517073"/>
          <a:ext cx="2005986" cy="327658"/>
        </p:xfrm>
        <a:graphic>
          <a:graphicData uri="http://schemas.openxmlformats.org/drawingml/2006/table">
            <a:tbl>
              <a:tblPr firstRow="1" bandRow="1">
                <a:tableStyleId>{5C22544A-7EE6-4342-B048-85BDC9FD1C3A}</a:tableStyleId>
              </a:tblPr>
              <a:tblGrid>
                <a:gridCol w="334331">
                  <a:extLst>
                    <a:ext uri="{9D8B030D-6E8A-4147-A177-3AD203B41FA5}">
                      <a16:colId xmlns:a16="http://schemas.microsoft.com/office/drawing/2014/main" val="2411167900"/>
                    </a:ext>
                  </a:extLst>
                </a:gridCol>
                <a:gridCol w="334331">
                  <a:extLst>
                    <a:ext uri="{9D8B030D-6E8A-4147-A177-3AD203B41FA5}">
                      <a16:colId xmlns:a16="http://schemas.microsoft.com/office/drawing/2014/main" val="831540765"/>
                    </a:ext>
                  </a:extLst>
                </a:gridCol>
                <a:gridCol w="334331">
                  <a:extLst>
                    <a:ext uri="{9D8B030D-6E8A-4147-A177-3AD203B41FA5}">
                      <a16:colId xmlns:a16="http://schemas.microsoft.com/office/drawing/2014/main" val="649092517"/>
                    </a:ext>
                  </a:extLst>
                </a:gridCol>
                <a:gridCol w="334331">
                  <a:extLst>
                    <a:ext uri="{9D8B030D-6E8A-4147-A177-3AD203B41FA5}">
                      <a16:colId xmlns:a16="http://schemas.microsoft.com/office/drawing/2014/main" val="3305632144"/>
                    </a:ext>
                  </a:extLst>
                </a:gridCol>
                <a:gridCol w="334331">
                  <a:extLst>
                    <a:ext uri="{9D8B030D-6E8A-4147-A177-3AD203B41FA5}">
                      <a16:colId xmlns:a16="http://schemas.microsoft.com/office/drawing/2014/main" val="684211681"/>
                    </a:ext>
                  </a:extLst>
                </a:gridCol>
                <a:gridCol w="334331">
                  <a:extLst>
                    <a:ext uri="{9D8B030D-6E8A-4147-A177-3AD203B41FA5}">
                      <a16:colId xmlns:a16="http://schemas.microsoft.com/office/drawing/2014/main" val="1758649648"/>
                    </a:ext>
                  </a:extLst>
                </a:gridCol>
              </a:tblGrid>
              <a:tr h="327658">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b="1" dirty="0">
                          <a:solidFill>
                            <a:schemeClr val="tx1"/>
                          </a:solidFill>
                        </a:rPr>
                        <a:t>4</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3</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2</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2"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857406236"/>
              </p:ext>
            </p:extLst>
          </p:nvPr>
        </p:nvGraphicFramePr>
        <p:xfrm>
          <a:off x="3997338" y="3058975"/>
          <a:ext cx="2005979"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3579">
                  <a:extLst>
                    <a:ext uri="{9D8B030D-6E8A-4147-A177-3AD203B41FA5}">
                      <a16:colId xmlns:a16="http://schemas.microsoft.com/office/drawing/2014/main" val="831540765"/>
                    </a:ext>
                  </a:extLst>
                </a:gridCol>
                <a:gridCol w="33508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833969" y="3064696"/>
            <a:ext cx="834459" cy="338554"/>
          </a:xfrm>
          <a:prstGeom prst="rect">
            <a:avLst/>
          </a:prstGeom>
          <a:noFill/>
        </p:spPr>
        <p:txBody>
          <a:bodyPr wrap="none" rtlCol="0">
            <a:spAutoFit/>
          </a:bodyPr>
          <a:lstStyle/>
          <a:p>
            <a:r>
              <a:rPr lang="it-IT" sz="1600" dirty="0"/>
              <a:t>Parent1</a:t>
            </a:r>
          </a:p>
        </p:txBody>
      </p:sp>
      <p:sp>
        <p:nvSpPr>
          <p:cNvPr id="14" name="CasellaDiTesto 13"/>
          <p:cNvSpPr txBox="1"/>
          <p:nvPr/>
        </p:nvSpPr>
        <p:spPr>
          <a:xfrm>
            <a:off x="849363" y="3493524"/>
            <a:ext cx="834459" cy="338554"/>
          </a:xfrm>
          <a:prstGeom prst="rect">
            <a:avLst/>
          </a:prstGeom>
          <a:noFill/>
        </p:spPr>
        <p:txBody>
          <a:bodyPr wrap="none" rtlCol="0">
            <a:spAutoFit/>
          </a:bodyPr>
          <a:lstStyle/>
          <a:p>
            <a:r>
              <a:rPr lang="it-IT" sz="1600" dirty="0"/>
              <a:t>Parent2</a:t>
            </a:r>
          </a:p>
        </p:txBody>
      </p:sp>
      <p:sp>
        <p:nvSpPr>
          <p:cNvPr id="15" name="CasellaDiTesto 14"/>
          <p:cNvSpPr txBox="1"/>
          <p:nvPr/>
        </p:nvSpPr>
        <p:spPr>
          <a:xfrm>
            <a:off x="6228443" y="3064696"/>
            <a:ext cx="705642" cy="338554"/>
          </a:xfrm>
          <a:prstGeom prst="rect">
            <a:avLst/>
          </a:prstGeom>
          <a:noFill/>
        </p:spPr>
        <p:txBody>
          <a:bodyPr wrap="none" rtlCol="0">
            <a:spAutoFit/>
          </a:bodyPr>
          <a:lstStyle/>
          <a:p>
            <a:r>
              <a:rPr lang="it-IT" sz="1600" dirty="0"/>
              <a:t>Child1</a:t>
            </a:r>
          </a:p>
        </p:txBody>
      </p:sp>
      <p:sp>
        <p:nvSpPr>
          <p:cNvPr id="16" name="CasellaDiTesto 15"/>
          <p:cNvSpPr txBox="1"/>
          <p:nvPr/>
        </p:nvSpPr>
        <p:spPr>
          <a:xfrm>
            <a:off x="6228443" y="3493524"/>
            <a:ext cx="705642" cy="338554"/>
          </a:xfrm>
          <a:prstGeom prst="rect">
            <a:avLst/>
          </a:prstGeom>
          <a:noFill/>
        </p:spPr>
        <p:txBody>
          <a:bodyPr wrap="none" rtlCol="0">
            <a:spAutoFit/>
          </a:bodyPr>
          <a:lstStyle/>
          <a:p>
            <a:r>
              <a:rPr lang="it-IT" sz="1600" dirty="0"/>
              <a:t>Child2</a:t>
            </a:r>
          </a:p>
        </p:txBody>
      </p:sp>
      <p:sp>
        <p:nvSpPr>
          <p:cNvPr id="6" name="CasellaDiTesto 5"/>
          <p:cNvSpPr txBox="1"/>
          <p:nvPr/>
        </p:nvSpPr>
        <p:spPr>
          <a:xfrm>
            <a:off x="538448" y="4090937"/>
            <a:ext cx="4682692" cy="1938992"/>
          </a:xfrm>
          <a:prstGeom prst="rect">
            <a:avLst/>
          </a:prstGeom>
          <a:noFill/>
        </p:spPr>
        <p:txBody>
          <a:bodyPr wrap="none" rtlCol="0">
            <a:spAutoFit/>
          </a:bodyPr>
          <a:lstStyle/>
          <a:p>
            <a:pPr marL="342900" indent="-342900">
              <a:buFont typeface="+mj-lt"/>
              <a:buAutoNum type="arabicPeriod"/>
            </a:pPr>
            <a:r>
              <a:rPr lang="it-IT" sz="1400" dirty="0"/>
              <a:t>Per ogni nodo </a:t>
            </a:r>
            <a:r>
              <a:rPr lang="it-IT" sz="1400" i="1" dirty="0"/>
              <a:t>j</a:t>
            </a:r>
            <a:r>
              <a:rPr lang="it-IT" sz="1400" dirty="0"/>
              <a:t> in Parent1, esclusi quelli del Settore1:</a:t>
            </a:r>
          </a:p>
          <a:p>
            <a:pPr marL="342900" indent="-342900">
              <a:buFont typeface="+mj-lt"/>
              <a:buAutoNum type="arabicPeriod"/>
            </a:pPr>
            <a:r>
              <a:rPr lang="it-IT" sz="1400" dirty="0"/>
              <a:t>Se </a:t>
            </a:r>
            <a:r>
              <a:rPr lang="it-IT" sz="1400" i="1" dirty="0"/>
              <a:t>j </a:t>
            </a:r>
            <a:r>
              <a:rPr lang="it-IT" sz="1400"/>
              <a:t>è nel </a:t>
            </a:r>
            <a:r>
              <a:rPr lang="it-IT" sz="1400" dirty="0"/>
              <a:t>Settore2 </a:t>
            </a:r>
          </a:p>
          <a:p>
            <a:pPr marL="857250" lvl="1" indent="-400050">
              <a:buFont typeface="+mj-lt"/>
              <a:buAutoNum type="romanUcPeriod"/>
            </a:pPr>
            <a:r>
              <a:rPr lang="it-IT" sz="1400" dirty="0"/>
              <a:t>Sostituisco </a:t>
            </a:r>
            <a:r>
              <a:rPr lang="it-IT" sz="1400" i="1" dirty="0"/>
              <a:t>j </a:t>
            </a:r>
            <a:r>
              <a:rPr lang="it-IT" sz="1400" dirty="0"/>
              <a:t>con l’elemento associato nel Settore2</a:t>
            </a:r>
          </a:p>
          <a:p>
            <a:pPr marL="857250" lvl="1" indent="-400050">
              <a:buFont typeface="+mj-lt"/>
              <a:buAutoNum type="romanUcPeriod"/>
            </a:pPr>
            <a:r>
              <a:rPr lang="it-IT" sz="1400" dirty="0"/>
              <a:t>Salto al punto 2</a:t>
            </a:r>
          </a:p>
          <a:p>
            <a:pPr marL="342900" indent="-342900">
              <a:buFont typeface="+mj-lt"/>
              <a:buAutoNum type="arabicPeriod"/>
            </a:pPr>
            <a:r>
              <a:rPr lang="it-IT" sz="1400" dirty="0"/>
              <a:t>Inserisco </a:t>
            </a:r>
            <a:r>
              <a:rPr lang="it-IT" sz="1400" i="1" dirty="0"/>
              <a:t>j</a:t>
            </a:r>
            <a:r>
              <a:rPr lang="it-IT" sz="1400" dirty="0"/>
              <a:t> nella posizione corrente</a:t>
            </a:r>
          </a:p>
          <a:p>
            <a:pPr marL="342900" indent="-342900">
              <a:buFont typeface="+mj-lt"/>
              <a:buAutoNum type="arabicPeriod"/>
            </a:pPr>
            <a:r>
              <a:rPr lang="it-IT" sz="1400" dirty="0"/>
              <a:t>Salto al punto 1</a:t>
            </a:r>
          </a:p>
          <a:p>
            <a:pPr marL="342900" indent="-342900">
              <a:buFont typeface="+mj-lt"/>
              <a:buAutoNum type="arabicPeriod"/>
            </a:pPr>
            <a:endParaRPr lang="it-IT" dirty="0"/>
          </a:p>
          <a:p>
            <a:pPr marL="800100" lvl="1" indent="-342900">
              <a:buFont typeface="+mj-lt"/>
              <a:buAutoNum type="arabicPeriod"/>
            </a:pPr>
            <a:endParaRPr lang="it-IT" dirty="0"/>
          </a:p>
        </p:txBody>
      </p:sp>
      <p:graphicFrame>
        <p:nvGraphicFramePr>
          <p:cNvPr id="1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467273503"/>
              </p:ext>
            </p:extLst>
          </p:nvPr>
        </p:nvGraphicFramePr>
        <p:xfrm>
          <a:off x="2810093" y="5927063"/>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6</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2</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5</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202147706"/>
              </p:ext>
            </p:extLst>
          </p:nvPr>
        </p:nvGraphicFramePr>
        <p:xfrm>
          <a:off x="2810094" y="5468966"/>
          <a:ext cx="2005979"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3579">
                  <a:extLst>
                    <a:ext uri="{9D8B030D-6E8A-4147-A177-3AD203B41FA5}">
                      <a16:colId xmlns:a16="http://schemas.microsoft.com/office/drawing/2014/main" val="831540765"/>
                    </a:ext>
                  </a:extLst>
                </a:gridCol>
                <a:gridCol w="33508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20" name="CasellaDiTesto 19"/>
          <p:cNvSpPr txBox="1"/>
          <p:nvPr/>
        </p:nvSpPr>
        <p:spPr>
          <a:xfrm>
            <a:off x="5041199" y="5474687"/>
            <a:ext cx="705642" cy="338554"/>
          </a:xfrm>
          <a:prstGeom prst="rect">
            <a:avLst/>
          </a:prstGeom>
          <a:noFill/>
        </p:spPr>
        <p:txBody>
          <a:bodyPr wrap="none" rtlCol="0">
            <a:spAutoFit/>
          </a:bodyPr>
          <a:lstStyle/>
          <a:p>
            <a:r>
              <a:rPr lang="it-IT" sz="1600" dirty="0"/>
              <a:t>Child1</a:t>
            </a:r>
          </a:p>
        </p:txBody>
      </p:sp>
      <p:sp>
        <p:nvSpPr>
          <p:cNvPr id="21" name="CasellaDiTesto 20"/>
          <p:cNvSpPr txBox="1"/>
          <p:nvPr/>
        </p:nvSpPr>
        <p:spPr>
          <a:xfrm>
            <a:off x="5041199" y="5916166"/>
            <a:ext cx="705642" cy="338554"/>
          </a:xfrm>
          <a:prstGeom prst="rect">
            <a:avLst/>
          </a:prstGeom>
          <a:noFill/>
        </p:spPr>
        <p:txBody>
          <a:bodyPr wrap="none" rtlCol="0">
            <a:spAutoFit/>
          </a:bodyPr>
          <a:lstStyle/>
          <a:p>
            <a:r>
              <a:rPr lang="it-IT" sz="1600" dirty="0"/>
              <a:t>Child2</a:t>
            </a:r>
          </a:p>
        </p:txBody>
      </p:sp>
    </p:spTree>
    <p:extLst>
      <p:ext uri="{BB962C8B-B14F-4D97-AF65-F5344CB8AC3E}">
        <p14:creationId xmlns:p14="http://schemas.microsoft.com/office/powerpoint/2010/main" val="222237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Operatori genetici</a:t>
            </a:r>
            <a:r>
              <a:rPr lang="it-IT" sz="4000">
                <a:solidFill>
                  <a:srgbClr val="FFFFFF"/>
                </a:solidFill>
              </a:rPr>
              <a:t>: Mutazione</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dirty="0">
                <a:solidFill>
                  <a:srgbClr val="FFFFFF"/>
                </a:solidFill>
              </a:rPr>
              <a:t>Due tipi di operatori di </a:t>
            </a:r>
            <a:r>
              <a:rPr lang="it-IT" sz="1800">
                <a:solidFill>
                  <a:srgbClr val="FFFFFF"/>
                </a:solidFill>
              </a:rPr>
              <a:t>mutazione sono stati implementati</a:t>
            </a:r>
            <a:r>
              <a:rPr lang="it-IT" sz="1800" dirty="0">
                <a:solidFill>
                  <a:srgbClr val="FFFFFF"/>
                </a:solidFill>
              </a:rPr>
              <a:t>: </a:t>
            </a:r>
          </a:p>
          <a:p>
            <a:pPr>
              <a:buFont typeface="Wingdings" panose="05000000000000000000" pitchFamily="2" charset="2"/>
              <a:buChar char="Ø"/>
            </a:pPr>
            <a:endParaRPr lang="it-IT" sz="1800" dirty="0">
              <a:solidFill>
                <a:srgbClr val="FFFFFF"/>
              </a:solidFill>
            </a:endParaRPr>
          </a:p>
          <a:p>
            <a:pPr lvl="1">
              <a:buFont typeface="Wingdings" panose="05000000000000000000" pitchFamily="2" charset="2"/>
              <a:buChar char="Ø"/>
            </a:pPr>
            <a:r>
              <a:rPr lang="it-IT" sz="1600" dirty="0">
                <a:solidFill>
                  <a:srgbClr val="FFFFFF"/>
                </a:solidFill>
              </a:rPr>
              <a:t>Mutazione a inversione: inverte gli elementi all’interno di una stringa posizionandoli in ordine inverso;</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600">
                <a:solidFill>
                  <a:srgbClr val="FFFFFF"/>
                </a:solidFill>
              </a:rPr>
              <a:t>Mutazione a scambio: </a:t>
            </a:r>
            <a:r>
              <a:rPr lang="it-IT" sz="1600" dirty="0">
                <a:solidFill>
                  <a:srgbClr val="FFFFFF"/>
                </a:solidFill>
              </a:rPr>
              <a:t>prende un numero M di elementi interni alla stringa e li scambia in maniera casuale</a:t>
            </a:r>
          </a:p>
          <a:p>
            <a:pPr lvl="1">
              <a:buFont typeface="Wingdings" panose="05000000000000000000" pitchFamily="2" charset="2"/>
              <a:buChar char="Ø"/>
            </a:pPr>
            <a:endParaRPr lang="it-IT" sz="1200" baseline="-25000" dirty="0">
              <a:solidFill>
                <a:srgbClr val="FFFFFF"/>
              </a:solidFill>
            </a:endParaRPr>
          </a:p>
        </p:txBody>
      </p:sp>
      <p:graphicFrame>
        <p:nvGraphicFramePr>
          <p:cNvPr id="2"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4791602"/>
              </p:ext>
            </p:extLst>
          </p:nvPr>
        </p:nvGraphicFramePr>
        <p:xfrm>
          <a:off x="1005510" y="4112891"/>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algn="ctr"/>
                      <a:r>
                        <a:rPr lang="it-IT">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9" name="Tabella 2">
            <a:extLst>
              <a:ext uri="{FF2B5EF4-FFF2-40B4-BE49-F238E27FC236}">
                <a16:creationId xmlns:a16="http://schemas.microsoft.com/office/drawing/2014/main" id="{60377989-B2F9-42DC-87E0-502E5E224B2D}"/>
              </a:ext>
            </a:extLst>
          </p:cNvPr>
          <p:cNvGraphicFramePr>
            <a:graphicFrameLocks noGrp="1"/>
          </p:cNvGraphicFramePr>
          <p:nvPr>
            <p:extLst>
              <p:ext uri="{D42A27DB-BD31-4B8C-83A1-F6EECF244321}">
                <p14:modId xmlns:p14="http://schemas.microsoft.com/office/powerpoint/2010/main" val="652272268"/>
              </p:ext>
            </p:extLst>
          </p:nvPr>
        </p:nvGraphicFramePr>
        <p:xfrm>
          <a:off x="3885193" y="3056893"/>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marL="0" algn="ctr" defTabSz="914400" rtl="0" eaLnBrk="1" latinLnBrk="0" hangingPunct="1"/>
                      <a:r>
                        <a:rPr lang="it-IT" sz="1800" b="1" kern="120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dirty="0">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algn="ctr" defTabSz="914400" rtl="0" eaLnBrk="1" latinLnBrk="0" hangingPunct="1"/>
                      <a:r>
                        <a:rPr lang="it-IT" sz="1800" b="1" kern="120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algn="ctr" defTabSz="914400" rtl="0" eaLnBrk="1" latinLnBrk="0" hangingPunct="1"/>
                      <a:r>
                        <a:rPr lang="it-IT" sz="1800" b="1" kern="1200" dirty="0">
                          <a:solidFill>
                            <a:schemeClr val="tx1"/>
                          </a:solidFill>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9182149"/>
                  </a:ext>
                </a:extLst>
              </a:tr>
            </a:tbl>
          </a:graphicData>
        </a:graphic>
      </p:graphicFrame>
      <p:graphicFrame>
        <p:nvGraphicFramePr>
          <p:cNvPr id="10" name="Tabella 2">
            <a:extLst>
              <a:ext uri="{FF2B5EF4-FFF2-40B4-BE49-F238E27FC236}">
                <a16:creationId xmlns:a16="http://schemas.microsoft.com/office/drawing/2014/main" id="{34333FA5-9195-4045-8887-F74F73283C4C}"/>
              </a:ext>
            </a:extLst>
          </p:cNvPr>
          <p:cNvGraphicFramePr>
            <a:graphicFrameLocks noGrp="1"/>
          </p:cNvGraphicFramePr>
          <p:nvPr>
            <p:extLst>
              <p:ext uri="{D42A27DB-BD31-4B8C-83A1-F6EECF244321}">
                <p14:modId xmlns:p14="http://schemas.microsoft.com/office/powerpoint/2010/main" val="1321429281"/>
              </p:ext>
            </p:extLst>
          </p:nvPr>
        </p:nvGraphicFramePr>
        <p:xfrm>
          <a:off x="3911827" y="5183293"/>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marL="0" algn="ctr" defTabSz="914400" rtl="0" eaLnBrk="1" latinLnBrk="0" hangingPunct="1"/>
                      <a:r>
                        <a:rPr lang="it-IT" sz="1800" b="1" kern="120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dirty="0">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dirty="0">
                          <a:solidFill>
                            <a:schemeClr val="tx1"/>
                          </a:solidFill>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9182149"/>
                  </a:ext>
                </a:extLst>
              </a:tr>
            </a:tbl>
          </a:graphicData>
        </a:graphic>
      </p:graphicFrame>
      <p:cxnSp>
        <p:nvCxnSpPr>
          <p:cNvPr id="7" name="Connettore 2 6">
            <a:extLst>
              <a:ext uri="{FF2B5EF4-FFF2-40B4-BE49-F238E27FC236}">
                <a16:creationId xmlns:a16="http://schemas.microsoft.com/office/drawing/2014/main" id="{FB73A7F6-B0C8-41EC-9406-2C5726A92E00}"/>
              </a:ext>
            </a:extLst>
          </p:cNvPr>
          <p:cNvCxnSpPr/>
          <p:nvPr/>
        </p:nvCxnSpPr>
        <p:spPr>
          <a:xfrm flipV="1">
            <a:off x="3424664" y="3585410"/>
            <a:ext cx="394569" cy="61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35E6DD74-709A-4DEF-B48F-5219A4B68C45}"/>
              </a:ext>
            </a:extLst>
          </p:cNvPr>
          <p:cNvCxnSpPr>
            <a:cxnSpLocks/>
          </p:cNvCxnSpPr>
          <p:nvPr/>
        </p:nvCxnSpPr>
        <p:spPr>
          <a:xfrm>
            <a:off x="3426141" y="4372792"/>
            <a:ext cx="394569" cy="61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947E9D4F-940F-4D6A-92FE-EFCCC5A07907}"/>
              </a:ext>
            </a:extLst>
          </p:cNvPr>
          <p:cNvSpPr txBox="1"/>
          <p:nvPr/>
        </p:nvSpPr>
        <p:spPr>
          <a:xfrm>
            <a:off x="4176989" y="3447701"/>
            <a:ext cx="1686757" cy="307777"/>
          </a:xfrm>
          <a:prstGeom prst="rect">
            <a:avLst/>
          </a:prstGeom>
          <a:noFill/>
        </p:spPr>
        <p:txBody>
          <a:bodyPr wrap="square" rtlCol="0">
            <a:spAutoFit/>
          </a:bodyPr>
          <a:lstStyle/>
          <a:p>
            <a:pPr algn="ctr"/>
            <a:r>
              <a:rPr lang="it-IT" sz="1400" i="1"/>
              <a:t>Swap Mutation</a:t>
            </a:r>
          </a:p>
        </p:txBody>
      </p:sp>
      <p:sp>
        <p:nvSpPr>
          <p:cNvPr id="17" name="CasellaDiTesto 16">
            <a:extLst>
              <a:ext uri="{FF2B5EF4-FFF2-40B4-BE49-F238E27FC236}">
                <a16:creationId xmlns:a16="http://schemas.microsoft.com/office/drawing/2014/main" id="{C8C70756-9A20-4598-A413-614AB84F56D5}"/>
              </a:ext>
            </a:extLst>
          </p:cNvPr>
          <p:cNvSpPr txBox="1"/>
          <p:nvPr/>
        </p:nvSpPr>
        <p:spPr>
          <a:xfrm>
            <a:off x="4176989" y="4817292"/>
            <a:ext cx="1686757" cy="307777"/>
          </a:xfrm>
          <a:prstGeom prst="rect">
            <a:avLst/>
          </a:prstGeom>
          <a:noFill/>
        </p:spPr>
        <p:txBody>
          <a:bodyPr wrap="square" rtlCol="0">
            <a:spAutoFit/>
          </a:bodyPr>
          <a:lstStyle/>
          <a:p>
            <a:pPr algn="ctr"/>
            <a:r>
              <a:rPr lang="it-IT" sz="1400" i="1"/>
              <a:t>Inversion Mutation</a:t>
            </a:r>
          </a:p>
        </p:txBody>
      </p:sp>
      <p:cxnSp>
        <p:nvCxnSpPr>
          <p:cNvPr id="14" name="Connettore 2 13">
            <a:extLst>
              <a:ext uri="{FF2B5EF4-FFF2-40B4-BE49-F238E27FC236}">
                <a16:creationId xmlns:a16="http://schemas.microsoft.com/office/drawing/2014/main" id="{A7E0732C-51AA-4947-B9B0-3CCF15EA5FD4}"/>
              </a:ext>
            </a:extLst>
          </p:cNvPr>
          <p:cNvCxnSpPr/>
          <p:nvPr/>
        </p:nvCxnSpPr>
        <p:spPr>
          <a:xfrm flipV="1">
            <a:off x="3424664" y="3597296"/>
            <a:ext cx="394569" cy="6144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F68B5B78-0772-40B5-9037-BBA2F033594E}"/>
              </a:ext>
            </a:extLst>
          </p:cNvPr>
          <p:cNvCxnSpPr>
            <a:cxnSpLocks/>
          </p:cNvCxnSpPr>
          <p:nvPr/>
        </p:nvCxnSpPr>
        <p:spPr>
          <a:xfrm>
            <a:off x="3426141" y="4384678"/>
            <a:ext cx="394569" cy="6144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652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 </a:t>
            </a:r>
            <a:r>
              <a:rPr lang="it-IT" sz="4000" dirty="0" err="1">
                <a:solidFill>
                  <a:srgbClr val="FFFFFF"/>
                </a:solidFill>
              </a:rPr>
              <a:t>Inversion</a:t>
            </a:r>
            <a:r>
              <a:rPr lang="it-IT" sz="4000" dirty="0">
                <a:solidFill>
                  <a:srgbClr val="FFFFFF"/>
                </a:solidFill>
              </a:rPr>
              <a:t> </a:t>
            </a:r>
            <a:r>
              <a:rPr lang="it-IT" sz="4000" dirty="0" err="1">
                <a:solidFill>
                  <a:srgbClr val="FFFFFF"/>
                </a:solidFill>
              </a:rPr>
              <a:t>Mutation</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una stringa di N elementi in ingresso, si seleziona una </a:t>
            </a:r>
            <a:r>
              <a:rPr lang="it-IT" sz="1800" dirty="0" err="1">
                <a:solidFill>
                  <a:srgbClr val="FFFFFF"/>
                </a:solidFill>
              </a:rPr>
              <a:t>sottolista</a:t>
            </a:r>
            <a:r>
              <a:rPr lang="it-IT" sz="1800" dirty="0">
                <a:solidFill>
                  <a:srgbClr val="FFFFFF"/>
                </a:solidFill>
              </a:rPr>
              <a:t> di range massimo definito come parametro di input della funzione ( </a:t>
            </a:r>
            <a:r>
              <a:rPr lang="it-IT" sz="1800" i="1" dirty="0">
                <a:solidFill>
                  <a:srgbClr val="FFFFFF"/>
                </a:solidFill>
              </a:rPr>
              <a:t>r</a:t>
            </a:r>
            <a:r>
              <a:rPr lang="it-IT" sz="1800" dirty="0">
                <a:solidFill>
                  <a:srgbClr val="FFFFFF"/>
                </a:solidFill>
              </a:rPr>
              <a:t> ).</a:t>
            </a:r>
          </a:p>
          <a:p>
            <a:pPr>
              <a:buFont typeface="Wingdings" panose="05000000000000000000" pitchFamily="2" charset="2"/>
              <a:buChar char="Ø"/>
            </a:pPr>
            <a:r>
              <a:rPr lang="it-IT" sz="1800" dirty="0">
                <a:solidFill>
                  <a:srgbClr val="FFFFFF"/>
                </a:solidFill>
              </a:rPr>
              <a:t>La </a:t>
            </a:r>
            <a:r>
              <a:rPr lang="it-IT" sz="1800" dirty="0" err="1">
                <a:solidFill>
                  <a:srgbClr val="FFFFFF"/>
                </a:solidFill>
              </a:rPr>
              <a:t>sottolista</a:t>
            </a:r>
            <a:r>
              <a:rPr lang="it-IT" sz="1800" dirty="0">
                <a:solidFill>
                  <a:srgbClr val="FFFFFF"/>
                </a:solidFill>
              </a:rPr>
              <a:t> così definita passa per una variabile temporanea per essere invertita. </a:t>
            </a:r>
          </a:p>
          <a:p>
            <a:pPr>
              <a:buFont typeface="Wingdings" panose="05000000000000000000" pitchFamily="2" charset="2"/>
              <a:buChar char="Ø"/>
            </a:pPr>
            <a:r>
              <a:rPr lang="it-IT" sz="1800" dirty="0">
                <a:solidFill>
                  <a:srgbClr val="FFFFFF"/>
                </a:solidFill>
              </a:rPr>
              <a:t>La soluzione costruita è ciò che resta da inserire in </a:t>
            </a:r>
            <a:r>
              <a:rPr lang="it-IT" sz="1800" dirty="0" err="1">
                <a:solidFill>
                  <a:srgbClr val="FFFFFF"/>
                </a:solidFill>
              </a:rPr>
              <a:t>New_breed</a:t>
            </a:r>
            <a:r>
              <a:rPr lang="it-IT" sz="1800" dirty="0">
                <a:solidFill>
                  <a:srgbClr val="FFFFFF"/>
                </a:solidFill>
              </a:rPr>
              <a:t> a partire da </a:t>
            </a:r>
            <a:r>
              <a:rPr lang="it-IT" sz="1800" dirty="0" err="1">
                <a:solidFill>
                  <a:srgbClr val="FFFFFF"/>
                </a:solidFill>
              </a:rPr>
              <a:t>Breed</a:t>
            </a:r>
            <a:r>
              <a:rPr lang="it-IT" sz="1800" dirty="0">
                <a:solidFill>
                  <a:srgbClr val="FFFFFF"/>
                </a:solidFill>
              </a:rPr>
              <a:t>.</a:t>
            </a:r>
          </a:p>
          <a:p>
            <a:pPr>
              <a:buFont typeface="Wingdings" panose="05000000000000000000" pitchFamily="2" charset="2"/>
              <a:buChar char="Ø"/>
            </a:pPr>
            <a:r>
              <a:rPr lang="it-IT" sz="1800">
                <a:solidFill>
                  <a:srgbClr val="FFFFFF"/>
                </a:solidFill>
              </a:rPr>
              <a:t>Nel caso la soluzione in uscita dovesse essere inammissibile essa subirà un termine di penalità nella sua fitness .</a:t>
            </a:r>
            <a:endParaRPr lang="it-IT" sz="1800" dirty="0">
              <a:solidFill>
                <a:srgbClr val="FFFFFF"/>
              </a:solidFill>
            </a:endParaRPr>
          </a:p>
        </p:txBody>
      </p:sp>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nvGraphicFramePr>
        <p:xfrm>
          <a:off x="2853709" y="326517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1947087" y="3264056"/>
            <a:ext cx="678904" cy="338554"/>
          </a:xfrm>
          <a:prstGeom prst="rect">
            <a:avLst/>
          </a:prstGeom>
          <a:noFill/>
        </p:spPr>
        <p:txBody>
          <a:bodyPr wrap="none" rtlCol="0">
            <a:spAutoFit/>
          </a:bodyPr>
          <a:lstStyle/>
          <a:p>
            <a:r>
              <a:rPr lang="it-IT" sz="1600" dirty="0" err="1"/>
              <a:t>Breed</a:t>
            </a:r>
            <a:endParaRPr lang="it-IT" sz="1600" dirty="0"/>
          </a:p>
        </p:txBody>
      </p:sp>
      <p:pic>
        <p:nvPicPr>
          <p:cNvPr id="7" name="Immagine 6">
            <a:extLst>
              <a:ext uri="{FF2B5EF4-FFF2-40B4-BE49-F238E27FC236}">
                <a16:creationId xmlns:a16="http://schemas.microsoft.com/office/drawing/2014/main" id="{F6278439-FE38-425A-ABEB-A77EFB207D75}"/>
              </a:ext>
            </a:extLst>
          </p:cNvPr>
          <p:cNvPicPr>
            <a:picLocks noChangeAspect="1"/>
          </p:cNvPicPr>
          <p:nvPr/>
        </p:nvPicPr>
        <p:blipFill>
          <a:blip r:embed="rId2"/>
          <a:stretch>
            <a:fillRect/>
          </a:stretch>
        </p:blipFill>
        <p:spPr>
          <a:xfrm>
            <a:off x="2063425" y="2424044"/>
            <a:ext cx="3495675" cy="542925"/>
          </a:xfrm>
          <a:prstGeom prst="rect">
            <a:avLst/>
          </a:prstGeom>
        </p:spPr>
      </p:pic>
      <p:cxnSp>
        <p:nvCxnSpPr>
          <p:cNvPr id="17" name="Connettore 2 16">
            <a:extLst>
              <a:ext uri="{FF2B5EF4-FFF2-40B4-BE49-F238E27FC236}">
                <a16:creationId xmlns:a16="http://schemas.microsoft.com/office/drawing/2014/main" id="{B8877006-664D-402E-BEEC-8AAF0CBF5B63}"/>
              </a:ext>
            </a:extLst>
          </p:cNvPr>
          <p:cNvCxnSpPr/>
          <p:nvPr/>
        </p:nvCxnSpPr>
        <p:spPr>
          <a:xfrm flipV="1">
            <a:off x="2286539" y="3670113"/>
            <a:ext cx="856156" cy="346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CD4A2684-97E9-4CD8-94C8-8EA4593E1F76}"/>
              </a:ext>
            </a:extLst>
          </p:cNvPr>
          <p:cNvCxnSpPr>
            <a:cxnSpLocks/>
          </p:cNvCxnSpPr>
          <p:nvPr/>
        </p:nvCxnSpPr>
        <p:spPr>
          <a:xfrm flipH="1" flipV="1">
            <a:off x="4527708" y="3670114"/>
            <a:ext cx="852160" cy="346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18A7A79E-1E8B-41CE-86C8-C84B590F96FB}"/>
              </a:ext>
            </a:extLst>
          </p:cNvPr>
          <p:cNvSpPr txBox="1"/>
          <p:nvPr/>
        </p:nvSpPr>
        <p:spPr>
          <a:xfrm>
            <a:off x="937924" y="3991192"/>
            <a:ext cx="1999586"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r)</a:t>
            </a:r>
          </a:p>
        </p:txBody>
      </p:sp>
      <p:sp>
        <p:nvSpPr>
          <p:cNvPr id="31" name="CasellaDiTesto 30">
            <a:extLst>
              <a:ext uri="{FF2B5EF4-FFF2-40B4-BE49-F238E27FC236}">
                <a16:creationId xmlns:a16="http://schemas.microsoft.com/office/drawing/2014/main" id="{644452C3-2F01-4F81-A930-812BF669C98A}"/>
              </a:ext>
            </a:extLst>
          </p:cNvPr>
          <p:cNvSpPr txBox="1"/>
          <p:nvPr/>
        </p:nvSpPr>
        <p:spPr>
          <a:xfrm>
            <a:off x="4732918" y="3986579"/>
            <a:ext cx="2116798" cy="307777"/>
          </a:xfrm>
          <a:prstGeom prst="rect">
            <a:avLst/>
          </a:prstGeom>
          <a:noFill/>
        </p:spPr>
        <p:txBody>
          <a:bodyPr wrap="none" rtlCol="0">
            <a:spAutoFit/>
          </a:bodyPr>
          <a:lstStyle/>
          <a:p>
            <a:r>
              <a:rPr lang="it-IT" sz="1400" dirty="0" err="1"/>
              <a:t>randint</a:t>
            </a:r>
            <a:r>
              <a:rPr lang="it-IT" sz="1400" dirty="0"/>
              <a:t>(index1, index1 + r)</a:t>
            </a:r>
          </a:p>
        </p:txBody>
      </p:sp>
      <p:cxnSp>
        <p:nvCxnSpPr>
          <p:cNvPr id="29" name="Connettore 2 28">
            <a:extLst>
              <a:ext uri="{FF2B5EF4-FFF2-40B4-BE49-F238E27FC236}">
                <a16:creationId xmlns:a16="http://schemas.microsoft.com/office/drawing/2014/main" id="{8D9D9A0E-7254-4D20-8674-0AE5D92D8E5C}"/>
              </a:ext>
            </a:extLst>
          </p:cNvPr>
          <p:cNvCxnSpPr>
            <a:cxnSpLocks/>
          </p:cNvCxnSpPr>
          <p:nvPr/>
        </p:nvCxnSpPr>
        <p:spPr>
          <a:xfrm>
            <a:off x="3856699" y="3723216"/>
            <a:ext cx="0" cy="73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ella 2">
            <a:extLst>
              <a:ext uri="{FF2B5EF4-FFF2-40B4-BE49-F238E27FC236}">
                <a16:creationId xmlns:a16="http://schemas.microsoft.com/office/drawing/2014/main" id="{534F4482-7905-4B17-A6E8-D4E35489DE6C}"/>
              </a:ext>
            </a:extLst>
          </p:cNvPr>
          <p:cNvGraphicFramePr>
            <a:graphicFrameLocks noGrp="1"/>
          </p:cNvGraphicFramePr>
          <p:nvPr/>
        </p:nvGraphicFramePr>
        <p:xfrm>
          <a:off x="2853709" y="460368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7" name="CasellaDiTesto 36">
            <a:extLst>
              <a:ext uri="{FF2B5EF4-FFF2-40B4-BE49-F238E27FC236}">
                <a16:creationId xmlns:a16="http://schemas.microsoft.com/office/drawing/2014/main" id="{B8B8930F-D551-4E20-9ACD-40E07B055AA5}"/>
              </a:ext>
            </a:extLst>
          </p:cNvPr>
          <p:cNvSpPr txBox="1"/>
          <p:nvPr/>
        </p:nvSpPr>
        <p:spPr>
          <a:xfrm>
            <a:off x="1620529" y="4620048"/>
            <a:ext cx="1158779" cy="338554"/>
          </a:xfrm>
          <a:prstGeom prst="rect">
            <a:avLst/>
          </a:prstGeom>
          <a:noFill/>
        </p:spPr>
        <p:txBody>
          <a:bodyPr wrap="none" rtlCol="0">
            <a:spAutoFit/>
          </a:bodyPr>
          <a:lstStyle/>
          <a:p>
            <a:r>
              <a:rPr lang="it-IT" sz="1600" dirty="0" err="1"/>
              <a:t>New_breed</a:t>
            </a:r>
            <a:endParaRPr lang="it-IT" sz="1600" dirty="0"/>
          </a:p>
        </p:txBody>
      </p:sp>
      <p:cxnSp>
        <p:nvCxnSpPr>
          <p:cNvPr id="33" name="Connettore 2 32">
            <a:extLst>
              <a:ext uri="{FF2B5EF4-FFF2-40B4-BE49-F238E27FC236}">
                <a16:creationId xmlns:a16="http://schemas.microsoft.com/office/drawing/2014/main" id="{67B2DA6A-2246-489F-8D56-344B1C403CDE}"/>
              </a:ext>
            </a:extLst>
          </p:cNvPr>
          <p:cNvCxnSpPr/>
          <p:nvPr/>
        </p:nvCxnSpPr>
        <p:spPr>
          <a:xfrm>
            <a:off x="3856699" y="5078027"/>
            <a:ext cx="0" cy="648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Tabella 2">
            <a:extLst>
              <a:ext uri="{FF2B5EF4-FFF2-40B4-BE49-F238E27FC236}">
                <a16:creationId xmlns:a16="http://schemas.microsoft.com/office/drawing/2014/main" id="{E40606C2-3253-49E9-AB69-0FF7061CDA3F}"/>
              </a:ext>
            </a:extLst>
          </p:cNvPr>
          <p:cNvGraphicFramePr>
            <a:graphicFrameLocks noGrp="1"/>
          </p:cNvGraphicFramePr>
          <p:nvPr/>
        </p:nvGraphicFramePr>
        <p:xfrm>
          <a:off x="2853709" y="5915979"/>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41" name="CasellaDiTesto 40">
            <a:extLst>
              <a:ext uri="{FF2B5EF4-FFF2-40B4-BE49-F238E27FC236}">
                <a16:creationId xmlns:a16="http://schemas.microsoft.com/office/drawing/2014/main" id="{D967F582-83C4-496B-B67C-1CDDC20284B0}"/>
              </a:ext>
            </a:extLst>
          </p:cNvPr>
          <p:cNvSpPr txBox="1"/>
          <p:nvPr/>
        </p:nvSpPr>
        <p:spPr>
          <a:xfrm>
            <a:off x="1879048" y="5905082"/>
            <a:ext cx="873957" cy="338554"/>
          </a:xfrm>
          <a:prstGeom prst="rect">
            <a:avLst/>
          </a:prstGeom>
          <a:noFill/>
        </p:spPr>
        <p:txBody>
          <a:bodyPr wrap="none" rtlCol="0">
            <a:spAutoFit/>
          </a:bodyPr>
          <a:lstStyle/>
          <a:p>
            <a:r>
              <a:rPr lang="it-IT" sz="1600" dirty="0"/>
              <a:t>Solution</a:t>
            </a:r>
          </a:p>
        </p:txBody>
      </p:sp>
    </p:spTree>
    <p:extLst>
      <p:ext uri="{BB962C8B-B14F-4D97-AF65-F5344CB8AC3E}">
        <p14:creationId xmlns:p14="http://schemas.microsoft.com/office/powerpoint/2010/main" val="703158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 Swap </a:t>
            </a:r>
            <a:r>
              <a:rPr lang="it-IT" sz="4000" dirty="0" err="1">
                <a:solidFill>
                  <a:srgbClr val="FFFFFF"/>
                </a:solidFill>
              </a:rPr>
              <a:t>Mutation</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una stringa di N elementi in ingresso, si seleziona due indici per un numero di volte pari a </a:t>
            </a:r>
            <a:r>
              <a:rPr lang="it-IT" sz="1800" i="1" dirty="0" err="1">
                <a:solidFill>
                  <a:srgbClr val="FFFFFF"/>
                </a:solidFill>
              </a:rPr>
              <a:t>swap_count</a:t>
            </a:r>
            <a:r>
              <a:rPr lang="it-IT" sz="1800" dirty="0">
                <a:solidFill>
                  <a:srgbClr val="FFFFFF"/>
                </a:solidFill>
              </a:rPr>
              <a:t>. </a:t>
            </a:r>
          </a:p>
          <a:p>
            <a:pPr>
              <a:buFont typeface="Wingdings" panose="05000000000000000000" pitchFamily="2" charset="2"/>
              <a:buChar char="Ø"/>
            </a:pPr>
            <a:r>
              <a:rPr lang="it-IT" sz="1800" dirty="0">
                <a:solidFill>
                  <a:srgbClr val="FFFFFF"/>
                </a:solidFill>
              </a:rPr>
              <a:t>Gli elementi di indici pari a quelli </a:t>
            </a:r>
            <a:r>
              <a:rPr lang="it-IT" sz="1800" dirty="0" err="1">
                <a:solidFill>
                  <a:srgbClr val="FFFFFF"/>
                </a:solidFill>
              </a:rPr>
              <a:t>randomicamente</a:t>
            </a:r>
            <a:r>
              <a:rPr lang="it-IT" sz="1800" dirty="0">
                <a:solidFill>
                  <a:srgbClr val="FFFFFF"/>
                </a:solidFill>
              </a:rPr>
              <a:t> definiti vengono tra loro scambiati. </a:t>
            </a:r>
          </a:p>
          <a:p>
            <a:pPr>
              <a:buFont typeface="Wingdings" panose="05000000000000000000" pitchFamily="2" charset="2"/>
              <a:buChar char="Ø"/>
            </a:pPr>
            <a:r>
              <a:rPr lang="it-IT" sz="1800">
                <a:solidFill>
                  <a:srgbClr val="FFFFFF"/>
                </a:solidFill>
              </a:rPr>
              <a:t>Nel caso la soluzione in uscita dovesse essere inammissibile essa subirà un termine di penalità nella sua fitness .</a:t>
            </a:r>
            <a:endParaRPr lang="it-IT" sz="1800" dirty="0">
              <a:solidFill>
                <a:srgbClr val="FFFFFF"/>
              </a:solidFill>
            </a:endParaRPr>
          </a:p>
        </p:txBody>
      </p:sp>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nvGraphicFramePr>
        <p:xfrm>
          <a:off x="2853709" y="326517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1947087" y="3264056"/>
            <a:ext cx="678904" cy="338554"/>
          </a:xfrm>
          <a:prstGeom prst="rect">
            <a:avLst/>
          </a:prstGeom>
          <a:noFill/>
        </p:spPr>
        <p:txBody>
          <a:bodyPr wrap="none" rtlCol="0">
            <a:spAutoFit/>
          </a:bodyPr>
          <a:lstStyle/>
          <a:p>
            <a:r>
              <a:rPr lang="it-IT" sz="1600" dirty="0" err="1"/>
              <a:t>Breed</a:t>
            </a:r>
            <a:endParaRPr lang="it-IT" sz="1600" dirty="0"/>
          </a:p>
        </p:txBody>
      </p:sp>
      <p:cxnSp>
        <p:nvCxnSpPr>
          <p:cNvPr id="17" name="Connettore 2 16">
            <a:extLst>
              <a:ext uri="{FF2B5EF4-FFF2-40B4-BE49-F238E27FC236}">
                <a16:creationId xmlns:a16="http://schemas.microsoft.com/office/drawing/2014/main" id="{B8877006-664D-402E-BEEC-8AAF0CBF5B63}"/>
              </a:ext>
            </a:extLst>
          </p:cNvPr>
          <p:cNvCxnSpPr/>
          <p:nvPr/>
        </p:nvCxnSpPr>
        <p:spPr>
          <a:xfrm flipV="1">
            <a:off x="2286539" y="3670113"/>
            <a:ext cx="856156" cy="346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CD4A2684-97E9-4CD8-94C8-8EA4593E1F76}"/>
              </a:ext>
            </a:extLst>
          </p:cNvPr>
          <p:cNvCxnSpPr>
            <a:cxnSpLocks/>
          </p:cNvCxnSpPr>
          <p:nvPr/>
        </p:nvCxnSpPr>
        <p:spPr>
          <a:xfrm flipH="1" flipV="1">
            <a:off x="4527708" y="3670114"/>
            <a:ext cx="852160" cy="346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18A7A79E-1E8B-41CE-86C8-C84B590F96FB}"/>
              </a:ext>
            </a:extLst>
          </p:cNvPr>
          <p:cNvSpPr txBox="1"/>
          <p:nvPr/>
        </p:nvSpPr>
        <p:spPr>
          <a:xfrm>
            <a:off x="937924" y="3991192"/>
            <a:ext cx="2028440"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1)</a:t>
            </a:r>
          </a:p>
        </p:txBody>
      </p:sp>
      <p:sp>
        <p:nvSpPr>
          <p:cNvPr id="31" name="CasellaDiTesto 30">
            <a:extLst>
              <a:ext uri="{FF2B5EF4-FFF2-40B4-BE49-F238E27FC236}">
                <a16:creationId xmlns:a16="http://schemas.microsoft.com/office/drawing/2014/main" id="{644452C3-2F01-4F81-A930-812BF669C98A}"/>
              </a:ext>
            </a:extLst>
          </p:cNvPr>
          <p:cNvSpPr txBox="1"/>
          <p:nvPr/>
        </p:nvSpPr>
        <p:spPr>
          <a:xfrm>
            <a:off x="4732918" y="3986579"/>
            <a:ext cx="2028440"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1)</a:t>
            </a:r>
          </a:p>
        </p:txBody>
      </p:sp>
      <p:cxnSp>
        <p:nvCxnSpPr>
          <p:cNvPr id="29" name="Connettore 2 28">
            <a:extLst>
              <a:ext uri="{FF2B5EF4-FFF2-40B4-BE49-F238E27FC236}">
                <a16:creationId xmlns:a16="http://schemas.microsoft.com/office/drawing/2014/main" id="{8D9D9A0E-7254-4D20-8674-0AE5D92D8E5C}"/>
              </a:ext>
            </a:extLst>
          </p:cNvPr>
          <p:cNvCxnSpPr>
            <a:cxnSpLocks/>
          </p:cNvCxnSpPr>
          <p:nvPr/>
        </p:nvCxnSpPr>
        <p:spPr>
          <a:xfrm>
            <a:off x="3856699" y="3723216"/>
            <a:ext cx="0" cy="1088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Tabella 2">
            <a:extLst>
              <a:ext uri="{FF2B5EF4-FFF2-40B4-BE49-F238E27FC236}">
                <a16:creationId xmlns:a16="http://schemas.microsoft.com/office/drawing/2014/main" id="{E40606C2-3253-49E9-AB69-0FF7061CDA3F}"/>
              </a:ext>
            </a:extLst>
          </p:cNvPr>
          <p:cNvGraphicFramePr>
            <a:graphicFrameLocks noGrp="1"/>
          </p:cNvGraphicFramePr>
          <p:nvPr/>
        </p:nvGraphicFramePr>
        <p:xfrm>
          <a:off x="2853709" y="501396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41" name="CasellaDiTesto 40">
            <a:extLst>
              <a:ext uri="{FF2B5EF4-FFF2-40B4-BE49-F238E27FC236}">
                <a16:creationId xmlns:a16="http://schemas.microsoft.com/office/drawing/2014/main" id="{D967F582-83C4-496B-B67C-1CDDC20284B0}"/>
              </a:ext>
            </a:extLst>
          </p:cNvPr>
          <p:cNvSpPr txBox="1"/>
          <p:nvPr/>
        </p:nvSpPr>
        <p:spPr>
          <a:xfrm>
            <a:off x="1879048" y="5003063"/>
            <a:ext cx="873957" cy="338554"/>
          </a:xfrm>
          <a:prstGeom prst="rect">
            <a:avLst/>
          </a:prstGeom>
          <a:noFill/>
        </p:spPr>
        <p:txBody>
          <a:bodyPr wrap="none" rtlCol="0">
            <a:spAutoFit/>
          </a:bodyPr>
          <a:lstStyle/>
          <a:p>
            <a:r>
              <a:rPr lang="it-IT" sz="1600" dirty="0"/>
              <a:t>Solution</a:t>
            </a:r>
          </a:p>
        </p:txBody>
      </p:sp>
      <p:pic>
        <p:nvPicPr>
          <p:cNvPr id="6" name="Immagine 5">
            <a:extLst>
              <a:ext uri="{FF2B5EF4-FFF2-40B4-BE49-F238E27FC236}">
                <a16:creationId xmlns:a16="http://schemas.microsoft.com/office/drawing/2014/main" id="{6B4E6C34-0201-40FC-8154-06961EA67C8C}"/>
              </a:ext>
            </a:extLst>
          </p:cNvPr>
          <p:cNvPicPr>
            <a:picLocks noChangeAspect="1"/>
          </p:cNvPicPr>
          <p:nvPr/>
        </p:nvPicPr>
        <p:blipFill>
          <a:blip r:embed="rId2"/>
          <a:stretch>
            <a:fillRect/>
          </a:stretch>
        </p:blipFill>
        <p:spPr>
          <a:xfrm>
            <a:off x="1611550" y="2446726"/>
            <a:ext cx="4419600" cy="542925"/>
          </a:xfrm>
          <a:prstGeom prst="rect">
            <a:avLst/>
          </a:prstGeom>
        </p:spPr>
      </p:pic>
    </p:spTree>
    <p:extLst>
      <p:ext uri="{BB962C8B-B14F-4D97-AF65-F5344CB8AC3E}">
        <p14:creationId xmlns:p14="http://schemas.microsoft.com/office/powerpoint/2010/main" val="1717189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189485" y="1938528"/>
            <a:ext cx="11522504" cy="477977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lgn="just">
              <a:buFont typeface="+mj-lt"/>
              <a:buAutoNum type="arabicPeriod"/>
            </a:pPr>
            <a:endParaRPr lang="it-IT" dirty="0">
              <a:solidFill>
                <a:schemeClr val="tx1"/>
              </a:solidFill>
            </a:endParaRPr>
          </a:p>
          <a:p>
            <a:pPr marL="800100" lvl="1" indent="-342900" algn="just">
              <a:buFont typeface="+mj-lt"/>
              <a:buAutoNum type="arabicPeriod"/>
            </a:pPr>
            <a:endParaRPr lang="it-IT" dirty="0">
              <a:solidFill>
                <a:schemeClr val="tx1"/>
              </a:solidFill>
            </a:endParaRPr>
          </a:p>
          <a:p>
            <a:pPr marL="342900" indent="-342900">
              <a:buFont typeface="+mj-lt"/>
              <a:buAutoNum type="arabicPeriod"/>
            </a:pPr>
            <a:endParaRPr lang="it-IT" dirty="0">
              <a:solidFill>
                <a:schemeClr val="tx1"/>
              </a:solidFill>
            </a:endParaRPr>
          </a:p>
        </p:txBody>
      </p:sp>
      <p:sp>
        <p:nvSpPr>
          <p:cNvPr id="11" name="Rettangolo 10">
            <a:extLst>
              <a:ext uri="{FF2B5EF4-FFF2-40B4-BE49-F238E27FC236}">
                <a16:creationId xmlns:a16="http://schemas.microsoft.com/office/drawing/2014/main" id="{A101F3F9-A1F9-4185-8473-EB24D4768818}"/>
              </a:ext>
            </a:extLst>
          </p:cNvPr>
          <p:cNvSpPr/>
          <p:nvPr/>
        </p:nvSpPr>
        <p:spPr>
          <a:xfrm>
            <a:off x="189485" y="176444"/>
            <a:ext cx="11522504" cy="1603588"/>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000" dirty="0"/>
              <a:t>Indice</a:t>
            </a:r>
          </a:p>
        </p:txBody>
      </p:sp>
      <p:sp>
        <p:nvSpPr>
          <p:cNvPr id="6" name="CasellaDiTesto 5"/>
          <p:cNvSpPr txBox="1"/>
          <p:nvPr/>
        </p:nvSpPr>
        <p:spPr>
          <a:xfrm>
            <a:off x="8160413" y="2018955"/>
            <a:ext cx="3038638" cy="677108"/>
          </a:xfrm>
          <a:prstGeom prst="rect">
            <a:avLst/>
          </a:prstGeom>
          <a:noFill/>
        </p:spPr>
        <p:txBody>
          <a:bodyPr wrap="square" rtlCol="0">
            <a:spAutoFit/>
          </a:bodyPr>
          <a:lstStyle/>
          <a:p>
            <a:pPr marL="342900" indent="-342900" algn="just">
              <a:buFont typeface="Arial" panose="020B0604020202020204" pitchFamily="34" charset="0"/>
              <a:buChar char="•"/>
            </a:pPr>
            <a:r>
              <a:rPr lang="it-IT" sz="2000" b="1" dirty="0"/>
              <a:t>Implementazione</a:t>
            </a:r>
          </a:p>
          <a:p>
            <a:pPr marL="285750" indent="-285750">
              <a:buFont typeface="Arial" panose="020B0604020202020204" pitchFamily="34" charset="0"/>
              <a:buChar char="•"/>
            </a:pPr>
            <a:endParaRPr lang="it-IT" dirty="0"/>
          </a:p>
        </p:txBody>
      </p:sp>
      <p:sp>
        <p:nvSpPr>
          <p:cNvPr id="8" name="CasellaDiTesto 7"/>
          <p:cNvSpPr txBox="1"/>
          <p:nvPr/>
        </p:nvSpPr>
        <p:spPr>
          <a:xfrm>
            <a:off x="456865" y="2018955"/>
            <a:ext cx="3232039" cy="1292662"/>
          </a:xfrm>
          <a:prstGeom prst="rect">
            <a:avLst/>
          </a:prstGeom>
          <a:noFill/>
        </p:spPr>
        <p:txBody>
          <a:bodyPr wrap="none" rtlCol="0">
            <a:spAutoFit/>
          </a:bodyPr>
          <a:lstStyle/>
          <a:p>
            <a:pPr marL="342900" indent="-342900" algn="just">
              <a:buFont typeface="Arial" panose="020B0604020202020204" pitchFamily="34" charset="0"/>
              <a:buChar char="•"/>
            </a:pPr>
            <a:r>
              <a:rPr lang="it-IT" sz="2000" b="1" dirty="0"/>
              <a:t>Descrizione del problema</a:t>
            </a:r>
          </a:p>
          <a:p>
            <a:pPr marL="800100" lvl="1" indent="-342900" algn="just">
              <a:buFont typeface="Arial" panose="020B0604020202020204" pitchFamily="34" charset="0"/>
              <a:buChar char="•"/>
            </a:pPr>
            <a:r>
              <a:rPr lang="it-IT" sz="2000" dirty="0"/>
              <a:t>Modellazione PL</a:t>
            </a:r>
          </a:p>
          <a:p>
            <a:pPr marL="800100" lvl="1" indent="-342900" algn="just">
              <a:buFont typeface="Arial" panose="020B0604020202020204" pitchFamily="34" charset="0"/>
              <a:buChar char="•"/>
            </a:pPr>
            <a:r>
              <a:rPr lang="it-IT" sz="2000" dirty="0"/>
              <a:t>Soluzione Ottima</a:t>
            </a:r>
          </a:p>
          <a:p>
            <a:endParaRPr lang="it-IT" dirty="0"/>
          </a:p>
        </p:txBody>
      </p:sp>
      <p:sp>
        <p:nvSpPr>
          <p:cNvPr id="10" name="CasellaDiTesto 9"/>
          <p:cNvSpPr txBox="1"/>
          <p:nvPr/>
        </p:nvSpPr>
        <p:spPr>
          <a:xfrm>
            <a:off x="3925792" y="2006763"/>
            <a:ext cx="4234621" cy="4955203"/>
          </a:xfrm>
          <a:prstGeom prst="rect">
            <a:avLst/>
          </a:prstGeom>
          <a:noFill/>
        </p:spPr>
        <p:txBody>
          <a:bodyPr wrap="none" rtlCol="0">
            <a:spAutoFit/>
          </a:bodyPr>
          <a:lstStyle/>
          <a:p>
            <a:pPr marL="342900" indent="-342900" algn="just">
              <a:buFont typeface="Arial" panose="020B0604020202020204" pitchFamily="34" charset="0"/>
              <a:buChar char="•"/>
            </a:pPr>
            <a:r>
              <a:rPr lang="it-IT" sz="2000" b="1" dirty="0"/>
              <a:t>Algoritmo Genetico</a:t>
            </a:r>
          </a:p>
          <a:p>
            <a:pPr marL="800100" lvl="1" indent="-342900" algn="just">
              <a:buFont typeface="Arial" panose="020B0604020202020204" pitchFamily="34" charset="0"/>
              <a:buChar char="•"/>
            </a:pPr>
            <a:r>
              <a:rPr lang="it-IT" sz="2000" dirty="0"/>
              <a:t>Codifica</a:t>
            </a:r>
          </a:p>
          <a:p>
            <a:pPr marL="800100" lvl="1" indent="-342900" algn="just">
              <a:buFont typeface="Arial" panose="020B0604020202020204" pitchFamily="34" charset="0"/>
              <a:buChar char="•"/>
            </a:pPr>
            <a:r>
              <a:rPr lang="it-IT" sz="2000" dirty="0"/>
              <a:t>Popolazione Iniziale</a:t>
            </a:r>
          </a:p>
          <a:p>
            <a:pPr marL="1257300" lvl="2" indent="-342900" algn="just">
              <a:buFont typeface="Arial" panose="020B0604020202020204" pitchFamily="34" charset="0"/>
              <a:buChar char="•"/>
            </a:pPr>
            <a:r>
              <a:rPr lang="it-IT" sz="2000" dirty="0"/>
              <a:t>Euristica EDF</a:t>
            </a:r>
          </a:p>
          <a:p>
            <a:pPr marL="1257300" lvl="2" indent="-342900" algn="just">
              <a:buFont typeface="Arial" panose="020B0604020202020204" pitchFamily="34" charset="0"/>
              <a:buChar char="•"/>
            </a:pPr>
            <a:r>
              <a:rPr lang="it-IT" sz="2000" dirty="0"/>
              <a:t>Euristica NF</a:t>
            </a:r>
          </a:p>
          <a:p>
            <a:pPr marL="1257300" lvl="2" indent="-342900" algn="just">
              <a:buFont typeface="Arial" panose="020B0604020202020204" pitchFamily="34" charset="0"/>
              <a:buChar char="•"/>
            </a:pPr>
            <a:r>
              <a:rPr lang="it-IT" sz="2000" dirty="0"/>
              <a:t>Euristica EDF_NF</a:t>
            </a:r>
          </a:p>
          <a:p>
            <a:pPr marL="800100" lvl="1" indent="-342900" algn="just">
              <a:buFont typeface="Arial" panose="020B0604020202020204" pitchFamily="34" charset="0"/>
              <a:buChar char="•"/>
            </a:pPr>
            <a:r>
              <a:rPr lang="it-IT" sz="2000" dirty="0"/>
              <a:t>Selezione genetica</a:t>
            </a:r>
          </a:p>
          <a:p>
            <a:pPr marL="1257300" lvl="2" indent="-342900" algn="just">
              <a:buFont typeface="Arial" panose="020B0604020202020204" pitchFamily="34" charset="0"/>
              <a:buChar char="•"/>
            </a:pPr>
            <a:r>
              <a:rPr lang="it-IT" sz="2000" dirty="0"/>
              <a:t>Simulazione di Montecarlo</a:t>
            </a:r>
          </a:p>
          <a:p>
            <a:pPr marL="1257300" lvl="2" indent="-342900" algn="just">
              <a:buFont typeface="Arial" panose="020B0604020202020204" pitchFamily="34" charset="0"/>
              <a:buChar char="•"/>
            </a:pPr>
            <a:r>
              <a:rPr lang="it-IT" sz="2000" dirty="0"/>
              <a:t>Simulazione Torneo</a:t>
            </a:r>
          </a:p>
          <a:p>
            <a:pPr marL="800100" lvl="1" indent="-342900" algn="just">
              <a:buFont typeface="Arial" panose="020B0604020202020204" pitchFamily="34" charset="0"/>
              <a:buChar char="•"/>
            </a:pPr>
            <a:r>
              <a:rPr lang="it-IT" sz="2000" dirty="0"/>
              <a:t>Operatori genetici</a:t>
            </a:r>
          </a:p>
          <a:p>
            <a:pPr marL="1257300" lvl="2" indent="-342900" algn="just">
              <a:buFont typeface="Arial" panose="020B0604020202020204" pitchFamily="34" charset="0"/>
              <a:buChar char="•"/>
            </a:pPr>
            <a:r>
              <a:rPr lang="it-IT" sz="2000" dirty="0"/>
              <a:t>BCRC</a:t>
            </a:r>
          </a:p>
          <a:p>
            <a:pPr marL="1257300" lvl="2" indent="-342900" algn="just">
              <a:buFont typeface="Arial" panose="020B0604020202020204" pitchFamily="34" charset="0"/>
              <a:buChar char="•"/>
            </a:pPr>
            <a:r>
              <a:rPr lang="it-IT" sz="2000" dirty="0"/>
              <a:t>Double Crossover</a:t>
            </a:r>
          </a:p>
          <a:p>
            <a:pPr marL="1257300" lvl="2" indent="-342900" algn="just">
              <a:buFont typeface="Arial" panose="020B0604020202020204" pitchFamily="34" charset="0"/>
              <a:buChar char="•"/>
            </a:pPr>
            <a:r>
              <a:rPr lang="it-IT" sz="2000" dirty="0"/>
              <a:t>Mutazione a inversione</a:t>
            </a:r>
          </a:p>
          <a:p>
            <a:pPr marL="1257300" lvl="2" indent="-342900" algn="just">
              <a:buFont typeface="Arial" panose="020B0604020202020204" pitchFamily="34" charset="0"/>
              <a:buChar char="•"/>
            </a:pPr>
            <a:r>
              <a:rPr lang="it-IT" sz="2000" dirty="0"/>
              <a:t>Mutazione a scambio</a:t>
            </a:r>
          </a:p>
          <a:p>
            <a:pPr marL="800100" lvl="1" indent="-342900" algn="just">
              <a:buFont typeface="Arial" panose="020B0604020202020204" pitchFamily="34" charset="0"/>
              <a:buChar char="•"/>
            </a:pPr>
            <a:r>
              <a:rPr lang="it-IT" sz="2000" dirty="0"/>
              <a:t>Sostituzione</a:t>
            </a:r>
          </a:p>
          <a:p>
            <a:endParaRPr lang="it-IT" dirty="0"/>
          </a:p>
        </p:txBody>
      </p:sp>
      <p:sp>
        <p:nvSpPr>
          <p:cNvPr id="12" name="CasellaDiTesto 11"/>
          <p:cNvSpPr txBox="1"/>
          <p:nvPr/>
        </p:nvSpPr>
        <p:spPr>
          <a:xfrm>
            <a:off x="8160413" y="2854559"/>
            <a:ext cx="2813784" cy="677108"/>
          </a:xfrm>
          <a:prstGeom prst="rect">
            <a:avLst/>
          </a:prstGeom>
          <a:noFill/>
        </p:spPr>
        <p:txBody>
          <a:bodyPr wrap="none" rtlCol="0">
            <a:spAutoFit/>
          </a:bodyPr>
          <a:lstStyle/>
          <a:p>
            <a:pPr marL="285750" indent="-285750">
              <a:buFont typeface="Arial" panose="020B0604020202020204" pitchFamily="34" charset="0"/>
              <a:buChar char="•"/>
            </a:pPr>
            <a:r>
              <a:rPr lang="it-IT" sz="2000" b="1" dirty="0"/>
              <a:t>Confronto dei risultati</a:t>
            </a:r>
          </a:p>
          <a:p>
            <a:endParaRPr lang="it-IT" dirty="0"/>
          </a:p>
        </p:txBody>
      </p:sp>
    </p:spTree>
    <p:extLst>
      <p:ext uri="{BB962C8B-B14F-4D97-AF65-F5344CB8AC3E}">
        <p14:creationId xmlns:p14="http://schemas.microsoft.com/office/powerpoint/2010/main" val="4262487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Librerie</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321732"/>
            <a:ext cx="3424739" cy="6167011"/>
          </a:xfrm>
        </p:spPr>
        <p:txBody>
          <a:bodyPr anchor="ctr">
            <a:normAutofit fontScale="92500"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900" b="1" dirty="0">
                <a:solidFill>
                  <a:srgbClr val="FFFFFF"/>
                </a:solidFill>
              </a:rPr>
              <a:t>Libreria </a:t>
            </a:r>
            <a:r>
              <a:rPr lang="it-IT" sz="1900" b="1" dirty="0" err="1">
                <a:solidFill>
                  <a:srgbClr val="FFFFFF"/>
                </a:solidFill>
              </a:rPr>
              <a:t>Algoritmo_genetico</a:t>
            </a:r>
            <a:r>
              <a:rPr lang="it-IT" sz="1900" dirty="0">
                <a:solidFill>
                  <a:srgbClr val="FFFFFF"/>
                </a:solidFill>
              </a:rPr>
              <a:t>, modella le classi oggetto su cui l’algoritmo opera e l’algoritmo stesso: </a:t>
            </a:r>
          </a:p>
          <a:p>
            <a:pPr lvl="1">
              <a:buFont typeface="Wingdings" panose="05000000000000000000" pitchFamily="2" charset="2"/>
              <a:buChar char="Ø"/>
            </a:pPr>
            <a:r>
              <a:rPr lang="it-IT" sz="1400" dirty="0">
                <a:solidFill>
                  <a:srgbClr val="FFFFFF"/>
                </a:solidFill>
              </a:rPr>
              <a:t>Classe </a:t>
            </a:r>
            <a:r>
              <a:rPr lang="it-IT" sz="1400" u="sng" dirty="0">
                <a:solidFill>
                  <a:srgbClr val="FFFFFF"/>
                </a:solidFill>
              </a:rPr>
              <a:t>Soluzione</a:t>
            </a:r>
            <a:r>
              <a:rPr lang="it-IT" sz="1400" dirty="0">
                <a:solidFill>
                  <a:srgbClr val="FFFFFF"/>
                </a:solidFill>
              </a:rPr>
              <a:t>: definisce l’oggetto soluzione a partire da un insieme di nodi e le operazioni effettuabili (calcolo della fitness, verifica dell’ammissibilità etc.)</a:t>
            </a:r>
          </a:p>
          <a:p>
            <a:pPr lvl="1">
              <a:buFont typeface="Wingdings" panose="05000000000000000000" pitchFamily="2" charset="2"/>
              <a:buChar char="Ø"/>
            </a:pPr>
            <a:r>
              <a:rPr lang="it-IT" sz="1400" dirty="0">
                <a:solidFill>
                  <a:srgbClr val="FFFFFF"/>
                </a:solidFill>
              </a:rPr>
              <a:t>Classe </a:t>
            </a:r>
            <a:r>
              <a:rPr lang="it-IT" sz="1400" u="sng" dirty="0" err="1">
                <a:solidFill>
                  <a:srgbClr val="FFFFFF"/>
                </a:solidFill>
              </a:rPr>
              <a:t>Algoritmo_genetico</a:t>
            </a:r>
            <a:r>
              <a:rPr lang="it-IT" sz="1400" dirty="0">
                <a:solidFill>
                  <a:srgbClr val="FFFFFF"/>
                </a:solidFill>
              </a:rPr>
              <a:t>: definisce l’oggetto attraverso cui opera l’algoritmo genetico. Contiene tutte le funzioni necessarie all’algoritmo come il crossover, la mutazione e le funzioni di partenza.</a:t>
            </a:r>
          </a:p>
          <a:p>
            <a:pPr lvl="1">
              <a:buFont typeface="Wingdings" panose="05000000000000000000" pitchFamily="2" charset="2"/>
              <a:buChar char="Ø"/>
            </a:pPr>
            <a:endParaRPr lang="it-IT" sz="1400" dirty="0">
              <a:solidFill>
                <a:srgbClr val="FFFFFF"/>
              </a:solidFill>
            </a:endParaRPr>
          </a:p>
          <a:p>
            <a:pPr>
              <a:buFont typeface="Wingdings" panose="05000000000000000000" pitchFamily="2" charset="2"/>
              <a:buChar char="Ø"/>
            </a:pPr>
            <a:r>
              <a:rPr lang="it-IT" sz="1900" b="1" dirty="0">
                <a:solidFill>
                  <a:srgbClr val="FFFFFF"/>
                </a:solidFill>
              </a:rPr>
              <a:t>Libreria CVRPTW</a:t>
            </a:r>
            <a:r>
              <a:rPr lang="it-IT" sz="1900" dirty="0">
                <a:solidFill>
                  <a:srgbClr val="FFFFFF"/>
                </a:solidFill>
              </a:rPr>
              <a:t>, modella il problema</a:t>
            </a:r>
            <a:r>
              <a:rPr lang="it-IT" sz="1800" dirty="0">
                <a:solidFill>
                  <a:srgbClr val="FFFFFF"/>
                </a:solidFill>
              </a:rPr>
              <a:t>:</a:t>
            </a:r>
          </a:p>
          <a:p>
            <a:pPr lvl="1">
              <a:buFont typeface="Wingdings" panose="05000000000000000000" pitchFamily="2" charset="2"/>
              <a:buChar char="Ø"/>
            </a:pPr>
            <a:r>
              <a:rPr lang="it-IT" sz="1400" dirty="0">
                <a:solidFill>
                  <a:srgbClr val="FFFFFF"/>
                </a:solidFill>
              </a:rPr>
              <a:t>Classe </a:t>
            </a:r>
            <a:r>
              <a:rPr lang="it-IT" sz="1400" u="sng" dirty="0">
                <a:solidFill>
                  <a:srgbClr val="FFFFFF"/>
                </a:solidFill>
              </a:rPr>
              <a:t>Nodo</a:t>
            </a:r>
            <a:r>
              <a:rPr lang="it-IT" sz="1400" dirty="0">
                <a:solidFill>
                  <a:srgbClr val="FFFFFF"/>
                </a:solidFill>
              </a:rPr>
              <a:t>: definisce l’oggetto nodo e le operazioni definite su di esso</a:t>
            </a:r>
          </a:p>
          <a:p>
            <a:pPr lvl="1">
              <a:buFont typeface="Wingdings" panose="05000000000000000000" pitchFamily="2" charset="2"/>
              <a:buChar char="Ø"/>
            </a:pPr>
            <a:r>
              <a:rPr lang="it-IT" sz="1400" dirty="0">
                <a:solidFill>
                  <a:srgbClr val="FFFFFF"/>
                </a:solidFill>
              </a:rPr>
              <a:t>Classe </a:t>
            </a:r>
            <a:r>
              <a:rPr lang="it-IT" sz="1400" u="sng" dirty="0">
                <a:solidFill>
                  <a:srgbClr val="FFFFFF"/>
                </a:solidFill>
              </a:rPr>
              <a:t>CVRPTW</a:t>
            </a:r>
            <a:r>
              <a:rPr lang="it-IT" sz="1400" dirty="0">
                <a:solidFill>
                  <a:srgbClr val="FFFFFF"/>
                </a:solidFill>
              </a:rPr>
              <a:t>: definisce il problema e le funzioni da poter chiamare sui dati del problema (calcolo della distanza tra i nodi, calcolo dei percorsi e soluzione ottima)</a:t>
            </a:r>
          </a:p>
          <a:p>
            <a:pPr marL="457200" lvl="1" indent="0">
              <a:buNone/>
            </a:pPr>
            <a:endParaRPr lang="it-IT" sz="1400" dirty="0">
              <a:solidFill>
                <a:srgbClr val="FFFFFF"/>
              </a:solidFill>
            </a:endParaRPr>
          </a:p>
          <a:p>
            <a:pPr>
              <a:buFont typeface="Wingdings" panose="05000000000000000000" pitchFamily="2" charset="2"/>
              <a:buChar char="Ø"/>
            </a:pPr>
            <a:r>
              <a:rPr lang="it-IT" sz="1900" dirty="0">
                <a:solidFill>
                  <a:srgbClr val="FFFFFF"/>
                </a:solidFill>
              </a:rPr>
              <a:t>Sviluppato in </a:t>
            </a:r>
            <a:r>
              <a:rPr lang="it-IT" sz="1900" dirty="0" err="1">
                <a:solidFill>
                  <a:srgbClr val="FFFFFF"/>
                </a:solidFill>
              </a:rPr>
              <a:t>Python</a:t>
            </a:r>
            <a:r>
              <a:rPr lang="it-IT" sz="1900" dirty="0">
                <a:solidFill>
                  <a:srgbClr val="FFFFFF"/>
                </a:solidFill>
              </a:rPr>
              <a:t>: </a:t>
            </a:r>
            <a:r>
              <a:rPr lang="it-IT" sz="1900" dirty="0" err="1">
                <a:solidFill>
                  <a:srgbClr val="FFFFFF"/>
                </a:solidFill>
                <a:hlinkClick r:id="rId2"/>
              </a:rPr>
              <a:t>Github</a:t>
            </a:r>
            <a:endParaRPr lang="it-IT" sz="1900" dirty="0">
              <a:solidFill>
                <a:srgbClr val="FFFFFF"/>
              </a:solidFill>
            </a:endParaRPr>
          </a:p>
          <a:p>
            <a:pPr marL="457200" lvl="1" indent="0">
              <a:buNone/>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grpSp>
        <p:nvGrpSpPr>
          <p:cNvPr id="19" name="Gruppo 18">
            <a:extLst>
              <a:ext uri="{FF2B5EF4-FFF2-40B4-BE49-F238E27FC236}">
                <a16:creationId xmlns:a16="http://schemas.microsoft.com/office/drawing/2014/main" id="{69514FC3-6190-4815-A4A9-D1CA8C4B8F2A}"/>
              </a:ext>
            </a:extLst>
          </p:cNvPr>
          <p:cNvGrpSpPr/>
          <p:nvPr/>
        </p:nvGrpSpPr>
        <p:grpSpPr>
          <a:xfrm>
            <a:off x="412065" y="2446027"/>
            <a:ext cx="6766202" cy="4043880"/>
            <a:chOff x="412065" y="2446027"/>
            <a:chExt cx="6766202" cy="4043880"/>
          </a:xfrm>
        </p:grpSpPr>
        <p:grpSp>
          <p:nvGrpSpPr>
            <p:cNvPr id="13" name="Gruppo 12">
              <a:extLst>
                <a:ext uri="{FF2B5EF4-FFF2-40B4-BE49-F238E27FC236}">
                  <a16:creationId xmlns:a16="http://schemas.microsoft.com/office/drawing/2014/main" id="{BAE1770F-2EC6-40CE-BDEC-1CEDA8F3C2B1}"/>
                </a:ext>
              </a:extLst>
            </p:cNvPr>
            <p:cNvGrpSpPr/>
            <p:nvPr/>
          </p:nvGrpSpPr>
          <p:grpSpPr>
            <a:xfrm>
              <a:off x="4584223" y="2793686"/>
              <a:ext cx="2019566" cy="3657692"/>
              <a:chOff x="4816139" y="2529835"/>
              <a:chExt cx="1913385" cy="3465385"/>
            </a:xfrm>
          </p:grpSpPr>
          <p:pic>
            <p:nvPicPr>
              <p:cNvPr id="10" name="Immagine 9"/>
              <p:cNvPicPr>
                <a:picLocks noChangeAspect="1"/>
              </p:cNvPicPr>
              <p:nvPr/>
            </p:nvPicPr>
            <p:blipFill>
              <a:blip r:embed="rId3"/>
              <a:stretch>
                <a:fillRect/>
              </a:stretch>
            </p:blipFill>
            <p:spPr>
              <a:xfrm>
                <a:off x="4816139" y="2529835"/>
                <a:ext cx="1913385" cy="1992874"/>
              </a:xfrm>
              <a:prstGeom prst="rect">
                <a:avLst/>
              </a:prstGeom>
            </p:spPr>
          </p:pic>
          <p:pic>
            <p:nvPicPr>
              <p:cNvPr id="11" name="Immagine 10"/>
              <p:cNvPicPr>
                <a:picLocks noChangeAspect="1"/>
              </p:cNvPicPr>
              <p:nvPr/>
            </p:nvPicPr>
            <p:blipFill>
              <a:blip r:embed="rId4"/>
              <a:stretch>
                <a:fillRect/>
              </a:stretch>
            </p:blipFill>
            <p:spPr>
              <a:xfrm>
                <a:off x="5059857" y="4522709"/>
                <a:ext cx="1425950" cy="1472511"/>
              </a:xfrm>
              <a:prstGeom prst="rect">
                <a:avLst/>
              </a:prstGeom>
            </p:spPr>
          </p:pic>
        </p:grpSp>
        <p:grpSp>
          <p:nvGrpSpPr>
            <p:cNvPr id="12" name="Gruppo 11">
              <a:extLst>
                <a:ext uri="{FF2B5EF4-FFF2-40B4-BE49-F238E27FC236}">
                  <a16:creationId xmlns:a16="http://schemas.microsoft.com/office/drawing/2014/main" id="{8D64153A-9BA0-4DAB-A0B6-001C1B799157}"/>
                </a:ext>
              </a:extLst>
            </p:cNvPr>
            <p:cNvGrpSpPr/>
            <p:nvPr/>
          </p:nvGrpSpPr>
          <p:grpSpPr>
            <a:xfrm>
              <a:off x="837602" y="2714259"/>
              <a:ext cx="2412000" cy="3775648"/>
              <a:chOff x="396514" y="2453077"/>
              <a:chExt cx="2625200" cy="4109383"/>
            </a:xfrm>
          </p:grpSpPr>
          <p:pic>
            <p:nvPicPr>
              <p:cNvPr id="1028" name="Picture 4" descr="immagine">
                <a:extLst>
                  <a:ext uri="{FF2B5EF4-FFF2-40B4-BE49-F238E27FC236}">
                    <a16:creationId xmlns:a16="http://schemas.microsoft.com/office/drawing/2014/main" id="{3A9A38AA-8A2B-4D52-919D-7FB68865D9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331" y="5006854"/>
                <a:ext cx="2255628" cy="15556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magine">
                <a:extLst>
                  <a:ext uri="{FF2B5EF4-FFF2-40B4-BE49-F238E27FC236}">
                    <a16:creationId xmlns:a16="http://schemas.microsoft.com/office/drawing/2014/main" id="{E64CDD98-92FE-4BA7-A167-6F2FB78D7B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514" y="2453077"/>
                <a:ext cx="2625200" cy="25810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uppo 17">
              <a:extLst>
                <a:ext uri="{FF2B5EF4-FFF2-40B4-BE49-F238E27FC236}">
                  <a16:creationId xmlns:a16="http://schemas.microsoft.com/office/drawing/2014/main" id="{CF4BD999-3D09-4444-8A55-E2718904B78B}"/>
                </a:ext>
              </a:extLst>
            </p:cNvPr>
            <p:cNvGrpSpPr/>
            <p:nvPr/>
          </p:nvGrpSpPr>
          <p:grpSpPr>
            <a:xfrm>
              <a:off x="412065" y="2446027"/>
              <a:ext cx="6766202" cy="4042716"/>
              <a:chOff x="412065" y="2446027"/>
              <a:chExt cx="6766202" cy="4042716"/>
            </a:xfrm>
          </p:grpSpPr>
          <p:sp>
            <p:nvSpPr>
              <p:cNvPr id="14" name="Rettangolo 13">
                <a:extLst>
                  <a:ext uri="{FF2B5EF4-FFF2-40B4-BE49-F238E27FC236}">
                    <a16:creationId xmlns:a16="http://schemas.microsoft.com/office/drawing/2014/main" id="{D1988260-81BF-4901-A4B4-17AED6CBB630}"/>
                  </a:ext>
                </a:extLst>
              </p:cNvPr>
              <p:cNvSpPr/>
              <p:nvPr/>
            </p:nvSpPr>
            <p:spPr>
              <a:xfrm>
                <a:off x="422023" y="2481070"/>
                <a:ext cx="3216916" cy="4007673"/>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19">
                <a:extLst>
                  <a:ext uri="{FF2B5EF4-FFF2-40B4-BE49-F238E27FC236}">
                    <a16:creationId xmlns:a16="http://schemas.microsoft.com/office/drawing/2014/main" id="{2C97FFD7-29AA-4F25-925D-B98449689DC3}"/>
                  </a:ext>
                </a:extLst>
              </p:cNvPr>
              <p:cNvSpPr/>
              <p:nvPr/>
            </p:nvSpPr>
            <p:spPr>
              <a:xfrm>
                <a:off x="3856699" y="2479894"/>
                <a:ext cx="3216916" cy="4007673"/>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14">
                <a:extLst>
                  <a:ext uri="{FF2B5EF4-FFF2-40B4-BE49-F238E27FC236}">
                    <a16:creationId xmlns:a16="http://schemas.microsoft.com/office/drawing/2014/main" id="{08343D55-B4BB-48B3-B2C6-44C7BC618EE7}"/>
                  </a:ext>
                </a:extLst>
              </p:cNvPr>
              <p:cNvSpPr txBox="1"/>
              <p:nvPr/>
            </p:nvSpPr>
            <p:spPr>
              <a:xfrm>
                <a:off x="412065" y="2446027"/>
                <a:ext cx="3216916" cy="276999"/>
              </a:xfrm>
              <a:prstGeom prst="rect">
                <a:avLst/>
              </a:prstGeom>
              <a:noFill/>
            </p:spPr>
            <p:txBody>
              <a:bodyPr wrap="square" rtlCol="0">
                <a:spAutoFit/>
              </a:bodyPr>
              <a:lstStyle/>
              <a:p>
                <a:pPr algn="ctr"/>
                <a:r>
                  <a:rPr lang="it-IT" sz="1200" b="1" i="1"/>
                  <a:t>Libreria_Algoritmo_Genetico</a:t>
                </a:r>
              </a:p>
            </p:txBody>
          </p:sp>
          <p:sp>
            <p:nvSpPr>
              <p:cNvPr id="22" name="CasellaDiTesto 21">
                <a:extLst>
                  <a:ext uri="{FF2B5EF4-FFF2-40B4-BE49-F238E27FC236}">
                    <a16:creationId xmlns:a16="http://schemas.microsoft.com/office/drawing/2014/main" id="{E8B3C712-0BD2-44C6-BBAD-23C5837898F5}"/>
                  </a:ext>
                </a:extLst>
              </p:cNvPr>
              <p:cNvSpPr txBox="1"/>
              <p:nvPr/>
            </p:nvSpPr>
            <p:spPr>
              <a:xfrm>
                <a:off x="3961351" y="2469098"/>
                <a:ext cx="3216916" cy="276999"/>
              </a:xfrm>
              <a:prstGeom prst="rect">
                <a:avLst/>
              </a:prstGeom>
              <a:noFill/>
            </p:spPr>
            <p:txBody>
              <a:bodyPr wrap="square" rtlCol="0">
                <a:spAutoFit/>
              </a:bodyPr>
              <a:lstStyle/>
              <a:p>
                <a:pPr algn="ctr"/>
                <a:r>
                  <a:rPr lang="it-IT" sz="1200" b="1" i="1"/>
                  <a:t>Libreria_CVRPTW</a:t>
                </a:r>
              </a:p>
            </p:txBody>
          </p:sp>
          <p:cxnSp>
            <p:nvCxnSpPr>
              <p:cNvPr id="17" name="Connettore diritto 16">
                <a:extLst>
                  <a:ext uri="{FF2B5EF4-FFF2-40B4-BE49-F238E27FC236}">
                    <a16:creationId xmlns:a16="http://schemas.microsoft.com/office/drawing/2014/main" id="{1391AEFC-CECA-44CE-9038-168FDD8C7E63}"/>
                  </a:ext>
                </a:extLst>
              </p:cNvPr>
              <p:cNvCxnSpPr/>
              <p:nvPr/>
            </p:nvCxnSpPr>
            <p:spPr>
              <a:xfrm>
                <a:off x="422023" y="2686266"/>
                <a:ext cx="3216916"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8CA679FC-5F9C-4102-B93F-BBD6653B432B}"/>
                  </a:ext>
                </a:extLst>
              </p:cNvPr>
              <p:cNvCxnSpPr/>
              <p:nvPr/>
            </p:nvCxnSpPr>
            <p:spPr>
              <a:xfrm>
                <a:off x="3856699" y="2707087"/>
                <a:ext cx="3216916"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78919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classe Solution</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44408" y="321732"/>
            <a:ext cx="3844211" cy="6167011"/>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r>
              <a:rPr lang="it-IT" sz="1800" b="1">
                <a:solidFill>
                  <a:srgbClr val="FFFFFF"/>
                </a:solidFill>
              </a:rPr>
              <a:t>Variabili </a:t>
            </a:r>
            <a:r>
              <a:rPr lang="it-IT" sz="1900" b="1">
                <a:solidFill>
                  <a:srgbClr val="FFFFFF"/>
                </a:solidFill>
              </a:rPr>
              <a:t>: </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Istance</a:t>
            </a:r>
            <a:r>
              <a:rPr lang="it-IT" sz="1400" i="1">
                <a:solidFill>
                  <a:srgbClr val="FFFFFF"/>
                </a:solidFill>
              </a:rPr>
              <a:t> </a:t>
            </a:r>
            <a:r>
              <a:rPr lang="it-IT" sz="1400">
                <a:solidFill>
                  <a:srgbClr val="FFFFFF"/>
                </a:solidFill>
              </a:rPr>
              <a:t>: </a:t>
            </a:r>
            <a:r>
              <a:rPr lang="it-IT" sz="1400" dirty="0">
                <a:solidFill>
                  <a:srgbClr val="FFFFFF"/>
                </a:solidFill>
              </a:rPr>
              <a:t>istanza del problema di CVRPTW da analizzare.</a:t>
            </a:r>
          </a:p>
          <a:p>
            <a:pPr lvl="1">
              <a:buFont typeface="Wingdings" panose="05000000000000000000" pitchFamily="2" charset="2"/>
              <a:buChar char="Ø"/>
            </a:pPr>
            <a:r>
              <a:rPr lang="it-IT" sz="1400" b="1" i="1">
                <a:solidFill>
                  <a:srgbClr val="FFFFFF"/>
                </a:solidFill>
              </a:rPr>
              <a:t>Routes </a:t>
            </a:r>
            <a:r>
              <a:rPr lang="it-IT" sz="1400">
                <a:solidFill>
                  <a:srgbClr val="FFFFFF"/>
                </a:solidFill>
              </a:rPr>
              <a:t>: </a:t>
            </a:r>
            <a:r>
              <a:rPr lang="it-IT" sz="1400" dirty="0">
                <a:solidFill>
                  <a:srgbClr val="FFFFFF"/>
                </a:solidFill>
              </a:rPr>
              <a:t>percorsi della soluzione. </a:t>
            </a:r>
          </a:p>
          <a:p>
            <a:pPr lvl="1">
              <a:buFont typeface="Wingdings" panose="05000000000000000000" pitchFamily="2" charset="2"/>
              <a:buChar char="Ø"/>
            </a:pPr>
            <a:r>
              <a:rPr lang="it-IT" sz="1400" b="1" i="1" dirty="0" err="1">
                <a:solidFill>
                  <a:srgbClr val="FFFFFF"/>
                </a:solidFill>
              </a:rPr>
              <a:t>Truck</a:t>
            </a:r>
            <a:r>
              <a:rPr lang="it-IT" sz="1400" b="1" i="1" err="1">
                <a:solidFill>
                  <a:srgbClr val="FFFFFF"/>
                </a:solidFill>
              </a:rPr>
              <a:t>_</a:t>
            </a:r>
            <a:r>
              <a:rPr lang="it-IT" sz="1400" b="1" i="1">
                <a:solidFill>
                  <a:srgbClr val="FFFFFF"/>
                </a:solidFill>
              </a:rPr>
              <a:t>count </a:t>
            </a:r>
            <a:r>
              <a:rPr lang="it-IT" sz="1400">
                <a:solidFill>
                  <a:srgbClr val="FFFFFF"/>
                </a:solidFill>
              </a:rPr>
              <a:t>: </a:t>
            </a:r>
            <a:r>
              <a:rPr lang="it-IT" sz="1400" dirty="0">
                <a:solidFill>
                  <a:srgbClr val="FFFFFF"/>
                </a:solidFill>
              </a:rPr>
              <a:t>numero di camion utilizzati. </a:t>
            </a:r>
          </a:p>
          <a:p>
            <a:pPr lvl="1">
              <a:buFont typeface="Wingdings" panose="05000000000000000000" pitchFamily="2" charset="2"/>
              <a:buChar char="Ø"/>
            </a:pPr>
            <a:r>
              <a:rPr lang="it-IT" sz="1400" b="1" i="1" dirty="0" err="1">
                <a:solidFill>
                  <a:srgbClr val="FFFFFF"/>
                </a:solidFill>
              </a:rPr>
              <a:t>Obj_fun</a:t>
            </a:r>
            <a:r>
              <a:rPr lang="it-IT" sz="1400" b="1" i="1" err="1">
                <a:solidFill>
                  <a:srgbClr val="FFFFFF"/>
                </a:solidFill>
              </a:rPr>
              <a:t>_</a:t>
            </a:r>
            <a:r>
              <a:rPr lang="it-IT" sz="1400" b="1" i="1">
                <a:solidFill>
                  <a:srgbClr val="FFFFFF"/>
                </a:solidFill>
              </a:rPr>
              <a:t>value</a:t>
            </a:r>
            <a:r>
              <a:rPr lang="it-IT" sz="1400">
                <a:solidFill>
                  <a:srgbClr val="FFFFFF"/>
                </a:solidFill>
              </a:rPr>
              <a:t> : </a:t>
            </a:r>
            <a:r>
              <a:rPr lang="it-IT" sz="1400" dirty="0">
                <a:solidFill>
                  <a:srgbClr val="FFFFFF"/>
                </a:solidFill>
              </a:rPr>
              <a:t>valore di funzione obiettivo associata. </a:t>
            </a:r>
          </a:p>
          <a:p>
            <a:pPr lvl="1">
              <a:buFont typeface="Wingdings" panose="05000000000000000000" pitchFamily="2" charset="2"/>
              <a:buChar char="Ø"/>
            </a:pPr>
            <a:r>
              <a:rPr lang="it-IT" sz="1400" b="1" i="1">
                <a:solidFill>
                  <a:srgbClr val="FFFFFF"/>
                </a:solidFill>
              </a:rPr>
              <a:t>Fitness </a:t>
            </a:r>
            <a:r>
              <a:rPr lang="it-IT" sz="1400">
                <a:solidFill>
                  <a:srgbClr val="FFFFFF"/>
                </a:solidFill>
              </a:rPr>
              <a:t>: </a:t>
            </a:r>
            <a:r>
              <a:rPr lang="it-IT" sz="1400" dirty="0">
                <a:solidFill>
                  <a:srgbClr val="FFFFFF"/>
                </a:solidFill>
              </a:rPr>
              <a:t>valore di fitness associata, pari al reciproco della funzione obiettivo perché problema a minimizzare. </a:t>
            </a:r>
          </a:p>
          <a:p>
            <a:pPr lvl="1">
              <a:buFont typeface="Wingdings" panose="05000000000000000000" pitchFamily="2" charset="2"/>
              <a:buChar char="Ø"/>
            </a:pPr>
            <a:r>
              <a:rPr lang="it-IT" sz="1400" b="1" i="1">
                <a:solidFill>
                  <a:srgbClr val="FFFFFF"/>
                </a:solidFill>
              </a:rPr>
              <a:t>Admissible </a:t>
            </a:r>
            <a:r>
              <a:rPr lang="it-IT" sz="1400">
                <a:solidFill>
                  <a:srgbClr val="FFFFFF"/>
                </a:solidFill>
              </a:rPr>
              <a:t>: </a:t>
            </a:r>
            <a:r>
              <a:rPr lang="it-IT" sz="1400" dirty="0">
                <a:solidFill>
                  <a:srgbClr val="FFFFFF"/>
                </a:solidFill>
              </a:rPr>
              <a:t>variabile binaria che indica se la soluzione è ammissibile o meno</a:t>
            </a:r>
            <a:r>
              <a:rPr lang="it-IT" sz="1400">
                <a:solidFill>
                  <a:srgbClr val="FFFFFF"/>
                </a:solidFill>
              </a:rPr>
              <a:t>. </a:t>
            </a:r>
            <a:endParaRPr lang="it-IT" sz="1400" dirty="0">
              <a:solidFill>
                <a:srgbClr val="FFFFFF"/>
              </a:solidFill>
            </a:endParaRPr>
          </a:p>
          <a:p>
            <a:r>
              <a:rPr lang="it-IT" sz="1800" b="1">
                <a:solidFill>
                  <a:srgbClr val="FFFFFF"/>
                </a:solidFill>
              </a:rPr>
              <a:t>Funzioni </a:t>
            </a:r>
            <a:r>
              <a:rPr lang="it-IT" sz="1900" b="1">
                <a:solidFill>
                  <a:srgbClr val="FFFFFF"/>
                </a:solidFill>
              </a:rPr>
              <a:t>:</a:t>
            </a:r>
            <a:endParaRPr lang="it-IT" sz="1900" b="1" dirty="0">
              <a:solidFill>
                <a:srgbClr val="FFFFFF"/>
              </a:solidFill>
            </a:endParaRPr>
          </a:p>
          <a:p>
            <a:pPr lvl="1">
              <a:buFont typeface="Wingdings" panose="05000000000000000000" pitchFamily="2" charset="2"/>
              <a:buChar char="Ø"/>
            </a:pPr>
            <a:r>
              <a:rPr lang="it-IT" sz="1400" b="1" i="1" dirty="0" err="1">
                <a:solidFill>
                  <a:srgbClr val="FFFFFF"/>
                </a:solidFill>
              </a:rPr>
              <a:t>Compute_obj_fun_value</a:t>
            </a:r>
            <a:r>
              <a:rPr lang="it-IT" sz="1400" dirty="0">
                <a:solidFill>
                  <a:srgbClr val="FFFFFF"/>
                </a:solidFill>
              </a:rPr>
              <a:t>: calcola il valore della funzione obiettivo dalla matrice delle distanze dell’istanza</a:t>
            </a:r>
            <a:r>
              <a:rPr lang="it-IT" sz="1400">
                <a:solidFill>
                  <a:srgbClr val="FFFFFF"/>
                </a:solidFill>
              </a:rPr>
              <a:t>. </a:t>
            </a:r>
          </a:p>
          <a:p>
            <a:pPr lvl="1">
              <a:buFont typeface="Wingdings" panose="05000000000000000000" pitchFamily="2" charset="2"/>
              <a:buChar char="Ø"/>
            </a:pPr>
            <a:r>
              <a:rPr lang="it-IT" sz="1400" b="1" i="1">
                <a:solidFill>
                  <a:srgbClr val="FFFFFF"/>
                </a:solidFill>
              </a:rPr>
              <a:t>Add_storage </a:t>
            </a:r>
            <a:r>
              <a:rPr lang="it-IT" sz="1400">
                <a:solidFill>
                  <a:srgbClr val="FFFFFF"/>
                </a:solidFill>
              </a:rPr>
              <a:t>: aggiunge il nodo deposito ad inizio e fine di ogni percorso.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Check_admissible </a:t>
            </a:r>
            <a:r>
              <a:rPr lang="it-IT" sz="1400">
                <a:solidFill>
                  <a:srgbClr val="FFFFFF"/>
                </a:solidFill>
              </a:rPr>
              <a:t>: </a:t>
            </a:r>
            <a:r>
              <a:rPr lang="it-IT" sz="1400" dirty="0">
                <a:solidFill>
                  <a:srgbClr val="FFFFFF"/>
                </a:solidFill>
              </a:rPr>
              <a:t>verifica l’ammissibilità della soluzione </a:t>
            </a:r>
            <a:r>
              <a:rPr lang="it-IT" sz="1400">
                <a:solidFill>
                  <a:srgbClr val="FFFFFF"/>
                </a:solidFill>
              </a:rPr>
              <a:t>ed eventualmente aggiunge la penalità alla fitness. </a:t>
            </a:r>
            <a:endParaRPr lang="it-IT" sz="1400" dirty="0">
              <a:solidFill>
                <a:srgbClr val="FFFFFF"/>
              </a:solidFill>
            </a:endParaRPr>
          </a:p>
          <a:p>
            <a:pPr lvl="1">
              <a:buFont typeface="Wingdings" panose="05000000000000000000" pitchFamily="2" charset="2"/>
              <a:buChar char="Ø"/>
            </a:pPr>
            <a:r>
              <a:rPr lang="it-IT" sz="1400" b="1" i="1" dirty="0">
                <a:solidFill>
                  <a:srgbClr val="FFFFFF"/>
                </a:solidFill>
              </a:rPr>
              <a:t>Copy</a:t>
            </a:r>
            <a:r>
              <a:rPr lang="it-IT" sz="1400" dirty="0">
                <a:solidFill>
                  <a:srgbClr val="FFFFFF"/>
                </a:solidFill>
              </a:rPr>
              <a:t>: permette la copia per valore di un oggetto Soluzione.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pic>
        <p:nvPicPr>
          <p:cNvPr id="8" name="Picture 4" descr="immagine">
            <a:extLst>
              <a:ext uri="{FF2B5EF4-FFF2-40B4-BE49-F238E27FC236}">
                <a16:creationId xmlns:a16="http://schemas.microsoft.com/office/drawing/2014/main" id="{885DD7E5-F81F-4AF3-8018-C343B283D9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1" t="1285" r="886" b="1687"/>
          <a:stretch/>
        </p:blipFill>
        <p:spPr bwMode="auto">
          <a:xfrm>
            <a:off x="1775972" y="2920482"/>
            <a:ext cx="4161454" cy="2817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38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classe Algoritmo Genetico</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630393" y="321732"/>
            <a:ext cx="3994173" cy="6362083"/>
          </a:xfrm>
        </p:spPr>
        <p:txBody>
          <a:bodyPr anchor="ctr">
            <a:normAutofit/>
          </a:bodyPr>
          <a:lstStyle/>
          <a:p>
            <a:r>
              <a:rPr lang="it-IT" sz="1800" b="1" dirty="0">
                <a:solidFill>
                  <a:srgbClr val="FFFFFF"/>
                </a:solidFill>
              </a:rPr>
              <a:t>Variabili </a:t>
            </a:r>
            <a:r>
              <a:rPr lang="it-IT" sz="1900" b="1" dirty="0">
                <a:solidFill>
                  <a:srgbClr val="FFFFFF"/>
                </a:solidFill>
              </a:rPr>
              <a:t>: </a:t>
            </a:r>
          </a:p>
          <a:p>
            <a:pPr lvl="1">
              <a:buFont typeface="Wingdings" panose="05000000000000000000" pitchFamily="2" charset="2"/>
              <a:buChar char="Ø"/>
            </a:pPr>
            <a:r>
              <a:rPr lang="it-IT" sz="1400" b="1" i="1" dirty="0" err="1">
                <a:solidFill>
                  <a:srgbClr val="FFFFFF"/>
                </a:solidFill>
              </a:rPr>
              <a:t>Istance</a:t>
            </a:r>
            <a:r>
              <a:rPr lang="it-IT" sz="1400" i="1" dirty="0">
                <a:solidFill>
                  <a:srgbClr val="FFFFFF"/>
                </a:solidFill>
              </a:rPr>
              <a:t> </a:t>
            </a:r>
            <a:r>
              <a:rPr lang="it-IT" sz="1400" dirty="0">
                <a:solidFill>
                  <a:srgbClr val="FFFFFF"/>
                </a:solidFill>
              </a:rPr>
              <a:t>: istanza del problema di CVRPTW da analizzare.</a:t>
            </a:r>
          </a:p>
          <a:p>
            <a:pPr lvl="1">
              <a:buFont typeface="Wingdings" panose="05000000000000000000" pitchFamily="2" charset="2"/>
              <a:buChar char="Ø"/>
            </a:pPr>
            <a:r>
              <a:rPr lang="it-IT" sz="1400" b="1" i="1" dirty="0" err="1">
                <a:solidFill>
                  <a:srgbClr val="FFFFFF"/>
                </a:solidFill>
              </a:rPr>
              <a:t>Population</a:t>
            </a:r>
            <a:r>
              <a:rPr lang="it-IT" sz="1400" b="1" dirty="0">
                <a:solidFill>
                  <a:srgbClr val="FFFFFF"/>
                </a:solidFill>
              </a:rPr>
              <a:t> </a:t>
            </a:r>
            <a:r>
              <a:rPr lang="it-IT" sz="1400" dirty="0">
                <a:solidFill>
                  <a:srgbClr val="FFFFFF"/>
                </a:solidFill>
              </a:rPr>
              <a:t>: popolazione di soluzioni . </a:t>
            </a:r>
          </a:p>
          <a:p>
            <a:r>
              <a:rPr lang="it-IT" sz="1800" b="1" dirty="0">
                <a:solidFill>
                  <a:srgbClr val="FFFFFF"/>
                </a:solidFill>
              </a:rPr>
              <a:t>Funzioni </a:t>
            </a:r>
            <a:r>
              <a:rPr lang="it-IT" sz="1900" b="1" dirty="0">
                <a:solidFill>
                  <a:srgbClr val="FFFFFF"/>
                </a:solidFill>
              </a:rPr>
              <a:t>:</a:t>
            </a:r>
          </a:p>
          <a:p>
            <a:pPr lvl="1">
              <a:buFont typeface="Wingdings" panose="05000000000000000000" pitchFamily="2" charset="2"/>
              <a:buChar char="Ø"/>
            </a:pPr>
            <a:r>
              <a:rPr lang="it-IT" sz="1400" b="1" i="1" dirty="0" err="1">
                <a:solidFill>
                  <a:srgbClr val="FFFFFF"/>
                </a:solidFill>
              </a:rPr>
              <a:t>Gen_starting_population_MDPDF</a:t>
            </a:r>
            <a:r>
              <a:rPr lang="it-IT" sz="1400" b="1" i="1" dirty="0">
                <a:solidFill>
                  <a:srgbClr val="FFFFFF"/>
                </a:solidFill>
              </a:rPr>
              <a:t>/EDF/NF</a:t>
            </a:r>
            <a:r>
              <a:rPr lang="it-IT" sz="1400" dirty="0">
                <a:solidFill>
                  <a:srgbClr val="FFFFFF"/>
                </a:solidFill>
              </a:rPr>
              <a:t>: genera la popolazione iniziale con l’euristica MDPDF/EDF/NF. </a:t>
            </a:r>
          </a:p>
          <a:p>
            <a:pPr lvl="1">
              <a:buFont typeface="Wingdings" panose="05000000000000000000" pitchFamily="2" charset="2"/>
              <a:buChar char="Ø"/>
            </a:pPr>
            <a:r>
              <a:rPr lang="it-IT" sz="1400" b="1" i="1" dirty="0" err="1">
                <a:solidFill>
                  <a:srgbClr val="FFFFFF"/>
                </a:solidFill>
              </a:rPr>
              <a:t>Start_algorithm</a:t>
            </a:r>
            <a:r>
              <a:rPr lang="it-IT" sz="1400" dirty="0">
                <a:solidFill>
                  <a:srgbClr val="FFFFFF"/>
                </a:solidFill>
              </a:rPr>
              <a:t>: avvia l’algoritmo genetico, a tale funzione andranno passati come parametro i valori di : numero minimo di </a:t>
            </a:r>
            <a:r>
              <a:rPr lang="it-IT" sz="1400" dirty="0" smtClean="0">
                <a:solidFill>
                  <a:srgbClr val="FFFFFF"/>
                </a:solidFill>
              </a:rPr>
              <a:t>iterazioni, </a:t>
            </a:r>
            <a:r>
              <a:rPr lang="it-IT" sz="1400" dirty="0">
                <a:solidFill>
                  <a:srgbClr val="FFFFFF"/>
                </a:solidFill>
              </a:rPr>
              <a:t>probabilità di </a:t>
            </a:r>
            <a:r>
              <a:rPr lang="it-IT" sz="1400" dirty="0" smtClean="0">
                <a:solidFill>
                  <a:srgbClr val="FFFFFF"/>
                </a:solidFill>
              </a:rPr>
              <a:t>mutazione, dimensione della mutazione e </a:t>
            </a:r>
            <a:r>
              <a:rPr lang="it-IT" sz="1400" dirty="0" err="1" smtClean="0">
                <a:solidFill>
                  <a:srgbClr val="FFFFFF"/>
                </a:solidFill>
              </a:rPr>
              <a:t>demnsioni</a:t>
            </a:r>
            <a:r>
              <a:rPr lang="it-IT" sz="1400" dirty="0" smtClean="0">
                <a:solidFill>
                  <a:srgbClr val="FFFFFF"/>
                </a:solidFill>
              </a:rPr>
              <a:t> </a:t>
            </a:r>
            <a:r>
              <a:rPr lang="it-IT" sz="1400" dirty="0">
                <a:solidFill>
                  <a:srgbClr val="FFFFFF"/>
                </a:solidFill>
              </a:rPr>
              <a:t>di mutazione e </a:t>
            </a:r>
            <a:r>
              <a:rPr lang="it-IT" sz="1400" dirty="0" smtClean="0">
                <a:solidFill>
                  <a:srgbClr val="FFFFFF"/>
                </a:solidFill>
              </a:rPr>
              <a:t>crossover.</a:t>
            </a:r>
            <a:endParaRPr lang="it-IT" sz="1400" dirty="0">
              <a:solidFill>
                <a:srgbClr val="FFFFFF"/>
              </a:solidFill>
            </a:endParaRPr>
          </a:p>
          <a:p>
            <a:pPr lvl="1">
              <a:buFont typeface="Wingdings" panose="05000000000000000000" pitchFamily="2" charset="2"/>
              <a:buChar char="Ø"/>
            </a:pPr>
            <a:r>
              <a:rPr lang="it-IT" sz="1400" b="1" i="1" dirty="0" err="1">
                <a:solidFill>
                  <a:srgbClr val="FFFFFF"/>
                </a:solidFill>
              </a:rPr>
              <a:t>Compute_cumulative_fitness</a:t>
            </a:r>
            <a:r>
              <a:rPr lang="it-IT" sz="1400" b="1" i="1" dirty="0">
                <a:solidFill>
                  <a:srgbClr val="FFFFFF"/>
                </a:solidFill>
              </a:rPr>
              <a:t> : </a:t>
            </a:r>
            <a:r>
              <a:rPr lang="it-IT" sz="1400" dirty="0">
                <a:solidFill>
                  <a:srgbClr val="FFFFFF"/>
                </a:solidFill>
              </a:rPr>
              <a:t>calcola la lista di fitness cumulate .</a:t>
            </a:r>
            <a:r>
              <a:rPr lang="it-IT" sz="1400" b="1" i="1" dirty="0">
                <a:solidFill>
                  <a:srgbClr val="FFFFFF"/>
                </a:solidFill>
              </a:rPr>
              <a:t>  </a:t>
            </a:r>
            <a:endParaRPr lang="it-IT" sz="1400" dirty="0">
              <a:solidFill>
                <a:srgbClr val="FFFFFF"/>
              </a:solidFill>
            </a:endParaRPr>
          </a:p>
          <a:p>
            <a:pPr lvl="1">
              <a:buFont typeface="Wingdings" panose="05000000000000000000" pitchFamily="2" charset="2"/>
              <a:buChar char="Ø"/>
            </a:pPr>
            <a:r>
              <a:rPr lang="it-IT" sz="1400" b="1" i="1" dirty="0" err="1">
                <a:solidFill>
                  <a:srgbClr val="FFFFFF"/>
                </a:solidFill>
              </a:rPr>
              <a:t>Two_Worst_solution</a:t>
            </a:r>
            <a:r>
              <a:rPr lang="it-IT" sz="1400" dirty="0">
                <a:solidFill>
                  <a:srgbClr val="FFFFFF"/>
                </a:solidFill>
              </a:rPr>
              <a:t> : restituisce le due soluzioni peggiori .</a:t>
            </a:r>
          </a:p>
          <a:p>
            <a:pPr lvl="1">
              <a:buFont typeface="Wingdings" panose="05000000000000000000" pitchFamily="2" charset="2"/>
              <a:buChar char="Ø"/>
            </a:pPr>
            <a:r>
              <a:rPr lang="it-IT" sz="1400" b="1" i="1" dirty="0" err="1">
                <a:solidFill>
                  <a:srgbClr val="FFFFFF"/>
                </a:solidFill>
              </a:rPr>
              <a:t>Update_population</a:t>
            </a:r>
            <a:r>
              <a:rPr lang="it-IT" sz="1400" b="1" i="1" dirty="0">
                <a:solidFill>
                  <a:srgbClr val="FFFFFF"/>
                </a:solidFill>
              </a:rPr>
              <a:t> </a:t>
            </a:r>
            <a:r>
              <a:rPr lang="it-IT" sz="1400" dirty="0">
                <a:solidFill>
                  <a:srgbClr val="FFFFFF"/>
                </a:solidFill>
              </a:rPr>
              <a:t>: aggiorna la popolazione con le nuove soluzioni ottenute . </a:t>
            </a:r>
          </a:p>
          <a:p>
            <a:pPr lvl="1">
              <a:buFont typeface="Wingdings" panose="05000000000000000000" pitchFamily="2" charset="2"/>
              <a:buChar char="Ø"/>
            </a:pPr>
            <a:r>
              <a:rPr lang="it-IT" sz="1400" b="1" i="1" dirty="0" err="1">
                <a:solidFill>
                  <a:srgbClr val="FFFFFF"/>
                </a:solidFill>
              </a:rPr>
              <a:t>Worst_solution</a:t>
            </a:r>
            <a:r>
              <a:rPr lang="it-IT" sz="1400" b="1" i="1" dirty="0">
                <a:solidFill>
                  <a:srgbClr val="FFFFFF"/>
                </a:solidFill>
              </a:rPr>
              <a:t>/</a:t>
            </a:r>
            <a:r>
              <a:rPr lang="it-IT" sz="1400" b="1" i="1" dirty="0" err="1">
                <a:solidFill>
                  <a:srgbClr val="FFFFFF"/>
                </a:solidFill>
              </a:rPr>
              <a:t>Best_solution</a:t>
            </a:r>
            <a:r>
              <a:rPr lang="it-IT" sz="1400" dirty="0">
                <a:solidFill>
                  <a:srgbClr val="FFFFFF"/>
                </a:solidFill>
              </a:rPr>
              <a:t> : restituisce la soluzione peggiore/migliore.</a:t>
            </a:r>
          </a:p>
          <a:p>
            <a:pPr lvl="1">
              <a:buFont typeface="Wingdings" panose="05000000000000000000" pitchFamily="2" charset="2"/>
              <a:buChar char="Ø"/>
            </a:pPr>
            <a:r>
              <a:rPr lang="it-IT" sz="1400" b="1" i="1" dirty="0" err="1">
                <a:solidFill>
                  <a:srgbClr val="FFFFFF"/>
                </a:solidFill>
              </a:rPr>
              <a:t>Graph_solution</a:t>
            </a:r>
            <a:r>
              <a:rPr lang="it-IT" sz="1400" b="1" i="1" dirty="0">
                <a:solidFill>
                  <a:srgbClr val="FFFFFF"/>
                </a:solidFill>
              </a:rPr>
              <a:t> : </a:t>
            </a:r>
            <a:r>
              <a:rPr lang="it-IT" sz="1400" dirty="0">
                <a:solidFill>
                  <a:srgbClr val="FFFFFF"/>
                </a:solidFill>
              </a:rPr>
              <a:t>stampa il grafo della soluzione .</a:t>
            </a:r>
          </a:p>
        </p:txBody>
      </p:sp>
      <p:grpSp>
        <p:nvGrpSpPr>
          <p:cNvPr id="3" name="Gruppo 2">
            <a:extLst>
              <a:ext uri="{FF2B5EF4-FFF2-40B4-BE49-F238E27FC236}">
                <a16:creationId xmlns:a16="http://schemas.microsoft.com/office/drawing/2014/main" id="{3DEEE2C4-D013-4459-8B6C-056D49C58816}"/>
              </a:ext>
            </a:extLst>
          </p:cNvPr>
          <p:cNvGrpSpPr/>
          <p:nvPr/>
        </p:nvGrpSpPr>
        <p:grpSpPr>
          <a:xfrm>
            <a:off x="1882197" y="2542415"/>
            <a:ext cx="3949003" cy="3882632"/>
            <a:chOff x="1882197" y="2542415"/>
            <a:chExt cx="3949003" cy="3882632"/>
          </a:xfrm>
        </p:grpSpPr>
        <p:pic>
          <p:nvPicPr>
            <p:cNvPr id="9" name="Picture 2" descr="immagine">
              <a:extLst>
                <a:ext uri="{FF2B5EF4-FFF2-40B4-BE49-F238E27FC236}">
                  <a16:creationId xmlns:a16="http://schemas.microsoft.com/office/drawing/2014/main" id="{2A619558-04B9-4DA2-A554-7985D1E24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197" y="2542415"/>
              <a:ext cx="3949003" cy="3882632"/>
            </a:xfrm>
            <a:prstGeom prst="rect">
              <a:avLst/>
            </a:prstGeom>
            <a:noFill/>
            <a:extLst>
              <a:ext uri="{909E8E84-426E-40DD-AFC4-6F175D3DCCD1}">
                <a14:hiddenFill xmlns:a14="http://schemas.microsoft.com/office/drawing/2010/main">
                  <a:solidFill>
                    <a:srgbClr val="FFFFFF"/>
                  </a:solidFill>
                </a14:hiddenFill>
              </a:ext>
            </a:extLst>
          </p:spPr>
        </p:pic>
        <p:sp>
          <p:nvSpPr>
            <p:cNvPr id="2" name="Rettangolo 1">
              <a:extLst>
                <a:ext uri="{FF2B5EF4-FFF2-40B4-BE49-F238E27FC236}">
                  <a16:creationId xmlns:a16="http://schemas.microsoft.com/office/drawing/2014/main" id="{8EF76DB4-822C-491B-AB2E-9C09133BCB5D}"/>
                </a:ext>
              </a:extLst>
            </p:cNvPr>
            <p:cNvSpPr/>
            <p:nvPr/>
          </p:nvSpPr>
          <p:spPr>
            <a:xfrm>
              <a:off x="3681390" y="5934270"/>
              <a:ext cx="139960" cy="167951"/>
            </a:xfrm>
            <a:prstGeom prst="rect">
              <a:avLst/>
            </a:prstGeom>
            <a:solidFill>
              <a:srgbClr val="7ACFF5"/>
            </a:solidFill>
            <a:ln>
              <a:solidFill>
                <a:srgbClr val="7ACF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2413503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3200">
                <a:solidFill>
                  <a:srgbClr val="FFFFFF"/>
                </a:solidFill>
              </a:rPr>
              <a:t>Implementazione : funzione </a:t>
            </a:r>
            <a:r>
              <a:rPr lang="it-IT" sz="3200" i="1">
                <a:solidFill>
                  <a:srgbClr val="FFFFFF"/>
                </a:solidFill>
              </a:rPr>
              <a:t>Start_algorithm</a:t>
            </a:r>
            <a:endParaRPr lang="it-IT" sz="3200" i="1"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630393" y="321732"/>
            <a:ext cx="3994173" cy="6362083"/>
          </a:xfrm>
        </p:spPr>
        <p:txBody>
          <a:bodyPr anchor="ctr">
            <a:normAutofit/>
          </a:bodyPr>
          <a:lstStyle/>
          <a:p>
            <a:pPr>
              <a:buFont typeface="Wingdings" panose="05000000000000000000" pitchFamily="2" charset="2"/>
              <a:buChar char="Ø"/>
            </a:pPr>
            <a:r>
              <a:rPr lang="it-IT" sz="1400">
                <a:solidFill>
                  <a:srgbClr val="FFFFFF"/>
                </a:solidFill>
              </a:rPr>
              <a:t>Descrizione funzione start_algorithm</a:t>
            </a:r>
            <a:endParaRPr lang="it-IT" sz="1400" dirty="0">
              <a:solidFill>
                <a:srgbClr val="FFFFFF"/>
              </a:solidFill>
            </a:endParaRPr>
          </a:p>
        </p:txBody>
      </p:sp>
    </p:spTree>
    <p:extLst>
      <p:ext uri="{BB962C8B-B14F-4D97-AF65-F5344CB8AC3E}">
        <p14:creationId xmlns:p14="http://schemas.microsoft.com/office/powerpoint/2010/main" val="3989103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classe Node</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44408" y="321732"/>
            <a:ext cx="3844211" cy="6167011"/>
          </a:xfrm>
        </p:spPr>
        <p:txBody>
          <a:bodyPr anchor="ctr">
            <a:normAutofit/>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r>
              <a:rPr lang="it-IT" sz="1800" b="1">
                <a:solidFill>
                  <a:srgbClr val="FFFFFF"/>
                </a:solidFill>
              </a:rPr>
              <a:t>Variabili </a:t>
            </a:r>
            <a:r>
              <a:rPr lang="it-IT" sz="1900" b="1">
                <a:solidFill>
                  <a:srgbClr val="FFFFFF"/>
                </a:solidFill>
              </a:rPr>
              <a:t>: </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Number </a:t>
            </a:r>
            <a:r>
              <a:rPr lang="it-IT" sz="1400">
                <a:solidFill>
                  <a:srgbClr val="FFFFFF"/>
                </a:solidFill>
              </a:rPr>
              <a:t>: numero identificativo del nodo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Demand </a:t>
            </a:r>
            <a:r>
              <a:rPr lang="it-IT" sz="1400">
                <a:solidFill>
                  <a:srgbClr val="FFFFFF"/>
                </a:solidFill>
              </a:rPr>
              <a:t>: quantitativo di richiesta del nodo.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Rdy_time </a:t>
            </a:r>
            <a:r>
              <a:rPr lang="it-IT" sz="1400">
                <a:solidFill>
                  <a:srgbClr val="FFFFFF"/>
                </a:solidFill>
              </a:rPr>
              <a:t>: limite inferiore della finestra temporale .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Due_date </a:t>
            </a:r>
            <a:r>
              <a:rPr lang="it-IT" sz="1400">
                <a:solidFill>
                  <a:srgbClr val="FFFFFF"/>
                </a:solidFill>
              </a:rPr>
              <a:t>: limite superiore della finestra temporale .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Coordinate </a:t>
            </a:r>
            <a:r>
              <a:rPr lang="it-IT" sz="1400">
                <a:solidFill>
                  <a:srgbClr val="FFFFFF"/>
                </a:solidFill>
              </a:rPr>
              <a:t>: coordinate del nodo .</a:t>
            </a:r>
          </a:p>
          <a:p>
            <a:pPr lvl="1">
              <a:buFont typeface="Wingdings" panose="05000000000000000000" pitchFamily="2" charset="2"/>
              <a:buChar char="Ø"/>
            </a:pPr>
            <a:r>
              <a:rPr lang="it-IT" sz="1400" b="1" i="1">
                <a:solidFill>
                  <a:srgbClr val="FFFFFF"/>
                </a:solidFill>
              </a:rPr>
              <a:t>Service_time </a:t>
            </a:r>
            <a:r>
              <a:rPr lang="it-IT" sz="1400">
                <a:solidFill>
                  <a:srgbClr val="FFFFFF"/>
                </a:solidFill>
              </a:rPr>
              <a:t>: tempo di servizio richiesto dal nodo .</a:t>
            </a:r>
            <a:endParaRPr lang="it-IT" sz="1400" dirty="0">
              <a:solidFill>
                <a:srgbClr val="FFFFFF"/>
              </a:solidFill>
            </a:endParaRPr>
          </a:p>
          <a:p>
            <a:r>
              <a:rPr lang="it-IT" sz="1800" b="1">
                <a:solidFill>
                  <a:srgbClr val="FFFFFF"/>
                </a:solidFill>
              </a:rPr>
              <a:t>Funzioni </a:t>
            </a:r>
            <a:r>
              <a:rPr lang="it-IT" sz="1900" b="1">
                <a:solidFill>
                  <a:srgbClr val="FFFFFF"/>
                </a:solidFill>
              </a:rPr>
              <a:t>:</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Distance : </a:t>
            </a:r>
            <a:r>
              <a:rPr lang="it-IT" sz="1400">
                <a:solidFill>
                  <a:srgbClr val="FFFFFF"/>
                </a:solidFill>
              </a:rPr>
              <a:t>calcola la distanza dal nodo passato come parametro. </a:t>
            </a:r>
          </a:p>
          <a:p>
            <a:pPr lvl="1">
              <a:buFont typeface="Wingdings" panose="05000000000000000000" pitchFamily="2" charset="2"/>
              <a:buChar char="Ø"/>
            </a:pPr>
            <a:r>
              <a:rPr lang="it-IT" sz="1400" b="1" i="1">
                <a:solidFill>
                  <a:srgbClr val="FFFFFF"/>
                </a:solidFill>
              </a:rPr>
              <a:t>Travel_time : </a:t>
            </a:r>
            <a:r>
              <a:rPr lang="it-IT" sz="1400">
                <a:solidFill>
                  <a:srgbClr val="FFFFFF"/>
                </a:solidFill>
              </a:rPr>
              <a:t>calcola il tempo di spostamento verso il nodo passato come parametro . </a:t>
            </a: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pic>
        <p:nvPicPr>
          <p:cNvPr id="9" name="Immagine 8">
            <a:extLst>
              <a:ext uri="{FF2B5EF4-FFF2-40B4-BE49-F238E27FC236}">
                <a16:creationId xmlns:a16="http://schemas.microsoft.com/office/drawing/2014/main" id="{C3DDA7A4-CA2A-4139-8B25-A2BEF69830FA}"/>
              </a:ext>
            </a:extLst>
          </p:cNvPr>
          <p:cNvPicPr>
            <a:picLocks noChangeAspect="1"/>
          </p:cNvPicPr>
          <p:nvPr/>
        </p:nvPicPr>
        <p:blipFill>
          <a:blip r:embed="rId2"/>
          <a:stretch>
            <a:fillRect/>
          </a:stretch>
        </p:blipFill>
        <p:spPr>
          <a:xfrm>
            <a:off x="2725750" y="3219061"/>
            <a:ext cx="2501284" cy="2582958"/>
          </a:xfrm>
          <a:prstGeom prst="rect">
            <a:avLst/>
          </a:prstGeom>
        </p:spPr>
      </p:pic>
    </p:spTree>
    <p:extLst>
      <p:ext uri="{BB962C8B-B14F-4D97-AF65-F5344CB8AC3E}">
        <p14:creationId xmlns:p14="http://schemas.microsoft.com/office/powerpoint/2010/main" val="3784931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classe CVRPTW</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44408" y="321732"/>
            <a:ext cx="3844211" cy="6167011"/>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r>
              <a:rPr lang="it-IT" sz="1800" b="1" dirty="0">
                <a:solidFill>
                  <a:srgbClr val="FFFFFF"/>
                </a:solidFill>
              </a:rPr>
              <a:t>Variabili </a:t>
            </a:r>
            <a:r>
              <a:rPr lang="it-IT" sz="1900" b="1" dirty="0">
                <a:solidFill>
                  <a:srgbClr val="FFFFFF"/>
                </a:solidFill>
              </a:rPr>
              <a:t>: </a:t>
            </a:r>
          </a:p>
          <a:p>
            <a:pPr lvl="1">
              <a:buFont typeface="Wingdings" panose="05000000000000000000" pitchFamily="2" charset="2"/>
              <a:buChar char="Ø"/>
            </a:pPr>
            <a:r>
              <a:rPr lang="it-IT" sz="1400" b="1" i="1" dirty="0" err="1">
                <a:solidFill>
                  <a:srgbClr val="FFFFFF"/>
                </a:solidFill>
              </a:rPr>
              <a:t>Nodes_num</a:t>
            </a:r>
            <a:r>
              <a:rPr lang="it-IT" sz="1400" i="1" dirty="0">
                <a:solidFill>
                  <a:srgbClr val="FFFFFF"/>
                </a:solidFill>
              </a:rPr>
              <a:t> </a:t>
            </a:r>
            <a:r>
              <a:rPr lang="it-IT" sz="1400" dirty="0">
                <a:solidFill>
                  <a:srgbClr val="FFFFFF"/>
                </a:solidFill>
              </a:rPr>
              <a:t>: numero di nodi dell’istanza</a:t>
            </a:r>
          </a:p>
          <a:p>
            <a:pPr lvl="1">
              <a:buFont typeface="Wingdings" panose="05000000000000000000" pitchFamily="2" charset="2"/>
              <a:buChar char="Ø"/>
            </a:pPr>
            <a:r>
              <a:rPr lang="it-IT" sz="1400" b="1" i="1" dirty="0" err="1">
                <a:solidFill>
                  <a:srgbClr val="FFFFFF"/>
                </a:solidFill>
              </a:rPr>
              <a:t>Nodes</a:t>
            </a:r>
            <a:r>
              <a:rPr lang="it-IT" sz="1400" dirty="0">
                <a:solidFill>
                  <a:srgbClr val="FFFFFF"/>
                </a:solidFill>
              </a:rPr>
              <a:t>: lista di nodi dell’istanza. </a:t>
            </a:r>
          </a:p>
          <a:p>
            <a:pPr lvl="1">
              <a:buFont typeface="Wingdings" panose="05000000000000000000" pitchFamily="2" charset="2"/>
              <a:buChar char="Ø"/>
            </a:pPr>
            <a:r>
              <a:rPr lang="it-IT" sz="1400" b="1" i="1" dirty="0" err="1">
                <a:solidFill>
                  <a:srgbClr val="FFFFFF"/>
                </a:solidFill>
              </a:rPr>
              <a:t>Name_istance</a:t>
            </a:r>
            <a:r>
              <a:rPr lang="it-IT" sz="1400" b="1" i="1" dirty="0">
                <a:solidFill>
                  <a:srgbClr val="FFFFFF"/>
                </a:solidFill>
              </a:rPr>
              <a:t> </a:t>
            </a:r>
            <a:r>
              <a:rPr lang="it-IT" sz="1400" dirty="0">
                <a:solidFill>
                  <a:srgbClr val="FFFFFF"/>
                </a:solidFill>
              </a:rPr>
              <a:t>: nome dell’istanza. </a:t>
            </a:r>
          </a:p>
          <a:p>
            <a:pPr lvl="1">
              <a:buFont typeface="Wingdings" panose="05000000000000000000" pitchFamily="2" charset="2"/>
              <a:buChar char="Ø"/>
            </a:pPr>
            <a:r>
              <a:rPr lang="it-IT" sz="1400" b="1" i="1" dirty="0" err="1">
                <a:solidFill>
                  <a:srgbClr val="FFFFFF"/>
                </a:solidFill>
              </a:rPr>
              <a:t>Capacity</a:t>
            </a:r>
            <a:r>
              <a:rPr lang="it-IT" sz="1400" b="1" i="1" dirty="0">
                <a:solidFill>
                  <a:srgbClr val="FFFFFF"/>
                </a:solidFill>
              </a:rPr>
              <a:t> </a:t>
            </a:r>
            <a:r>
              <a:rPr lang="it-IT" sz="1400" dirty="0">
                <a:solidFill>
                  <a:srgbClr val="FFFFFF"/>
                </a:solidFill>
              </a:rPr>
              <a:t>: capacità dei camion .</a:t>
            </a:r>
          </a:p>
          <a:p>
            <a:pPr lvl="1">
              <a:buFont typeface="Wingdings" panose="05000000000000000000" pitchFamily="2" charset="2"/>
              <a:buChar char="Ø"/>
            </a:pPr>
            <a:r>
              <a:rPr lang="it-IT" sz="1400" b="1" i="1" dirty="0" err="1">
                <a:solidFill>
                  <a:srgbClr val="FFFFFF"/>
                </a:solidFill>
              </a:rPr>
              <a:t>Distances</a:t>
            </a:r>
            <a:r>
              <a:rPr lang="it-IT" sz="1400" dirty="0">
                <a:solidFill>
                  <a:srgbClr val="FFFFFF"/>
                </a:solidFill>
              </a:rPr>
              <a:t>: matrice delle distanze tra i nodi.</a:t>
            </a:r>
          </a:p>
          <a:p>
            <a:pPr lvl="1">
              <a:buFont typeface="Wingdings" panose="05000000000000000000" pitchFamily="2" charset="2"/>
              <a:buChar char="Ø"/>
            </a:pPr>
            <a:r>
              <a:rPr lang="it-IT" sz="1400" b="1" i="1" dirty="0" err="1">
                <a:solidFill>
                  <a:srgbClr val="FFFFFF"/>
                </a:solidFill>
              </a:rPr>
              <a:t>Travel_times</a:t>
            </a:r>
            <a:r>
              <a:rPr lang="it-IT" sz="1400" b="1" i="1" dirty="0">
                <a:solidFill>
                  <a:srgbClr val="FFFFFF"/>
                </a:solidFill>
              </a:rPr>
              <a:t> </a:t>
            </a:r>
            <a:r>
              <a:rPr lang="it-IT" sz="1400" dirty="0">
                <a:solidFill>
                  <a:srgbClr val="FFFFFF"/>
                </a:solidFill>
              </a:rPr>
              <a:t>: matrice dei tempi di spostamento tra i nodi.</a:t>
            </a:r>
          </a:p>
          <a:p>
            <a:pPr lvl="1">
              <a:buFont typeface="Wingdings" panose="05000000000000000000" pitchFamily="2" charset="2"/>
              <a:buChar char="Ø"/>
            </a:pPr>
            <a:r>
              <a:rPr lang="it-IT" sz="1400" b="1" i="1" dirty="0" err="1">
                <a:solidFill>
                  <a:srgbClr val="FFFFFF"/>
                </a:solidFill>
              </a:rPr>
              <a:t>Routes</a:t>
            </a:r>
            <a:r>
              <a:rPr lang="it-IT" sz="1400" b="1" i="1" dirty="0">
                <a:solidFill>
                  <a:srgbClr val="FFFFFF"/>
                </a:solidFill>
              </a:rPr>
              <a:t> : </a:t>
            </a:r>
            <a:r>
              <a:rPr lang="it-IT" sz="1400" dirty="0">
                <a:solidFill>
                  <a:srgbClr val="FFFFFF"/>
                </a:solidFill>
              </a:rPr>
              <a:t>percorso ottimo (lista con gli identificativi dei nodi disposti secondo l’ordine di attraversamento nel percorso ottimo).</a:t>
            </a:r>
          </a:p>
          <a:p>
            <a:r>
              <a:rPr lang="it-IT" sz="1800" b="1" dirty="0">
                <a:solidFill>
                  <a:srgbClr val="FFFFFF"/>
                </a:solidFill>
              </a:rPr>
              <a:t>Funzioni </a:t>
            </a:r>
            <a:r>
              <a:rPr lang="it-IT" sz="1900" b="1" dirty="0">
                <a:solidFill>
                  <a:srgbClr val="FFFFFF"/>
                </a:solidFill>
              </a:rPr>
              <a:t>:</a:t>
            </a:r>
          </a:p>
          <a:p>
            <a:pPr lvl="1">
              <a:buFont typeface="Wingdings" panose="05000000000000000000" pitchFamily="2" charset="2"/>
              <a:buChar char="Ø"/>
            </a:pPr>
            <a:r>
              <a:rPr lang="it-IT" sz="1400" b="1" i="1" dirty="0" err="1">
                <a:solidFill>
                  <a:srgbClr val="FFFFFF"/>
                </a:solidFill>
              </a:rPr>
              <a:t>Calculate_distance</a:t>
            </a:r>
            <a:r>
              <a:rPr lang="it-IT" sz="1400" dirty="0">
                <a:solidFill>
                  <a:srgbClr val="FFFFFF"/>
                </a:solidFill>
              </a:rPr>
              <a:t>: calcola la matrice delle distanze. </a:t>
            </a:r>
          </a:p>
          <a:p>
            <a:pPr lvl="1">
              <a:buFont typeface="Wingdings" panose="05000000000000000000" pitchFamily="2" charset="2"/>
              <a:buChar char="Ø"/>
            </a:pPr>
            <a:r>
              <a:rPr lang="it-IT" sz="1400" b="1" i="1" dirty="0" err="1">
                <a:solidFill>
                  <a:srgbClr val="FFFFFF"/>
                </a:solidFill>
              </a:rPr>
              <a:t>Calculate_travel_times</a:t>
            </a:r>
            <a:r>
              <a:rPr lang="it-IT" sz="1400" dirty="0">
                <a:solidFill>
                  <a:srgbClr val="FFFFFF"/>
                </a:solidFill>
              </a:rPr>
              <a:t>: calcola la matrice dei tempi di spostamento. </a:t>
            </a:r>
          </a:p>
          <a:p>
            <a:pPr lvl="1">
              <a:buFont typeface="Wingdings" panose="05000000000000000000" pitchFamily="2" charset="2"/>
              <a:buChar char="Ø"/>
            </a:pPr>
            <a:r>
              <a:rPr lang="it-IT" sz="1400" b="1" i="1" dirty="0" err="1">
                <a:solidFill>
                  <a:srgbClr val="FFFFFF"/>
                </a:solidFill>
              </a:rPr>
              <a:t>Calculates_routes_from_model</a:t>
            </a:r>
            <a:r>
              <a:rPr lang="it-IT" sz="1400" b="1" i="1" dirty="0">
                <a:solidFill>
                  <a:srgbClr val="FFFFFF"/>
                </a:solidFill>
              </a:rPr>
              <a:t> </a:t>
            </a:r>
            <a:r>
              <a:rPr lang="it-IT" sz="1400" dirty="0">
                <a:solidFill>
                  <a:srgbClr val="FFFFFF"/>
                </a:solidFill>
              </a:rPr>
              <a:t>: calcola il percorso ottimo in termini di lista di numeri identificativi dei singoli nodi .</a:t>
            </a:r>
          </a:p>
          <a:p>
            <a:pPr lvl="1">
              <a:buFont typeface="Wingdings" panose="05000000000000000000" pitchFamily="2" charset="2"/>
              <a:buChar char="Ø"/>
            </a:pPr>
            <a:r>
              <a:rPr lang="it-IT" sz="1400" b="1" i="1" dirty="0" err="1">
                <a:solidFill>
                  <a:srgbClr val="FFFFFF"/>
                </a:solidFill>
              </a:rPr>
              <a:t>Optimize</a:t>
            </a:r>
            <a:r>
              <a:rPr lang="it-IT" sz="1400" b="1" i="1" dirty="0">
                <a:solidFill>
                  <a:srgbClr val="FFFFFF"/>
                </a:solidFill>
              </a:rPr>
              <a:t> </a:t>
            </a:r>
            <a:r>
              <a:rPr lang="it-IT" sz="1400" dirty="0">
                <a:solidFill>
                  <a:srgbClr val="FFFFFF"/>
                </a:solidFill>
              </a:rPr>
              <a:t>: calcola la soluzione ottima sfruttando il solutore </a:t>
            </a:r>
            <a:r>
              <a:rPr lang="it-IT" sz="1400" dirty="0" err="1">
                <a:solidFill>
                  <a:srgbClr val="FFFFFF"/>
                </a:solidFill>
              </a:rPr>
              <a:t>Gurobi</a:t>
            </a:r>
            <a:r>
              <a:rPr lang="it-IT" sz="1400" dirty="0">
                <a:solidFill>
                  <a:srgbClr val="FFFFFF"/>
                </a:solidFill>
              </a:rPr>
              <a:t> .</a:t>
            </a:r>
          </a:p>
          <a:p>
            <a:pPr lvl="1">
              <a:buFont typeface="Wingdings" panose="05000000000000000000" pitchFamily="2" charset="2"/>
              <a:buChar char="Ø"/>
            </a:pPr>
            <a:r>
              <a:rPr lang="it-IT" sz="1400" b="1" i="1" dirty="0" err="1">
                <a:solidFill>
                  <a:srgbClr val="FFFFFF"/>
                </a:solidFill>
              </a:rPr>
              <a:t>Print_solution</a:t>
            </a:r>
            <a:r>
              <a:rPr lang="it-IT" sz="1400" b="1" i="1" dirty="0">
                <a:solidFill>
                  <a:srgbClr val="FFFFFF"/>
                </a:solidFill>
              </a:rPr>
              <a:t> : </a:t>
            </a:r>
            <a:r>
              <a:rPr lang="it-IT" sz="1400" dirty="0">
                <a:solidFill>
                  <a:srgbClr val="FFFFFF"/>
                </a:solidFill>
              </a:rPr>
              <a:t>stampa il grafo della soluzione ottima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pic>
        <p:nvPicPr>
          <p:cNvPr id="9" name="Immagine 8">
            <a:extLst>
              <a:ext uri="{FF2B5EF4-FFF2-40B4-BE49-F238E27FC236}">
                <a16:creationId xmlns:a16="http://schemas.microsoft.com/office/drawing/2014/main" id="{883833AF-ADAF-4BC2-9700-DFF241678662}"/>
              </a:ext>
            </a:extLst>
          </p:cNvPr>
          <p:cNvPicPr>
            <a:picLocks noChangeAspect="1"/>
          </p:cNvPicPr>
          <p:nvPr/>
        </p:nvPicPr>
        <p:blipFill rotWithShape="1">
          <a:blip r:embed="rId2"/>
          <a:srcRect l="699" t="1195" r="1822" b="915"/>
          <a:stretch/>
        </p:blipFill>
        <p:spPr>
          <a:xfrm>
            <a:off x="2108717" y="2696547"/>
            <a:ext cx="3452327" cy="3610881"/>
          </a:xfrm>
          <a:prstGeom prst="rect">
            <a:avLst/>
          </a:prstGeom>
        </p:spPr>
      </p:pic>
    </p:spTree>
    <p:extLst>
      <p:ext uri="{BB962C8B-B14F-4D97-AF65-F5344CB8AC3E}">
        <p14:creationId xmlns:p14="http://schemas.microsoft.com/office/powerpoint/2010/main" val="1695839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A101F3F9-A1F9-4185-8473-EB24D4768818}"/>
              </a:ext>
            </a:extLst>
          </p:cNvPr>
          <p:cNvSpPr/>
          <p:nvPr/>
        </p:nvSpPr>
        <p:spPr>
          <a:xfrm>
            <a:off x="329186" y="244340"/>
            <a:ext cx="11522504" cy="1444501"/>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1101012" y="200638"/>
            <a:ext cx="9582539" cy="1625210"/>
          </a:xfrm>
        </p:spPr>
        <p:txBody>
          <a:bodyPr>
            <a:normAutofit/>
          </a:bodyPr>
          <a:lstStyle/>
          <a:p>
            <a:pPr algn="ctr"/>
            <a:r>
              <a:rPr lang="it-IT" sz="4000">
                <a:solidFill>
                  <a:srgbClr val="FFFFFF"/>
                </a:solidFill>
              </a:rPr>
              <a:t>Implementazione : Modellazione con Gurobi </a:t>
            </a:r>
            <a:endParaRPr lang="it-IT" sz="4000" dirty="0">
              <a:solidFill>
                <a:srgbClr val="FFFFFF"/>
              </a:solidFill>
            </a:endParaRPr>
          </a:p>
        </p:txBody>
      </p:sp>
      <p:sp>
        <p:nvSpPr>
          <p:cNvPr id="3" name="Rettangolo 2">
            <a:extLst>
              <a:ext uri="{FF2B5EF4-FFF2-40B4-BE49-F238E27FC236}">
                <a16:creationId xmlns:a16="http://schemas.microsoft.com/office/drawing/2014/main" id="{BD216DDF-77B7-4D48-9D0A-F88774D37434}"/>
              </a:ext>
            </a:extLst>
          </p:cNvPr>
          <p:cNvSpPr/>
          <p:nvPr/>
        </p:nvSpPr>
        <p:spPr>
          <a:xfrm>
            <a:off x="9515475" y="1869550"/>
            <a:ext cx="2336215" cy="474411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lumMod val="50000"/>
                  <a:lumOff val="50000"/>
                </a:schemeClr>
              </a:solidFill>
            </a:endParaRPr>
          </a:p>
        </p:txBody>
      </p:sp>
      <p:pic>
        <p:nvPicPr>
          <p:cNvPr id="6" name="Immagine 5">
            <a:extLst>
              <a:ext uri="{FF2B5EF4-FFF2-40B4-BE49-F238E27FC236}">
                <a16:creationId xmlns:a16="http://schemas.microsoft.com/office/drawing/2014/main" id="{9D66C626-B2FD-4F2A-96C3-D2F8320140BD}"/>
              </a:ext>
            </a:extLst>
          </p:cNvPr>
          <p:cNvPicPr>
            <a:picLocks noChangeAspect="1"/>
          </p:cNvPicPr>
          <p:nvPr/>
        </p:nvPicPr>
        <p:blipFill rotWithShape="1">
          <a:blip r:embed="rId2"/>
          <a:srcRect l="23530" t="10507" r="610" b="19770"/>
          <a:stretch/>
        </p:blipFill>
        <p:spPr>
          <a:xfrm>
            <a:off x="329186" y="1878121"/>
            <a:ext cx="9060535" cy="4768898"/>
          </a:xfrm>
          <a:prstGeom prst="rect">
            <a:avLst/>
          </a:prstGeom>
          <a:ln>
            <a:noFill/>
          </a:ln>
        </p:spPr>
      </p:pic>
      <p:sp>
        <p:nvSpPr>
          <p:cNvPr id="9" name="CasellaDiTesto 8">
            <a:extLst>
              <a:ext uri="{FF2B5EF4-FFF2-40B4-BE49-F238E27FC236}">
                <a16:creationId xmlns:a16="http://schemas.microsoft.com/office/drawing/2014/main" id="{67BF965E-81DF-4ACA-9FB1-6ADA297D877E}"/>
              </a:ext>
            </a:extLst>
          </p:cNvPr>
          <p:cNvSpPr txBox="1"/>
          <p:nvPr/>
        </p:nvSpPr>
        <p:spPr>
          <a:xfrm>
            <a:off x="9526599" y="3429000"/>
            <a:ext cx="2336215" cy="1246495"/>
          </a:xfrm>
          <a:prstGeom prst="rect">
            <a:avLst/>
          </a:prstGeom>
          <a:noFill/>
        </p:spPr>
        <p:txBody>
          <a:bodyPr wrap="square" rtlCol="0">
            <a:spAutoFit/>
          </a:bodyPr>
          <a:lstStyle/>
          <a:p>
            <a:pPr marL="285750" indent="-285750">
              <a:buFont typeface="Wingdings" panose="05000000000000000000" pitchFamily="2" charset="2"/>
              <a:buChar char="Ø"/>
            </a:pPr>
            <a:r>
              <a:rPr lang="it-IT" sz="1500">
                <a:solidFill>
                  <a:schemeClr val="bg1"/>
                </a:solidFill>
              </a:rPr>
              <a:t>Il codice riportato mostra la modellazione del CVRPTW attraverso l’utilizzo della libreria Gurobipy</a:t>
            </a:r>
          </a:p>
        </p:txBody>
      </p:sp>
    </p:spTree>
    <p:extLst>
      <p:ext uri="{BB962C8B-B14F-4D97-AF65-F5344CB8AC3E}">
        <p14:creationId xmlns:p14="http://schemas.microsoft.com/office/powerpoint/2010/main" val="2745116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432305"/>
            <a:ext cx="11522504" cy="410285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101F3F9-A1F9-4185-8473-EB24D4768818}"/>
              </a:ext>
            </a:extLst>
          </p:cNvPr>
          <p:cNvSpPr/>
          <p:nvPr/>
        </p:nvSpPr>
        <p:spPr>
          <a:xfrm>
            <a:off x="329185" y="293740"/>
            <a:ext cx="11522504" cy="1964266"/>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174034" y="460521"/>
            <a:ext cx="7921688" cy="1625210"/>
          </a:xfrm>
        </p:spPr>
        <p:txBody>
          <a:bodyPr>
            <a:normAutofit/>
          </a:bodyPr>
          <a:lstStyle/>
          <a:p>
            <a:pPr algn="ctr"/>
            <a:r>
              <a:rPr lang="it-IT" sz="4000">
                <a:solidFill>
                  <a:srgbClr val="FFFFFF"/>
                </a:solidFill>
              </a:rPr>
              <a:t>Confronto dei risultati : Soluzione ottima </a:t>
            </a:r>
            <a:endParaRPr lang="it-IT" sz="4000" dirty="0">
              <a:solidFill>
                <a:srgbClr val="FFFFFF"/>
              </a:solidFill>
            </a:endParaRPr>
          </a:p>
        </p:txBody>
      </p:sp>
      <p:sp>
        <p:nvSpPr>
          <p:cNvPr id="7" name="CasellaDiTesto 6">
            <a:extLst>
              <a:ext uri="{FF2B5EF4-FFF2-40B4-BE49-F238E27FC236}">
                <a16:creationId xmlns:a16="http://schemas.microsoft.com/office/drawing/2014/main" id="{D881AA4A-5392-40BC-A5BF-575D9E325B97}"/>
              </a:ext>
            </a:extLst>
          </p:cNvPr>
          <p:cNvSpPr txBox="1"/>
          <p:nvPr/>
        </p:nvSpPr>
        <p:spPr>
          <a:xfrm>
            <a:off x="438540" y="2556238"/>
            <a:ext cx="9218644" cy="3862596"/>
          </a:xfrm>
          <a:prstGeom prst="rect">
            <a:avLst/>
          </a:prstGeom>
          <a:noFill/>
        </p:spPr>
        <p:txBody>
          <a:bodyPr wrap="square" rtlCol="0">
            <a:spAutoFit/>
          </a:bodyPr>
          <a:lstStyle/>
          <a:p>
            <a:r>
              <a:rPr lang="it-IT" sz="1400" dirty="0"/>
              <a:t>Soluzione ottima : 2709.11 ( </a:t>
            </a:r>
            <a:r>
              <a:rPr lang="it-IT" sz="1400" b="1" i="1" dirty="0"/>
              <a:t>Istanza : C1_2_1.TXT, </a:t>
            </a:r>
            <a:r>
              <a:rPr lang="it-IT" sz="1400" b="1" i="1" dirty="0" err="1"/>
              <a:t>Homberger</a:t>
            </a:r>
            <a:r>
              <a:rPr lang="it-IT" sz="1400" b="1" i="1" dirty="0"/>
              <a:t> – 200 nodi </a:t>
            </a:r>
            <a:r>
              <a:rPr lang="it-IT" sz="1200" dirty="0"/>
              <a:t>)</a:t>
            </a:r>
          </a:p>
          <a:p>
            <a:endParaRPr lang="it-IT" sz="1100" dirty="0"/>
          </a:p>
          <a:p>
            <a:r>
              <a:rPr lang="it-IT" sz="1100" dirty="0"/>
              <a:t>[0,20, 41, 85, 80, 31, 25, 172, 77, 110, 162, 0]</a:t>
            </a:r>
          </a:p>
          <a:p>
            <a:r>
              <a:rPr lang="it-IT" sz="1100" dirty="0"/>
              <a:t>[21, 23, 182, 75, 163, 194, 145, 195, 52, 92, 0]</a:t>
            </a:r>
          </a:p>
          <a:p>
            <a:r>
              <a:rPr lang="it-IT" sz="1100" dirty="0"/>
              <a:t>[30, 120, 19, 192, 196, 97, 14, 96, 130, 28, 74, 149, 0]</a:t>
            </a:r>
          </a:p>
          <a:p>
            <a:r>
              <a:rPr lang="it-IT" sz="1100" dirty="0"/>
              <a:t>[32, 171, 65, 86, 115, 94, 51, 174, 136, 189, 0]</a:t>
            </a:r>
          </a:p>
          <a:p>
            <a:r>
              <a:rPr lang="it-IT" sz="1100" dirty="0"/>
              <a:t>[45, 178, 27, 173, 154, 24, 61, 100, 64, 179, 109, 0]</a:t>
            </a:r>
          </a:p>
          <a:p>
            <a:r>
              <a:rPr lang="it-IT" sz="1100" dirty="0"/>
              <a:t>[57, 118, 83, 143, 176, 36, 33, 121, 165, 188, 108, 0]</a:t>
            </a:r>
          </a:p>
          <a:p>
            <a:r>
              <a:rPr lang="it-IT" sz="1100" dirty="0"/>
              <a:t>[60, 82, 180, 84, 191, 125, 4, 72, 17, 0]</a:t>
            </a:r>
          </a:p>
          <a:p>
            <a:r>
              <a:rPr lang="it-IT" sz="1100" dirty="0"/>
              <a:t>[62, 131, 44, 102, 146, 68, 76, 0]</a:t>
            </a:r>
          </a:p>
          <a:p>
            <a:r>
              <a:rPr lang="it-IT" sz="1100" dirty="0"/>
              <a:t>[73, 116, 12, 129, 11, 6, 122, 139, 0]</a:t>
            </a:r>
          </a:p>
          <a:p>
            <a:r>
              <a:rPr lang="it-IT" sz="1100" dirty="0"/>
              <a:t>[93, 55, 135, 58, 184, 199, 37, 81, 138, 137, 183, 0]</a:t>
            </a:r>
          </a:p>
          <a:p>
            <a:r>
              <a:rPr lang="it-IT" sz="1100" dirty="0"/>
              <a:t>[101, 144, 119, 166, 35, 126, 71, 9, 1, 99, 53, 0]</a:t>
            </a:r>
          </a:p>
          <a:p>
            <a:r>
              <a:rPr lang="it-IT" sz="1100" dirty="0"/>
              <a:t>[113, 155, 78, 175, 13, 43, 2, 90, 67, 39, 107, 0]</a:t>
            </a:r>
          </a:p>
          <a:p>
            <a:r>
              <a:rPr lang="it-IT" sz="1100" dirty="0"/>
              <a:t>[114, 159, 38, 150, 22, 151, 16, 140, 187, 142, 111, 63, 0]</a:t>
            </a:r>
          </a:p>
          <a:p>
            <a:r>
              <a:rPr lang="it-IT" sz="1100" dirty="0"/>
              <a:t>[133, 48, 26, 152, 40, 153, 169, 89, 105, 15, 59, 198, 0]</a:t>
            </a:r>
          </a:p>
          <a:p>
            <a:r>
              <a:rPr lang="it-IT" sz="1100" dirty="0"/>
              <a:t>[148, 103, 197, 124, 141, 69, 200, 0]</a:t>
            </a:r>
          </a:p>
          <a:p>
            <a:r>
              <a:rPr lang="it-IT" sz="1100" dirty="0"/>
              <a:t>[161, 104, 18, 54, 185, 132, 7, 181, 117, 49, 0]</a:t>
            </a:r>
          </a:p>
          <a:p>
            <a:r>
              <a:rPr lang="it-IT" sz="1100" dirty="0"/>
              <a:t>[164, 66, 147, 160, 47, 91, 70, 0]</a:t>
            </a:r>
          </a:p>
          <a:p>
            <a:r>
              <a:rPr lang="it-IT" sz="1100" dirty="0"/>
              <a:t>[170, 134, 50, 156, 112, 168, 79, 29, 87, 42, 123, 0]</a:t>
            </a:r>
          </a:p>
          <a:p>
            <a:r>
              <a:rPr lang="it-IT" sz="1100" dirty="0"/>
              <a:t>[177, 3, 88, 8, 186, 127, 98, 157, 56, 0]</a:t>
            </a:r>
          </a:p>
          <a:p>
            <a:r>
              <a:rPr lang="it-IT" sz="1100" dirty="0"/>
              <a:t>[190, 5, 10, 193, 46, 128, 106, 167, 34, 95, 158, 0]</a:t>
            </a:r>
          </a:p>
        </p:txBody>
      </p:sp>
      <p:pic>
        <p:nvPicPr>
          <p:cNvPr id="6" name="Immagine 5">
            <a:extLst>
              <a:ext uri="{FF2B5EF4-FFF2-40B4-BE49-F238E27FC236}">
                <a16:creationId xmlns:a16="http://schemas.microsoft.com/office/drawing/2014/main" id="{05965ACF-579D-4515-BF28-ACBE4E7D5812}"/>
              </a:ext>
            </a:extLst>
          </p:cNvPr>
          <p:cNvPicPr>
            <a:picLocks noChangeAspect="1"/>
          </p:cNvPicPr>
          <p:nvPr/>
        </p:nvPicPr>
        <p:blipFill>
          <a:blip r:embed="rId2"/>
          <a:stretch>
            <a:fillRect/>
          </a:stretch>
        </p:blipFill>
        <p:spPr>
          <a:xfrm>
            <a:off x="4602012" y="2939716"/>
            <a:ext cx="7152917" cy="3518618"/>
          </a:xfrm>
          <a:prstGeom prst="rect">
            <a:avLst/>
          </a:prstGeom>
          <a:ln>
            <a:solidFill>
              <a:schemeClr val="tx1"/>
            </a:solidFill>
          </a:ln>
        </p:spPr>
      </p:pic>
    </p:spTree>
    <p:extLst>
      <p:ext uri="{BB962C8B-B14F-4D97-AF65-F5344CB8AC3E}">
        <p14:creationId xmlns:p14="http://schemas.microsoft.com/office/powerpoint/2010/main" val="1111465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66764" y="2110590"/>
            <a:ext cx="11522504" cy="4517873"/>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7" name="Rettangolo 16">
            <a:extLst>
              <a:ext uri="{FF2B5EF4-FFF2-40B4-BE49-F238E27FC236}">
                <a16:creationId xmlns:a16="http://schemas.microsoft.com/office/drawing/2014/main" id="{A101F3F9-A1F9-4185-8473-EB24D4768818}"/>
              </a:ext>
            </a:extLst>
          </p:cNvPr>
          <p:cNvSpPr/>
          <p:nvPr/>
        </p:nvSpPr>
        <p:spPr>
          <a:xfrm>
            <a:off x="329185" y="275079"/>
            <a:ext cx="11522504" cy="1625210"/>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507014" y="310250"/>
            <a:ext cx="7166845" cy="1625210"/>
          </a:xfrm>
        </p:spPr>
        <p:txBody>
          <a:bodyPr>
            <a:normAutofit/>
          </a:bodyPr>
          <a:lstStyle/>
          <a:p>
            <a:pPr algn="ctr"/>
            <a:r>
              <a:rPr lang="it-IT" sz="4000">
                <a:solidFill>
                  <a:srgbClr val="FFFFFF"/>
                </a:solidFill>
              </a:rPr>
              <a:t>Confronto dei risultati : Euristiche</a:t>
            </a:r>
            <a:endParaRPr lang="it-IT" sz="4000" dirty="0">
              <a:solidFill>
                <a:srgbClr val="FFFFFF"/>
              </a:solidFill>
            </a:endParaRPr>
          </a:p>
        </p:txBody>
      </p:sp>
      <p:graphicFrame>
        <p:nvGraphicFramePr>
          <p:cNvPr id="6" name="Tabella 7">
            <a:extLst>
              <a:ext uri="{FF2B5EF4-FFF2-40B4-BE49-F238E27FC236}">
                <a16:creationId xmlns:a16="http://schemas.microsoft.com/office/drawing/2014/main" id="{BD18624C-EF40-48F1-887F-B3E2A5BE493D}"/>
              </a:ext>
            </a:extLst>
          </p:cNvPr>
          <p:cNvGraphicFramePr>
            <a:graphicFrameLocks noGrp="1"/>
          </p:cNvGraphicFramePr>
          <p:nvPr>
            <p:extLst>
              <p:ext uri="{D42A27DB-BD31-4B8C-83A1-F6EECF244321}">
                <p14:modId xmlns:p14="http://schemas.microsoft.com/office/powerpoint/2010/main" val="1896542733"/>
              </p:ext>
            </p:extLst>
          </p:nvPr>
        </p:nvGraphicFramePr>
        <p:xfrm>
          <a:off x="639309" y="2490744"/>
          <a:ext cx="2669978" cy="1816776"/>
        </p:xfrm>
        <a:graphic>
          <a:graphicData uri="http://schemas.openxmlformats.org/drawingml/2006/table">
            <a:tbl>
              <a:tblPr firstRow="1" bandRow="1">
                <a:tableStyleId>{D7AC3CCA-C797-4891-BE02-D94E43425B78}</a:tableStyleId>
              </a:tblPr>
              <a:tblGrid>
                <a:gridCol w="673636">
                  <a:extLst>
                    <a:ext uri="{9D8B030D-6E8A-4147-A177-3AD203B41FA5}">
                      <a16:colId xmlns:a16="http://schemas.microsoft.com/office/drawing/2014/main" val="1229876134"/>
                    </a:ext>
                  </a:extLst>
                </a:gridCol>
                <a:gridCol w="671158">
                  <a:extLst>
                    <a:ext uri="{9D8B030D-6E8A-4147-A177-3AD203B41FA5}">
                      <a16:colId xmlns:a16="http://schemas.microsoft.com/office/drawing/2014/main" val="3099311952"/>
                    </a:ext>
                  </a:extLst>
                </a:gridCol>
                <a:gridCol w="651548">
                  <a:extLst>
                    <a:ext uri="{9D8B030D-6E8A-4147-A177-3AD203B41FA5}">
                      <a16:colId xmlns:a16="http://schemas.microsoft.com/office/drawing/2014/main" val="2395735390"/>
                    </a:ext>
                  </a:extLst>
                </a:gridCol>
                <a:gridCol w="673636">
                  <a:extLst>
                    <a:ext uri="{9D8B030D-6E8A-4147-A177-3AD203B41FA5}">
                      <a16:colId xmlns:a16="http://schemas.microsoft.com/office/drawing/2014/main" val="2674043146"/>
                    </a:ext>
                  </a:extLst>
                </a:gridCol>
              </a:tblGrid>
              <a:tr h="356153">
                <a:tc gridSpan="4">
                  <a:txBody>
                    <a:bodyPr/>
                    <a:lstStyle/>
                    <a:p>
                      <a:pPr algn="ctr"/>
                      <a:r>
                        <a:rPr lang="it-IT" sz="1200" b="1" i="1" dirty="0"/>
                        <a:t>MDPDF : valori soluzione migliore</a:t>
                      </a:r>
                      <a:endParaRPr lang="it-IT" sz="1400" b="1" i="1" dirty="0"/>
                    </a:p>
                  </a:txBody>
                  <a:tcPr marL="77823" marR="77823" marT="38911" marB="389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415056">
                <a:tc>
                  <a:txBody>
                    <a:bodyPr/>
                    <a:lstStyle/>
                    <a:p>
                      <a:pPr algn="r"/>
                      <a:r>
                        <a:rPr lang="it-IT" sz="1200" i="1" dirty="0"/>
                        <a:t>  </a:t>
                      </a:r>
                      <a:r>
                        <a:rPr lang="it-IT" sz="1000" i="1" dirty="0"/>
                        <a:t>Rand</a:t>
                      </a:r>
                      <a:endParaRPr lang="it-IT" sz="1500" i="1" dirty="0"/>
                    </a:p>
                    <a:p>
                      <a:r>
                        <a:rPr lang="it-IT" sz="1000" i="1" dirty="0"/>
                        <a:t>Dim</a:t>
                      </a:r>
                      <a:endParaRPr lang="it-IT" sz="1500" i="1" dirty="0"/>
                    </a:p>
                  </a:txBody>
                  <a:tcPr marL="77823" marR="77823" marT="38911" marB="38911">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dirty="0"/>
                        <a:t>50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dirty="0"/>
                        <a:t>100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dirty="0"/>
                        <a:t>150</a:t>
                      </a:r>
                    </a:p>
                  </a:txBody>
                  <a:tcPr marL="77823" marR="77823" marT="38911" marB="3891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28636">
                <a:tc>
                  <a:txBody>
                    <a:bodyPr/>
                    <a:lstStyle/>
                    <a:p>
                      <a:pPr algn="ctr"/>
                      <a:r>
                        <a:rPr lang="it-IT" sz="1200" b="1" i="1" dirty="0"/>
                        <a:t>30</a:t>
                      </a:r>
                    </a:p>
                  </a:txBody>
                  <a:tcPr marL="77823" marR="77823" marT="38911" marB="38911"/>
                </a:tc>
                <a:tc>
                  <a:txBody>
                    <a:bodyPr/>
                    <a:lstStyle/>
                    <a:p>
                      <a:pPr algn="ctr"/>
                      <a:r>
                        <a:rPr lang="it-IT" sz="1000" dirty="0"/>
                        <a:t>3389,54</a:t>
                      </a:r>
                    </a:p>
                  </a:txBody>
                  <a:tcPr marL="77823" marR="77823" marT="38911" marB="38911">
                    <a:solidFill>
                      <a:srgbClr val="FFFF00"/>
                    </a:solidFill>
                  </a:tcPr>
                </a:tc>
                <a:tc>
                  <a:txBody>
                    <a:bodyPr/>
                    <a:lstStyle/>
                    <a:p>
                      <a:pPr algn="ctr"/>
                      <a:r>
                        <a:rPr lang="it-IT" sz="1000"/>
                        <a:t>3413,39</a:t>
                      </a:r>
                    </a:p>
                  </a:txBody>
                  <a:tcPr marL="77823" marR="77823" marT="38911" marB="38911"/>
                </a:tc>
                <a:tc>
                  <a:txBody>
                    <a:bodyPr/>
                    <a:lstStyle/>
                    <a:p>
                      <a:pPr algn="ctr"/>
                      <a:r>
                        <a:rPr lang="it-IT" sz="1000"/>
                        <a:t>3493,83</a:t>
                      </a:r>
                    </a:p>
                  </a:txBody>
                  <a:tcPr marL="77823" marR="77823" marT="38911" marB="38911">
                    <a:solidFill>
                      <a:srgbClr val="FF0000"/>
                    </a:solidFill>
                  </a:tcPr>
                </a:tc>
                <a:extLst>
                  <a:ext uri="{0D108BD9-81ED-4DB2-BD59-A6C34878D82A}">
                    <a16:rowId xmlns:a16="http://schemas.microsoft.com/office/drawing/2014/main" val="2948238502"/>
                  </a:ext>
                </a:extLst>
              </a:tr>
              <a:tr h="360690">
                <a:tc>
                  <a:txBody>
                    <a:bodyPr/>
                    <a:lstStyle/>
                    <a:p>
                      <a:pPr algn="ctr"/>
                      <a:r>
                        <a:rPr lang="it-IT" sz="1200" b="1" i="1"/>
                        <a:t>40</a:t>
                      </a:r>
                    </a:p>
                  </a:txBody>
                  <a:tcPr marL="77823" marR="77823" marT="38911" marB="38911"/>
                </a:tc>
                <a:tc>
                  <a:txBody>
                    <a:bodyPr/>
                    <a:lstStyle/>
                    <a:p>
                      <a:pPr algn="ctr"/>
                      <a:r>
                        <a:rPr lang="it-IT" sz="1000" dirty="0"/>
                        <a:t>3360,32</a:t>
                      </a:r>
                    </a:p>
                  </a:txBody>
                  <a:tcPr marL="77823" marR="77823" marT="38911" marB="38911">
                    <a:solidFill>
                      <a:srgbClr val="FFFF00"/>
                    </a:solidFill>
                  </a:tcPr>
                </a:tc>
                <a:tc>
                  <a:txBody>
                    <a:bodyPr/>
                    <a:lstStyle/>
                    <a:p>
                      <a:pPr algn="ctr"/>
                      <a:r>
                        <a:rPr lang="it-IT" sz="1000"/>
                        <a:t>3409,68</a:t>
                      </a:r>
                    </a:p>
                  </a:txBody>
                  <a:tcPr marL="77823" marR="77823" marT="38911" marB="38911"/>
                </a:tc>
                <a:tc>
                  <a:txBody>
                    <a:bodyPr/>
                    <a:lstStyle/>
                    <a:p>
                      <a:pPr algn="ctr"/>
                      <a:r>
                        <a:rPr lang="it-IT" sz="1000"/>
                        <a:t>3377.09</a:t>
                      </a:r>
                    </a:p>
                  </a:txBody>
                  <a:tcPr marL="77823" marR="77823" marT="38911" marB="38911"/>
                </a:tc>
                <a:extLst>
                  <a:ext uri="{0D108BD9-81ED-4DB2-BD59-A6C34878D82A}">
                    <a16:rowId xmlns:a16="http://schemas.microsoft.com/office/drawing/2014/main" val="556880110"/>
                  </a:ext>
                </a:extLst>
              </a:tr>
              <a:tr h="356241">
                <a:tc>
                  <a:txBody>
                    <a:bodyPr/>
                    <a:lstStyle/>
                    <a:p>
                      <a:pPr algn="ctr"/>
                      <a:r>
                        <a:rPr lang="it-IT" sz="1200" b="1" i="1" dirty="0"/>
                        <a:t>50</a:t>
                      </a:r>
                    </a:p>
                  </a:txBody>
                  <a:tcPr marL="77823" marR="77823" marT="38911" marB="38911"/>
                </a:tc>
                <a:tc>
                  <a:txBody>
                    <a:bodyPr/>
                    <a:lstStyle/>
                    <a:p>
                      <a:pPr algn="ctr"/>
                      <a:r>
                        <a:rPr lang="it-IT" sz="1000" dirty="0"/>
                        <a:t>3316,59</a:t>
                      </a:r>
                    </a:p>
                  </a:txBody>
                  <a:tcPr marL="77823" marR="77823" marT="38911" marB="38911">
                    <a:solidFill>
                      <a:srgbClr val="00B050"/>
                    </a:solidFill>
                  </a:tcPr>
                </a:tc>
                <a:tc>
                  <a:txBody>
                    <a:bodyPr/>
                    <a:lstStyle/>
                    <a:p>
                      <a:pPr algn="ctr"/>
                      <a:r>
                        <a:rPr lang="it-IT" sz="1000"/>
                        <a:t>3344.88</a:t>
                      </a:r>
                    </a:p>
                  </a:txBody>
                  <a:tcPr marL="77823" marR="77823" marT="38911" marB="38911">
                    <a:noFill/>
                  </a:tcPr>
                </a:tc>
                <a:tc>
                  <a:txBody>
                    <a:bodyPr/>
                    <a:lstStyle/>
                    <a:p>
                      <a:pPr algn="ctr"/>
                      <a:r>
                        <a:rPr lang="it-IT" sz="1000" dirty="0"/>
                        <a:t>3339,45</a:t>
                      </a:r>
                    </a:p>
                  </a:txBody>
                  <a:tcPr marL="77823" marR="77823" marT="38911" marB="38911">
                    <a:noFill/>
                  </a:tcPr>
                </a:tc>
                <a:extLst>
                  <a:ext uri="{0D108BD9-81ED-4DB2-BD59-A6C34878D82A}">
                    <a16:rowId xmlns:a16="http://schemas.microsoft.com/office/drawing/2014/main" val="3068703127"/>
                  </a:ext>
                </a:extLst>
              </a:tr>
            </a:tbl>
          </a:graphicData>
        </a:graphic>
      </p:graphicFrame>
      <p:graphicFrame>
        <p:nvGraphicFramePr>
          <p:cNvPr id="11" name="Tabella 7">
            <a:extLst>
              <a:ext uri="{FF2B5EF4-FFF2-40B4-BE49-F238E27FC236}">
                <a16:creationId xmlns:a16="http://schemas.microsoft.com/office/drawing/2014/main" id="{194B52A8-82D3-4291-8254-7967F1A3E0E6}"/>
              </a:ext>
            </a:extLst>
          </p:cNvPr>
          <p:cNvGraphicFramePr>
            <a:graphicFrameLocks noGrp="1"/>
          </p:cNvGraphicFramePr>
          <p:nvPr>
            <p:extLst>
              <p:ext uri="{D42A27DB-BD31-4B8C-83A1-F6EECF244321}">
                <p14:modId xmlns:p14="http://schemas.microsoft.com/office/powerpoint/2010/main" val="2647426881"/>
              </p:ext>
            </p:extLst>
          </p:nvPr>
        </p:nvGraphicFramePr>
        <p:xfrm>
          <a:off x="6245198" y="2490744"/>
          <a:ext cx="2669979" cy="1808835"/>
        </p:xfrm>
        <a:graphic>
          <a:graphicData uri="http://schemas.openxmlformats.org/drawingml/2006/table">
            <a:tbl>
              <a:tblPr firstRow="1" bandRow="1">
                <a:tableStyleId>{D7AC3CCA-C797-4891-BE02-D94E43425B78}</a:tableStyleId>
              </a:tblPr>
              <a:tblGrid>
                <a:gridCol w="673636">
                  <a:extLst>
                    <a:ext uri="{9D8B030D-6E8A-4147-A177-3AD203B41FA5}">
                      <a16:colId xmlns:a16="http://schemas.microsoft.com/office/drawing/2014/main" val="1229876134"/>
                    </a:ext>
                  </a:extLst>
                </a:gridCol>
                <a:gridCol w="671159">
                  <a:extLst>
                    <a:ext uri="{9D8B030D-6E8A-4147-A177-3AD203B41FA5}">
                      <a16:colId xmlns:a16="http://schemas.microsoft.com/office/drawing/2014/main" val="3099311952"/>
                    </a:ext>
                  </a:extLst>
                </a:gridCol>
                <a:gridCol w="651548">
                  <a:extLst>
                    <a:ext uri="{9D8B030D-6E8A-4147-A177-3AD203B41FA5}">
                      <a16:colId xmlns:a16="http://schemas.microsoft.com/office/drawing/2014/main" val="2395735390"/>
                    </a:ext>
                  </a:extLst>
                </a:gridCol>
                <a:gridCol w="673636">
                  <a:extLst>
                    <a:ext uri="{9D8B030D-6E8A-4147-A177-3AD203B41FA5}">
                      <a16:colId xmlns:a16="http://schemas.microsoft.com/office/drawing/2014/main" val="2674043146"/>
                    </a:ext>
                  </a:extLst>
                </a:gridCol>
              </a:tblGrid>
              <a:tr h="356153">
                <a:tc gridSpan="4">
                  <a:txBody>
                    <a:bodyPr/>
                    <a:lstStyle/>
                    <a:p>
                      <a:pPr algn="ctr"/>
                      <a:r>
                        <a:rPr lang="it-IT" sz="1200" b="1" i="1"/>
                        <a:t>EDF : valori soluzione migliore</a:t>
                      </a:r>
                    </a:p>
                  </a:txBody>
                  <a:tcPr marL="77823" marR="77823" marT="38911" marB="389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422076">
                <a:tc>
                  <a:txBody>
                    <a:bodyPr/>
                    <a:lstStyle/>
                    <a:p>
                      <a:pPr algn="r"/>
                      <a:r>
                        <a:rPr lang="it-IT" sz="1200" i="1" dirty="0"/>
                        <a:t>   </a:t>
                      </a:r>
                      <a:r>
                        <a:rPr lang="it-IT" sz="1000" i="1" dirty="0"/>
                        <a:t>Rand</a:t>
                      </a:r>
                      <a:endParaRPr lang="it-IT" sz="1400" i="1" dirty="0"/>
                    </a:p>
                    <a:p>
                      <a:r>
                        <a:rPr lang="it-IT" sz="1000" i="1" dirty="0"/>
                        <a:t>Dim</a:t>
                      </a:r>
                      <a:endParaRPr lang="it-IT" sz="1400" i="1" dirty="0"/>
                    </a:p>
                  </a:txBody>
                  <a:tcPr marL="77823" marR="77823" marT="38911" marB="38911">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a:t>50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a:t>100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a:t>150</a:t>
                      </a:r>
                    </a:p>
                  </a:txBody>
                  <a:tcPr marL="77823" marR="77823" marT="38911" marB="3891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56241">
                <a:tc>
                  <a:txBody>
                    <a:bodyPr/>
                    <a:lstStyle/>
                    <a:p>
                      <a:pPr algn="ctr"/>
                      <a:r>
                        <a:rPr lang="it-IT" sz="1200" b="1" i="1"/>
                        <a:t>30</a:t>
                      </a:r>
                    </a:p>
                  </a:txBody>
                  <a:tcPr marL="77823" marR="77823" marT="38911" marB="38911"/>
                </a:tc>
                <a:tc>
                  <a:txBody>
                    <a:bodyPr/>
                    <a:lstStyle/>
                    <a:p>
                      <a:pPr algn="ctr"/>
                      <a:r>
                        <a:rPr lang="it-IT" sz="1000" b="0" i="0" kern="1200">
                          <a:solidFill>
                            <a:schemeClr val="dk1"/>
                          </a:solidFill>
                          <a:effectLst/>
                          <a:latin typeface="+mn-lt"/>
                          <a:ea typeface="+mn-ea"/>
                          <a:cs typeface="+mn-cs"/>
                        </a:rPr>
                        <a:t>4579,96</a:t>
                      </a:r>
                      <a:endParaRPr lang="it-IT" sz="1000"/>
                    </a:p>
                  </a:txBody>
                  <a:tcPr marL="77823" marR="77823" marT="38911" marB="38911">
                    <a:solidFill>
                      <a:srgbClr val="FF0000"/>
                    </a:solidFill>
                  </a:tcPr>
                </a:tc>
                <a:tc>
                  <a:txBody>
                    <a:bodyPr/>
                    <a:lstStyle/>
                    <a:p>
                      <a:pPr algn="ctr"/>
                      <a:r>
                        <a:rPr lang="it-IT" sz="1000" b="0" i="0" kern="1200">
                          <a:solidFill>
                            <a:schemeClr val="dk1"/>
                          </a:solidFill>
                          <a:effectLst/>
                          <a:latin typeface="+mn-lt"/>
                          <a:ea typeface="+mn-ea"/>
                          <a:cs typeface="+mn-cs"/>
                        </a:rPr>
                        <a:t>4485,31</a:t>
                      </a:r>
                      <a:endParaRPr lang="it-IT" sz="1000"/>
                    </a:p>
                  </a:txBody>
                  <a:tcPr marL="77823" marR="77823" marT="38911" marB="38911"/>
                </a:tc>
                <a:tc>
                  <a:txBody>
                    <a:bodyPr/>
                    <a:lstStyle/>
                    <a:p>
                      <a:pPr algn="ctr"/>
                      <a:r>
                        <a:rPr lang="it-IT" sz="1000" b="0" i="0" kern="1200">
                          <a:solidFill>
                            <a:schemeClr val="dk1"/>
                          </a:solidFill>
                          <a:effectLst/>
                          <a:latin typeface="+mn-lt"/>
                          <a:ea typeface="+mn-ea"/>
                          <a:cs typeface="+mn-cs"/>
                        </a:rPr>
                        <a:t>4294,00</a:t>
                      </a:r>
                      <a:endParaRPr lang="it-IT" sz="900"/>
                    </a:p>
                  </a:txBody>
                  <a:tcPr marL="77823" marR="77823" marT="38911" marB="38911">
                    <a:solidFill>
                      <a:srgbClr val="00B050"/>
                    </a:solidFill>
                  </a:tcPr>
                </a:tc>
                <a:extLst>
                  <a:ext uri="{0D108BD9-81ED-4DB2-BD59-A6C34878D82A}">
                    <a16:rowId xmlns:a16="http://schemas.microsoft.com/office/drawing/2014/main" val="2948238502"/>
                  </a:ext>
                </a:extLst>
              </a:tr>
              <a:tr h="318124">
                <a:tc>
                  <a:txBody>
                    <a:bodyPr/>
                    <a:lstStyle/>
                    <a:p>
                      <a:pPr algn="ctr"/>
                      <a:r>
                        <a:rPr lang="it-IT" sz="1200" b="1" i="1"/>
                        <a:t>40</a:t>
                      </a:r>
                    </a:p>
                  </a:txBody>
                  <a:tcPr marL="77823" marR="77823" marT="38911" marB="38911"/>
                </a:tc>
                <a:tc>
                  <a:txBody>
                    <a:bodyPr/>
                    <a:lstStyle/>
                    <a:p>
                      <a:pPr algn="ctr"/>
                      <a:r>
                        <a:rPr lang="it-IT" sz="1000" b="0" i="0" kern="1200">
                          <a:solidFill>
                            <a:schemeClr val="dk1"/>
                          </a:solidFill>
                          <a:effectLst/>
                          <a:latin typeface="+mn-lt"/>
                          <a:ea typeface="+mn-ea"/>
                          <a:cs typeface="+mn-cs"/>
                        </a:rPr>
                        <a:t>4427,01</a:t>
                      </a:r>
                      <a:endParaRPr lang="it-IT" sz="900"/>
                    </a:p>
                  </a:txBody>
                  <a:tcPr marL="77823" marR="77823" marT="38911" marB="38911"/>
                </a:tc>
                <a:tc>
                  <a:txBody>
                    <a:bodyPr/>
                    <a:lstStyle/>
                    <a:p>
                      <a:pPr algn="ctr"/>
                      <a:r>
                        <a:rPr lang="it-IT" sz="1000" b="0" i="0" kern="1200">
                          <a:solidFill>
                            <a:schemeClr val="dk1"/>
                          </a:solidFill>
                          <a:effectLst/>
                          <a:latin typeface="+mn-lt"/>
                          <a:ea typeface="+mn-ea"/>
                          <a:cs typeface="+mn-cs"/>
                        </a:rPr>
                        <a:t>4528,03</a:t>
                      </a:r>
                      <a:endParaRPr lang="it-IT" sz="1000"/>
                    </a:p>
                  </a:txBody>
                  <a:tcPr marL="77823" marR="77823" marT="38911" marB="38911"/>
                </a:tc>
                <a:tc>
                  <a:txBody>
                    <a:bodyPr/>
                    <a:lstStyle/>
                    <a:p>
                      <a:pPr algn="ctr"/>
                      <a:r>
                        <a:rPr lang="it-IT" sz="1000" b="0" i="0" kern="1200">
                          <a:solidFill>
                            <a:schemeClr val="dk1"/>
                          </a:solidFill>
                          <a:effectLst/>
                          <a:latin typeface="+mn-lt"/>
                          <a:ea typeface="+mn-ea"/>
                          <a:cs typeface="+mn-cs"/>
                        </a:rPr>
                        <a:t>4302,25</a:t>
                      </a:r>
                      <a:endParaRPr lang="it-IT" sz="900"/>
                    </a:p>
                  </a:txBody>
                  <a:tcPr marL="77823" marR="77823" marT="38911" marB="38911">
                    <a:solidFill>
                      <a:srgbClr val="FFFF00"/>
                    </a:solidFill>
                  </a:tcPr>
                </a:tc>
                <a:extLst>
                  <a:ext uri="{0D108BD9-81ED-4DB2-BD59-A6C34878D82A}">
                    <a16:rowId xmlns:a16="http://schemas.microsoft.com/office/drawing/2014/main" val="556880110"/>
                  </a:ext>
                </a:extLst>
              </a:tr>
              <a:tr h="356241">
                <a:tc>
                  <a:txBody>
                    <a:bodyPr/>
                    <a:lstStyle/>
                    <a:p>
                      <a:pPr algn="ctr"/>
                      <a:r>
                        <a:rPr lang="it-IT" sz="1200" b="1" i="1"/>
                        <a:t>50</a:t>
                      </a:r>
                    </a:p>
                  </a:txBody>
                  <a:tcPr marL="77823" marR="77823" marT="38911" marB="38911"/>
                </a:tc>
                <a:tc>
                  <a:txBody>
                    <a:bodyPr/>
                    <a:lstStyle/>
                    <a:p>
                      <a:pPr algn="ctr"/>
                      <a:r>
                        <a:rPr lang="it-IT" sz="1000" b="0" i="0" kern="1200">
                          <a:solidFill>
                            <a:schemeClr val="dk1"/>
                          </a:solidFill>
                          <a:effectLst/>
                          <a:latin typeface="+mn-lt"/>
                          <a:ea typeface="+mn-ea"/>
                          <a:cs typeface="+mn-cs"/>
                        </a:rPr>
                        <a:t>4346,02</a:t>
                      </a:r>
                      <a:endParaRPr lang="it-IT" sz="1000"/>
                    </a:p>
                  </a:txBody>
                  <a:tcPr marL="77823" marR="77823" marT="38911" marB="38911"/>
                </a:tc>
                <a:tc>
                  <a:txBody>
                    <a:bodyPr/>
                    <a:lstStyle/>
                    <a:p>
                      <a:pPr algn="ctr"/>
                      <a:r>
                        <a:rPr lang="it-IT" sz="1000" b="0" i="0" kern="1200">
                          <a:solidFill>
                            <a:schemeClr val="dk1"/>
                          </a:solidFill>
                          <a:effectLst/>
                          <a:latin typeface="+mn-lt"/>
                          <a:ea typeface="+mn-ea"/>
                          <a:cs typeface="+mn-cs"/>
                        </a:rPr>
                        <a:t>4505,40</a:t>
                      </a:r>
                      <a:endParaRPr lang="it-IT" sz="1000"/>
                    </a:p>
                  </a:txBody>
                  <a:tcPr marL="77823" marR="77823" marT="38911" marB="38911"/>
                </a:tc>
                <a:tc>
                  <a:txBody>
                    <a:bodyPr/>
                    <a:lstStyle/>
                    <a:p>
                      <a:pPr algn="ctr"/>
                      <a:r>
                        <a:rPr lang="it-IT" sz="1000" b="0" i="0" kern="1200">
                          <a:solidFill>
                            <a:schemeClr val="dk1"/>
                          </a:solidFill>
                          <a:effectLst/>
                          <a:latin typeface="+mn-lt"/>
                          <a:ea typeface="+mn-ea"/>
                          <a:cs typeface="+mn-cs"/>
                        </a:rPr>
                        <a:t>4249,37</a:t>
                      </a:r>
                      <a:endParaRPr lang="it-IT" sz="900"/>
                    </a:p>
                  </a:txBody>
                  <a:tcPr marL="77823" marR="77823" marT="38911" marB="38911">
                    <a:solidFill>
                      <a:srgbClr val="FFFF00"/>
                    </a:solidFill>
                  </a:tcPr>
                </a:tc>
                <a:extLst>
                  <a:ext uri="{0D108BD9-81ED-4DB2-BD59-A6C34878D82A}">
                    <a16:rowId xmlns:a16="http://schemas.microsoft.com/office/drawing/2014/main" val="3068703127"/>
                  </a:ext>
                </a:extLst>
              </a:tr>
            </a:tbl>
          </a:graphicData>
        </a:graphic>
      </p:graphicFrame>
      <p:graphicFrame>
        <p:nvGraphicFramePr>
          <p:cNvPr id="12" name="Tabella 7">
            <a:extLst>
              <a:ext uri="{FF2B5EF4-FFF2-40B4-BE49-F238E27FC236}">
                <a16:creationId xmlns:a16="http://schemas.microsoft.com/office/drawing/2014/main" id="{9DE641DC-29D8-4582-B797-71CB780B55E1}"/>
              </a:ext>
            </a:extLst>
          </p:cNvPr>
          <p:cNvGraphicFramePr>
            <a:graphicFrameLocks noGrp="1"/>
          </p:cNvGraphicFramePr>
          <p:nvPr>
            <p:extLst>
              <p:ext uri="{D42A27DB-BD31-4B8C-83A1-F6EECF244321}">
                <p14:modId xmlns:p14="http://schemas.microsoft.com/office/powerpoint/2010/main" val="3381325259"/>
              </p:ext>
            </p:extLst>
          </p:nvPr>
        </p:nvGraphicFramePr>
        <p:xfrm>
          <a:off x="3436689" y="2491159"/>
          <a:ext cx="2669978" cy="1819159"/>
        </p:xfrm>
        <a:graphic>
          <a:graphicData uri="http://schemas.openxmlformats.org/drawingml/2006/table">
            <a:tbl>
              <a:tblPr firstRow="1" bandRow="1">
                <a:tableStyleId>{D7AC3CCA-C797-4891-BE02-D94E43425B78}</a:tableStyleId>
              </a:tblPr>
              <a:tblGrid>
                <a:gridCol w="673636">
                  <a:extLst>
                    <a:ext uri="{9D8B030D-6E8A-4147-A177-3AD203B41FA5}">
                      <a16:colId xmlns:a16="http://schemas.microsoft.com/office/drawing/2014/main" val="1229876134"/>
                    </a:ext>
                  </a:extLst>
                </a:gridCol>
                <a:gridCol w="671158">
                  <a:extLst>
                    <a:ext uri="{9D8B030D-6E8A-4147-A177-3AD203B41FA5}">
                      <a16:colId xmlns:a16="http://schemas.microsoft.com/office/drawing/2014/main" val="3099311952"/>
                    </a:ext>
                  </a:extLst>
                </a:gridCol>
                <a:gridCol w="651548">
                  <a:extLst>
                    <a:ext uri="{9D8B030D-6E8A-4147-A177-3AD203B41FA5}">
                      <a16:colId xmlns:a16="http://schemas.microsoft.com/office/drawing/2014/main" val="2395735390"/>
                    </a:ext>
                  </a:extLst>
                </a:gridCol>
                <a:gridCol w="673636">
                  <a:extLst>
                    <a:ext uri="{9D8B030D-6E8A-4147-A177-3AD203B41FA5}">
                      <a16:colId xmlns:a16="http://schemas.microsoft.com/office/drawing/2014/main" val="2674043146"/>
                    </a:ext>
                  </a:extLst>
                </a:gridCol>
              </a:tblGrid>
              <a:tr h="356153">
                <a:tc gridSpan="4">
                  <a:txBody>
                    <a:bodyPr/>
                    <a:lstStyle/>
                    <a:p>
                      <a:pPr algn="ctr"/>
                      <a:r>
                        <a:rPr lang="it-IT" sz="1200" b="1" i="1"/>
                        <a:t>NF : valori soluzione migliore</a:t>
                      </a:r>
                    </a:p>
                  </a:txBody>
                  <a:tcPr marL="77823" marR="77823" marT="38912" marB="389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394283">
                <a:tc>
                  <a:txBody>
                    <a:bodyPr/>
                    <a:lstStyle/>
                    <a:p>
                      <a:pPr algn="r"/>
                      <a:r>
                        <a:rPr lang="it-IT" sz="1000" i="1" dirty="0"/>
                        <a:t>  Rand</a:t>
                      </a:r>
                    </a:p>
                    <a:p>
                      <a:r>
                        <a:rPr lang="it-IT" sz="1000" i="1" dirty="0"/>
                        <a:t>Dim</a:t>
                      </a:r>
                      <a:endParaRPr lang="it-IT" sz="1400" i="1" dirty="0"/>
                    </a:p>
                  </a:txBody>
                  <a:tcPr marL="77823" marR="77823" marT="38912" marB="38912">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a:t>50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100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150</a:t>
                      </a:r>
                    </a:p>
                  </a:txBody>
                  <a:tcPr marL="77823" marR="77823" marT="38912" marB="38912">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56241">
                <a:tc>
                  <a:txBody>
                    <a:bodyPr/>
                    <a:lstStyle/>
                    <a:p>
                      <a:pPr algn="ctr"/>
                      <a:r>
                        <a:rPr lang="it-IT" sz="1200" b="1" i="1"/>
                        <a:t>30</a:t>
                      </a:r>
                    </a:p>
                  </a:txBody>
                  <a:tcPr marL="77823" marR="77823" marT="38912" marB="38912"/>
                </a:tc>
                <a:tc>
                  <a:txBody>
                    <a:bodyPr/>
                    <a:lstStyle/>
                    <a:p>
                      <a:pPr algn="ctr"/>
                      <a:r>
                        <a:rPr lang="it-IT" sz="1000" dirty="0"/>
                        <a:t>6497,48</a:t>
                      </a:r>
                    </a:p>
                  </a:txBody>
                  <a:tcPr marL="77823" marR="77823" marT="38912" marB="38912">
                    <a:solidFill>
                      <a:srgbClr val="FF0000"/>
                    </a:solidFill>
                  </a:tcPr>
                </a:tc>
                <a:tc>
                  <a:txBody>
                    <a:bodyPr/>
                    <a:lstStyle/>
                    <a:p>
                      <a:pPr algn="ctr"/>
                      <a:r>
                        <a:rPr lang="it-IT" sz="1000"/>
                        <a:t>6492,54</a:t>
                      </a:r>
                    </a:p>
                  </a:txBody>
                  <a:tcPr marL="77823" marR="77823" marT="38912" marB="38912"/>
                </a:tc>
                <a:tc>
                  <a:txBody>
                    <a:bodyPr/>
                    <a:lstStyle/>
                    <a:p>
                      <a:pPr algn="ctr"/>
                      <a:r>
                        <a:rPr lang="it-IT" sz="1000"/>
                        <a:t>6490,92</a:t>
                      </a:r>
                    </a:p>
                  </a:txBody>
                  <a:tcPr marL="77823" marR="77823" marT="38912" marB="38912">
                    <a:solidFill>
                      <a:srgbClr val="FFFF00"/>
                    </a:solidFill>
                  </a:tcPr>
                </a:tc>
                <a:extLst>
                  <a:ext uri="{0D108BD9-81ED-4DB2-BD59-A6C34878D82A}">
                    <a16:rowId xmlns:a16="http://schemas.microsoft.com/office/drawing/2014/main" val="2948238502"/>
                  </a:ext>
                </a:extLst>
              </a:tr>
              <a:tr h="356241">
                <a:tc>
                  <a:txBody>
                    <a:bodyPr/>
                    <a:lstStyle/>
                    <a:p>
                      <a:pPr algn="ctr"/>
                      <a:r>
                        <a:rPr lang="it-IT" sz="1200" b="1" i="1" dirty="0"/>
                        <a:t>40</a:t>
                      </a:r>
                    </a:p>
                  </a:txBody>
                  <a:tcPr marL="77823" marR="77823" marT="38912" marB="38912"/>
                </a:tc>
                <a:tc>
                  <a:txBody>
                    <a:bodyPr/>
                    <a:lstStyle/>
                    <a:p>
                      <a:pPr algn="ctr"/>
                      <a:r>
                        <a:rPr lang="it-IT" sz="1000"/>
                        <a:t>6455,40</a:t>
                      </a:r>
                    </a:p>
                  </a:txBody>
                  <a:tcPr marL="77823" marR="77823" marT="38912" marB="38912">
                    <a:solidFill>
                      <a:srgbClr val="FFFF00"/>
                    </a:solidFill>
                  </a:tcPr>
                </a:tc>
                <a:tc>
                  <a:txBody>
                    <a:bodyPr/>
                    <a:lstStyle/>
                    <a:p>
                      <a:pPr algn="ctr"/>
                      <a:r>
                        <a:rPr lang="it-IT" sz="1000"/>
                        <a:t>6464,77</a:t>
                      </a:r>
                    </a:p>
                  </a:txBody>
                  <a:tcPr marL="77823" marR="77823" marT="38912" marB="38912"/>
                </a:tc>
                <a:tc>
                  <a:txBody>
                    <a:bodyPr/>
                    <a:lstStyle/>
                    <a:p>
                      <a:pPr algn="ctr"/>
                      <a:r>
                        <a:rPr lang="it-IT" sz="1000"/>
                        <a:t>6488,31</a:t>
                      </a:r>
                    </a:p>
                  </a:txBody>
                  <a:tcPr marL="77823" marR="77823" marT="38912" marB="38912"/>
                </a:tc>
                <a:extLst>
                  <a:ext uri="{0D108BD9-81ED-4DB2-BD59-A6C34878D82A}">
                    <a16:rowId xmlns:a16="http://schemas.microsoft.com/office/drawing/2014/main" val="556880110"/>
                  </a:ext>
                </a:extLst>
              </a:tr>
              <a:tr h="356241">
                <a:tc>
                  <a:txBody>
                    <a:bodyPr/>
                    <a:lstStyle/>
                    <a:p>
                      <a:pPr algn="ctr"/>
                      <a:r>
                        <a:rPr lang="it-IT" sz="1200" b="1" i="1"/>
                        <a:t>50</a:t>
                      </a:r>
                    </a:p>
                  </a:txBody>
                  <a:tcPr marL="77823" marR="77823" marT="38912" marB="38912"/>
                </a:tc>
                <a:tc>
                  <a:txBody>
                    <a:bodyPr/>
                    <a:lstStyle/>
                    <a:p>
                      <a:pPr algn="ctr"/>
                      <a:r>
                        <a:rPr lang="it-IT" sz="1000"/>
                        <a:t>6185,09</a:t>
                      </a:r>
                    </a:p>
                  </a:txBody>
                  <a:tcPr marL="77823" marR="77823" marT="38912" marB="38912">
                    <a:solidFill>
                      <a:srgbClr val="00B050"/>
                    </a:solidFill>
                  </a:tcPr>
                </a:tc>
                <a:tc>
                  <a:txBody>
                    <a:bodyPr/>
                    <a:lstStyle/>
                    <a:p>
                      <a:pPr algn="ctr"/>
                      <a:r>
                        <a:rPr lang="it-IT" sz="1000"/>
                        <a:t>6445,45</a:t>
                      </a:r>
                    </a:p>
                  </a:txBody>
                  <a:tcPr marL="77823" marR="77823" marT="38912" marB="38912"/>
                </a:tc>
                <a:tc>
                  <a:txBody>
                    <a:bodyPr/>
                    <a:lstStyle/>
                    <a:p>
                      <a:pPr algn="ctr"/>
                      <a:r>
                        <a:rPr lang="it-IT" sz="1000" dirty="0"/>
                        <a:t>6490,92</a:t>
                      </a:r>
                    </a:p>
                  </a:txBody>
                  <a:tcPr marL="77823" marR="77823" marT="38912" marB="38912"/>
                </a:tc>
                <a:extLst>
                  <a:ext uri="{0D108BD9-81ED-4DB2-BD59-A6C34878D82A}">
                    <a16:rowId xmlns:a16="http://schemas.microsoft.com/office/drawing/2014/main" val="3068703127"/>
                  </a:ext>
                </a:extLst>
              </a:tr>
            </a:tbl>
          </a:graphicData>
        </a:graphic>
      </p:graphicFrame>
      <p:graphicFrame>
        <p:nvGraphicFramePr>
          <p:cNvPr id="10" name="Tabella 7">
            <a:extLst>
              <a:ext uri="{FF2B5EF4-FFF2-40B4-BE49-F238E27FC236}">
                <a16:creationId xmlns:a16="http://schemas.microsoft.com/office/drawing/2014/main" id="{27A7A4A7-96D8-4ED5-8EC7-1A73A7A3E3E0}"/>
              </a:ext>
            </a:extLst>
          </p:cNvPr>
          <p:cNvGraphicFramePr>
            <a:graphicFrameLocks noGrp="1"/>
          </p:cNvGraphicFramePr>
          <p:nvPr>
            <p:extLst>
              <p:ext uri="{D42A27DB-BD31-4B8C-83A1-F6EECF244321}">
                <p14:modId xmlns:p14="http://schemas.microsoft.com/office/powerpoint/2010/main" val="4152572954"/>
              </p:ext>
            </p:extLst>
          </p:nvPr>
        </p:nvGraphicFramePr>
        <p:xfrm>
          <a:off x="639308" y="4474970"/>
          <a:ext cx="2669978" cy="1816776"/>
        </p:xfrm>
        <a:graphic>
          <a:graphicData uri="http://schemas.openxmlformats.org/drawingml/2006/table">
            <a:tbl>
              <a:tblPr firstRow="1" bandRow="1">
                <a:tableStyleId>{D7AC3CCA-C797-4891-BE02-D94E43425B78}</a:tableStyleId>
              </a:tblPr>
              <a:tblGrid>
                <a:gridCol w="673636">
                  <a:extLst>
                    <a:ext uri="{9D8B030D-6E8A-4147-A177-3AD203B41FA5}">
                      <a16:colId xmlns:a16="http://schemas.microsoft.com/office/drawing/2014/main" val="1229876134"/>
                    </a:ext>
                  </a:extLst>
                </a:gridCol>
                <a:gridCol w="671158">
                  <a:extLst>
                    <a:ext uri="{9D8B030D-6E8A-4147-A177-3AD203B41FA5}">
                      <a16:colId xmlns:a16="http://schemas.microsoft.com/office/drawing/2014/main" val="3099311952"/>
                    </a:ext>
                  </a:extLst>
                </a:gridCol>
                <a:gridCol w="651548">
                  <a:extLst>
                    <a:ext uri="{9D8B030D-6E8A-4147-A177-3AD203B41FA5}">
                      <a16:colId xmlns:a16="http://schemas.microsoft.com/office/drawing/2014/main" val="2395735390"/>
                    </a:ext>
                  </a:extLst>
                </a:gridCol>
                <a:gridCol w="673636">
                  <a:extLst>
                    <a:ext uri="{9D8B030D-6E8A-4147-A177-3AD203B41FA5}">
                      <a16:colId xmlns:a16="http://schemas.microsoft.com/office/drawing/2014/main" val="2674043146"/>
                    </a:ext>
                  </a:extLst>
                </a:gridCol>
              </a:tblGrid>
              <a:tr h="356153">
                <a:tc gridSpan="4">
                  <a:txBody>
                    <a:bodyPr/>
                    <a:lstStyle/>
                    <a:p>
                      <a:pPr algn="ctr"/>
                      <a:r>
                        <a:rPr lang="it-IT" sz="1200" b="1" i="1" dirty="0"/>
                        <a:t>MDPDF : tempi di esecuzione </a:t>
                      </a:r>
                      <a:r>
                        <a:rPr lang="it-IT" sz="1200" b="1" i="1" dirty="0" err="1"/>
                        <a:t>max</a:t>
                      </a:r>
                      <a:endParaRPr lang="it-IT" sz="1400" b="1" i="1" dirty="0"/>
                    </a:p>
                  </a:txBody>
                  <a:tcPr marL="77823" marR="77823" marT="38911" marB="389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415056">
                <a:tc>
                  <a:txBody>
                    <a:bodyPr/>
                    <a:lstStyle/>
                    <a:p>
                      <a:pPr algn="r"/>
                      <a:r>
                        <a:rPr lang="it-IT" sz="1200" i="1" dirty="0"/>
                        <a:t>  </a:t>
                      </a:r>
                      <a:r>
                        <a:rPr lang="it-IT" sz="1000" i="1" dirty="0"/>
                        <a:t>Rand</a:t>
                      </a:r>
                      <a:endParaRPr lang="it-IT" sz="1500" i="1" dirty="0"/>
                    </a:p>
                    <a:p>
                      <a:r>
                        <a:rPr lang="it-IT" sz="1000" i="1" dirty="0"/>
                        <a:t>Dim</a:t>
                      </a:r>
                      <a:endParaRPr lang="it-IT" sz="1500" i="1" dirty="0"/>
                    </a:p>
                  </a:txBody>
                  <a:tcPr marL="77823" marR="77823" marT="38911" marB="38911">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a:t>50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a:t>100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a:t>150</a:t>
                      </a:r>
                    </a:p>
                  </a:txBody>
                  <a:tcPr marL="77823" marR="77823" marT="38911" marB="3891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28636">
                <a:tc>
                  <a:txBody>
                    <a:bodyPr/>
                    <a:lstStyle/>
                    <a:p>
                      <a:pPr algn="ctr"/>
                      <a:r>
                        <a:rPr lang="it-IT" sz="1200" b="1" i="1"/>
                        <a:t>30</a:t>
                      </a:r>
                    </a:p>
                  </a:txBody>
                  <a:tcPr marL="77823" marR="77823" marT="38911" marB="38911"/>
                </a:tc>
                <a:tc>
                  <a:txBody>
                    <a:bodyPr/>
                    <a:lstStyle/>
                    <a:p>
                      <a:pPr algn="ctr"/>
                      <a:r>
                        <a:rPr lang="it-IT" sz="1000" i="0"/>
                        <a:t>1,15 </a:t>
                      </a:r>
                      <a:r>
                        <a:rPr lang="it-IT" sz="1000" i="1"/>
                        <a:t>s</a:t>
                      </a:r>
                    </a:p>
                  </a:txBody>
                  <a:tcPr marL="77823" marR="77823" marT="38911" marB="38911">
                    <a:solidFill>
                      <a:srgbClr val="00B050"/>
                    </a:solidFill>
                  </a:tcPr>
                </a:tc>
                <a:tc>
                  <a:txBody>
                    <a:bodyPr/>
                    <a:lstStyle/>
                    <a:p>
                      <a:pPr algn="ctr"/>
                      <a:r>
                        <a:rPr lang="it-IT" sz="1000"/>
                        <a:t>1,20 </a:t>
                      </a:r>
                      <a:r>
                        <a:rPr lang="it-IT" sz="1000" i="1"/>
                        <a:t>s</a:t>
                      </a:r>
                    </a:p>
                  </a:txBody>
                  <a:tcPr marL="77823" marR="77823" marT="38911" marB="38911"/>
                </a:tc>
                <a:tc>
                  <a:txBody>
                    <a:bodyPr/>
                    <a:lstStyle/>
                    <a:p>
                      <a:pPr algn="ctr"/>
                      <a:r>
                        <a:rPr lang="it-IT" sz="1000"/>
                        <a:t>1,20 </a:t>
                      </a:r>
                      <a:r>
                        <a:rPr lang="it-IT" sz="1000" i="1"/>
                        <a:t>s</a:t>
                      </a:r>
                    </a:p>
                  </a:txBody>
                  <a:tcPr marL="77823" marR="77823" marT="38911" marB="38911"/>
                </a:tc>
                <a:extLst>
                  <a:ext uri="{0D108BD9-81ED-4DB2-BD59-A6C34878D82A}">
                    <a16:rowId xmlns:a16="http://schemas.microsoft.com/office/drawing/2014/main" val="2948238502"/>
                  </a:ext>
                </a:extLst>
              </a:tr>
              <a:tr h="360690">
                <a:tc>
                  <a:txBody>
                    <a:bodyPr/>
                    <a:lstStyle/>
                    <a:p>
                      <a:pPr algn="ctr"/>
                      <a:r>
                        <a:rPr lang="it-IT" sz="1200" b="1" i="1"/>
                        <a:t>40</a:t>
                      </a:r>
                    </a:p>
                  </a:txBody>
                  <a:tcPr marL="77823" marR="77823" marT="38911" marB="38911"/>
                </a:tc>
                <a:tc>
                  <a:txBody>
                    <a:bodyPr/>
                    <a:lstStyle/>
                    <a:p>
                      <a:pPr algn="ctr"/>
                      <a:r>
                        <a:rPr lang="it-IT" sz="1000"/>
                        <a:t>1,70 </a:t>
                      </a:r>
                      <a:r>
                        <a:rPr lang="it-IT" sz="1000" i="1"/>
                        <a:t>s</a:t>
                      </a:r>
                    </a:p>
                  </a:txBody>
                  <a:tcPr marL="77823" marR="77823" marT="38911" marB="38911"/>
                </a:tc>
                <a:tc>
                  <a:txBody>
                    <a:bodyPr/>
                    <a:lstStyle/>
                    <a:p>
                      <a:pPr algn="ctr"/>
                      <a:r>
                        <a:rPr lang="it-IT" sz="1000"/>
                        <a:t>1,77 </a:t>
                      </a:r>
                      <a:r>
                        <a:rPr lang="it-IT" sz="1000" i="1"/>
                        <a:t>s</a:t>
                      </a:r>
                    </a:p>
                  </a:txBody>
                  <a:tcPr marL="77823" marR="77823" marT="38911" marB="38911"/>
                </a:tc>
                <a:tc>
                  <a:txBody>
                    <a:bodyPr/>
                    <a:lstStyle/>
                    <a:p>
                      <a:pPr algn="ctr"/>
                      <a:r>
                        <a:rPr lang="it-IT" sz="1000"/>
                        <a:t>1,60 </a:t>
                      </a:r>
                      <a:r>
                        <a:rPr lang="it-IT" sz="1000" i="1"/>
                        <a:t>s</a:t>
                      </a:r>
                    </a:p>
                  </a:txBody>
                  <a:tcPr marL="77823" marR="77823" marT="38911" marB="38911"/>
                </a:tc>
                <a:extLst>
                  <a:ext uri="{0D108BD9-81ED-4DB2-BD59-A6C34878D82A}">
                    <a16:rowId xmlns:a16="http://schemas.microsoft.com/office/drawing/2014/main" val="556880110"/>
                  </a:ext>
                </a:extLst>
              </a:tr>
              <a:tr h="356241">
                <a:tc>
                  <a:txBody>
                    <a:bodyPr/>
                    <a:lstStyle/>
                    <a:p>
                      <a:pPr algn="ctr"/>
                      <a:r>
                        <a:rPr lang="it-IT" sz="1200" b="1" i="1"/>
                        <a:t>50</a:t>
                      </a:r>
                    </a:p>
                  </a:txBody>
                  <a:tcPr marL="77823" marR="77823" marT="38911" marB="38911"/>
                </a:tc>
                <a:tc>
                  <a:txBody>
                    <a:bodyPr/>
                    <a:lstStyle/>
                    <a:p>
                      <a:pPr algn="ctr"/>
                      <a:r>
                        <a:rPr lang="it-IT" sz="1000" dirty="0"/>
                        <a:t>2,20 </a:t>
                      </a:r>
                      <a:r>
                        <a:rPr lang="it-IT" sz="1000" i="1" dirty="0"/>
                        <a:t>s</a:t>
                      </a:r>
                    </a:p>
                  </a:txBody>
                  <a:tcPr marL="77823" marR="77823" marT="38911" marB="38911"/>
                </a:tc>
                <a:tc>
                  <a:txBody>
                    <a:bodyPr/>
                    <a:lstStyle/>
                    <a:p>
                      <a:pPr algn="ctr"/>
                      <a:r>
                        <a:rPr lang="it-IT" sz="1000"/>
                        <a:t>2,15 </a:t>
                      </a:r>
                      <a:r>
                        <a:rPr lang="it-IT" sz="1000" i="1"/>
                        <a:t>s</a:t>
                      </a:r>
                    </a:p>
                  </a:txBody>
                  <a:tcPr marL="77823" marR="77823" marT="38911" marB="38911">
                    <a:noFill/>
                  </a:tcPr>
                </a:tc>
                <a:tc>
                  <a:txBody>
                    <a:bodyPr/>
                    <a:lstStyle/>
                    <a:p>
                      <a:pPr algn="ctr"/>
                      <a:r>
                        <a:rPr lang="it-IT" sz="1000" dirty="0"/>
                        <a:t>2,30 </a:t>
                      </a:r>
                      <a:r>
                        <a:rPr lang="it-IT" sz="1000" i="1" dirty="0"/>
                        <a:t>s</a:t>
                      </a:r>
                    </a:p>
                  </a:txBody>
                  <a:tcPr marL="77823" marR="77823" marT="38911" marB="38911">
                    <a:solidFill>
                      <a:srgbClr val="FF0000"/>
                    </a:solidFill>
                  </a:tcPr>
                </a:tc>
                <a:extLst>
                  <a:ext uri="{0D108BD9-81ED-4DB2-BD59-A6C34878D82A}">
                    <a16:rowId xmlns:a16="http://schemas.microsoft.com/office/drawing/2014/main" val="3068703127"/>
                  </a:ext>
                </a:extLst>
              </a:tr>
            </a:tbl>
          </a:graphicData>
        </a:graphic>
      </p:graphicFrame>
      <p:graphicFrame>
        <p:nvGraphicFramePr>
          <p:cNvPr id="14" name="Tabella 7">
            <a:extLst>
              <a:ext uri="{FF2B5EF4-FFF2-40B4-BE49-F238E27FC236}">
                <a16:creationId xmlns:a16="http://schemas.microsoft.com/office/drawing/2014/main" id="{E9F208D4-4278-422F-8D97-2C8943F733AC}"/>
              </a:ext>
            </a:extLst>
          </p:cNvPr>
          <p:cNvGraphicFramePr>
            <a:graphicFrameLocks noGrp="1"/>
          </p:cNvGraphicFramePr>
          <p:nvPr>
            <p:extLst>
              <p:ext uri="{D42A27DB-BD31-4B8C-83A1-F6EECF244321}">
                <p14:modId xmlns:p14="http://schemas.microsoft.com/office/powerpoint/2010/main" val="1091828490"/>
              </p:ext>
            </p:extLst>
          </p:nvPr>
        </p:nvGraphicFramePr>
        <p:xfrm>
          <a:off x="3436689" y="4481917"/>
          <a:ext cx="2669978" cy="1819159"/>
        </p:xfrm>
        <a:graphic>
          <a:graphicData uri="http://schemas.openxmlformats.org/drawingml/2006/table">
            <a:tbl>
              <a:tblPr firstRow="1" bandRow="1">
                <a:tableStyleId>{D7AC3CCA-C797-4891-BE02-D94E43425B78}</a:tableStyleId>
              </a:tblPr>
              <a:tblGrid>
                <a:gridCol w="673636">
                  <a:extLst>
                    <a:ext uri="{9D8B030D-6E8A-4147-A177-3AD203B41FA5}">
                      <a16:colId xmlns:a16="http://schemas.microsoft.com/office/drawing/2014/main" val="1229876134"/>
                    </a:ext>
                  </a:extLst>
                </a:gridCol>
                <a:gridCol w="671158">
                  <a:extLst>
                    <a:ext uri="{9D8B030D-6E8A-4147-A177-3AD203B41FA5}">
                      <a16:colId xmlns:a16="http://schemas.microsoft.com/office/drawing/2014/main" val="3099311952"/>
                    </a:ext>
                  </a:extLst>
                </a:gridCol>
                <a:gridCol w="651548">
                  <a:extLst>
                    <a:ext uri="{9D8B030D-6E8A-4147-A177-3AD203B41FA5}">
                      <a16:colId xmlns:a16="http://schemas.microsoft.com/office/drawing/2014/main" val="2395735390"/>
                    </a:ext>
                  </a:extLst>
                </a:gridCol>
                <a:gridCol w="673636">
                  <a:extLst>
                    <a:ext uri="{9D8B030D-6E8A-4147-A177-3AD203B41FA5}">
                      <a16:colId xmlns:a16="http://schemas.microsoft.com/office/drawing/2014/main" val="2674043146"/>
                    </a:ext>
                  </a:extLst>
                </a:gridCol>
              </a:tblGrid>
              <a:tr h="356153">
                <a:tc gridSpan="4">
                  <a:txBody>
                    <a:bodyPr/>
                    <a:lstStyle/>
                    <a:p>
                      <a:pPr algn="ctr"/>
                      <a:r>
                        <a:rPr lang="it-IT" sz="1200" b="1" i="1"/>
                        <a:t>NF : tempi di esecuzione max</a:t>
                      </a:r>
                    </a:p>
                  </a:txBody>
                  <a:tcPr marL="77823" marR="77823" marT="38912" marB="389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394283">
                <a:tc>
                  <a:txBody>
                    <a:bodyPr/>
                    <a:lstStyle/>
                    <a:p>
                      <a:pPr algn="r"/>
                      <a:r>
                        <a:rPr lang="it-IT" sz="1000" i="1" dirty="0"/>
                        <a:t>  Rand</a:t>
                      </a:r>
                    </a:p>
                    <a:p>
                      <a:r>
                        <a:rPr lang="it-IT" sz="1000" i="1" dirty="0"/>
                        <a:t>Dim</a:t>
                      </a:r>
                      <a:endParaRPr lang="it-IT" sz="1400" i="1" dirty="0"/>
                    </a:p>
                  </a:txBody>
                  <a:tcPr marL="77823" marR="77823" marT="38912" marB="38912">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a:t>50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100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150</a:t>
                      </a:r>
                    </a:p>
                  </a:txBody>
                  <a:tcPr marL="77823" marR="77823" marT="38912" marB="38912">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56241">
                <a:tc>
                  <a:txBody>
                    <a:bodyPr/>
                    <a:lstStyle/>
                    <a:p>
                      <a:pPr algn="ctr"/>
                      <a:r>
                        <a:rPr lang="it-IT" sz="1200" b="1" i="1"/>
                        <a:t>30</a:t>
                      </a:r>
                    </a:p>
                  </a:txBody>
                  <a:tcPr marL="77823" marR="77823" marT="38912" marB="38912"/>
                </a:tc>
                <a:tc>
                  <a:txBody>
                    <a:bodyPr/>
                    <a:lstStyle/>
                    <a:p>
                      <a:pPr algn="ctr"/>
                      <a:r>
                        <a:rPr lang="it-IT" sz="1000"/>
                        <a:t>2,0 </a:t>
                      </a:r>
                      <a:r>
                        <a:rPr lang="it-IT" sz="1000" i="1"/>
                        <a:t>s</a:t>
                      </a:r>
                    </a:p>
                  </a:txBody>
                  <a:tcPr marL="77823" marR="77823" marT="38912" marB="38912"/>
                </a:tc>
                <a:tc>
                  <a:txBody>
                    <a:bodyPr/>
                    <a:lstStyle/>
                    <a:p>
                      <a:pPr algn="ctr"/>
                      <a:r>
                        <a:rPr lang="it-IT" sz="1000"/>
                        <a:t>1,90 </a:t>
                      </a:r>
                      <a:r>
                        <a:rPr lang="it-IT" sz="1000" i="1"/>
                        <a:t>s</a:t>
                      </a:r>
                    </a:p>
                  </a:txBody>
                  <a:tcPr marL="77823" marR="77823" marT="38912" marB="38912">
                    <a:solidFill>
                      <a:srgbClr val="00B050"/>
                    </a:solidFill>
                  </a:tcPr>
                </a:tc>
                <a:tc>
                  <a:txBody>
                    <a:bodyPr/>
                    <a:lstStyle/>
                    <a:p>
                      <a:pPr algn="ctr"/>
                      <a:r>
                        <a:rPr lang="it-IT" sz="1000"/>
                        <a:t>2 </a:t>
                      </a:r>
                      <a:r>
                        <a:rPr lang="it-IT" sz="1000" i="1"/>
                        <a:t>s</a:t>
                      </a:r>
                    </a:p>
                  </a:txBody>
                  <a:tcPr marL="77823" marR="77823" marT="38912" marB="38912"/>
                </a:tc>
                <a:extLst>
                  <a:ext uri="{0D108BD9-81ED-4DB2-BD59-A6C34878D82A}">
                    <a16:rowId xmlns:a16="http://schemas.microsoft.com/office/drawing/2014/main" val="2948238502"/>
                  </a:ext>
                </a:extLst>
              </a:tr>
              <a:tr h="356241">
                <a:tc>
                  <a:txBody>
                    <a:bodyPr/>
                    <a:lstStyle/>
                    <a:p>
                      <a:pPr algn="ctr"/>
                      <a:r>
                        <a:rPr lang="it-IT" sz="1200" b="1" i="1"/>
                        <a:t>40</a:t>
                      </a:r>
                    </a:p>
                  </a:txBody>
                  <a:tcPr marL="77823" marR="77823" marT="38912" marB="38912"/>
                </a:tc>
                <a:tc>
                  <a:txBody>
                    <a:bodyPr/>
                    <a:lstStyle/>
                    <a:p>
                      <a:pPr algn="ctr"/>
                      <a:r>
                        <a:rPr lang="it-IT" sz="1000"/>
                        <a:t>2,5 </a:t>
                      </a:r>
                      <a:r>
                        <a:rPr lang="it-IT" sz="1000" i="1"/>
                        <a:t>s</a:t>
                      </a:r>
                    </a:p>
                  </a:txBody>
                  <a:tcPr marL="77823" marR="77823" marT="38912" marB="38912"/>
                </a:tc>
                <a:tc>
                  <a:txBody>
                    <a:bodyPr/>
                    <a:lstStyle/>
                    <a:p>
                      <a:pPr algn="ctr"/>
                      <a:r>
                        <a:rPr lang="it-IT" sz="1000"/>
                        <a:t>2,7 </a:t>
                      </a:r>
                      <a:r>
                        <a:rPr lang="it-IT" sz="1000" i="1"/>
                        <a:t>s</a:t>
                      </a:r>
                    </a:p>
                  </a:txBody>
                  <a:tcPr marL="77823" marR="77823" marT="38912" marB="38912"/>
                </a:tc>
                <a:tc>
                  <a:txBody>
                    <a:bodyPr/>
                    <a:lstStyle/>
                    <a:p>
                      <a:pPr algn="ctr"/>
                      <a:r>
                        <a:rPr lang="it-IT" sz="1000"/>
                        <a:t>2,6 </a:t>
                      </a:r>
                      <a:r>
                        <a:rPr lang="it-IT" sz="1000" i="1"/>
                        <a:t>s</a:t>
                      </a:r>
                    </a:p>
                  </a:txBody>
                  <a:tcPr marL="77823" marR="77823" marT="38912" marB="38912"/>
                </a:tc>
                <a:extLst>
                  <a:ext uri="{0D108BD9-81ED-4DB2-BD59-A6C34878D82A}">
                    <a16:rowId xmlns:a16="http://schemas.microsoft.com/office/drawing/2014/main" val="556880110"/>
                  </a:ext>
                </a:extLst>
              </a:tr>
              <a:tr h="356241">
                <a:tc>
                  <a:txBody>
                    <a:bodyPr/>
                    <a:lstStyle/>
                    <a:p>
                      <a:pPr algn="ctr"/>
                      <a:r>
                        <a:rPr lang="it-IT" sz="1200" b="1" i="1"/>
                        <a:t>50</a:t>
                      </a:r>
                    </a:p>
                  </a:txBody>
                  <a:tcPr marL="77823" marR="77823" marT="38912" marB="38912"/>
                </a:tc>
                <a:tc>
                  <a:txBody>
                    <a:bodyPr/>
                    <a:lstStyle/>
                    <a:p>
                      <a:pPr algn="ctr"/>
                      <a:r>
                        <a:rPr lang="it-IT" sz="1000"/>
                        <a:t>3,3 </a:t>
                      </a:r>
                      <a:r>
                        <a:rPr lang="it-IT" sz="1000" i="1"/>
                        <a:t>s</a:t>
                      </a:r>
                    </a:p>
                  </a:txBody>
                  <a:tcPr marL="77823" marR="77823" marT="38912" marB="38912"/>
                </a:tc>
                <a:tc>
                  <a:txBody>
                    <a:bodyPr/>
                    <a:lstStyle/>
                    <a:p>
                      <a:pPr algn="ctr"/>
                      <a:r>
                        <a:rPr lang="it-IT" sz="1000"/>
                        <a:t>3,5 </a:t>
                      </a:r>
                      <a:r>
                        <a:rPr lang="it-IT" sz="1000" i="1"/>
                        <a:t>s</a:t>
                      </a:r>
                    </a:p>
                  </a:txBody>
                  <a:tcPr marL="77823" marR="77823" marT="38912" marB="38912">
                    <a:solidFill>
                      <a:srgbClr val="FF0000"/>
                    </a:solidFill>
                  </a:tcPr>
                </a:tc>
                <a:tc>
                  <a:txBody>
                    <a:bodyPr/>
                    <a:lstStyle/>
                    <a:p>
                      <a:pPr algn="ctr"/>
                      <a:r>
                        <a:rPr lang="it-IT" sz="1000"/>
                        <a:t>3,30 </a:t>
                      </a:r>
                      <a:r>
                        <a:rPr lang="it-IT" sz="1000" i="1"/>
                        <a:t>s</a:t>
                      </a:r>
                    </a:p>
                  </a:txBody>
                  <a:tcPr marL="77823" marR="77823" marT="38912" marB="38912"/>
                </a:tc>
                <a:extLst>
                  <a:ext uri="{0D108BD9-81ED-4DB2-BD59-A6C34878D82A}">
                    <a16:rowId xmlns:a16="http://schemas.microsoft.com/office/drawing/2014/main" val="3068703127"/>
                  </a:ext>
                </a:extLst>
              </a:tr>
            </a:tbl>
          </a:graphicData>
        </a:graphic>
      </p:graphicFrame>
      <p:graphicFrame>
        <p:nvGraphicFramePr>
          <p:cNvPr id="15" name="Tabella 7">
            <a:extLst>
              <a:ext uri="{FF2B5EF4-FFF2-40B4-BE49-F238E27FC236}">
                <a16:creationId xmlns:a16="http://schemas.microsoft.com/office/drawing/2014/main" id="{A86DFC78-377C-4172-A636-5F42A504E8C1}"/>
              </a:ext>
            </a:extLst>
          </p:cNvPr>
          <p:cNvGraphicFramePr>
            <a:graphicFrameLocks noGrp="1"/>
          </p:cNvGraphicFramePr>
          <p:nvPr>
            <p:extLst>
              <p:ext uri="{D42A27DB-BD31-4B8C-83A1-F6EECF244321}">
                <p14:modId xmlns:p14="http://schemas.microsoft.com/office/powerpoint/2010/main" val="617634765"/>
              </p:ext>
            </p:extLst>
          </p:nvPr>
        </p:nvGraphicFramePr>
        <p:xfrm>
          <a:off x="6256330" y="4483308"/>
          <a:ext cx="2669978" cy="1819159"/>
        </p:xfrm>
        <a:graphic>
          <a:graphicData uri="http://schemas.openxmlformats.org/drawingml/2006/table">
            <a:tbl>
              <a:tblPr firstRow="1" bandRow="1">
                <a:tableStyleId>{D7AC3CCA-C797-4891-BE02-D94E43425B78}</a:tableStyleId>
              </a:tblPr>
              <a:tblGrid>
                <a:gridCol w="673636">
                  <a:extLst>
                    <a:ext uri="{9D8B030D-6E8A-4147-A177-3AD203B41FA5}">
                      <a16:colId xmlns:a16="http://schemas.microsoft.com/office/drawing/2014/main" val="1229876134"/>
                    </a:ext>
                  </a:extLst>
                </a:gridCol>
                <a:gridCol w="671158">
                  <a:extLst>
                    <a:ext uri="{9D8B030D-6E8A-4147-A177-3AD203B41FA5}">
                      <a16:colId xmlns:a16="http://schemas.microsoft.com/office/drawing/2014/main" val="3099311952"/>
                    </a:ext>
                  </a:extLst>
                </a:gridCol>
                <a:gridCol w="651548">
                  <a:extLst>
                    <a:ext uri="{9D8B030D-6E8A-4147-A177-3AD203B41FA5}">
                      <a16:colId xmlns:a16="http://schemas.microsoft.com/office/drawing/2014/main" val="2395735390"/>
                    </a:ext>
                  </a:extLst>
                </a:gridCol>
                <a:gridCol w="673636">
                  <a:extLst>
                    <a:ext uri="{9D8B030D-6E8A-4147-A177-3AD203B41FA5}">
                      <a16:colId xmlns:a16="http://schemas.microsoft.com/office/drawing/2014/main" val="2674043146"/>
                    </a:ext>
                  </a:extLst>
                </a:gridCol>
              </a:tblGrid>
              <a:tr h="356153">
                <a:tc gridSpan="4">
                  <a:txBody>
                    <a:bodyPr/>
                    <a:lstStyle/>
                    <a:p>
                      <a:pPr algn="ctr"/>
                      <a:r>
                        <a:rPr lang="it-IT" sz="1200" b="1" i="1"/>
                        <a:t>EDF : tempi di esecuzione max</a:t>
                      </a:r>
                    </a:p>
                  </a:txBody>
                  <a:tcPr marL="77823" marR="77823" marT="38912" marB="389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394283">
                <a:tc>
                  <a:txBody>
                    <a:bodyPr/>
                    <a:lstStyle/>
                    <a:p>
                      <a:pPr algn="r"/>
                      <a:r>
                        <a:rPr lang="it-IT" sz="1000" i="1" dirty="0"/>
                        <a:t>  Rand</a:t>
                      </a:r>
                    </a:p>
                    <a:p>
                      <a:r>
                        <a:rPr lang="it-IT" sz="1000" i="1" dirty="0"/>
                        <a:t>Dim</a:t>
                      </a:r>
                      <a:endParaRPr lang="it-IT" sz="1400" i="1" dirty="0"/>
                    </a:p>
                  </a:txBody>
                  <a:tcPr marL="77823" marR="77823" marT="38912" marB="38912">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a:t>50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100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150</a:t>
                      </a:r>
                    </a:p>
                  </a:txBody>
                  <a:tcPr marL="77823" marR="77823" marT="38912" marB="38912">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56241">
                <a:tc>
                  <a:txBody>
                    <a:bodyPr/>
                    <a:lstStyle/>
                    <a:p>
                      <a:pPr algn="ctr"/>
                      <a:r>
                        <a:rPr lang="it-IT" sz="1200" b="1" i="1"/>
                        <a:t>30</a:t>
                      </a:r>
                    </a:p>
                  </a:txBody>
                  <a:tcPr marL="77823" marR="77823" marT="38912" marB="38912"/>
                </a:tc>
                <a:tc>
                  <a:txBody>
                    <a:bodyPr/>
                    <a:lstStyle/>
                    <a:p>
                      <a:pPr algn="ctr"/>
                      <a:r>
                        <a:rPr lang="it-IT" sz="1000" b="0" i="0" kern="1200">
                          <a:solidFill>
                            <a:schemeClr val="dk1"/>
                          </a:solidFill>
                          <a:effectLst/>
                          <a:latin typeface="+mn-lt"/>
                          <a:ea typeface="+mn-ea"/>
                          <a:cs typeface="+mn-cs"/>
                        </a:rPr>
                        <a:t>0,083 </a:t>
                      </a:r>
                      <a:r>
                        <a:rPr lang="it-IT" sz="1000" b="0" i="1" kern="1200">
                          <a:solidFill>
                            <a:schemeClr val="dk1"/>
                          </a:solidFill>
                          <a:effectLst/>
                          <a:latin typeface="+mn-lt"/>
                          <a:ea typeface="+mn-ea"/>
                          <a:cs typeface="+mn-cs"/>
                        </a:rPr>
                        <a:t>s</a:t>
                      </a:r>
                      <a:endParaRPr lang="it-IT" sz="900" i="1"/>
                    </a:p>
                  </a:txBody>
                  <a:tcPr marL="77823" marR="77823" marT="38912" marB="38912"/>
                </a:tc>
                <a:tc>
                  <a:txBody>
                    <a:bodyPr/>
                    <a:lstStyle/>
                    <a:p>
                      <a:pPr algn="ctr"/>
                      <a:r>
                        <a:rPr lang="it-IT" sz="1000" b="0" i="0" kern="1200">
                          <a:solidFill>
                            <a:schemeClr val="dk1"/>
                          </a:solidFill>
                          <a:effectLst/>
                          <a:latin typeface="+mn-lt"/>
                          <a:ea typeface="+mn-ea"/>
                          <a:cs typeface="+mn-cs"/>
                        </a:rPr>
                        <a:t>0,102 </a:t>
                      </a:r>
                      <a:r>
                        <a:rPr lang="it-IT" sz="1000" b="0" i="1" kern="1200">
                          <a:solidFill>
                            <a:schemeClr val="dk1"/>
                          </a:solidFill>
                          <a:effectLst/>
                          <a:latin typeface="+mn-lt"/>
                          <a:ea typeface="+mn-ea"/>
                          <a:cs typeface="+mn-cs"/>
                        </a:rPr>
                        <a:t>s</a:t>
                      </a:r>
                      <a:endParaRPr lang="it-IT" sz="900" i="1"/>
                    </a:p>
                  </a:txBody>
                  <a:tcPr marL="77823" marR="77823" marT="38912" marB="38912"/>
                </a:tc>
                <a:tc>
                  <a:txBody>
                    <a:bodyPr/>
                    <a:lstStyle/>
                    <a:p>
                      <a:pPr algn="ctr"/>
                      <a:r>
                        <a:rPr lang="it-IT" sz="1000" b="0" i="0" kern="1200">
                          <a:solidFill>
                            <a:schemeClr val="dk1"/>
                          </a:solidFill>
                          <a:effectLst/>
                          <a:latin typeface="+mn-lt"/>
                          <a:ea typeface="+mn-ea"/>
                          <a:cs typeface="+mn-cs"/>
                        </a:rPr>
                        <a:t>0,069 </a:t>
                      </a:r>
                      <a:r>
                        <a:rPr lang="it-IT" sz="1000" b="0" i="1" kern="1200">
                          <a:solidFill>
                            <a:schemeClr val="dk1"/>
                          </a:solidFill>
                          <a:effectLst/>
                          <a:latin typeface="+mn-lt"/>
                          <a:ea typeface="+mn-ea"/>
                          <a:cs typeface="+mn-cs"/>
                        </a:rPr>
                        <a:t>s</a:t>
                      </a:r>
                      <a:endParaRPr lang="it-IT" sz="900" i="1"/>
                    </a:p>
                  </a:txBody>
                  <a:tcPr marL="77823" marR="77823" marT="38912" marB="38912">
                    <a:solidFill>
                      <a:srgbClr val="00B050"/>
                    </a:solidFill>
                  </a:tcPr>
                </a:tc>
                <a:extLst>
                  <a:ext uri="{0D108BD9-81ED-4DB2-BD59-A6C34878D82A}">
                    <a16:rowId xmlns:a16="http://schemas.microsoft.com/office/drawing/2014/main" val="2948238502"/>
                  </a:ext>
                </a:extLst>
              </a:tr>
              <a:tr h="356241">
                <a:tc>
                  <a:txBody>
                    <a:bodyPr/>
                    <a:lstStyle/>
                    <a:p>
                      <a:pPr algn="ctr"/>
                      <a:r>
                        <a:rPr lang="it-IT" sz="1200" b="1" i="1"/>
                        <a:t>40</a:t>
                      </a:r>
                    </a:p>
                  </a:txBody>
                  <a:tcPr marL="77823" marR="77823" marT="38912" marB="38912"/>
                </a:tc>
                <a:tc>
                  <a:txBody>
                    <a:bodyPr/>
                    <a:lstStyle/>
                    <a:p>
                      <a:pPr algn="ctr"/>
                      <a:r>
                        <a:rPr lang="it-IT" sz="1000" b="0" i="0" kern="1200">
                          <a:solidFill>
                            <a:schemeClr val="dk1"/>
                          </a:solidFill>
                          <a:effectLst/>
                          <a:latin typeface="+mn-lt"/>
                          <a:ea typeface="+mn-ea"/>
                          <a:cs typeface="+mn-cs"/>
                        </a:rPr>
                        <a:t>0,155 </a:t>
                      </a:r>
                      <a:r>
                        <a:rPr lang="it-IT" sz="1000" b="0" i="1" kern="1200">
                          <a:solidFill>
                            <a:schemeClr val="dk1"/>
                          </a:solidFill>
                          <a:effectLst/>
                          <a:latin typeface="+mn-lt"/>
                          <a:ea typeface="+mn-ea"/>
                          <a:cs typeface="+mn-cs"/>
                        </a:rPr>
                        <a:t>s</a:t>
                      </a:r>
                      <a:endParaRPr lang="it-IT" sz="900" i="1"/>
                    </a:p>
                  </a:txBody>
                  <a:tcPr marL="77823" marR="77823" marT="38912" marB="38912"/>
                </a:tc>
                <a:tc>
                  <a:txBody>
                    <a:bodyPr/>
                    <a:lstStyle/>
                    <a:p>
                      <a:pPr algn="ctr"/>
                      <a:r>
                        <a:rPr lang="it-IT" sz="1000" b="0" i="0" kern="1200">
                          <a:solidFill>
                            <a:schemeClr val="dk1"/>
                          </a:solidFill>
                          <a:effectLst/>
                          <a:latin typeface="+mn-lt"/>
                          <a:ea typeface="+mn-ea"/>
                          <a:cs typeface="+mn-cs"/>
                        </a:rPr>
                        <a:t>0,113 </a:t>
                      </a:r>
                      <a:r>
                        <a:rPr lang="it-IT" sz="1000" b="0" i="1" kern="1200">
                          <a:solidFill>
                            <a:schemeClr val="dk1"/>
                          </a:solidFill>
                          <a:effectLst/>
                          <a:latin typeface="+mn-lt"/>
                          <a:ea typeface="+mn-ea"/>
                          <a:cs typeface="+mn-cs"/>
                        </a:rPr>
                        <a:t>s</a:t>
                      </a:r>
                      <a:endParaRPr lang="it-IT" sz="900" i="1"/>
                    </a:p>
                  </a:txBody>
                  <a:tcPr marL="77823" marR="77823" marT="38912" marB="38912"/>
                </a:tc>
                <a:tc>
                  <a:txBody>
                    <a:bodyPr/>
                    <a:lstStyle/>
                    <a:p>
                      <a:pPr algn="ctr"/>
                      <a:r>
                        <a:rPr lang="it-IT" sz="1000" b="0" i="0" kern="1200">
                          <a:solidFill>
                            <a:schemeClr val="dk1"/>
                          </a:solidFill>
                          <a:effectLst/>
                          <a:latin typeface="+mn-lt"/>
                          <a:ea typeface="+mn-ea"/>
                          <a:cs typeface="+mn-cs"/>
                        </a:rPr>
                        <a:t>0,089 </a:t>
                      </a:r>
                      <a:r>
                        <a:rPr lang="it-IT" sz="1000" b="0" i="1" kern="1200">
                          <a:solidFill>
                            <a:schemeClr val="dk1"/>
                          </a:solidFill>
                          <a:effectLst/>
                          <a:latin typeface="+mn-lt"/>
                          <a:ea typeface="+mn-ea"/>
                          <a:cs typeface="+mn-cs"/>
                        </a:rPr>
                        <a:t>s</a:t>
                      </a:r>
                      <a:endParaRPr lang="it-IT" sz="900" i="1"/>
                    </a:p>
                  </a:txBody>
                  <a:tcPr marL="77823" marR="77823" marT="38912" marB="38912"/>
                </a:tc>
                <a:extLst>
                  <a:ext uri="{0D108BD9-81ED-4DB2-BD59-A6C34878D82A}">
                    <a16:rowId xmlns:a16="http://schemas.microsoft.com/office/drawing/2014/main" val="556880110"/>
                  </a:ext>
                </a:extLst>
              </a:tr>
              <a:tr h="356241">
                <a:tc>
                  <a:txBody>
                    <a:bodyPr/>
                    <a:lstStyle/>
                    <a:p>
                      <a:pPr algn="ctr"/>
                      <a:r>
                        <a:rPr lang="it-IT" sz="1200" b="1" i="1"/>
                        <a:t>50</a:t>
                      </a:r>
                    </a:p>
                  </a:txBody>
                  <a:tcPr marL="77823" marR="77823" marT="38912" marB="38912"/>
                </a:tc>
                <a:tc>
                  <a:txBody>
                    <a:bodyPr/>
                    <a:lstStyle/>
                    <a:p>
                      <a:pPr algn="ctr"/>
                      <a:r>
                        <a:rPr lang="it-IT" sz="1000" b="0" i="0" kern="1200">
                          <a:solidFill>
                            <a:schemeClr val="dk1"/>
                          </a:solidFill>
                          <a:effectLst/>
                          <a:latin typeface="+mn-lt"/>
                          <a:ea typeface="+mn-ea"/>
                          <a:cs typeface="+mn-cs"/>
                        </a:rPr>
                        <a:t>0,177 </a:t>
                      </a:r>
                      <a:r>
                        <a:rPr lang="it-IT" sz="1000" b="0" i="1" kern="1200">
                          <a:solidFill>
                            <a:schemeClr val="dk1"/>
                          </a:solidFill>
                          <a:effectLst/>
                          <a:latin typeface="+mn-lt"/>
                          <a:ea typeface="+mn-ea"/>
                          <a:cs typeface="+mn-cs"/>
                        </a:rPr>
                        <a:t>s</a:t>
                      </a:r>
                      <a:endParaRPr lang="it-IT" sz="900" i="1"/>
                    </a:p>
                  </a:txBody>
                  <a:tcPr marL="77823" marR="77823" marT="38912" marB="38912">
                    <a:solidFill>
                      <a:srgbClr val="FF0000"/>
                    </a:solidFill>
                  </a:tcPr>
                </a:tc>
                <a:tc>
                  <a:txBody>
                    <a:bodyPr/>
                    <a:lstStyle/>
                    <a:p>
                      <a:pPr algn="ctr"/>
                      <a:r>
                        <a:rPr lang="it-IT" sz="1000" b="0" i="0" kern="1200" dirty="0">
                          <a:solidFill>
                            <a:schemeClr val="dk1"/>
                          </a:solidFill>
                          <a:effectLst/>
                          <a:latin typeface="+mn-lt"/>
                          <a:ea typeface="+mn-ea"/>
                          <a:cs typeface="+mn-cs"/>
                        </a:rPr>
                        <a:t>0,151 </a:t>
                      </a:r>
                      <a:r>
                        <a:rPr lang="it-IT" sz="1000" b="0" i="1" kern="1200" dirty="0">
                          <a:solidFill>
                            <a:schemeClr val="dk1"/>
                          </a:solidFill>
                          <a:effectLst/>
                          <a:latin typeface="+mn-lt"/>
                          <a:ea typeface="+mn-ea"/>
                          <a:cs typeface="+mn-cs"/>
                        </a:rPr>
                        <a:t>s</a:t>
                      </a:r>
                      <a:endParaRPr lang="it-IT" sz="900" i="1" dirty="0"/>
                    </a:p>
                  </a:txBody>
                  <a:tcPr marL="77823" marR="77823" marT="38912" marB="38912"/>
                </a:tc>
                <a:tc>
                  <a:txBody>
                    <a:bodyPr/>
                    <a:lstStyle/>
                    <a:p>
                      <a:pPr algn="ctr"/>
                      <a:r>
                        <a:rPr lang="it-IT" sz="1000" b="0" i="0" kern="1200" dirty="0">
                          <a:solidFill>
                            <a:schemeClr val="dk1"/>
                          </a:solidFill>
                          <a:effectLst/>
                          <a:latin typeface="+mn-lt"/>
                          <a:ea typeface="+mn-ea"/>
                          <a:cs typeface="+mn-cs"/>
                        </a:rPr>
                        <a:t>0,156 </a:t>
                      </a:r>
                      <a:r>
                        <a:rPr lang="it-IT" sz="1000" b="0" i="1" kern="1200" dirty="0">
                          <a:solidFill>
                            <a:schemeClr val="dk1"/>
                          </a:solidFill>
                          <a:effectLst/>
                          <a:latin typeface="+mn-lt"/>
                          <a:ea typeface="+mn-ea"/>
                          <a:cs typeface="+mn-cs"/>
                        </a:rPr>
                        <a:t>s</a:t>
                      </a:r>
                      <a:endParaRPr lang="it-IT" sz="900" i="1" dirty="0"/>
                    </a:p>
                  </a:txBody>
                  <a:tcPr marL="77823" marR="77823" marT="38912" marB="38912"/>
                </a:tc>
                <a:extLst>
                  <a:ext uri="{0D108BD9-81ED-4DB2-BD59-A6C34878D82A}">
                    <a16:rowId xmlns:a16="http://schemas.microsoft.com/office/drawing/2014/main" val="3068703127"/>
                  </a:ext>
                </a:extLst>
              </a:tr>
            </a:tbl>
          </a:graphicData>
        </a:graphic>
      </p:graphicFrame>
      <p:sp>
        <p:nvSpPr>
          <p:cNvPr id="13" name="CasellaDiTesto 12"/>
          <p:cNvSpPr txBox="1"/>
          <p:nvPr/>
        </p:nvSpPr>
        <p:spPr>
          <a:xfrm>
            <a:off x="9118948" y="2393597"/>
            <a:ext cx="2592888" cy="3323987"/>
          </a:xfrm>
          <a:prstGeom prst="rect">
            <a:avLst/>
          </a:prstGeom>
          <a:noFill/>
        </p:spPr>
        <p:txBody>
          <a:bodyPr wrap="square" rtlCol="0">
            <a:spAutoFit/>
          </a:bodyPr>
          <a:lstStyle/>
          <a:p>
            <a:pPr algn="just"/>
            <a:r>
              <a:rPr lang="it-IT" sz="1400" dirty="0" smtClean="0"/>
              <a:t>Le seguenti tabelle sono state costruite utilizzando le tre diverse euristiche utilizzate per produrre la popolazione iniziale modificando:</a:t>
            </a:r>
          </a:p>
          <a:p>
            <a:pPr marL="285750" indent="-285750" algn="just">
              <a:buFont typeface="Arial" panose="020B0604020202020204" pitchFamily="34" charset="0"/>
              <a:buChar char="•"/>
            </a:pPr>
            <a:r>
              <a:rPr lang="it-IT" sz="1400" i="1" u="sng" dirty="0" smtClean="0"/>
              <a:t>Randomness</a:t>
            </a:r>
            <a:r>
              <a:rPr lang="it-IT" sz="1400" dirty="0"/>
              <a:t> </a:t>
            </a:r>
            <a:r>
              <a:rPr lang="it-IT" sz="1400" dirty="0" smtClean="0"/>
              <a:t>(Numero di iterazioni dopo le quali viene aggiunto un nodo casuale al percorso)</a:t>
            </a:r>
          </a:p>
          <a:p>
            <a:pPr marL="285750" indent="-285750" algn="just">
              <a:buFont typeface="Arial" panose="020B0604020202020204" pitchFamily="34" charset="0"/>
              <a:buChar char="•"/>
            </a:pPr>
            <a:r>
              <a:rPr lang="it-IT" sz="1400" i="1" u="sng" dirty="0" smtClean="0"/>
              <a:t>Dimensione</a:t>
            </a:r>
            <a:r>
              <a:rPr lang="it-IT" sz="1400" dirty="0" smtClean="0"/>
              <a:t> (Numero di individui nella popolazione)</a:t>
            </a:r>
          </a:p>
          <a:p>
            <a:pPr marL="285750" indent="-285750" algn="just">
              <a:buFont typeface="Arial" panose="020B0604020202020204" pitchFamily="34" charset="0"/>
              <a:buChar char="•"/>
            </a:pPr>
            <a:endParaRPr lang="it-IT" sz="1400" i="1" u="sng" dirty="0"/>
          </a:p>
          <a:p>
            <a:pPr algn="just"/>
            <a:r>
              <a:rPr lang="it-IT" sz="1400" dirty="0" smtClean="0"/>
              <a:t>Dai test l’euristica migliore è la MDPDF con popolazione di 50 individui e </a:t>
            </a:r>
            <a:r>
              <a:rPr lang="it-IT" sz="1400" dirty="0" err="1" smtClean="0"/>
              <a:t>randomness</a:t>
            </a:r>
            <a:r>
              <a:rPr lang="it-IT" sz="1400" dirty="0" smtClean="0"/>
              <a:t> di 50</a:t>
            </a:r>
            <a:endParaRPr lang="it-IT" sz="1400" dirty="0"/>
          </a:p>
        </p:txBody>
      </p:sp>
    </p:spTree>
    <p:extLst>
      <p:ext uri="{BB962C8B-B14F-4D97-AF65-F5344CB8AC3E}">
        <p14:creationId xmlns:p14="http://schemas.microsoft.com/office/powerpoint/2010/main" val="4177921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66764" y="2110590"/>
            <a:ext cx="11522504" cy="4517873"/>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smtClean="0">
                <a:solidFill>
                  <a:schemeClr val="tx1"/>
                </a:solidFill>
              </a:rPr>
              <a:t>				</a:t>
            </a:r>
            <a:endParaRPr lang="it-IT" dirty="0">
              <a:solidFill>
                <a:schemeClr val="tx1"/>
              </a:solidFill>
            </a:endParaRPr>
          </a:p>
        </p:txBody>
      </p:sp>
      <p:sp>
        <p:nvSpPr>
          <p:cNvPr id="17" name="Rettangolo 16">
            <a:extLst>
              <a:ext uri="{FF2B5EF4-FFF2-40B4-BE49-F238E27FC236}">
                <a16:creationId xmlns:a16="http://schemas.microsoft.com/office/drawing/2014/main" id="{A101F3F9-A1F9-4185-8473-EB24D4768818}"/>
              </a:ext>
            </a:extLst>
          </p:cNvPr>
          <p:cNvSpPr/>
          <p:nvPr/>
        </p:nvSpPr>
        <p:spPr>
          <a:xfrm>
            <a:off x="329185" y="275079"/>
            <a:ext cx="11522504" cy="1625210"/>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507014" y="310250"/>
            <a:ext cx="7166845" cy="1625210"/>
          </a:xfrm>
        </p:spPr>
        <p:txBody>
          <a:bodyPr>
            <a:normAutofit/>
          </a:bodyPr>
          <a:lstStyle/>
          <a:p>
            <a:pPr algn="ctr"/>
            <a:r>
              <a:rPr lang="it-IT" sz="4000" dirty="0">
                <a:solidFill>
                  <a:srgbClr val="FFFFFF"/>
                </a:solidFill>
              </a:rPr>
              <a:t>Confronto dei risultati : </a:t>
            </a:r>
            <a:r>
              <a:rPr lang="it-IT" sz="4000" dirty="0" smtClean="0">
                <a:solidFill>
                  <a:srgbClr val="FFFFFF"/>
                </a:solidFill>
              </a:rPr>
              <a:t>Algoritmo Genetico</a:t>
            </a:r>
            <a:endParaRPr lang="it-IT" sz="4000" dirty="0">
              <a:solidFill>
                <a:srgbClr val="FFFFFF"/>
              </a:solidFill>
            </a:endParaRPr>
          </a:p>
        </p:txBody>
      </p:sp>
      <p:graphicFrame>
        <p:nvGraphicFramePr>
          <p:cNvPr id="19" name="Tabella 7">
            <a:extLst>
              <a:ext uri="{FF2B5EF4-FFF2-40B4-BE49-F238E27FC236}">
                <a16:creationId xmlns:a16="http://schemas.microsoft.com/office/drawing/2014/main" id="{BD18624C-EF40-48F1-887F-B3E2A5BE493D}"/>
              </a:ext>
            </a:extLst>
          </p:cNvPr>
          <p:cNvGraphicFramePr>
            <a:graphicFrameLocks noGrp="1"/>
          </p:cNvGraphicFramePr>
          <p:nvPr>
            <p:extLst>
              <p:ext uri="{D42A27DB-BD31-4B8C-83A1-F6EECF244321}">
                <p14:modId xmlns:p14="http://schemas.microsoft.com/office/powerpoint/2010/main" val="3804116571"/>
              </p:ext>
            </p:extLst>
          </p:nvPr>
        </p:nvGraphicFramePr>
        <p:xfrm>
          <a:off x="3946564" y="2393597"/>
          <a:ext cx="3172686" cy="1929405"/>
        </p:xfrm>
        <a:graphic>
          <a:graphicData uri="http://schemas.openxmlformats.org/drawingml/2006/table">
            <a:tbl>
              <a:tblPr firstRow="1" bandRow="1">
                <a:tableStyleId>{D7AC3CCA-C797-4891-BE02-D94E43425B78}</a:tableStyleId>
              </a:tblPr>
              <a:tblGrid>
                <a:gridCol w="639199">
                  <a:extLst>
                    <a:ext uri="{9D8B030D-6E8A-4147-A177-3AD203B41FA5}">
                      <a16:colId xmlns:a16="http://schemas.microsoft.com/office/drawing/2014/main" val="1229876134"/>
                    </a:ext>
                  </a:extLst>
                </a:gridCol>
                <a:gridCol w="636848">
                  <a:extLst>
                    <a:ext uri="{9D8B030D-6E8A-4147-A177-3AD203B41FA5}">
                      <a16:colId xmlns:a16="http://schemas.microsoft.com/office/drawing/2014/main" val="3099311952"/>
                    </a:ext>
                  </a:extLst>
                </a:gridCol>
                <a:gridCol w="618241">
                  <a:extLst>
                    <a:ext uri="{9D8B030D-6E8A-4147-A177-3AD203B41FA5}">
                      <a16:colId xmlns:a16="http://schemas.microsoft.com/office/drawing/2014/main" val="2395735390"/>
                    </a:ext>
                  </a:extLst>
                </a:gridCol>
                <a:gridCol w="639199">
                  <a:extLst>
                    <a:ext uri="{9D8B030D-6E8A-4147-A177-3AD203B41FA5}">
                      <a16:colId xmlns:a16="http://schemas.microsoft.com/office/drawing/2014/main" val="2674043146"/>
                    </a:ext>
                  </a:extLst>
                </a:gridCol>
                <a:gridCol w="639199">
                  <a:extLst>
                    <a:ext uri="{9D8B030D-6E8A-4147-A177-3AD203B41FA5}">
                      <a16:colId xmlns:a16="http://schemas.microsoft.com/office/drawing/2014/main" val="3536713904"/>
                    </a:ext>
                  </a:extLst>
                </a:gridCol>
              </a:tblGrid>
              <a:tr h="370686">
                <a:tc gridSpan="5">
                  <a:txBody>
                    <a:bodyPr/>
                    <a:lstStyle/>
                    <a:p>
                      <a:pPr algn="ctr"/>
                      <a:r>
                        <a:rPr lang="it-IT" sz="1200" b="1" i="1" dirty="0" smtClean="0"/>
                        <a:t>Crossover</a:t>
                      </a:r>
                      <a:r>
                        <a:rPr lang="it-IT" sz="1200" b="1" i="1" baseline="0" dirty="0" smtClean="0"/>
                        <a:t> 20</a:t>
                      </a:r>
                      <a:endParaRPr lang="it-IT" sz="1400" b="1" i="1" dirty="0"/>
                    </a:p>
                  </a:txBody>
                  <a:tcPr marL="77417" marR="77417" marT="38709" marB="38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sz="1400" b="1" i="1" dirty="0"/>
                    </a:p>
                  </a:txBody>
                  <a:tcPr marL="77823" marR="77823" marT="38911" marB="389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463677">
                <a:tc>
                  <a:txBody>
                    <a:bodyPr/>
                    <a:lstStyle/>
                    <a:p>
                      <a:pPr algn="r"/>
                      <a:r>
                        <a:rPr lang="it-IT" sz="1200" i="1" dirty="0"/>
                        <a:t>  </a:t>
                      </a:r>
                      <a:r>
                        <a:rPr lang="it-IT" sz="1100" i="1" dirty="0" err="1" smtClean="0"/>
                        <a:t>Prob</a:t>
                      </a:r>
                      <a:endParaRPr lang="it-IT" sz="1500" i="1" dirty="0"/>
                    </a:p>
                    <a:p>
                      <a:r>
                        <a:rPr lang="it-IT" sz="1200" i="1" dirty="0"/>
                        <a:t>Dim</a:t>
                      </a:r>
                      <a:endParaRPr lang="it-IT" sz="2000" i="1" dirty="0"/>
                    </a:p>
                  </a:txBody>
                  <a:tcPr marL="77417" marR="77417" marT="38709" marB="38709">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dirty="0" smtClean="0"/>
                        <a:t>5%</a:t>
                      </a:r>
                      <a:endParaRPr lang="it-IT" sz="1200" b="1" i="1" dirty="0"/>
                    </a:p>
                  </a:txBody>
                  <a:tcPr marL="77417" marR="77417" marT="38709" marB="38709">
                    <a:lnT w="12700" cap="flat" cmpd="sng" algn="ctr">
                      <a:solidFill>
                        <a:schemeClr val="tx1"/>
                      </a:solidFill>
                      <a:prstDash val="solid"/>
                      <a:round/>
                      <a:headEnd type="none" w="med" len="med"/>
                      <a:tailEnd type="none" w="med" len="med"/>
                    </a:lnT>
                  </a:tcPr>
                </a:tc>
                <a:tc>
                  <a:txBody>
                    <a:bodyPr/>
                    <a:lstStyle/>
                    <a:p>
                      <a:pPr algn="ctr"/>
                      <a:r>
                        <a:rPr lang="it-IT" sz="1200" b="1" i="1" dirty="0" smtClean="0"/>
                        <a:t>10%</a:t>
                      </a:r>
                      <a:endParaRPr lang="it-IT" sz="1200" b="1" i="1" dirty="0"/>
                    </a:p>
                  </a:txBody>
                  <a:tcPr marL="77417" marR="77417" marT="38709" marB="38709">
                    <a:lnT w="12700" cap="flat" cmpd="sng" algn="ctr">
                      <a:solidFill>
                        <a:schemeClr val="tx1"/>
                      </a:solidFill>
                      <a:prstDash val="solid"/>
                      <a:round/>
                      <a:headEnd type="none" w="med" len="med"/>
                      <a:tailEnd type="none" w="med" len="med"/>
                    </a:lnT>
                  </a:tcPr>
                </a:tc>
                <a:tc>
                  <a:txBody>
                    <a:bodyPr/>
                    <a:lstStyle/>
                    <a:p>
                      <a:pPr algn="ctr"/>
                      <a:r>
                        <a:rPr lang="it-IT" sz="1200" b="1" i="1" dirty="0" smtClean="0"/>
                        <a:t>20%</a:t>
                      </a:r>
                      <a:endParaRPr lang="it-IT" sz="1200" b="1" i="1" dirty="0"/>
                    </a:p>
                  </a:txBody>
                  <a:tcPr marL="77417" marR="77417" marT="38709" marB="38709">
                    <a:lnT w="12700" cap="flat" cmpd="sng" algn="ctr">
                      <a:solidFill>
                        <a:schemeClr val="tx1"/>
                      </a:solidFill>
                      <a:prstDash val="solid"/>
                      <a:round/>
                      <a:headEnd type="none" w="med" len="med"/>
                      <a:tailEnd type="none" w="med" len="med"/>
                    </a:lnT>
                  </a:tcPr>
                </a:tc>
                <a:tc>
                  <a:txBody>
                    <a:bodyPr/>
                    <a:lstStyle/>
                    <a:p>
                      <a:pPr algn="ctr"/>
                      <a:r>
                        <a:rPr lang="it-IT" sz="1200" b="1" i="1" dirty="0" smtClean="0"/>
                        <a:t>30%</a:t>
                      </a:r>
                      <a:endParaRPr lang="it-IT" sz="1200" b="1" i="1" dirty="0"/>
                    </a:p>
                  </a:txBody>
                  <a:tcPr marL="77417" marR="77417" marT="38709" marB="38709">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42047">
                <a:tc>
                  <a:txBody>
                    <a:bodyPr/>
                    <a:lstStyle/>
                    <a:p>
                      <a:pPr algn="ctr"/>
                      <a:r>
                        <a:rPr lang="it-IT" sz="1200" b="1" i="1" dirty="0" smtClean="0"/>
                        <a:t>5</a:t>
                      </a:r>
                      <a:endParaRPr lang="it-IT" sz="1200" b="1" i="1" dirty="0"/>
                    </a:p>
                  </a:txBody>
                  <a:tcPr marL="77417" marR="77417" marT="38709" marB="38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3082.87</a:t>
                      </a:r>
                    </a:p>
                  </a:txBody>
                  <a:tcPr marL="77417" marR="77417" marT="38709" marB="38709">
                    <a:solidFill>
                      <a:srgbClr val="00B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3116.72</a:t>
                      </a:r>
                    </a:p>
                  </a:txBody>
                  <a:tcPr marL="77417" marR="77417" marT="38709" marB="38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3210.34</a:t>
                      </a:r>
                    </a:p>
                  </a:txBody>
                  <a:tcPr marL="77417" marR="77417" marT="38709" marB="38709">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3331.57</a:t>
                      </a:r>
                    </a:p>
                  </a:txBody>
                  <a:tcPr marL="77417" marR="77417" marT="38709" marB="38709">
                    <a:solidFill>
                      <a:schemeClr val="bg1">
                        <a:lumMod val="85000"/>
                      </a:schemeClr>
                    </a:solidFill>
                  </a:tcPr>
                </a:tc>
                <a:extLst>
                  <a:ext uri="{0D108BD9-81ED-4DB2-BD59-A6C34878D82A}">
                    <a16:rowId xmlns:a16="http://schemas.microsoft.com/office/drawing/2014/main" val="2948238502"/>
                  </a:ext>
                </a:extLst>
              </a:tr>
              <a:tr h="363968">
                <a:tc>
                  <a:txBody>
                    <a:bodyPr/>
                    <a:lstStyle/>
                    <a:p>
                      <a:pPr algn="ctr"/>
                      <a:r>
                        <a:rPr lang="it-IT" sz="1200" b="1" i="1" dirty="0" smtClean="0"/>
                        <a:t>10</a:t>
                      </a:r>
                      <a:endParaRPr lang="it-IT" sz="1200" b="1" i="1" dirty="0"/>
                    </a:p>
                  </a:txBody>
                  <a:tcPr marL="77417" marR="77417" marT="38709" marB="38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3484.64</a:t>
                      </a:r>
                    </a:p>
                  </a:txBody>
                  <a:tcPr marL="77417" marR="77417" marT="38709" marB="38709">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3199.44</a:t>
                      </a:r>
                    </a:p>
                    <a:p>
                      <a:pPr algn="ctr"/>
                      <a:endParaRPr lang="it-IT" sz="1000" dirty="0"/>
                    </a:p>
                  </a:txBody>
                  <a:tcPr marL="77417" marR="77417" marT="38709" marB="38709">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3277.59</a:t>
                      </a:r>
                    </a:p>
                  </a:txBody>
                  <a:tcPr marL="77417" marR="77417" marT="38709" marB="38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3241.66</a:t>
                      </a:r>
                    </a:p>
                  </a:txBody>
                  <a:tcPr marL="77417" marR="77417" marT="38709" marB="38709"/>
                </a:tc>
                <a:extLst>
                  <a:ext uri="{0D108BD9-81ED-4DB2-BD59-A6C34878D82A}">
                    <a16:rowId xmlns:a16="http://schemas.microsoft.com/office/drawing/2014/main" val="556880110"/>
                  </a:ext>
                </a:extLst>
              </a:tr>
              <a:tr h="370777">
                <a:tc>
                  <a:txBody>
                    <a:bodyPr/>
                    <a:lstStyle/>
                    <a:p>
                      <a:pPr algn="ctr"/>
                      <a:r>
                        <a:rPr lang="it-IT" sz="1200" b="1" i="1" dirty="0" smtClean="0"/>
                        <a:t>15</a:t>
                      </a:r>
                      <a:endParaRPr lang="it-IT" sz="1200" b="1" i="1" dirty="0"/>
                    </a:p>
                  </a:txBody>
                  <a:tcPr marL="77417" marR="77417" marT="38709" marB="38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3246.02</a:t>
                      </a:r>
                    </a:p>
                  </a:txBody>
                  <a:tcPr marL="77417" marR="77417" marT="38709" marB="38709">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3211.31</a:t>
                      </a:r>
                    </a:p>
                  </a:txBody>
                  <a:tcPr marL="77417" marR="77417" marT="38709" marB="38709">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3366.73</a:t>
                      </a:r>
                    </a:p>
                  </a:txBody>
                  <a:tcPr marL="77417" marR="77417" marT="38709" marB="38709">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3470.06</a:t>
                      </a:r>
                    </a:p>
                  </a:txBody>
                  <a:tcPr marL="77417" marR="77417" marT="38709" marB="38709">
                    <a:noFill/>
                  </a:tcPr>
                </a:tc>
                <a:extLst>
                  <a:ext uri="{0D108BD9-81ED-4DB2-BD59-A6C34878D82A}">
                    <a16:rowId xmlns:a16="http://schemas.microsoft.com/office/drawing/2014/main" val="3068703127"/>
                  </a:ext>
                </a:extLst>
              </a:tr>
            </a:tbl>
          </a:graphicData>
        </a:graphic>
      </p:graphicFrame>
      <p:graphicFrame>
        <p:nvGraphicFramePr>
          <p:cNvPr id="21" name="Tabella 7">
            <a:extLst>
              <a:ext uri="{FF2B5EF4-FFF2-40B4-BE49-F238E27FC236}">
                <a16:creationId xmlns:a16="http://schemas.microsoft.com/office/drawing/2014/main" id="{BD18624C-EF40-48F1-887F-B3E2A5BE493D}"/>
              </a:ext>
            </a:extLst>
          </p:cNvPr>
          <p:cNvGraphicFramePr>
            <a:graphicFrameLocks noGrp="1"/>
          </p:cNvGraphicFramePr>
          <p:nvPr>
            <p:extLst>
              <p:ext uri="{D42A27DB-BD31-4B8C-83A1-F6EECF244321}">
                <p14:modId xmlns:p14="http://schemas.microsoft.com/office/powerpoint/2010/main" val="4212750476"/>
              </p:ext>
            </p:extLst>
          </p:nvPr>
        </p:nvGraphicFramePr>
        <p:xfrm>
          <a:off x="617406" y="4521567"/>
          <a:ext cx="3172686" cy="1911155"/>
        </p:xfrm>
        <a:graphic>
          <a:graphicData uri="http://schemas.openxmlformats.org/drawingml/2006/table">
            <a:tbl>
              <a:tblPr firstRow="1" bandRow="1">
                <a:tableStyleId>{D7AC3CCA-C797-4891-BE02-D94E43425B78}</a:tableStyleId>
              </a:tblPr>
              <a:tblGrid>
                <a:gridCol w="639199">
                  <a:extLst>
                    <a:ext uri="{9D8B030D-6E8A-4147-A177-3AD203B41FA5}">
                      <a16:colId xmlns:a16="http://schemas.microsoft.com/office/drawing/2014/main" val="1229876134"/>
                    </a:ext>
                  </a:extLst>
                </a:gridCol>
                <a:gridCol w="636848">
                  <a:extLst>
                    <a:ext uri="{9D8B030D-6E8A-4147-A177-3AD203B41FA5}">
                      <a16:colId xmlns:a16="http://schemas.microsoft.com/office/drawing/2014/main" val="3099311952"/>
                    </a:ext>
                  </a:extLst>
                </a:gridCol>
                <a:gridCol w="618241">
                  <a:extLst>
                    <a:ext uri="{9D8B030D-6E8A-4147-A177-3AD203B41FA5}">
                      <a16:colId xmlns:a16="http://schemas.microsoft.com/office/drawing/2014/main" val="2395735390"/>
                    </a:ext>
                  </a:extLst>
                </a:gridCol>
                <a:gridCol w="639199">
                  <a:extLst>
                    <a:ext uri="{9D8B030D-6E8A-4147-A177-3AD203B41FA5}">
                      <a16:colId xmlns:a16="http://schemas.microsoft.com/office/drawing/2014/main" val="2674043146"/>
                    </a:ext>
                  </a:extLst>
                </a:gridCol>
                <a:gridCol w="639199">
                  <a:extLst>
                    <a:ext uri="{9D8B030D-6E8A-4147-A177-3AD203B41FA5}">
                      <a16:colId xmlns:a16="http://schemas.microsoft.com/office/drawing/2014/main" val="3536713904"/>
                    </a:ext>
                  </a:extLst>
                </a:gridCol>
              </a:tblGrid>
              <a:tr h="370686">
                <a:tc gridSpan="5">
                  <a:txBody>
                    <a:bodyPr/>
                    <a:lstStyle/>
                    <a:p>
                      <a:pPr algn="ctr"/>
                      <a:r>
                        <a:rPr lang="it-IT" sz="1200" b="1" i="1" dirty="0" smtClean="0"/>
                        <a:t>Crossover</a:t>
                      </a:r>
                      <a:r>
                        <a:rPr lang="it-IT" sz="1200" b="1" i="1" baseline="0" dirty="0" smtClean="0"/>
                        <a:t> 40</a:t>
                      </a:r>
                      <a:endParaRPr lang="it-IT" sz="1400" b="1" i="1" dirty="0"/>
                    </a:p>
                  </a:txBody>
                  <a:tcPr marL="77417" marR="77417" marT="38709" marB="38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sz="1400" b="1" i="1" dirty="0"/>
                    </a:p>
                  </a:txBody>
                  <a:tcPr marL="77823" marR="77823" marT="38911" marB="389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463677">
                <a:tc>
                  <a:txBody>
                    <a:bodyPr/>
                    <a:lstStyle/>
                    <a:p>
                      <a:pPr algn="r"/>
                      <a:r>
                        <a:rPr lang="it-IT" sz="1200" i="1" dirty="0"/>
                        <a:t>  </a:t>
                      </a:r>
                      <a:r>
                        <a:rPr lang="it-IT" sz="1100" i="1" dirty="0" err="1" smtClean="0"/>
                        <a:t>Prob</a:t>
                      </a:r>
                      <a:endParaRPr lang="it-IT" sz="1500" i="1" dirty="0"/>
                    </a:p>
                    <a:p>
                      <a:r>
                        <a:rPr lang="it-IT" sz="1200" i="1" dirty="0"/>
                        <a:t>Dim</a:t>
                      </a:r>
                      <a:endParaRPr lang="it-IT" sz="2000" i="1" dirty="0"/>
                    </a:p>
                  </a:txBody>
                  <a:tcPr marL="77417" marR="77417" marT="38709" marB="38709">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dirty="0" smtClean="0"/>
                        <a:t>5%</a:t>
                      </a:r>
                      <a:endParaRPr lang="it-IT" sz="1200" b="1" i="1" dirty="0"/>
                    </a:p>
                  </a:txBody>
                  <a:tcPr marL="77417" marR="77417" marT="38709" marB="38709">
                    <a:lnT w="12700" cap="flat" cmpd="sng" algn="ctr">
                      <a:solidFill>
                        <a:schemeClr val="tx1"/>
                      </a:solidFill>
                      <a:prstDash val="solid"/>
                      <a:round/>
                      <a:headEnd type="none" w="med" len="med"/>
                      <a:tailEnd type="none" w="med" len="med"/>
                    </a:lnT>
                  </a:tcPr>
                </a:tc>
                <a:tc>
                  <a:txBody>
                    <a:bodyPr/>
                    <a:lstStyle/>
                    <a:p>
                      <a:pPr algn="ctr"/>
                      <a:r>
                        <a:rPr lang="it-IT" sz="1200" b="1" i="1" dirty="0" smtClean="0"/>
                        <a:t>10%</a:t>
                      </a:r>
                      <a:endParaRPr lang="it-IT" sz="1200" b="1" i="1" dirty="0"/>
                    </a:p>
                  </a:txBody>
                  <a:tcPr marL="77417" marR="77417" marT="38709" marB="38709">
                    <a:lnT w="12700" cap="flat" cmpd="sng" algn="ctr">
                      <a:solidFill>
                        <a:schemeClr val="tx1"/>
                      </a:solidFill>
                      <a:prstDash val="solid"/>
                      <a:round/>
                      <a:headEnd type="none" w="med" len="med"/>
                      <a:tailEnd type="none" w="med" len="med"/>
                    </a:lnT>
                  </a:tcPr>
                </a:tc>
                <a:tc>
                  <a:txBody>
                    <a:bodyPr/>
                    <a:lstStyle/>
                    <a:p>
                      <a:pPr algn="ctr"/>
                      <a:r>
                        <a:rPr lang="it-IT" sz="1200" b="1" i="1" dirty="0" smtClean="0"/>
                        <a:t>20%</a:t>
                      </a:r>
                      <a:endParaRPr lang="it-IT" sz="1200" b="1" i="1" dirty="0"/>
                    </a:p>
                  </a:txBody>
                  <a:tcPr marL="77417" marR="77417" marT="38709" marB="38709">
                    <a:lnT w="12700" cap="flat" cmpd="sng" algn="ctr">
                      <a:solidFill>
                        <a:schemeClr val="tx1"/>
                      </a:solidFill>
                      <a:prstDash val="solid"/>
                      <a:round/>
                      <a:headEnd type="none" w="med" len="med"/>
                      <a:tailEnd type="none" w="med" len="med"/>
                    </a:lnT>
                  </a:tcPr>
                </a:tc>
                <a:tc>
                  <a:txBody>
                    <a:bodyPr/>
                    <a:lstStyle/>
                    <a:p>
                      <a:pPr algn="ctr"/>
                      <a:r>
                        <a:rPr lang="it-IT" sz="1200" b="1" i="1" dirty="0" smtClean="0"/>
                        <a:t>30%</a:t>
                      </a:r>
                      <a:endParaRPr lang="it-IT" sz="1200" b="1" i="1" dirty="0"/>
                    </a:p>
                  </a:txBody>
                  <a:tcPr marL="77417" marR="77417" marT="38709" marB="38709">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42047">
                <a:tc>
                  <a:txBody>
                    <a:bodyPr/>
                    <a:lstStyle/>
                    <a:p>
                      <a:pPr algn="ctr"/>
                      <a:r>
                        <a:rPr lang="it-IT" sz="1200" b="1" i="1" dirty="0" smtClean="0"/>
                        <a:t>5</a:t>
                      </a:r>
                      <a:endParaRPr lang="it-IT" sz="1200" b="1" i="1" dirty="0"/>
                    </a:p>
                  </a:txBody>
                  <a:tcPr marL="77417" marR="77417" marT="38709" marB="38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3314.79</a:t>
                      </a:r>
                    </a:p>
                  </a:txBody>
                  <a:tcPr marL="77417" marR="77417" marT="38709" marB="38709">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3698.25</a:t>
                      </a:r>
                    </a:p>
                  </a:txBody>
                  <a:tcPr marL="77417" marR="77417" marT="38709" marB="38709">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3375.45</a:t>
                      </a:r>
                    </a:p>
                  </a:txBody>
                  <a:tcPr marL="77417" marR="77417" marT="38709" marB="38709">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3399.77</a:t>
                      </a:r>
                    </a:p>
                  </a:txBody>
                  <a:tcPr marL="77417" marR="77417" marT="38709" marB="38709">
                    <a:solidFill>
                      <a:schemeClr val="bg1">
                        <a:lumMod val="85000"/>
                      </a:schemeClr>
                    </a:solidFill>
                  </a:tcPr>
                </a:tc>
                <a:extLst>
                  <a:ext uri="{0D108BD9-81ED-4DB2-BD59-A6C34878D82A}">
                    <a16:rowId xmlns:a16="http://schemas.microsoft.com/office/drawing/2014/main" val="2948238502"/>
                  </a:ext>
                </a:extLst>
              </a:tr>
              <a:tr h="363968">
                <a:tc>
                  <a:txBody>
                    <a:bodyPr/>
                    <a:lstStyle/>
                    <a:p>
                      <a:pPr algn="ctr"/>
                      <a:r>
                        <a:rPr lang="it-IT" sz="1200" b="1" i="1" dirty="0" smtClean="0"/>
                        <a:t>10</a:t>
                      </a:r>
                      <a:endParaRPr lang="it-IT" sz="1200" b="1" i="1" dirty="0"/>
                    </a:p>
                  </a:txBody>
                  <a:tcPr marL="77417" marR="77417" marT="38709" marB="38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3565.94</a:t>
                      </a:r>
                    </a:p>
                  </a:txBody>
                  <a:tcPr marL="77417" marR="77417" marT="38709" marB="38709">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3280.63</a:t>
                      </a:r>
                    </a:p>
                  </a:txBody>
                  <a:tcPr marL="77417" marR="77417" marT="38709" marB="38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3267.21</a:t>
                      </a:r>
                    </a:p>
                  </a:txBody>
                  <a:tcPr marL="77417" marR="77417" marT="38709" marB="38709">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3684.80</a:t>
                      </a:r>
                    </a:p>
                  </a:txBody>
                  <a:tcPr marL="77417" marR="77417" marT="38709" marB="38709"/>
                </a:tc>
                <a:extLst>
                  <a:ext uri="{0D108BD9-81ED-4DB2-BD59-A6C34878D82A}">
                    <a16:rowId xmlns:a16="http://schemas.microsoft.com/office/drawing/2014/main" val="556880110"/>
                  </a:ext>
                </a:extLst>
              </a:tr>
              <a:tr h="370777">
                <a:tc>
                  <a:txBody>
                    <a:bodyPr/>
                    <a:lstStyle/>
                    <a:p>
                      <a:pPr algn="ctr"/>
                      <a:r>
                        <a:rPr lang="it-IT" sz="1200" b="1" i="1" dirty="0" smtClean="0"/>
                        <a:t>15</a:t>
                      </a:r>
                      <a:endParaRPr lang="it-IT" sz="1200" b="1" i="1" dirty="0"/>
                    </a:p>
                  </a:txBody>
                  <a:tcPr marL="77417" marR="77417" marT="38709" marB="38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3147.23</a:t>
                      </a:r>
                    </a:p>
                  </a:txBody>
                  <a:tcPr marL="77417" marR="77417" marT="38709" marB="38709">
                    <a:solidFill>
                      <a:srgbClr val="00B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3316.24</a:t>
                      </a:r>
                    </a:p>
                  </a:txBody>
                  <a:tcPr marL="77417" marR="77417" marT="38709" marB="38709">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3797.34</a:t>
                      </a:r>
                    </a:p>
                  </a:txBody>
                  <a:tcPr marL="77417" marR="77417" marT="38709" marB="38709">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3665.03</a:t>
                      </a:r>
                    </a:p>
                  </a:txBody>
                  <a:tcPr marL="77417" marR="77417" marT="38709" marB="38709">
                    <a:noFill/>
                  </a:tcPr>
                </a:tc>
                <a:extLst>
                  <a:ext uri="{0D108BD9-81ED-4DB2-BD59-A6C34878D82A}">
                    <a16:rowId xmlns:a16="http://schemas.microsoft.com/office/drawing/2014/main" val="3068703127"/>
                  </a:ext>
                </a:extLst>
              </a:tr>
            </a:tbl>
          </a:graphicData>
        </a:graphic>
      </p:graphicFrame>
      <p:graphicFrame>
        <p:nvGraphicFramePr>
          <p:cNvPr id="30" name="Tabella 7">
            <a:extLst>
              <a:ext uri="{FF2B5EF4-FFF2-40B4-BE49-F238E27FC236}">
                <a16:creationId xmlns:a16="http://schemas.microsoft.com/office/drawing/2014/main" id="{BD18624C-EF40-48F1-887F-B3E2A5BE493D}"/>
              </a:ext>
            </a:extLst>
          </p:cNvPr>
          <p:cNvGraphicFramePr>
            <a:graphicFrameLocks noGrp="1"/>
          </p:cNvGraphicFramePr>
          <p:nvPr>
            <p:extLst>
              <p:ext uri="{D42A27DB-BD31-4B8C-83A1-F6EECF244321}">
                <p14:modId xmlns:p14="http://schemas.microsoft.com/office/powerpoint/2010/main" val="2339971889"/>
              </p:ext>
            </p:extLst>
          </p:nvPr>
        </p:nvGraphicFramePr>
        <p:xfrm>
          <a:off x="3946564" y="4522855"/>
          <a:ext cx="3168546" cy="1909161"/>
        </p:xfrm>
        <a:graphic>
          <a:graphicData uri="http://schemas.openxmlformats.org/drawingml/2006/table">
            <a:tbl>
              <a:tblPr firstRow="1" bandRow="1">
                <a:tableStyleId>{D7AC3CCA-C797-4891-BE02-D94E43425B78}</a:tableStyleId>
              </a:tblPr>
              <a:tblGrid>
                <a:gridCol w="638365">
                  <a:extLst>
                    <a:ext uri="{9D8B030D-6E8A-4147-A177-3AD203B41FA5}">
                      <a16:colId xmlns:a16="http://schemas.microsoft.com/office/drawing/2014/main" val="1229876134"/>
                    </a:ext>
                  </a:extLst>
                </a:gridCol>
                <a:gridCol w="636017">
                  <a:extLst>
                    <a:ext uri="{9D8B030D-6E8A-4147-A177-3AD203B41FA5}">
                      <a16:colId xmlns:a16="http://schemas.microsoft.com/office/drawing/2014/main" val="3099311952"/>
                    </a:ext>
                  </a:extLst>
                </a:gridCol>
                <a:gridCol w="617434">
                  <a:extLst>
                    <a:ext uri="{9D8B030D-6E8A-4147-A177-3AD203B41FA5}">
                      <a16:colId xmlns:a16="http://schemas.microsoft.com/office/drawing/2014/main" val="2395735390"/>
                    </a:ext>
                  </a:extLst>
                </a:gridCol>
                <a:gridCol w="638365">
                  <a:extLst>
                    <a:ext uri="{9D8B030D-6E8A-4147-A177-3AD203B41FA5}">
                      <a16:colId xmlns:a16="http://schemas.microsoft.com/office/drawing/2014/main" val="2674043146"/>
                    </a:ext>
                  </a:extLst>
                </a:gridCol>
                <a:gridCol w="638365">
                  <a:extLst>
                    <a:ext uri="{9D8B030D-6E8A-4147-A177-3AD203B41FA5}">
                      <a16:colId xmlns:a16="http://schemas.microsoft.com/office/drawing/2014/main" val="3536713904"/>
                    </a:ext>
                  </a:extLst>
                </a:gridCol>
              </a:tblGrid>
              <a:tr h="370203">
                <a:tc gridSpan="5">
                  <a:txBody>
                    <a:bodyPr/>
                    <a:lstStyle/>
                    <a:p>
                      <a:pPr algn="ctr"/>
                      <a:r>
                        <a:rPr lang="it-IT" sz="1200" b="1" i="1" dirty="0" smtClean="0"/>
                        <a:t>Crossover</a:t>
                      </a:r>
                      <a:r>
                        <a:rPr lang="it-IT" sz="1200" b="1" i="1" baseline="0" dirty="0" smtClean="0"/>
                        <a:t> 60</a:t>
                      </a:r>
                      <a:endParaRPr lang="it-IT" sz="1400" b="1" i="1" dirty="0"/>
                    </a:p>
                  </a:txBody>
                  <a:tcPr marL="77316" marR="77316" marT="38658" marB="38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sz="1400" b="1" i="1" dirty="0"/>
                    </a:p>
                  </a:txBody>
                  <a:tcPr marL="77823" marR="77823" marT="38911" marB="389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463570">
                <a:tc>
                  <a:txBody>
                    <a:bodyPr/>
                    <a:lstStyle/>
                    <a:p>
                      <a:pPr algn="r"/>
                      <a:r>
                        <a:rPr lang="it-IT" sz="1200" i="1" dirty="0"/>
                        <a:t>  </a:t>
                      </a:r>
                      <a:r>
                        <a:rPr lang="it-IT" sz="1100" i="1" dirty="0" err="1" smtClean="0"/>
                        <a:t>Prob</a:t>
                      </a:r>
                      <a:endParaRPr lang="it-IT" sz="1500" i="1" dirty="0"/>
                    </a:p>
                    <a:p>
                      <a:r>
                        <a:rPr lang="it-IT" sz="1200" i="1" dirty="0"/>
                        <a:t>Dim</a:t>
                      </a:r>
                      <a:endParaRPr lang="it-IT" sz="2000" i="1" dirty="0"/>
                    </a:p>
                  </a:txBody>
                  <a:tcPr marL="77316" marR="77316" marT="38658" marB="38658">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dirty="0" smtClean="0"/>
                        <a:t>5%</a:t>
                      </a:r>
                      <a:endParaRPr lang="it-IT" sz="1200" b="1" i="1" dirty="0"/>
                    </a:p>
                  </a:txBody>
                  <a:tcPr marL="77316" marR="77316" marT="38658" marB="38658">
                    <a:lnT w="12700" cap="flat" cmpd="sng" algn="ctr">
                      <a:solidFill>
                        <a:schemeClr val="tx1"/>
                      </a:solidFill>
                      <a:prstDash val="solid"/>
                      <a:round/>
                      <a:headEnd type="none" w="med" len="med"/>
                      <a:tailEnd type="none" w="med" len="med"/>
                    </a:lnT>
                  </a:tcPr>
                </a:tc>
                <a:tc>
                  <a:txBody>
                    <a:bodyPr/>
                    <a:lstStyle/>
                    <a:p>
                      <a:pPr algn="ctr"/>
                      <a:r>
                        <a:rPr lang="it-IT" sz="1200" b="1" i="1" dirty="0" smtClean="0"/>
                        <a:t>10%</a:t>
                      </a:r>
                      <a:endParaRPr lang="it-IT" sz="1200" b="1" i="1" dirty="0"/>
                    </a:p>
                  </a:txBody>
                  <a:tcPr marL="77316" marR="77316" marT="38658" marB="38658">
                    <a:lnT w="12700" cap="flat" cmpd="sng" algn="ctr">
                      <a:solidFill>
                        <a:schemeClr val="tx1"/>
                      </a:solidFill>
                      <a:prstDash val="solid"/>
                      <a:round/>
                      <a:headEnd type="none" w="med" len="med"/>
                      <a:tailEnd type="none" w="med" len="med"/>
                    </a:lnT>
                  </a:tcPr>
                </a:tc>
                <a:tc>
                  <a:txBody>
                    <a:bodyPr/>
                    <a:lstStyle/>
                    <a:p>
                      <a:pPr algn="ctr"/>
                      <a:r>
                        <a:rPr lang="it-IT" sz="1200" b="1" i="1" dirty="0" smtClean="0"/>
                        <a:t>20%</a:t>
                      </a:r>
                      <a:endParaRPr lang="it-IT" sz="1200" b="1" i="1" dirty="0"/>
                    </a:p>
                  </a:txBody>
                  <a:tcPr marL="77316" marR="77316" marT="38658" marB="38658">
                    <a:lnT w="12700" cap="flat" cmpd="sng" algn="ctr">
                      <a:solidFill>
                        <a:schemeClr val="tx1"/>
                      </a:solidFill>
                      <a:prstDash val="solid"/>
                      <a:round/>
                      <a:headEnd type="none" w="med" len="med"/>
                      <a:tailEnd type="none" w="med" len="med"/>
                    </a:lnT>
                  </a:tcPr>
                </a:tc>
                <a:tc>
                  <a:txBody>
                    <a:bodyPr/>
                    <a:lstStyle/>
                    <a:p>
                      <a:pPr algn="ctr"/>
                      <a:r>
                        <a:rPr lang="it-IT" sz="1200" b="1" i="1" dirty="0" smtClean="0"/>
                        <a:t>30%</a:t>
                      </a:r>
                      <a:endParaRPr lang="it-IT" sz="1200" b="1" i="1" dirty="0"/>
                    </a:p>
                  </a:txBody>
                  <a:tcPr marL="77316" marR="77316" marT="38658" marB="38658">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41600">
                <a:tc>
                  <a:txBody>
                    <a:bodyPr/>
                    <a:lstStyle/>
                    <a:p>
                      <a:pPr algn="ctr"/>
                      <a:r>
                        <a:rPr lang="it-IT" sz="1200" b="1" i="1" dirty="0" smtClean="0"/>
                        <a:t>5</a:t>
                      </a:r>
                      <a:endParaRPr lang="it-IT" sz="1200" b="1" i="1" dirty="0"/>
                    </a:p>
                  </a:txBody>
                  <a:tcPr marL="77316" marR="77316" marT="38658" marB="38658"/>
                </a:tc>
                <a:tc>
                  <a:txBody>
                    <a:bodyPr/>
                    <a:lstStyle/>
                    <a:p>
                      <a:r>
                        <a:rPr lang="it-IT" sz="1000" b="0" i="0" kern="1200" dirty="0" smtClean="0">
                          <a:solidFill>
                            <a:schemeClr val="dk1"/>
                          </a:solidFill>
                          <a:effectLst/>
                          <a:latin typeface="+mn-lt"/>
                          <a:ea typeface="+mn-ea"/>
                          <a:cs typeface="+mn-cs"/>
                        </a:rPr>
                        <a:t>3848.25</a:t>
                      </a:r>
                      <a:endParaRPr lang="it-IT" sz="1000" b="0" i="0" kern="1200" dirty="0">
                        <a:solidFill>
                          <a:schemeClr val="dk1"/>
                        </a:solidFill>
                        <a:effectLst/>
                        <a:latin typeface="+mn-lt"/>
                        <a:ea typeface="+mn-ea"/>
                        <a:cs typeface="+mn-cs"/>
                      </a:endParaRPr>
                    </a:p>
                  </a:txBody>
                  <a:tcPr marL="77316" marR="77316" marT="38658" marB="38658">
                    <a:solidFill>
                      <a:srgbClr val="FF0000"/>
                    </a:solidFill>
                  </a:tcPr>
                </a:tc>
                <a:tc>
                  <a:txBody>
                    <a:bodyPr/>
                    <a:lstStyle/>
                    <a:p>
                      <a:r>
                        <a:rPr lang="it-IT" sz="1000" b="0" i="0" kern="1200" dirty="0" smtClean="0">
                          <a:solidFill>
                            <a:schemeClr val="dk1"/>
                          </a:solidFill>
                          <a:effectLst/>
                          <a:latin typeface="+mn-lt"/>
                          <a:ea typeface="+mn-ea"/>
                          <a:cs typeface="+mn-cs"/>
                        </a:rPr>
                        <a:t>3708.11</a:t>
                      </a:r>
                      <a:endParaRPr lang="it-IT" sz="1000" b="0" i="0" kern="1200" dirty="0">
                        <a:solidFill>
                          <a:schemeClr val="dk1"/>
                        </a:solidFill>
                        <a:effectLst/>
                        <a:latin typeface="+mn-lt"/>
                        <a:ea typeface="+mn-ea"/>
                        <a:cs typeface="+mn-cs"/>
                      </a:endParaRPr>
                    </a:p>
                  </a:txBody>
                  <a:tcPr marL="77316" marR="77316" marT="38658" marB="38658"/>
                </a:tc>
                <a:tc>
                  <a:txBody>
                    <a:bodyPr/>
                    <a:lstStyle/>
                    <a:p>
                      <a:r>
                        <a:rPr lang="it-IT" sz="1000" b="0" i="0" kern="1200" dirty="0" smtClean="0">
                          <a:solidFill>
                            <a:schemeClr val="dk1"/>
                          </a:solidFill>
                          <a:effectLst/>
                          <a:latin typeface="+mn-lt"/>
                          <a:ea typeface="+mn-ea"/>
                          <a:cs typeface="+mn-cs"/>
                        </a:rPr>
                        <a:t>3557.78</a:t>
                      </a:r>
                      <a:endParaRPr lang="it-IT" sz="1000" b="0" i="0" kern="1200" dirty="0">
                        <a:solidFill>
                          <a:schemeClr val="dk1"/>
                        </a:solidFill>
                        <a:effectLst/>
                        <a:latin typeface="+mn-lt"/>
                        <a:ea typeface="+mn-ea"/>
                        <a:cs typeface="+mn-cs"/>
                      </a:endParaRPr>
                    </a:p>
                  </a:txBody>
                  <a:tcPr marL="77316" marR="77316" marT="38658" marB="38658">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3558.76</a:t>
                      </a:r>
                    </a:p>
                  </a:txBody>
                  <a:tcPr marL="77316" marR="77316" marT="38658" marB="38658">
                    <a:solidFill>
                      <a:schemeClr val="bg1">
                        <a:lumMod val="85000"/>
                      </a:schemeClr>
                    </a:solidFill>
                  </a:tcPr>
                </a:tc>
                <a:extLst>
                  <a:ext uri="{0D108BD9-81ED-4DB2-BD59-A6C34878D82A}">
                    <a16:rowId xmlns:a16="http://schemas.microsoft.com/office/drawing/2014/main" val="2948238502"/>
                  </a:ext>
                </a:extLst>
              </a:tr>
              <a:tr h="363494">
                <a:tc>
                  <a:txBody>
                    <a:bodyPr/>
                    <a:lstStyle/>
                    <a:p>
                      <a:pPr algn="ctr"/>
                      <a:r>
                        <a:rPr lang="it-IT" sz="1200" b="1" i="1" dirty="0" smtClean="0"/>
                        <a:t>10</a:t>
                      </a:r>
                      <a:endParaRPr lang="it-IT" sz="1200" b="1" i="1" dirty="0"/>
                    </a:p>
                  </a:txBody>
                  <a:tcPr marL="77316" marR="77316" marT="38658" marB="38658"/>
                </a:tc>
                <a:tc>
                  <a:txBody>
                    <a:bodyPr/>
                    <a:lstStyle/>
                    <a:p>
                      <a:r>
                        <a:rPr lang="it-IT" sz="1000" b="0" i="0" kern="1200" dirty="0" smtClean="0">
                          <a:solidFill>
                            <a:schemeClr val="dk1"/>
                          </a:solidFill>
                          <a:effectLst/>
                          <a:latin typeface="+mn-lt"/>
                          <a:ea typeface="+mn-ea"/>
                          <a:cs typeface="+mn-cs"/>
                        </a:rPr>
                        <a:t>3415.12</a:t>
                      </a:r>
                      <a:endParaRPr lang="it-IT" sz="1000" b="0" i="0" kern="1200" dirty="0">
                        <a:solidFill>
                          <a:schemeClr val="dk1"/>
                        </a:solidFill>
                        <a:effectLst/>
                        <a:latin typeface="+mn-lt"/>
                        <a:ea typeface="+mn-ea"/>
                        <a:cs typeface="+mn-cs"/>
                      </a:endParaRPr>
                    </a:p>
                  </a:txBody>
                  <a:tcPr marL="77316" marR="77316" marT="38658" marB="38658">
                    <a:solidFill>
                      <a:schemeClr val="bg1">
                        <a:lumMod val="85000"/>
                      </a:schemeClr>
                    </a:solidFill>
                  </a:tcPr>
                </a:tc>
                <a:tc>
                  <a:txBody>
                    <a:bodyPr/>
                    <a:lstStyle/>
                    <a:p>
                      <a:r>
                        <a:rPr lang="it-IT" sz="1000" b="0" i="0" kern="1200" dirty="0" smtClean="0">
                          <a:solidFill>
                            <a:schemeClr val="dk1"/>
                          </a:solidFill>
                          <a:effectLst/>
                          <a:latin typeface="+mn-lt"/>
                          <a:ea typeface="+mn-ea"/>
                          <a:cs typeface="+mn-cs"/>
                        </a:rPr>
                        <a:t>3758.85</a:t>
                      </a:r>
                      <a:endParaRPr lang="it-IT" sz="1000" b="0" i="0" kern="1200" dirty="0">
                        <a:solidFill>
                          <a:schemeClr val="dk1"/>
                        </a:solidFill>
                        <a:effectLst/>
                        <a:latin typeface="+mn-lt"/>
                        <a:ea typeface="+mn-ea"/>
                        <a:cs typeface="+mn-cs"/>
                      </a:endParaRPr>
                    </a:p>
                  </a:txBody>
                  <a:tcPr marL="77316" marR="77316" marT="38658" marB="38658"/>
                </a:tc>
                <a:tc>
                  <a:txBody>
                    <a:bodyPr/>
                    <a:lstStyle/>
                    <a:p>
                      <a:r>
                        <a:rPr lang="it-IT" sz="1000" b="0" i="0" kern="1200" dirty="0" smtClean="0">
                          <a:solidFill>
                            <a:schemeClr val="dk1"/>
                          </a:solidFill>
                          <a:effectLst/>
                          <a:latin typeface="+mn-lt"/>
                          <a:ea typeface="+mn-ea"/>
                          <a:cs typeface="+mn-cs"/>
                        </a:rPr>
                        <a:t>3175.75</a:t>
                      </a:r>
                      <a:endParaRPr lang="it-IT" sz="1000" b="0" i="0" kern="1200" dirty="0">
                        <a:solidFill>
                          <a:schemeClr val="dk1"/>
                        </a:solidFill>
                        <a:effectLst/>
                        <a:latin typeface="+mn-lt"/>
                        <a:ea typeface="+mn-ea"/>
                        <a:cs typeface="+mn-cs"/>
                      </a:endParaRPr>
                    </a:p>
                  </a:txBody>
                  <a:tcPr marL="77316" marR="77316" marT="38658" marB="38658">
                    <a:solidFill>
                      <a:srgbClr val="00B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3392.62</a:t>
                      </a:r>
                    </a:p>
                  </a:txBody>
                  <a:tcPr marL="77316" marR="77316" marT="38658" marB="38658"/>
                </a:tc>
                <a:extLst>
                  <a:ext uri="{0D108BD9-81ED-4DB2-BD59-A6C34878D82A}">
                    <a16:rowId xmlns:a16="http://schemas.microsoft.com/office/drawing/2014/main" val="556880110"/>
                  </a:ext>
                </a:extLst>
              </a:tr>
              <a:tr h="370294">
                <a:tc>
                  <a:txBody>
                    <a:bodyPr/>
                    <a:lstStyle/>
                    <a:p>
                      <a:pPr algn="ctr"/>
                      <a:r>
                        <a:rPr lang="it-IT" sz="1200" b="1" i="1" dirty="0" smtClean="0"/>
                        <a:t>15</a:t>
                      </a:r>
                      <a:endParaRPr lang="it-IT" sz="1200" b="1" i="1" dirty="0"/>
                    </a:p>
                  </a:txBody>
                  <a:tcPr marL="77316" marR="77316" marT="38658" marB="38658"/>
                </a:tc>
                <a:tc>
                  <a:txBody>
                    <a:bodyPr/>
                    <a:lstStyle/>
                    <a:p>
                      <a:r>
                        <a:rPr lang="it-IT" sz="1000" b="0" i="0" kern="1200" dirty="0" smtClean="0">
                          <a:solidFill>
                            <a:schemeClr val="dk1"/>
                          </a:solidFill>
                          <a:effectLst/>
                          <a:latin typeface="+mn-lt"/>
                          <a:ea typeface="+mn-ea"/>
                          <a:cs typeface="+mn-cs"/>
                        </a:rPr>
                        <a:t>3393.89</a:t>
                      </a:r>
                      <a:endParaRPr lang="it-IT" sz="1000" b="0" i="0" kern="1200" dirty="0">
                        <a:solidFill>
                          <a:schemeClr val="dk1"/>
                        </a:solidFill>
                        <a:effectLst/>
                        <a:latin typeface="+mn-lt"/>
                        <a:ea typeface="+mn-ea"/>
                        <a:cs typeface="+mn-cs"/>
                      </a:endParaRPr>
                    </a:p>
                  </a:txBody>
                  <a:tcPr marL="77316" marR="77316" marT="38658" marB="38658">
                    <a:solidFill>
                      <a:schemeClr val="bg1">
                        <a:lumMod val="85000"/>
                      </a:schemeClr>
                    </a:solidFill>
                  </a:tcPr>
                </a:tc>
                <a:tc>
                  <a:txBody>
                    <a:bodyPr/>
                    <a:lstStyle/>
                    <a:p>
                      <a:r>
                        <a:rPr lang="it-IT" sz="1000" b="0" i="0" kern="1200" dirty="0" smtClean="0">
                          <a:solidFill>
                            <a:schemeClr val="dk1"/>
                          </a:solidFill>
                          <a:effectLst/>
                          <a:latin typeface="+mn-lt"/>
                          <a:ea typeface="+mn-ea"/>
                          <a:cs typeface="+mn-cs"/>
                        </a:rPr>
                        <a:t>3487.59</a:t>
                      </a:r>
                      <a:endParaRPr lang="it-IT" sz="1000" b="0" i="0" kern="1200" dirty="0">
                        <a:solidFill>
                          <a:schemeClr val="dk1"/>
                        </a:solidFill>
                        <a:effectLst/>
                        <a:latin typeface="+mn-lt"/>
                        <a:ea typeface="+mn-ea"/>
                        <a:cs typeface="+mn-cs"/>
                      </a:endParaRPr>
                    </a:p>
                  </a:txBody>
                  <a:tcPr marL="77316" marR="77316" marT="38658" marB="38658">
                    <a:noFill/>
                  </a:tcPr>
                </a:tc>
                <a:tc>
                  <a:txBody>
                    <a:bodyPr/>
                    <a:lstStyle/>
                    <a:p>
                      <a:r>
                        <a:rPr lang="it-IT" sz="1000" b="0" i="0" kern="1200" dirty="0" smtClean="0">
                          <a:solidFill>
                            <a:schemeClr val="dk1"/>
                          </a:solidFill>
                          <a:effectLst/>
                          <a:latin typeface="+mn-lt"/>
                          <a:ea typeface="+mn-ea"/>
                          <a:cs typeface="+mn-cs"/>
                        </a:rPr>
                        <a:t>3559.87</a:t>
                      </a:r>
                      <a:endParaRPr lang="it-IT" sz="1000" b="0" i="0" kern="1200" dirty="0">
                        <a:solidFill>
                          <a:schemeClr val="dk1"/>
                        </a:solidFill>
                        <a:effectLst/>
                        <a:latin typeface="+mn-lt"/>
                        <a:ea typeface="+mn-ea"/>
                        <a:cs typeface="+mn-cs"/>
                      </a:endParaRPr>
                    </a:p>
                  </a:txBody>
                  <a:tcPr marL="77316" marR="77316" marT="38658" marB="38658">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3349.36</a:t>
                      </a:r>
                    </a:p>
                  </a:txBody>
                  <a:tcPr marL="77316" marR="77316" marT="38658" marB="38658">
                    <a:solidFill>
                      <a:srgbClr val="FFFF00"/>
                    </a:solidFill>
                  </a:tcPr>
                </a:tc>
                <a:extLst>
                  <a:ext uri="{0D108BD9-81ED-4DB2-BD59-A6C34878D82A}">
                    <a16:rowId xmlns:a16="http://schemas.microsoft.com/office/drawing/2014/main" val="3068703127"/>
                  </a:ext>
                </a:extLst>
              </a:tr>
            </a:tbl>
          </a:graphicData>
        </a:graphic>
      </p:graphicFrame>
      <p:graphicFrame>
        <p:nvGraphicFramePr>
          <p:cNvPr id="34" name="Tabella 7">
            <a:extLst>
              <a:ext uri="{FF2B5EF4-FFF2-40B4-BE49-F238E27FC236}">
                <a16:creationId xmlns:a16="http://schemas.microsoft.com/office/drawing/2014/main" id="{BD18624C-EF40-48F1-887F-B3E2A5BE493D}"/>
              </a:ext>
            </a:extLst>
          </p:cNvPr>
          <p:cNvGraphicFramePr>
            <a:graphicFrameLocks noGrp="1"/>
          </p:cNvGraphicFramePr>
          <p:nvPr>
            <p:extLst>
              <p:ext uri="{D42A27DB-BD31-4B8C-83A1-F6EECF244321}">
                <p14:modId xmlns:p14="http://schemas.microsoft.com/office/powerpoint/2010/main" val="4193109710"/>
              </p:ext>
            </p:extLst>
          </p:nvPr>
        </p:nvGraphicFramePr>
        <p:xfrm>
          <a:off x="617406" y="2382544"/>
          <a:ext cx="3172686" cy="1962767"/>
        </p:xfrm>
        <a:graphic>
          <a:graphicData uri="http://schemas.openxmlformats.org/drawingml/2006/table">
            <a:tbl>
              <a:tblPr firstRow="1" bandRow="1">
                <a:tableStyleId>{D7AC3CCA-C797-4891-BE02-D94E43425B78}</a:tableStyleId>
              </a:tblPr>
              <a:tblGrid>
                <a:gridCol w="639199">
                  <a:extLst>
                    <a:ext uri="{9D8B030D-6E8A-4147-A177-3AD203B41FA5}">
                      <a16:colId xmlns:a16="http://schemas.microsoft.com/office/drawing/2014/main" val="1229876134"/>
                    </a:ext>
                  </a:extLst>
                </a:gridCol>
                <a:gridCol w="636848">
                  <a:extLst>
                    <a:ext uri="{9D8B030D-6E8A-4147-A177-3AD203B41FA5}">
                      <a16:colId xmlns:a16="http://schemas.microsoft.com/office/drawing/2014/main" val="3099311952"/>
                    </a:ext>
                  </a:extLst>
                </a:gridCol>
                <a:gridCol w="618241">
                  <a:extLst>
                    <a:ext uri="{9D8B030D-6E8A-4147-A177-3AD203B41FA5}">
                      <a16:colId xmlns:a16="http://schemas.microsoft.com/office/drawing/2014/main" val="2395735390"/>
                    </a:ext>
                  </a:extLst>
                </a:gridCol>
                <a:gridCol w="639199">
                  <a:extLst>
                    <a:ext uri="{9D8B030D-6E8A-4147-A177-3AD203B41FA5}">
                      <a16:colId xmlns:a16="http://schemas.microsoft.com/office/drawing/2014/main" val="2674043146"/>
                    </a:ext>
                  </a:extLst>
                </a:gridCol>
                <a:gridCol w="639199">
                  <a:extLst>
                    <a:ext uri="{9D8B030D-6E8A-4147-A177-3AD203B41FA5}">
                      <a16:colId xmlns:a16="http://schemas.microsoft.com/office/drawing/2014/main" val="3536713904"/>
                    </a:ext>
                  </a:extLst>
                </a:gridCol>
              </a:tblGrid>
              <a:tr h="370686">
                <a:tc gridSpan="5">
                  <a:txBody>
                    <a:bodyPr/>
                    <a:lstStyle/>
                    <a:p>
                      <a:pPr algn="ctr"/>
                      <a:r>
                        <a:rPr lang="it-IT" sz="1200" b="1" i="1" dirty="0" smtClean="0"/>
                        <a:t>Crossover</a:t>
                      </a:r>
                      <a:r>
                        <a:rPr lang="it-IT" sz="1200" b="1" i="1" baseline="0" dirty="0" smtClean="0"/>
                        <a:t> 10</a:t>
                      </a:r>
                      <a:endParaRPr lang="it-IT" sz="1400" b="1" i="1" dirty="0"/>
                    </a:p>
                  </a:txBody>
                  <a:tcPr marL="77417" marR="77417" marT="38709" marB="38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sz="1400" b="1" i="1" dirty="0"/>
                    </a:p>
                  </a:txBody>
                  <a:tcPr marL="77823" marR="77823" marT="38911" marB="389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463677">
                <a:tc>
                  <a:txBody>
                    <a:bodyPr/>
                    <a:lstStyle/>
                    <a:p>
                      <a:pPr algn="r"/>
                      <a:r>
                        <a:rPr lang="it-IT" sz="1200" i="1" dirty="0"/>
                        <a:t>  </a:t>
                      </a:r>
                      <a:r>
                        <a:rPr lang="it-IT" sz="1100" i="1" dirty="0" err="1" smtClean="0"/>
                        <a:t>Prob</a:t>
                      </a:r>
                      <a:endParaRPr lang="it-IT" sz="1500" i="1" dirty="0"/>
                    </a:p>
                    <a:p>
                      <a:r>
                        <a:rPr lang="it-IT" sz="1200" i="1" dirty="0"/>
                        <a:t>Dim</a:t>
                      </a:r>
                      <a:endParaRPr lang="it-IT" sz="2000" i="1" dirty="0"/>
                    </a:p>
                  </a:txBody>
                  <a:tcPr marL="77417" marR="77417" marT="38709" marB="38709">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dirty="0" smtClean="0"/>
                        <a:t>5%</a:t>
                      </a:r>
                      <a:endParaRPr lang="it-IT" sz="1200" b="1" i="1" dirty="0"/>
                    </a:p>
                  </a:txBody>
                  <a:tcPr marL="77417" marR="77417" marT="38709" marB="38709">
                    <a:lnT w="12700" cap="flat" cmpd="sng" algn="ctr">
                      <a:solidFill>
                        <a:schemeClr val="tx1"/>
                      </a:solidFill>
                      <a:prstDash val="solid"/>
                      <a:round/>
                      <a:headEnd type="none" w="med" len="med"/>
                      <a:tailEnd type="none" w="med" len="med"/>
                    </a:lnT>
                  </a:tcPr>
                </a:tc>
                <a:tc>
                  <a:txBody>
                    <a:bodyPr/>
                    <a:lstStyle/>
                    <a:p>
                      <a:pPr algn="ctr"/>
                      <a:r>
                        <a:rPr lang="it-IT" sz="1200" b="1" i="1" dirty="0" smtClean="0"/>
                        <a:t>10%</a:t>
                      </a:r>
                      <a:endParaRPr lang="it-IT" sz="1200" b="1" i="1" dirty="0"/>
                    </a:p>
                  </a:txBody>
                  <a:tcPr marL="77417" marR="77417" marT="38709" marB="38709">
                    <a:lnT w="12700" cap="flat" cmpd="sng" algn="ctr">
                      <a:solidFill>
                        <a:schemeClr val="tx1"/>
                      </a:solidFill>
                      <a:prstDash val="solid"/>
                      <a:round/>
                      <a:headEnd type="none" w="med" len="med"/>
                      <a:tailEnd type="none" w="med" len="med"/>
                    </a:lnT>
                  </a:tcPr>
                </a:tc>
                <a:tc>
                  <a:txBody>
                    <a:bodyPr/>
                    <a:lstStyle/>
                    <a:p>
                      <a:pPr algn="ctr"/>
                      <a:r>
                        <a:rPr lang="it-IT" sz="1200" b="1" i="1" dirty="0" smtClean="0"/>
                        <a:t>20%</a:t>
                      </a:r>
                      <a:endParaRPr lang="it-IT" sz="1200" b="1" i="1" dirty="0"/>
                    </a:p>
                  </a:txBody>
                  <a:tcPr marL="77417" marR="77417" marT="38709" marB="38709">
                    <a:lnT w="12700" cap="flat" cmpd="sng" algn="ctr">
                      <a:solidFill>
                        <a:schemeClr val="tx1"/>
                      </a:solidFill>
                      <a:prstDash val="solid"/>
                      <a:round/>
                      <a:headEnd type="none" w="med" len="med"/>
                      <a:tailEnd type="none" w="med" len="med"/>
                    </a:lnT>
                  </a:tcPr>
                </a:tc>
                <a:tc>
                  <a:txBody>
                    <a:bodyPr/>
                    <a:lstStyle/>
                    <a:p>
                      <a:pPr algn="ctr"/>
                      <a:r>
                        <a:rPr lang="it-IT" sz="1200" b="1" i="1" dirty="0" smtClean="0"/>
                        <a:t>30%</a:t>
                      </a:r>
                      <a:endParaRPr lang="it-IT" sz="1200" b="1" i="1" dirty="0"/>
                    </a:p>
                  </a:txBody>
                  <a:tcPr marL="77417" marR="77417" marT="38709" marB="38709">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42047">
                <a:tc>
                  <a:txBody>
                    <a:bodyPr/>
                    <a:lstStyle/>
                    <a:p>
                      <a:pPr algn="ctr"/>
                      <a:r>
                        <a:rPr lang="it-IT" sz="1200" b="1" i="1" dirty="0" smtClean="0"/>
                        <a:t>5</a:t>
                      </a:r>
                      <a:endParaRPr lang="it-IT" sz="1200" b="1" i="1" dirty="0"/>
                    </a:p>
                  </a:txBody>
                  <a:tcPr marL="77417" marR="77417" marT="38709" marB="38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3194.77</a:t>
                      </a:r>
                    </a:p>
                    <a:p>
                      <a:pPr algn="ctr"/>
                      <a:endParaRPr lang="it-IT" sz="1000" dirty="0"/>
                    </a:p>
                  </a:txBody>
                  <a:tcPr marL="77417" marR="77417" marT="38709" marB="38709">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3149.14</a:t>
                      </a:r>
                    </a:p>
                  </a:txBody>
                  <a:tcPr marL="77417" marR="77417" marT="38709" marB="38709">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3271.39</a:t>
                      </a:r>
                    </a:p>
                  </a:txBody>
                  <a:tcPr marL="77417" marR="77417" marT="38709" marB="38709">
                    <a:solidFill>
                      <a:srgbClr val="E5E5E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3526.53</a:t>
                      </a:r>
                    </a:p>
                  </a:txBody>
                  <a:tcPr marL="77417" marR="77417" marT="38709" marB="38709">
                    <a:solidFill>
                      <a:srgbClr val="FF0000"/>
                    </a:solidFill>
                  </a:tcPr>
                </a:tc>
                <a:extLst>
                  <a:ext uri="{0D108BD9-81ED-4DB2-BD59-A6C34878D82A}">
                    <a16:rowId xmlns:a16="http://schemas.microsoft.com/office/drawing/2014/main" val="2948238502"/>
                  </a:ext>
                </a:extLst>
              </a:tr>
              <a:tr h="363968">
                <a:tc>
                  <a:txBody>
                    <a:bodyPr/>
                    <a:lstStyle/>
                    <a:p>
                      <a:pPr algn="ctr"/>
                      <a:r>
                        <a:rPr lang="it-IT" sz="1200" b="1" i="1" dirty="0" smtClean="0"/>
                        <a:t>10</a:t>
                      </a:r>
                      <a:endParaRPr lang="it-IT" sz="1200" b="1" i="1" dirty="0"/>
                    </a:p>
                  </a:txBody>
                  <a:tcPr marL="77417" marR="77417" marT="38709" marB="38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3097.15</a:t>
                      </a:r>
                    </a:p>
                  </a:txBody>
                  <a:tcPr marL="77417" marR="77417" marT="38709" marB="38709">
                    <a:solidFill>
                      <a:srgbClr val="00B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3208.96</a:t>
                      </a:r>
                    </a:p>
                  </a:txBody>
                  <a:tcPr marL="77417" marR="77417" marT="38709" marB="38709">
                    <a:solidFill>
                      <a:srgbClr val="E5E5E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3118.06</a:t>
                      </a:r>
                    </a:p>
                  </a:txBody>
                  <a:tcPr marL="77417" marR="77417" marT="38709" marB="38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3122.98</a:t>
                      </a:r>
                    </a:p>
                  </a:txBody>
                  <a:tcPr marL="77417" marR="77417" marT="38709" marB="38709"/>
                </a:tc>
                <a:extLst>
                  <a:ext uri="{0D108BD9-81ED-4DB2-BD59-A6C34878D82A}">
                    <a16:rowId xmlns:a16="http://schemas.microsoft.com/office/drawing/2014/main" val="556880110"/>
                  </a:ext>
                </a:extLst>
              </a:tr>
              <a:tr h="370777">
                <a:tc>
                  <a:txBody>
                    <a:bodyPr/>
                    <a:lstStyle/>
                    <a:p>
                      <a:pPr algn="ctr"/>
                      <a:r>
                        <a:rPr lang="it-IT" sz="1200" b="1" i="1" dirty="0" smtClean="0"/>
                        <a:t>15</a:t>
                      </a:r>
                      <a:endParaRPr lang="it-IT" sz="1200" b="1" i="1" dirty="0"/>
                    </a:p>
                  </a:txBody>
                  <a:tcPr marL="77417" marR="77417" marT="38709" marB="38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3198.02</a:t>
                      </a:r>
                    </a:p>
                  </a:txBody>
                  <a:tcPr marL="77417" marR="77417" marT="38709" marB="38709">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3119.14</a:t>
                      </a:r>
                    </a:p>
                  </a:txBody>
                  <a:tcPr marL="77417" marR="77417" marT="38709" marB="38709">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3125.35</a:t>
                      </a:r>
                    </a:p>
                    <a:p>
                      <a:pPr algn="ctr"/>
                      <a:endParaRPr lang="it-IT" sz="1000" dirty="0"/>
                    </a:p>
                  </a:txBody>
                  <a:tcPr marL="77417" marR="77417" marT="38709" marB="38709">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smtClean="0">
                          <a:solidFill>
                            <a:schemeClr val="dk1"/>
                          </a:solidFill>
                          <a:effectLst/>
                          <a:latin typeface="+mn-lt"/>
                          <a:ea typeface="+mn-ea"/>
                          <a:cs typeface="+mn-cs"/>
                        </a:rPr>
                        <a:t>3118.65</a:t>
                      </a:r>
                    </a:p>
                  </a:txBody>
                  <a:tcPr marL="77417" marR="77417" marT="38709" marB="38709">
                    <a:solidFill>
                      <a:srgbClr val="FFFF00"/>
                    </a:solidFill>
                  </a:tcPr>
                </a:tc>
                <a:extLst>
                  <a:ext uri="{0D108BD9-81ED-4DB2-BD59-A6C34878D82A}">
                    <a16:rowId xmlns:a16="http://schemas.microsoft.com/office/drawing/2014/main" val="3068703127"/>
                  </a:ext>
                </a:extLst>
              </a:tr>
            </a:tbl>
          </a:graphicData>
        </a:graphic>
      </p:graphicFrame>
      <p:sp>
        <p:nvSpPr>
          <p:cNvPr id="5" name="CasellaDiTesto 4"/>
          <p:cNvSpPr txBox="1"/>
          <p:nvPr/>
        </p:nvSpPr>
        <p:spPr>
          <a:xfrm>
            <a:off x="7369891" y="2393597"/>
            <a:ext cx="4341945" cy="1600438"/>
          </a:xfrm>
          <a:prstGeom prst="rect">
            <a:avLst/>
          </a:prstGeom>
          <a:noFill/>
        </p:spPr>
        <p:txBody>
          <a:bodyPr wrap="square" rtlCol="0">
            <a:spAutoFit/>
          </a:bodyPr>
          <a:lstStyle/>
          <a:p>
            <a:pPr algn="just"/>
            <a:r>
              <a:rPr lang="it-IT" sz="1400" dirty="0" smtClean="0"/>
              <a:t>Le seguenti tabelle sono state costruite modificando i parametri:</a:t>
            </a:r>
          </a:p>
          <a:p>
            <a:pPr marL="285750" indent="-285750" algn="just">
              <a:buFont typeface="Arial" panose="020B0604020202020204" pitchFamily="34" charset="0"/>
              <a:buChar char="•"/>
            </a:pPr>
            <a:r>
              <a:rPr lang="it-IT" sz="1400" i="1" u="sng" dirty="0" smtClean="0"/>
              <a:t>Dimensione del crossover </a:t>
            </a:r>
            <a:r>
              <a:rPr lang="it-IT" sz="1400" dirty="0" smtClean="0"/>
              <a:t>(numero di nodi massimi per il crossover)</a:t>
            </a:r>
          </a:p>
          <a:p>
            <a:pPr marL="285750" indent="-285750" algn="just">
              <a:buFont typeface="Arial" panose="020B0604020202020204" pitchFamily="34" charset="0"/>
              <a:buChar char="•"/>
            </a:pPr>
            <a:r>
              <a:rPr lang="it-IT" sz="1400" i="1" u="sng" dirty="0" smtClean="0"/>
              <a:t>Dimensione della mutazione </a:t>
            </a:r>
            <a:r>
              <a:rPr lang="it-IT" sz="1400" dirty="0" smtClean="0"/>
              <a:t>(numero di «swap» da effettuare in caso di mutazione</a:t>
            </a:r>
          </a:p>
          <a:p>
            <a:pPr marL="285750" indent="-285750" algn="just">
              <a:buFont typeface="Arial" panose="020B0604020202020204" pitchFamily="34" charset="0"/>
              <a:buChar char="•"/>
            </a:pPr>
            <a:r>
              <a:rPr lang="it-IT" sz="1400" i="1" u="sng" dirty="0" smtClean="0"/>
              <a:t>Probabilità di mutazione</a:t>
            </a:r>
            <a:endParaRPr lang="it-IT" sz="1400" i="1" u="sng" dirty="0"/>
          </a:p>
        </p:txBody>
      </p:sp>
      <p:sp>
        <p:nvSpPr>
          <p:cNvPr id="7" name="CasellaDiTesto 6"/>
          <p:cNvSpPr txBox="1"/>
          <p:nvPr/>
        </p:nvSpPr>
        <p:spPr>
          <a:xfrm>
            <a:off x="7369891" y="4030594"/>
            <a:ext cx="4519375" cy="2031325"/>
          </a:xfrm>
          <a:prstGeom prst="rect">
            <a:avLst/>
          </a:prstGeom>
          <a:noFill/>
        </p:spPr>
        <p:txBody>
          <a:bodyPr wrap="square" rtlCol="0">
            <a:spAutoFit/>
          </a:bodyPr>
          <a:lstStyle/>
          <a:p>
            <a:pPr algn="just"/>
            <a:r>
              <a:rPr lang="it-IT" sz="1400" dirty="0" smtClean="0"/>
              <a:t>I test sono stati effettuati considerando la stessa popolazione iniziale per ogni tabella.</a:t>
            </a:r>
          </a:p>
          <a:p>
            <a:pPr algn="just"/>
            <a:r>
              <a:rPr lang="it-IT" sz="1400" dirty="0" smtClean="0"/>
              <a:t>La popolazione iniziale (calcolata con MDPDF) ha l’individuo migliore con valore di funzione obiettivo: </a:t>
            </a:r>
          </a:p>
          <a:p>
            <a:pPr algn="ctr"/>
            <a:r>
              <a:rPr lang="it-IT" sz="1400" b="1" i="1" dirty="0" smtClean="0"/>
              <a:t>3516.95</a:t>
            </a:r>
          </a:p>
          <a:p>
            <a:pPr algn="just"/>
            <a:endParaRPr lang="it-IT" sz="1400" dirty="0"/>
          </a:p>
          <a:p>
            <a:pPr algn="just"/>
            <a:r>
              <a:rPr lang="it-IT" sz="1400" dirty="0" smtClean="0"/>
              <a:t>Ogni elemento della tabella è stato calcolato 3 volte ed è stato preso il risultato migliore.</a:t>
            </a:r>
          </a:p>
          <a:p>
            <a:pPr algn="just"/>
            <a:endParaRPr lang="it-IT" sz="1400" dirty="0" smtClean="0"/>
          </a:p>
        </p:txBody>
      </p:sp>
    </p:spTree>
    <p:extLst>
      <p:ext uri="{BB962C8B-B14F-4D97-AF65-F5344CB8AC3E}">
        <p14:creationId xmlns:p14="http://schemas.microsoft.com/office/powerpoint/2010/main" val="115138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r>
              <a:rPr lang="it-IT" sz="4000" dirty="0" err="1">
                <a:solidFill>
                  <a:srgbClr val="FFFFFF"/>
                </a:solidFill>
              </a:rPr>
              <a:t>Capacitated</a:t>
            </a:r>
            <a:r>
              <a:rPr lang="it-IT" sz="4000" dirty="0">
                <a:solidFill>
                  <a:srgbClr val="FFFFFF"/>
                </a:solidFill>
              </a:rPr>
              <a:t> </a:t>
            </a:r>
            <a:r>
              <a:rPr lang="it-IT" sz="4000" dirty="0" err="1">
                <a:solidFill>
                  <a:srgbClr val="FFFFFF"/>
                </a:solidFill>
              </a:rPr>
              <a:t>vehicle</a:t>
            </a:r>
            <a:r>
              <a:rPr lang="it-IT" sz="4000" dirty="0">
                <a:solidFill>
                  <a:srgbClr val="FFFFFF"/>
                </a:solidFill>
              </a:rPr>
              <a:t> </a:t>
            </a:r>
            <a:r>
              <a:rPr lang="it-IT" sz="4000" dirty="0" err="1">
                <a:solidFill>
                  <a:srgbClr val="FFFFFF"/>
                </a:solidFill>
              </a:rPr>
              <a:t>routing</a:t>
            </a:r>
            <a:r>
              <a:rPr lang="it-IT" sz="4000" dirty="0">
                <a:solidFill>
                  <a:srgbClr val="FFFFFF"/>
                </a:solidFill>
              </a:rPr>
              <a:t> </a:t>
            </a:r>
            <a:r>
              <a:rPr lang="it-IT" sz="4000" dirty="0" err="1">
                <a:solidFill>
                  <a:srgbClr val="FFFFFF"/>
                </a:solidFill>
              </a:rPr>
              <a:t>problem</a:t>
            </a:r>
            <a:r>
              <a:rPr lang="it-IT" sz="4000" dirty="0">
                <a:solidFill>
                  <a:srgbClr val="FFFFFF"/>
                </a:solidFill>
              </a:rPr>
              <a:t> with time windows</a:t>
            </a:r>
          </a:p>
        </p:txBody>
      </p:sp>
      <p:sp>
        <p:nvSpPr>
          <p:cNvPr id="14" name="Rectangle 13">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A4C400D7-8081-4F69-8726-982CDA69D1D4}"/>
              </a:ext>
            </a:extLst>
          </p:cNvPr>
          <p:cNvPicPr>
            <a:picLocks noChangeAspect="1"/>
          </p:cNvPicPr>
          <p:nvPr/>
        </p:nvPicPr>
        <p:blipFill>
          <a:blip r:embed="rId2"/>
          <a:stretch>
            <a:fillRect/>
          </a:stretch>
        </p:blipFill>
        <p:spPr>
          <a:xfrm>
            <a:off x="566744" y="3324022"/>
            <a:ext cx="6579910" cy="2319417"/>
          </a:xfrm>
          <a:prstGeom prst="rect">
            <a:avLst/>
          </a:prstGeom>
        </p:spPr>
      </p:pic>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8029319" y="516804"/>
            <a:ext cx="3424739" cy="5807795"/>
          </a:xfrm>
        </p:spPr>
        <p:txBody>
          <a:bodyPr anchor="ctr">
            <a:normAutofit/>
          </a:bodyPr>
          <a:lstStyle/>
          <a:p>
            <a:pPr>
              <a:buFont typeface="Wingdings" panose="05000000000000000000" pitchFamily="2" charset="2"/>
              <a:buChar char="Ø"/>
            </a:pPr>
            <a:r>
              <a:rPr lang="it-IT" sz="1800" dirty="0">
                <a:solidFill>
                  <a:srgbClr val="FFFFFF"/>
                </a:solidFill>
              </a:rPr>
              <a:t>Il </a:t>
            </a:r>
            <a:r>
              <a:rPr lang="it-IT" sz="1800" dirty="0" err="1">
                <a:solidFill>
                  <a:srgbClr val="FFFFFF"/>
                </a:solidFill>
              </a:rPr>
              <a:t>Capacited</a:t>
            </a:r>
            <a:r>
              <a:rPr lang="it-IT" sz="1800" dirty="0">
                <a:solidFill>
                  <a:srgbClr val="FFFFFF"/>
                </a:solidFill>
              </a:rPr>
              <a:t> </a:t>
            </a:r>
            <a:r>
              <a:rPr lang="it-IT" sz="1800" dirty="0" err="1">
                <a:solidFill>
                  <a:srgbClr val="FFFFFF"/>
                </a:solidFill>
              </a:rPr>
              <a:t>Vehicle</a:t>
            </a:r>
            <a:r>
              <a:rPr lang="it-IT" sz="1800" dirty="0">
                <a:solidFill>
                  <a:srgbClr val="FFFFFF"/>
                </a:solidFill>
              </a:rPr>
              <a:t> Routing </a:t>
            </a:r>
            <a:r>
              <a:rPr lang="it-IT" sz="1800" dirty="0" err="1">
                <a:solidFill>
                  <a:srgbClr val="FFFFFF"/>
                </a:solidFill>
              </a:rPr>
              <a:t>Problem</a:t>
            </a:r>
            <a:r>
              <a:rPr lang="it-IT" sz="1800" dirty="0">
                <a:solidFill>
                  <a:srgbClr val="FFFFFF"/>
                </a:solidFill>
              </a:rPr>
              <a:t> (CVRP) è un'estensione del VRP. In un problema di CVRP, ogni veicolo ha una determinata capacità e non può caricare più merci della sua capacità. L'obiettivo è trovare il percorso ottimale minimizzando i costi di trasporto, il numero di veicoli usati e la qualità del servizio. </a:t>
            </a:r>
          </a:p>
          <a:p>
            <a:pPr>
              <a:buFont typeface="Wingdings" panose="05000000000000000000" pitchFamily="2" charset="2"/>
              <a:buChar char="Ø"/>
            </a:pPr>
            <a:endParaRPr lang="it-IT" sz="1700" dirty="0">
              <a:solidFill>
                <a:srgbClr val="FFFFFF"/>
              </a:solidFill>
            </a:endParaRPr>
          </a:p>
          <a:p>
            <a:pPr lvl="1">
              <a:buFont typeface="Wingdings" panose="05000000000000000000" pitchFamily="2" charset="2"/>
              <a:buChar char="Ø"/>
            </a:pPr>
            <a:r>
              <a:rPr lang="en-US" sz="1600" dirty="0">
                <a:solidFill>
                  <a:srgbClr val="FFFFFF"/>
                </a:solidFill>
              </a:rPr>
              <a:t>Il Capacitated Vehicle Routing Problem with Time Windows è il CVRP con </a:t>
            </a:r>
            <a:r>
              <a:rPr lang="en-US" sz="1600" dirty="0" err="1">
                <a:solidFill>
                  <a:srgbClr val="FFFFFF"/>
                </a:solidFill>
              </a:rPr>
              <a:t>vincoli</a:t>
            </a:r>
            <a:r>
              <a:rPr lang="en-US" sz="1600" dirty="0">
                <a:solidFill>
                  <a:srgbClr val="FFFFFF"/>
                </a:solidFill>
              </a:rPr>
              <a:t> di tempo</a:t>
            </a:r>
            <a:r>
              <a:rPr lang="en-US" sz="1600">
                <a:solidFill>
                  <a:srgbClr val="FFFFFF"/>
                </a:solidFill>
              </a:rPr>
              <a:t>. In questa variante il cliente i-esimo può essere servitor solo </a:t>
            </a:r>
            <a:r>
              <a:rPr lang="en-US" sz="1600" dirty="0">
                <a:solidFill>
                  <a:srgbClr val="FFFFFF"/>
                </a:solidFill>
              </a:rPr>
              <a:t>in un </a:t>
            </a:r>
            <a:r>
              <a:rPr lang="en-US" sz="1600" dirty="0" err="1">
                <a:solidFill>
                  <a:srgbClr val="FFFFFF"/>
                </a:solidFill>
              </a:rPr>
              <a:t>dato</a:t>
            </a:r>
            <a:r>
              <a:rPr lang="en-US" sz="1600" dirty="0">
                <a:solidFill>
                  <a:srgbClr val="FFFFFF"/>
                </a:solidFill>
              </a:rPr>
              <a:t> </a:t>
            </a:r>
            <a:r>
              <a:rPr lang="en-US" sz="1600" dirty="0" err="1">
                <a:solidFill>
                  <a:srgbClr val="FFFFFF"/>
                </a:solidFill>
              </a:rPr>
              <a:t>periodo</a:t>
            </a:r>
            <a:r>
              <a:rPr lang="en-US" sz="1600" dirty="0">
                <a:solidFill>
                  <a:srgbClr val="FFFFFF"/>
                </a:solidFill>
              </a:rPr>
              <a:t> di tempo [</a:t>
            </a:r>
            <a:r>
              <a:rPr lang="en-US" sz="1600" dirty="0" err="1">
                <a:solidFill>
                  <a:srgbClr val="FFFFFF"/>
                </a:solidFill>
              </a:rPr>
              <a:t>l</a:t>
            </a:r>
            <a:r>
              <a:rPr lang="en-US" sz="1600" baseline="-25000" dirty="0" err="1">
                <a:solidFill>
                  <a:srgbClr val="FFFFFF"/>
                </a:solidFill>
              </a:rPr>
              <a:t>i</a:t>
            </a:r>
            <a:r>
              <a:rPr lang="en-US" sz="1600" dirty="0" err="1">
                <a:solidFill>
                  <a:srgbClr val="FFFFFF"/>
                </a:solidFill>
              </a:rPr>
              <a:t>,L</a:t>
            </a:r>
            <a:r>
              <a:rPr lang="en-US" sz="1600" baseline="-25000" dirty="0" err="1">
                <a:solidFill>
                  <a:srgbClr val="FFFFFF"/>
                </a:solidFill>
              </a:rPr>
              <a:t>i</a:t>
            </a:r>
            <a:r>
              <a:rPr lang="en-US" sz="1600" dirty="0">
                <a:solidFill>
                  <a:srgbClr val="FFFFFF"/>
                </a:solidFill>
              </a:rPr>
              <a:t>] e con un tempo </a:t>
            </a:r>
            <a:r>
              <a:rPr lang="en-US" sz="1600">
                <a:solidFill>
                  <a:srgbClr val="FFFFFF"/>
                </a:solidFill>
              </a:rPr>
              <a:t>di servizio T</a:t>
            </a:r>
            <a:r>
              <a:rPr lang="en-US" sz="1600" baseline="-25000">
                <a:solidFill>
                  <a:srgbClr val="FFFFFF"/>
                </a:solidFill>
              </a:rPr>
              <a:t>i </a:t>
            </a:r>
            <a:r>
              <a:rPr lang="en-US" sz="1600">
                <a:solidFill>
                  <a:srgbClr val="FFFFFF"/>
                </a:solidFill>
              </a:rPr>
              <a:t>.</a:t>
            </a:r>
            <a:endParaRPr lang="it-IT" sz="1600" baseline="-25000" dirty="0">
              <a:solidFill>
                <a:srgbClr val="FFFFFF"/>
              </a:solidFill>
            </a:endParaRPr>
          </a:p>
        </p:txBody>
      </p:sp>
    </p:spTree>
    <p:extLst>
      <p:ext uri="{BB962C8B-B14F-4D97-AF65-F5344CB8AC3E}">
        <p14:creationId xmlns:p14="http://schemas.microsoft.com/office/powerpoint/2010/main" val="3245496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r>
              <a:rPr lang="it-IT" sz="4000">
                <a:solidFill>
                  <a:srgbClr val="FFFFFF"/>
                </a:solidFill>
              </a:rPr>
              <a:t>Formulazione del problema a due indici (veicoli omogenei)</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4852362"/>
          </a:xfrm>
        </p:spPr>
        <p:txBody>
          <a:bodyPr anchor="ctr">
            <a:normAutofit/>
          </a:bodyPr>
          <a:lstStyle/>
          <a:p>
            <a:pPr>
              <a:buFont typeface="Wingdings" panose="05000000000000000000" pitchFamily="2" charset="2"/>
              <a:buChar char="Ø"/>
            </a:pPr>
            <a:r>
              <a:rPr lang="it-IT" sz="1800" dirty="0">
                <a:solidFill>
                  <a:srgbClr val="FFFFFF"/>
                </a:solidFill>
              </a:rPr>
              <a:t>Il CVRPTW è un problema di ottimizzazione combinatoria in cui, dato un grafo G(V,A) con V = insieme dei vertici e A = insieme degli archi, si vuole determinare una soluzione ammissibile formata da una famiglia di cluster veicoli / clienti dove, per ogni cluster, la capacità di un veicolo non è superata. </a:t>
            </a:r>
          </a:p>
          <a:p>
            <a:pPr>
              <a:buFont typeface="Wingdings" panose="05000000000000000000" pitchFamily="2" charset="2"/>
              <a:buChar char="Ø"/>
            </a:pPr>
            <a:endParaRPr lang="it-IT" sz="1800" dirty="0">
              <a:solidFill>
                <a:srgbClr val="FFFFFF"/>
              </a:solidFill>
            </a:endParaRPr>
          </a:p>
          <a:p>
            <a:pPr lvl="1">
              <a:buFont typeface="Wingdings" panose="05000000000000000000" pitchFamily="2" charset="2"/>
              <a:buChar char="Ø"/>
            </a:pPr>
            <a:r>
              <a:rPr lang="en-US" sz="1600" dirty="0">
                <a:solidFill>
                  <a:srgbClr val="FFFFFF"/>
                </a:solidFill>
              </a:rPr>
              <a:t>Una </a:t>
            </a:r>
            <a:r>
              <a:rPr lang="en-US" sz="1600" dirty="0" err="1">
                <a:solidFill>
                  <a:srgbClr val="FFFFFF"/>
                </a:solidFill>
              </a:rPr>
              <a:t>generica</a:t>
            </a:r>
            <a:r>
              <a:rPr lang="en-US" sz="1600" dirty="0">
                <a:solidFill>
                  <a:srgbClr val="FFFFFF"/>
                </a:solidFill>
              </a:rPr>
              <a:t> </a:t>
            </a:r>
            <a:r>
              <a:rPr lang="en-US" sz="1600" dirty="0" err="1">
                <a:solidFill>
                  <a:srgbClr val="FFFFFF"/>
                </a:solidFill>
              </a:rPr>
              <a:t>soluzione</a:t>
            </a:r>
            <a:r>
              <a:rPr lang="en-US" sz="1600" dirty="0">
                <a:solidFill>
                  <a:srgbClr val="FFFFFF"/>
                </a:solidFill>
              </a:rPr>
              <a:t> T è </a:t>
            </a:r>
            <a:r>
              <a:rPr lang="en-US" sz="1600" dirty="0" err="1">
                <a:solidFill>
                  <a:srgbClr val="FFFFFF"/>
                </a:solidFill>
              </a:rPr>
              <a:t>dunque</a:t>
            </a:r>
            <a:r>
              <a:rPr lang="en-US" sz="1600" dirty="0">
                <a:solidFill>
                  <a:srgbClr val="FFFFFF"/>
                </a:solidFill>
              </a:rPr>
              <a:t> </a:t>
            </a:r>
            <a:r>
              <a:rPr lang="en-US" sz="1600">
                <a:solidFill>
                  <a:srgbClr val="FFFFFF"/>
                </a:solidFill>
              </a:rPr>
              <a:t>un insieme di cicli hamiltoniano </a:t>
            </a:r>
            <a:r>
              <a:rPr lang="en-US" sz="1600" dirty="0" err="1">
                <a:solidFill>
                  <a:srgbClr val="FFFFFF"/>
                </a:solidFill>
              </a:rPr>
              <a:t>cioè</a:t>
            </a:r>
            <a:r>
              <a:rPr lang="en-US" sz="1600" dirty="0">
                <a:solidFill>
                  <a:srgbClr val="FFFFFF"/>
                </a:solidFill>
              </a:rPr>
              <a:t> </a:t>
            </a:r>
            <a:r>
              <a:rPr lang="en-US" sz="1600">
                <a:solidFill>
                  <a:srgbClr val="FFFFFF"/>
                </a:solidFill>
              </a:rPr>
              <a:t>un insieme di percorsi </a:t>
            </a:r>
            <a:r>
              <a:rPr lang="en-US" sz="1600" err="1">
                <a:solidFill>
                  <a:srgbClr val="FFFFFF"/>
                </a:solidFill>
              </a:rPr>
              <a:t>che</a:t>
            </a:r>
            <a:r>
              <a:rPr lang="en-US" sz="1600">
                <a:solidFill>
                  <a:srgbClr val="FFFFFF"/>
                </a:solidFill>
              </a:rPr>
              <a:t> toccano</a:t>
            </a:r>
            <a:r>
              <a:rPr lang="en-US" sz="1600" dirty="0">
                <a:solidFill>
                  <a:srgbClr val="FFFFFF"/>
                </a:solidFill>
              </a:rPr>
              <a:t> </a:t>
            </a:r>
            <a:r>
              <a:rPr lang="en-US" sz="1600">
                <a:solidFill>
                  <a:srgbClr val="FFFFFF"/>
                </a:solidFill>
              </a:rPr>
              <a:t>tutti </a:t>
            </a:r>
            <a:r>
              <a:rPr lang="en-US" sz="1600" dirty="0" err="1">
                <a:solidFill>
                  <a:srgbClr val="FFFFFF"/>
                </a:solidFill>
              </a:rPr>
              <a:t>i</a:t>
            </a:r>
            <a:r>
              <a:rPr lang="en-US" sz="1600" dirty="0">
                <a:solidFill>
                  <a:srgbClr val="FFFFFF"/>
                </a:solidFill>
              </a:rPr>
              <a:t> nodi di un cluster una </a:t>
            </a:r>
            <a:r>
              <a:rPr lang="en-US" sz="1600">
                <a:solidFill>
                  <a:srgbClr val="FFFFFF"/>
                </a:solidFill>
              </a:rPr>
              <a:t>sola volta (partendo dal deposito).</a:t>
            </a:r>
            <a:endParaRPr lang="it-IT" sz="1600" baseline="-25000" dirty="0">
              <a:solidFill>
                <a:srgbClr val="FFFFFF"/>
              </a:solidFill>
            </a:endParaRP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104AF9E3-AFA7-42A8-BB6C-615F007199AB}"/>
                  </a:ext>
                </a:extLst>
              </p:cNvPr>
              <p:cNvSpPr txBox="1"/>
              <p:nvPr/>
            </p:nvSpPr>
            <p:spPr>
              <a:xfrm>
                <a:off x="-126254" y="2468534"/>
                <a:ext cx="251190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min</m:t>
                          </m:r>
                        </m:fName>
                        <m:e>
                          <m:nary>
                            <m:naryPr>
                              <m:chr m:val="∑"/>
                              <m:ctrlPr>
                                <a:rPr lang="it-IT" sz="1400" i="1">
                                  <a:latin typeface="Cambria Math" panose="02040503050406030204" pitchFamily="18" charset="0"/>
                                </a:rPr>
                              </m:ctrlPr>
                            </m:naryPr>
                            <m:sub>
                              <m:r>
                                <m:rPr>
                                  <m:brk m:alnAt="23"/>
                                </m:rPr>
                                <a:rPr lang="it-IT" sz="1400" i="1">
                                  <a:latin typeface="Cambria Math" panose="02040503050406030204" pitchFamily="18" charset="0"/>
                                </a:rPr>
                                <m:t>𝑖</m:t>
                              </m:r>
                              <m:r>
                                <a:rPr lang="it-IT" sz="1400" i="1">
                                  <a:latin typeface="Cambria Math" panose="02040503050406030204" pitchFamily="18" charset="0"/>
                                </a:rPr>
                                <m:t>=1</m:t>
                              </m:r>
                            </m:sub>
                            <m:sup>
                              <m:r>
                                <a:rPr lang="it-IT" sz="1400" i="1">
                                  <a:latin typeface="Cambria Math" panose="02040503050406030204" pitchFamily="18" charset="0"/>
                                </a:rPr>
                                <m:t>𝑛</m:t>
                              </m:r>
                            </m:sup>
                            <m:e>
                              <m:nary>
                                <m:naryPr>
                                  <m:chr m:val="∑"/>
                                  <m:ctrlPr>
                                    <a:rPr lang="it-IT" sz="1400" i="1">
                                      <a:latin typeface="Cambria Math" panose="02040503050406030204" pitchFamily="18" charset="0"/>
                                    </a:rPr>
                                  </m:ctrlPr>
                                </m:naryPr>
                                <m:sub>
                                  <m:r>
                                    <a:rPr lang="it-IT" sz="1400" i="1">
                                      <a:latin typeface="Cambria Math" panose="02040503050406030204" pitchFamily="18" charset="0"/>
                                    </a:rPr>
                                    <m:t>𝑗</m:t>
                                  </m:r>
                                  <m:r>
                                    <a:rPr lang="it-IT" sz="1400" i="1">
                                      <a:latin typeface="Cambria Math" panose="02040503050406030204" pitchFamily="18" charset="0"/>
                                    </a:rPr>
                                    <m:t>=1</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𝑐</m:t>
                                      </m:r>
                                    </m:e>
                                    <m:sub>
                                      <m:r>
                                        <a:rPr lang="it-IT" sz="1400" i="1">
                                          <a:latin typeface="Cambria Math" panose="02040503050406030204" pitchFamily="18" charset="0"/>
                                        </a:rPr>
                                        <m:t>𝑖𝑗</m:t>
                                      </m:r>
                                    </m:sub>
                                  </m:sSub>
                                  <m:sSub>
                                    <m:sSubPr>
                                      <m:ctrlPr>
                                        <a:rPr lang="it-IT" sz="1400" i="1" smtClean="0">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m:t>
                                      </m:r>
                                    </m:sub>
                                  </m:sSub>
                                </m:e>
                              </m:nary>
                            </m:e>
                          </m:nary>
                        </m:e>
                      </m:func>
                    </m:oMath>
                  </m:oMathPara>
                </a14:m>
                <a:endParaRPr lang="it-IT" sz="1400" dirty="0"/>
              </a:p>
            </p:txBody>
          </p:sp>
        </mc:Choice>
        <mc:Fallback xmlns="">
          <p:sp>
            <p:nvSpPr>
              <p:cNvPr id="3" name="CasellaDiTesto 2">
                <a:extLst>
                  <a:ext uri="{FF2B5EF4-FFF2-40B4-BE49-F238E27FC236}">
                    <a16:creationId xmlns:a16="http://schemas.microsoft.com/office/drawing/2014/main" id="{104AF9E3-AFA7-42A8-BB6C-615F007199AB}"/>
                  </a:ext>
                </a:extLst>
              </p:cNvPr>
              <p:cNvSpPr txBox="1">
                <a:spLocks noRot="1" noChangeAspect="1" noMove="1" noResize="1" noEditPoints="1" noAdjustHandles="1" noChangeArrowheads="1" noChangeShapeType="1" noTextEdit="1"/>
              </p:cNvSpPr>
              <p:nvPr/>
            </p:nvSpPr>
            <p:spPr>
              <a:xfrm>
                <a:off x="-126254" y="2468534"/>
                <a:ext cx="2511907" cy="704873"/>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D5AC0F7-DC5E-41CA-B33C-53C128EE139B}"/>
                  </a:ext>
                </a:extLst>
              </p:cNvPr>
              <p:cNvSpPr txBox="1"/>
              <p:nvPr/>
            </p:nvSpPr>
            <p:spPr>
              <a:xfrm>
                <a:off x="62144" y="3173407"/>
                <a:ext cx="354171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rPr>
                          </m:ctrlPr>
                        </m:naryPr>
                        <m:sub>
                          <m:r>
                            <a:rPr lang="it-IT" sz="1400" b="0" i="1" smtClean="0">
                              <a:latin typeface="Cambria Math" panose="02040503050406030204" pitchFamily="18" charset="0"/>
                            </a:rPr>
                            <m:t>𝑗</m:t>
                          </m:r>
                          <m:r>
                            <a:rPr lang="it-IT" sz="1400" b="0" i="1" smtClean="0">
                              <a:latin typeface="Cambria Math" panose="02040503050406030204" pitchFamily="18" charset="0"/>
                            </a:rPr>
                            <m:t>=0</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m:t>
                              </m:r>
                            </m:sub>
                          </m:sSub>
                        </m:e>
                      </m:nary>
                      <m:r>
                        <a:rPr lang="it-IT" sz="1400" b="0" i="1" smtClean="0">
                          <a:latin typeface="Cambria Math" panose="02040503050406030204" pitchFamily="18" charset="0"/>
                        </a:rPr>
                        <m:t>=</m:t>
                      </m:r>
                      <m:nary>
                        <m:naryPr>
                          <m:chr m:val="∑"/>
                          <m:ctrlPr>
                            <a:rPr lang="it-IT" sz="1400" i="1">
                              <a:latin typeface="Cambria Math" panose="02040503050406030204" pitchFamily="18" charset="0"/>
                            </a:rPr>
                          </m:ctrlPr>
                        </m:naryPr>
                        <m:sub>
                          <m:r>
                            <a:rPr lang="it-IT" sz="1400" b="0" i="1" smtClean="0">
                              <a:latin typeface="Cambria Math" panose="02040503050406030204" pitchFamily="18" charset="0"/>
                            </a:rPr>
                            <m:t>𝑗</m:t>
                          </m:r>
                          <m:r>
                            <a:rPr lang="it-IT" sz="1400" i="1">
                              <a:latin typeface="Cambria Math" panose="02040503050406030204" pitchFamily="18" charset="0"/>
                            </a:rPr>
                            <m:t>=</m:t>
                          </m:r>
                          <m:r>
                            <a:rPr lang="it-IT" sz="1400" b="0" i="1" smtClean="0">
                              <a:latin typeface="Cambria Math" panose="02040503050406030204" pitchFamily="18" charset="0"/>
                            </a:rPr>
                            <m:t>0</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𝑗</m:t>
                              </m:r>
                              <m:r>
                                <a:rPr lang="it-IT" sz="1400" b="0" i="1" smtClean="0">
                                  <a:latin typeface="Cambria Math" panose="02040503050406030204" pitchFamily="18" charset="0"/>
                                </a:rPr>
                                <m:t>𝑖</m:t>
                              </m:r>
                            </m:sub>
                          </m:sSub>
                          <m:r>
                            <a:rPr lang="it-IT" sz="1400" b="0" i="1" smtClean="0">
                              <a:latin typeface="Cambria Math" panose="02040503050406030204" pitchFamily="18" charset="0"/>
                            </a:rPr>
                            <m:t>     </m:t>
                          </m:r>
                        </m:e>
                      </m:nary>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0,1,2,…,</m:t>
                          </m:r>
                          <m:r>
                            <a:rPr lang="it-IT" sz="1400" b="0" i="1" smtClean="0">
                              <a:latin typeface="Cambria Math" panose="02040503050406030204" pitchFamily="18" charset="0"/>
                              <a:ea typeface="Cambria Math" panose="02040503050406030204" pitchFamily="18" charset="0"/>
                            </a:rPr>
                            <m:t>𝑛</m:t>
                          </m:r>
                        </m:e>
                      </m:d>
                    </m:oMath>
                  </m:oMathPara>
                </a14:m>
                <a:endParaRPr lang="it-IT" sz="1400" dirty="0"/>
              </a:p>
            </p:txBody>
          </p:sp>
        </mc:Choice>
        <mc:Fallback xmlns="">
          <p:sp>
            <p:nvSpPr>
              <p:cNvPr id="6" name="CasellaDiTesto 5">
                <a:extLst>
                  <a:ext uri="{FF2B5EF4-FFF2-40B4-BE49-F238E27FC236}">
                    <a16:creationId xmlns:a16="http://schemas.microsoft.com/office/drawing/2014/main" id="{FD5AC0F7-DC5E-41CA-B33C-53C128EE139B}"/>
                  </a:ext>
                </a:extLst>
              </p:cNvPr>
              <p:cNvSpPr txBox="1">
                <a:spLocks noRot="1" noChangeAspect="1" noMove="1" noResize="1" noEditPoints="1" noAdjustHandles="1" noChangeArrowheads="1" noChangeShapeType="1" noTextEdit="1"/>
              </p:cNvSpPr>
              <p:nvPr/>
            </p:nvSpPr>
            <p:spPr>
              <a:xfrm>
                <a:off x="62144" y="3173407"/>
                <a:ext cx="3541717" cy="704873"/>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0752138E-0C37-4286-B0C3-228322AD5D71}"/>
                  </a:ext>
                </a:extLst>
              </p:cNvPr>
              <p:cNvSpPr txBox="1"/>
              <p:nvPr/>
            </p:nvSpPr>
            <p:spPr>
              <a:xfrm>
                <a:off x="-443884" y="3878280"/>
                <a:ext cx="2929158"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ea typeface="Cambria Math" panose="02040503050406030204" pitchFamily="18" charset="0"/>
                            </a:rPr>
                          </m:ctrlPr>
                        </m:naryPr>
                        <m:sub>
                          <m:r>
                            <m:rPr>
                              <m:brk m:alnAt="23"/>
                            </m:rPr>
                            <a:rPr lang="it-IT" sz="1400" i="1">
                              <a:latin typeface="Cambria Math" panose="02040503050406030204" pitchFamily="18" charset="0"/>
                              <a:ea typeface="Cambria Math" panose="02040503050406030204" pitchFamily="18" charset="0"/>
                            </a:rPr>
                            <m:t>𝑗</m:t>
                          </m:r>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sub>
                        <m:sup>
                          <m:r>
                            <a:rPr lang="it-IT" sz="1400" i="1">
                              <a:latin typeface="Cambria Math" panose="02040503050406030204" pitchFamily="18" charset="0"/>
                              <a:ea typeface="Cambria Math" panose="02040503050406030204" pitchFamily="18" charset="0"/>
                            </a:rPr>
                            <m:t>𝑛</m:t>
                          </m:r>
                        </m:sup>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𝑗</m:t>
                              </m:r>
                            </m:sub>
                          </m:sSub>
                        </m:e>
                      </m:nary>
                      <m:r>
                        <a:rPr lang="it-IT" sz="1400" b="0" i="1" smtClean="0">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𝑚</m:t>
                      </m:r>
                      <m:r>
                        <a:rPr lang="it-IT" sz="1400" b="0" i="1" smtClean="0">
                          <a:latin typeface="Cambria Math" panose="02040503050406030204" pitchFamily="18" charset="0"/>
                          <a:ea typeface="Cambria Math" panose="02040503050406030204" pitchFamily="18" charset="0"/>
                        </a:rPr>
                        <m:t>  </m:t>
                      </m:r>
                    </m:oMath>
                  </m:oMathPara>
                </a14:m>
                <a:endParaRPr lang="it-IT" sz="1400" dirty="0"/>
              </a:p>
            </p:txBody>
          </p:sp>
        </mc:Choice>
        <mc:Fallback xmlns="">
          <p:sp>
            <p:nvSpPr>
              <p:cNvPr id="8" name="CasellaDiTesto 7">
                <a:extLst>
                  <a:ext uri="{FF2B5EF4-FFF2-40B4-BE49-F238E27FC236}">
                    <a16:creationId xmlns:a16="http://schemas.microsoft.com/office/drawing/2014/main" id="{0752138E-0C37-4286-B0C3-228322AD5D71}"/>
                  </a:ext>
                </a:extLst>
              </p:cNvPr>
              <p:cNvSpPr txBox="1">
                <a:spLocks noRot="1" noChangeAspect="1" noMove="1" noResize="1" noEditPoints="1" noAdjustHandles="1" noChangeArrowheads="1" noChangeShapeType="1" noTextEdit="1"/>
              </p:cNvSpPr>
              <p:nvPr/>
            </p:nvSpPr>
            <p:spPr>
              <a:xfrm>
                <a:off x="-443884" y="3878280"/>
                <a:ext cx="2929158" cy="70487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77FBAB65-2DAD-4078-91B5-F804EBDF9B53}"/>
                  </a:ext>
                </a:extLst>
              </p:cNvPr>
              <p:cNvSpPr txBox="1"/>
              <p:nvPr/>
            </p:nvSpPr>
            <p:spPr>
              <a:xfrm>
                <a:off x="-150447" y="4563958"/>
                <a:ext cx="354171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ea typeface="Cambria Math" panose="02040503050406030204" pitchFamily="18" charset="0"/>
                            </a:rPr>
                          </m:ctrlPr>
                        </m:naryPr>
                        <m:sub>
                          <m:r>
                            <m:rPr>
                              <m:brk m:alnAt="23"/>
                            </m:rPr>
                            <a:rPr lang="it-IT" sz="1400" i="1">
                              <a:latin typeface="Cambria Math" panose="02040503050406030204" pitchFamily="18" charset="0"/>
                              <a:ea typeface="Cambria Math" panose="02040503050406030204" pitchFamily="18" charset="0"/>
                            </a:rPr>
                            <m:t>𝑗</m:t>
                          </m:r>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m:t>
                          </m:r>
                        </m:sub>
                        <m:sup>
                          <m:r>
                            <a:rPr lang="it-IT" sz="1400" i="1">
                              <a:latin typeface="Cambria Math" panose="02040503050406030204" pitchFamily="18" charset="0"/>
                              <a:ea typeface="Cambria Math" panose="02040503050406030204" pitchFamily="18" charset="0"/>
                            </a:rPr>
                            <m:t>𝑛</m:t>
                          </m:r>
                        </m:sup>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𝑖𝑗</m:t>
                              </m:r>
                            </m:sub>
                          </m:sSub>
                        </m:e>
                      </m:nary>
                      <m:r>
                        <a:rPr lang="it-IT" sz="1400" b="0" i="1" smtClean="0">
                          <a:latin typeface="Cambria Math" panose="02040503050406030204" pitchFamily="18" charset="0"/>
                          <a:ea typeface="Cambria Math" panose="02040503050406030204" pitchFamily="18" charset="0"/>
                        </a:rPr>
                        <m:t>=1     </m:t>
                      </m:r>
                      <m:r>
                        <a:rPr lang="it-IT" sz="1400" i="1">
                          <a:latin typeface="Cambria Math" panose="02040503050406030204" pitchFamily="18" charset="0"/>
                        </a:rPr>
                        <m:t>𝑖</m:t>
                      </m:r>
                      <m:r>
                        <a:rPr lang="it-IT" sz="1400" i="1">
                          <a:latin typeface="Cambria Math" panose="02040503050406030204" pitchFamily="18" charset="0"/>
                          <a:ea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m:t>
                          </m:r>
                          <m:r>
                            <a:rPr lang="it-IT" sz="1400" i="1">
                              <a:latin typeface="Cambria Math" panose="02040503050406030204" pitchFamily="18" charset="0"/>
                              <a:ea typeface="Cambria Math" panose="02040503050406030204" pitchFamily="18" charset="0"/>
                            </a:rPr>
                            <m:t>1,2,…,</m:t>
                          </m:r>
                          <m:r>
                            <a:rPr lang="it-IT" sz="1400" i="1">
                              <a:latin typeface="Cambria Math" panose="02040503050406030204" pitchFamily="18" charset="0"/>
                              <a:ea typeface="Cambria Math" panose="02040503050406030204" pitchFamily="18" charset="0"/>
                            </a:rPr>
                            <m:t>𝑛</m:t>
                          </m:r>
                        </m:e>
                      </m:d>
                    </m:oMath>
                  </m:oMathPara>
                </a14:m>
                <a:endParaRPr lang="it-IT" sz="1600" dirty="0"/>
              </a:p>
            </p:txBody>
          </p:sp>
        </mc:Choice>
        <mc:Fallback xmlns="">
          <p:sp>
            <p:nvSpPr>
              <p:cNvPr id="9" name="CasellaDiTesto 8">
                <a:extLst>
                  <a:ext uri="{FF2B5EF4-FFF2-40B4-BE49-F238E27FC236}">
                    <a16:creationId xmlns:a16="http://schemas.microsoft.com/office/drawing/2014/main" id="{77FBAB65-2DAD-4078-91B5-F804EBDF9B53}"/>
                  </a:ext>
                </a:extLst>
              </p:cNvPr>
              <p:cNvSpPr txBox="1">
                <a:spLocks noRot="1" noChangeAspect="1" noMove="1" noResize="1" noEditPoints="1" noAdjustHandles="1" noChangeArrowheads="1" noChangeShapeType="1" noTextEdit="1"/>
              </p:cNvSpPr>
              <p:nvPr/>
            </p:nvSpPr>
            <p:spPr>
              <a:xfrm>
                <a:off x="-150447" y="4563958"/>
                <a:ext cx="3541717" cy="704873"/>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Object 3">
                <a:extLst>
                  <a:ext uri="{FF2B5EF4-FFF2-40B4-BE49-F238E27FC236}">
                    <a16:creationId xmlns:a16="http://schemas.microsoft.com/office/drawing/2014/main" id="{C6C86243-380A-4439-B4B5-7A1FD7B9C2D2}"/>
                  </a:ext>
                </a:extLst>
              </p:cNvPr>
              <p:cNvSpPr txBox="1"/>
              <p:nvPr/>
            </p:nvSpPr>
            <p:spPr bwMode="auto">
              <a:xfrm>
                <a:off x="399492" y="5255765"/>
                <a:ext cx="2950808" cy="4841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it-IT" sz="1400" i="1" smtClean="0">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1</m:t>
                          </m:r>
                        </m:sub>
                      </m:sSub>
                      <m:r>
                        <a:rPr lang="it-IT" sz="1400" i="1">
                          <a:solidFill>
                            <a:srgbClr val="000000"/>
                          </a:solidFill>
                          <a:latin typeface="Cambria Math" panose="02040503050406030204" pitchFamily="18" charset="0"/>
                        </a:rPr>
                        <m:t>=0</m:t>
                      </m:r>
                      <m:r>
                        <a:rPr lang="it-IT" sz="1400" b="0" i="1" smtClean="0">
                          <a:solidFill>
                            <a:srgbClr val="000000"/>
                          </a:solidFill>
                          <a:latin typeface="Cambria Math" panose="02040503050406030204" pitchFamily="18" charset="0"/>
                        </a:rPr>
                        <m:t>,</m:t>
                      </m:r>
                      <m:sSub>
                        <m:sSubPr>
                          <m:ctrlPr>
                            <a:rPr lang="it-IT" sz="1400" i="1" smtClean="0">
                              <a:solidFill>
                                <a:srgbClr val="000000"/>
                              </a:solidFill>
                              <a:latin typeface="Cambria Math" panose="02040503050406030204" pitchFamily="18" charset="0"/>
                            </a:rPr>
                          </m:ctrlPr>
                        </m:sSubPr>
                        <m:e>
                          <m:r>
                            <a:rPr lang="it-IT" sz="1400" b="0" i="1" smtClean="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𝑖</m:t>
                          </m:r>
                        </m:sub>
                      </m:sSub>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𝑄</m:t>
                      </m:r>
                      <m:r>
                        <m:rPr>
                          <m:nor/>
                        </m:rPr>
                        <a:rPr lang="it-IT" sz="1400" i="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𝑉</m:t>
                      </m:r>
                    </m:oMath>
                  </m:oMathPara>
                </a14:m>
                <a:endParaRPr lang="it-IT" sz="1600" dirty="0"/>
              </a:p>
              <a:p>
                <a:endParaRPr lang="it-IT" sz="1600" dirty="0"/>
              </a:p>
            </p:txBody>
          </p:sp>
        </mc:Choice>
        <mc:Fallback xmlns="">
          <p:sp>
            <p:nvSpPr>
              <p:cNvPr id="20" name="Object 3">
                <a:extLst>
                  <a:ext uri="{FF2B5EF4-FFF2-40B4-BE49-F238E27FC236}">
                    <a16:creationId xmlns:a16="http://schemas.microsoft.com/office/drawing/2014/main" id="{C6C86243-380A-4439-B4B5-7A1FD7B9C2D2}"/>
                  </a:ext>
                </a:extLst>
              </p:cNvPr>
              <p:cNvSpPr txBox="1">
                <a:spLocks noRot="1" noChangeAspect="1" noMove="1" noResize="1" noEditPoints="1" noAdjustHandles="1" noChangeArrowheads="1" noChangeShapeType="1" noTextEdit="1"/>
              </p:cNvSpPr>
              <p:nvPr/>
            </p:nvSpPr>
            <p:spPr bwMode="auto">
              <a:xfrm>
                <a:off x="399492" y="5255765"/>
                <a:ext cx="2950808" cy="484187"/>
              </a:xfrm>
              <a:prstGeom prst="rect">
                <a:avLst/>
              </a:prstGeom>
              <a:blipFill>
                <a:blip r:embed="rId6"/>
                <a:stretch>
                  <a:fillRect/>
                </a:stretch>
              </a:blipFill>
              <a:ln>
                <a:noFill/>
              </a:ln>
              <a:effectLst/>
            </p:spPr>
            <p:txBody>
              <a:bodyPr/>
              <a:lstStyle/>
              <a:p>
                <a:r>
                  <a:rPr lang="it-IT">
                    <a:noFill/>
                  </a:rPr>
                  <a:t> </a:t>
                </a:r>
              </a:p>
            </p:txBody>
          </p:sp>
        </mc:Fallback>
      </mc:AlternateContent>
      <p:sp>
        <p:nvSpPr>
          <p:cNvPr id="23" name="Object 3">
            <a:extLst>
              <a:ext uri="{FF2B5EF4-FFF2-40B4-BE49-F238E27FC236}">
                <a16:creationId xmlns:a16="http://schemas.microsoft.com/office/drawing/2014/main" id="{4843F385-4FF3-4E71-AE09-20B45E71861A}"/>
              </a:ext>
            </a:extLst>
          </p:cNvPr>
          <p:cNvSpPr txBox="1"/>
          <p:nvPr/>
        </p:nvSpPr>
        <p:spPr bwMode="auto">
          <a:xfrm>
            <a:off x="1246666" y="5370992"/>
            <a:ext cx="2262187" cy="484188"/>
          </a:xfrm>
          <a:prstGeom prst="rect">
            <a:avLst/>
          </a:prstGeom>
          <a:noFill/>
          <a:ln>
            <a:noFill/>
          </a:ln>
          <a:effectLst/>
        </p:spPr>
        <p:txBody>
          <a:bodyPr>
            <a:normAutofit/>
          </a:bodyPr>
          <a:lstStyle/>
          <a:p>
            <a:endParaRPr lang="it-IT" sz="1600" dirty="0"/>
          </a:p>
        </p:txBody>
      </p:sp>
      <mc:AlternateContent xmlns:mc="http://schemas.openxmlformats.org/markup-compatibility/2006" xmlns:a14="http://schemas.microsoft.com/office/drawing/2010/main">
        <mc:Choice Requires="a14">
          <p:sp>
            <p:nvSpPr>
              <p:cNvPr id="26" name="Object 3">
                <a:extLst>
                  <a:ext uri="{FF2B5EF4-FFF2-40B4-BE49-F238E27FC236}">
                    <a16:creationId xmlns:a16="http://schemas.microsoft.com/office/drawing/2014/main" id="{6C9BA2A9-6C15-4760-870D-6DA6F1177E0A}"/>
                  </a:ext>
                </a:extLst>
              </p:cNvPr>
              <p:cNvSpPr txBox="1"/>
              <p:nvPr/>
            </p:nvSpPr>
            <p:spPr bwMode="auto">
              <a:xfrm>
                <a:off x="399492" y="5593383"/>
                <a:ext cx="6408737" cy="59213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it-IT" sz="1400" i="1" smtClean="0">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𝑗</m:t>
                          </m:r>
                        </m:sub>
                      </m:sSub>
                      <m:r>
                        <a:rPr lang="it-IT" sz="1400" i="1">
                          <a:solidFill>
                            <a:srgbClr val="000000"/>
                          </a:solidFill>
                          <a:latin typeface="Cambria Math" panose="02040503050406030204" pitchFamily="18" charset="0"/>
                        </a:rPr>
                        <m:t>−</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𝑖</m:t>
                          </m:r>
                        </m:sub>
                      </m:sSub>
                      <m:r>
                        <a:rPr lang="it-IT" sz="1400" i="1">
                          <a:solidFill>
                            <a:srgbClr val="000000"/>
                          </a:solidFill>
                          <a:latin typeface="Cambria Math" panose="02040503050406030204" pitchFamily="18" charset="0"/>
                        </a:rPr>
                        <m:t>≥</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𝑑</m:t>
                          </m:r>
                        </m:e>
                        <m:sub>
                          <m:r>
                            <a:rPr lang="it-IT" sz="1400" i="1">
                              <a:solidFill>
                                <a:srgbClr val="000000"/>
                              </a:solidFill>
                              <a:latin typeface="Cambria Math" panose="02040503050406030204" pitchFamily="18" charset="0"/>
                            </a:rPr>
                            <m:t>𝑗</m:t>
                          </m:r>
                        </m:sub>
                      </m:sSub>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𝑥</m:t>
                          </m:r>
                        </m:e>
                        <m:sub>
                          <m:r>
                            <a:rPr lang="it-IT" sz="1400" i="1">
                              <a:solidFill>
                                <a:srgbClr val="000000"/>
                              </a:solidFill>
                              <a:latin typeface="Cambria Math" panose="02040503050406030204" pitchFamily="18" charset="0"/>
                            </a:rPr>
                            <m:t>𝑖𝑗</m:t>
                          </m:r>
                        </m:sub>
                      </m:sSub>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𝑄</m:t>
                      </m:r>
                      <m:d>
                        <m:dPr>
                          <m:ctrlPr>
                            <a:rPr lang="it-IT" sz="1400" i="1">
                              <a:solidFill>
                                <a:srgbClr val="000000"/>
                              </a:solidFill>
                              <a:latin typeface="Cambria Math" panose="02040503050406030204" pitchFamily="18" charset="0"/>
                            </a:rPr>
                          </m:ctrlPr>
                        </m:dPr>
                        <m:e>
                          <m:r>
                            <a:rPr lang="it-IT" sz="1400" i="1">
                              <a:solidFill>
                                <a:srgbClr val="000000"/>
                              </a:solidFill>
                              <a:latin typeface="Cambria Math" panose="02040503050406030204" pitchFamily="18" charset="0"/>
                            </a:rPr>
                            <m:t>1−</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𝑥</m:t>
                              </m:r>
                            </m:e>
                            <m:sub>
                              <m:r>
                                <a:rPr lang="it-IT" sz="1400" i="1">
                                  <a:solidFill>
                                    <a:srgbClr val="000000"/>
                                  </a:solidFill>
                                  <a:latin typeface="Cambria Math" panose="02040503050406030204" pitchFamily="18" charset="0"/>
                                </a:rPr>
                                <m:t>𝑖𝑗</m:t>
                              </m:r>
                            </m:sub>
                          </m:sSub>
                        </m:e>
                      </m:d>
                      <m:r>
                        <m:rPr>
                          <m:nor/>
                        </m:rPr>
                        <a:rPr lang="it-IT" sz="1400" i="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𝑉</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≠0</m:t>
                      </m:r>
                    </m:oMath>
                  </m:oMathPara>
                </a14:m>
                <a:endParaRPr lang="it-IT" sz="1400" dirty="0"/>
              </a:p>
            </p:txBody>
          </p:sp>
        </mc:Choice>
        <mc:Fallback xmlns="">
          <p:sp>
            <p:nvSpPr>
              <p:cNvPr id="26" name="Object 3">
                <a:extLst>
                  <a:ext uri="{FF2B5EF4-FFF2-40B4-BE49-F238E27FC236}">
                    <a16:creationId xmlns:a16="http://schemas.microsoft.com/office/drawing/2014/main" id="{6C9BA2A9-6C15-4760-870D-6DA6F1177E0A}"/>
                  </a:ext>
                </a:extLst>
              </p:cNvPr>
              <p:cNvSpPr txBox="1">
                <a:spLocks noRot="1" noChangeAspect="1" noMove="1" noResize="1" noEditPoints="1" noAdjustHandles="1" noChangeArrowheads="1" noChangeShapeType="1" noTextEdit="1"/>
              </p:cNvSpPr>
              <p:nvPr/>
            </p:nvSpPr>
            <p:spPr bwMode="auto">
              <a:xfrm>
                <a:off x="399492" y="5593383"/>
                <a:ext cx="6408737" cy="592138"/>
              </a:xfrm>
              <a:prstGeom prst="rect">
                <a:avLst/>
              </a:prstGeom>
              <a:blipFill>
                <a:blip r:embed="rId7"/>
                <a:stretch>
                  <a:fillRect/>
                </a:stretch>
              </a:blipFill>
              <a:ln>
                <a:noFill/>
              </a:ln>
              <a:effec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9858F2DE-CF4B-40F3-A1ED-78D7ECB84B7C}"/>
                  </a:ext>
                </a:extLst>
              </p:cNvPr>
              <p:cNvSpPr txBox="1"/>
              <p:nvPr/>
            </p:nvSpPr>
            <p:spPr>
              <a:xfrm>
                <a:off x="420348" y="5975860"/>
                <a:ext cx="5401735" cy="3223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𝑗</m:t>
                          </m:r>
                        </m:sub>
                      </m:sSub>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𝑖</m:t>
                                  </m:r>
                                </m:sub>
                              </m:sSub>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1−</m:t>
                          </m:r>
                          <m:sSub>
                            <m:sSubPr>
                              <m:ctrlPr>
                                <a:rPr lang="it-IT" sz="1400" b="0" i="1" smtClean="0">
                                  <a:latin typeface="Cambria Math" panose="02040503050406030204" pitchFamily="18" charset="0"/>
                                </a:rPr>
                              </m:ctrlPr>
                            </m:sSub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𝑖</m:t>
                                  </m:r>
                                </m:sub>
                              </m:sSub>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𝑇</m:t>
                      </m:r>
                      <m:r>
                        <a:rPr lang="it-IT" sz="1400" b="0" i="1" smtClean="0">
                          <a:latin typeface="Cambria Math" panose="02040503050406030204" pitchFamily="18" charset="0"/>
                        </a:rPr>
                        <m:t>       </m:t>
                      </m:r>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m:t>
                          </m:r>
                          <m:r>
                            <a:rPr lang="it-IT" sz="1400" b="0" i="1" smtClean="0">
                              <a:latin typeface="Cambria Math" panose="02040503050406030204" pitchFamily="18" charset="0"/>
                              <a:ea typeface="Cambria Math" panose="02040503050406030204" pitchFamily="18" charset="0"/>
                            </a:rPr>
                            <m:t>𝑛</m:t>
                          </m:r>
                        </m:e>
                      </m:d>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𝑗</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1,…,</m:t>
                          </m:r>
                          <m:r>
                            <a:rPr lang="it-IT" sz="1400" b="0" i="1" smtClean="0">
                              <a:latin typeface="Cambria Math" panose="02040503050406030204" pitchFamily="18" charset="0"/>
                              <a:ea typeface="Cambria Math" panose="02040503050406030204" pitchFamily="18" charset="0"/>
                            </a:rPr>
                            <m:t>𝑛</m:t>
                          </m:r>
                        </m:e>
                      </m:d>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𝑗</m:t>
                      </m:r>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 </m:t>
                      </m:r>
                    </m:oMath>
                  </m:oMathPara>
                </a14:m>
                <a:endParaRPr lang="it-IT" sz="1400" dirty="0"/>
              </a:p>
            </p:txBody>
          </p:sp>
        </mc:Choice>
        <mc:Fallback xmlns="">
          <p:sp>
            <p:nvSpPr>
              <p:cNvPr id="16" name="CasellaDiTesto 15">
                <a:extLst>
                  <a:ext uri="{FF2B5EF4-FFF2-40B4-BE49-F238E27FC236}">
                    <a16:creationId xmlns:a16="http://schemas.microsoft.com/office/drawing/2014/main" id="{9858F2DE-CF4B-40F3-A1ED-78D7ECB84B7C}"/>
                  </a:ext>
                </a:extLst>
              </p:cNvPr>
              <p:cNvSpPr txBox="1">
                <a:spLocks noRot="1" noChangeAspect="1" noMove="1" noResize="1" noEditPoints="1" noAdjustHandles="1" noChangeArrowheads="1" noChangeShapeType="1" noTextEdit="1"/>
              </p:cNvSpPr>
              <p:nvPr/>
            </p:nvSpPr>
            <p:spPr>
              <a:xfrm>
                <a:off x="420348" y="5975860"/>
                <a:ext cx="5401735" cy="322396"/>
              </a:xfrm>
              <a:prstGeom prst="rect">
                <a:avLst/>
              </a:prstGeom>
              <a:blipFill>
                <a:blip r:embed="rId8"/>
                <a:stretch>
                  <a:fillRect l="-113" b="-1698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B48048A1-408B-49F5-B200-9519BC1F8E3D}"/>
                  </a:ext>
                </a:extLst>
              </p:cNvPr>
              <p:cNvSpPr txBox="1"/>
              <p:nvPr/>
            </p:nvSpPr>
            <p:spPr>
              <a:xfrm>
                <a:off x="6049802" y="6012507"/>
                <a:ext cx="93583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𝑙</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𝐿</m:t>
                          </m:r>
                        </m:e>
                        <m:sub>
                          <m:r>
                            <a:rPr lang="it-IT" sz="1400" b="0" i="1" smtClean="0">
                              <a:latin typeface="Cambria Math" panose="02040503050406030204" pitchFamily="18" charset="0"/>
                            </a:rPr>
                            <m:t>𝑖</m:t>
                          </m:r>
                        </m:sub>
                      </m:sSub>
                    </m:oMath>
                  </m:oMathPara>
                </a14:m>
                <a:endParaRPr lang="it-IT" sz="1400" dirty="0"/>
              </a:p>
            </p:txBody>
          </p:sp>
        </mc:Choice>
        <mc:Fallback xmlns="">
          <p:sp>
            <p:nvSpPr>
              <p:cNvPr id="17" name="CasellaDiTesto 16">
                <a:extLst>
                  <a:ext uri="{FF2B5EF4-FFF2-40B4-BE49-F238E27FC236}">
                    <a16:creationId xmlns:a16="http://schemas.microsoft.com/office/drawing/2014/main" id="{B48048A1-408B-49F5-B200-9519BC1F8E3D}"/>
                  </a:ext>
                </a:extLst>
              </p:cNvPr>
              <p:cNvSpPr txBox="1">
                <a:spLocks noRot="1" noChangeAspect="1" noMove="1" noResize="1" noEditPoints="1" noAdjustHandles="1" noChangeArrowheads="1" noChangeShapeType="1" noTextEdit="1"/>
              </p:cNvSpPr>
              <p:nvPr/>
            </p:nvSpPr>
            <p:spPr>
              <a:xfrm>
                <a:off x="6049802" y="6012507"/>
                <a:ext cx="935834" cy="215444"/>
              </a:xfrm>
              <a:prstGeom prst="rect">
                <a:avLst/>
              </a:prstGeom>
              <a:blipFill>
                <a:blip r:embed="rId9"/>
                <a:stretch>
                  <a:fillRect l="-3896" r="-649" b="-13889"/>
                </a:stretch>
              </a:blipFill>
            </p:spPr>
            <p:txBody>
              <a:bodyPr/>
              <a:lstStyle/>
              <a:p>
                <a:r>
                  <a:rPr lang="it-IT">
                    <a:noFill/>
                  </a:rPr>
                  <a:t> </a:t>
                </a:r>
              </a:p>
            </p:txBody>
          </p:sp>
        </mc:Fallback>
      </mc:AlternateContent>
      <p:cxnSp>
        <p:nvCxnSpPr>
          <p:cNvPr id="22" name="Connettore 2 21">
            <a:extLst>
              <a:ext uri="{FF2B5EF4-FFF2-40B4-BE49-F238E27FC236}">
                <a16:creationId xmlns:a16="http://schemas.microsoft.com/office/drawing/2014/main" id="{130EAAC1-C730-4B2C-AB6E-6CB2B2C51BBF}"/>
              </a:ext>
            </a:extLst>
          </p:cNvPr>
          <p:cNvCxnSpPr>
            <a:stCxn id="3" idx="3"/>
          </p:cNvCxnSpPr>
          <p:nvPr/>
        </p:nvCxnSpPr>
        <p:spPr>
          <a:xfrm>
            <a:off x="2385653" y="2820971"/>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0B7FC877-3566-4B59-A0A1-F5C62B30C9C6}"/>
              </a:ext>
            </a:extLst>
          </p:cNvPr>
          <p:cNvSpPr txBox="1"/>
          <p:nvPr/>
        </p:nvSpPr>
        <p:spPr>
          <a:xfrm>
            <a:off x="4257391" y="2636304"/>
            <a:ext cx="2821826" cy="338554"/>
          </a:xfrm>
          <a:prstGeom prst="rect">
            <a:avLst/>
          </a:prstGeom>
          <a:noFill/>
        </p:spPr>
        <p:txBody>
          <a:bodyPr wrap="square" rtlCol="0">
            <a:spAutoFit/>
          </a:bodyPr>
          <a:lstStyle/>
          <a:p>
            <a:r>
              <a:rPr lang="it-IT" sz="1600" dirty="0"/>
              <a:t>Funzione obiettivo</a:t>
            </a:r>
          </a:p>
        </p:txBody>
      </p:sp>
      <p:cxnSp>
        <p:nvCxnSpPr>
          <p:cNvPr id="43" name="Connettore 2 42">
            <a:extLst>
              <a:ext uri="{FF2B5EF4-FFF2-40B4-BE49-F238E27FC236}">
                <a16:creationId xmlns:a16="http://schemas.microsoft.com/office/drawing/2014/main" id="{F0D12E0C-D418-44FF-8113-94A2761CD2B2}"/>
              </a:ext>
            </a:extLst>
          </p:cNvPr>
          <p:cNvCxnSpPr/>
          <p:nvPr/>
        </p:nvCxnSpPr>
        <p:spPr>
          <a:xfrm>
            <a:off x="3548289" y="3513418"/>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4EE6867C-850E-41EA-8C4C-B5D2FF12CF64}"/>
              </a:ext>
            </a:extLst>
          </p:cNvPr>
          <p:cNvSpPr txBox="1"/>
          <p:nvPr/>
        </p:nvSpPr>
        <p:spPr>
          <a:xfrm>
            <a:off x="4859643" y="3222473"/>
            <a:ext cx="2280641" cy="584775"/>
          </a:xfrm>
          <a:prstGeom prst="rect">
            <a:avLst/>
          </a:prstGeom>
          <a:noFill/>
        </p:spPr>
        <p:txBody>
          <a:bodyPr wrap="square" rtlCol="0">
            <a:spAutoFit/>
          </a:bodyPr>
          <a:lstStyle/>
          <a:p>
            <a:r>
              <a:rPr lang="it-IT" sz="1600" dirty="0"/>
              <a:t>Se un veicolo entra, deve anche uscirne</a:t>
            </a:r>
          </a:p>
        </p:txBody>
      </p:sp>
      <p:cxnSp>
        <p:nvCxnSpPr>
          <p:cNvPr id="44" name="Connettore 2 43">
            <a:extLst>
              <a:ext uri="{FF2B5EF4-FFF2-40B4-BE49-F238E27FC236}">
                <a16:creationId xmlns:a16="http://schemas.microsoft.com/office/drawing/2014/main" id="{B62ABBFE-E3AD-47B9-8642-B333A02F866C}"/>
              </a:ext>
            </a:extLst>
          </p:cNvPr>
          <p:cNvCxnSpPr/>
          <p:nvPr/>
        </p:nvCxnSpPr>
        <p:spPr>
          <a:xfrm>
            <a:off x="1874896" y="4224511"/>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ttore 2 44">
            <a:extLst>
              <a:ext uri="{FF2B5EF4-FFF2-40B4-BE49-F238E27FC236}">
                <a16:creationId xmlns:a16="http://schemas.microsoft.com/office/drawing/2014/main" id="{30314331-18ED-44FF-85AB-859F8EA5765F}"/>
              </a:ext>
            </a:extLst>
          </p:cNvPr>
          <p:cNvCxnSpPr/>
          <p:nvPr/>
        </p:nvCxnSpPr>
        <p:spPr>
          <a:xfrm>
            <a:off x="3259750" y="4916357"/>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ttore 2 45">
            <a:extLst>
              <a:ext uri="{FF2B5EF4-FFF2-40B4-BE49-F238E27FC236}">
                <a16:creationId xmlns:a16="http://schemas.microsoft.com/office/drawing/2014/main" id="{1E0B751F-CFEB-4B72-B9A9-F9EB57101512}"/>
              </a:ext>
            </a:extLst>
          </p:cNvPr>
          <p:cNvCxnSpPr/>
          <p:nvPr/>
        </p:nvCxnSpPr>
        <p:spPr>
          <a:xfrm>
            <a:off x="2986689" y="5372210"/>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BFCD7506-6A06-4579-8C28-FF90F12800DC}"/>
              </a:ext>
            </a:extLst>
          </p:cNvPr>
          <p:cNvCxnSpPr/>
          <p:nvPr/>
        </p:nvCxnSpPr>
        <p:spPr>
          <a:xfrm>
            <a:off x="4698883" y="5738959"/>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142F1DDD-C2C7-4087-9BF0-869B0D5F39A8}"/>
              </a:ext>
            </a:extLst>
          </p:cNvPr>
          <p:cNvSpPr txBox="1"/>
          <p:nvPr/>
        </p:nvSpPr>
        <p:spPr>
          <a:xfrm>
            <a:off x="3146898" y="3932123"/>
            <a:ext cx="3621036" cy="584775"/>
          </a:xfrm>
          <a:prstGeom prst="rect">
            <a:avLst/>
          </a:prstGeom>
          <a:noFill/>
        </p:spPr>
        <p:txBody>
          <a:bodyPr wrap="square" rtlCol="0">
            <a:spAutoFit/>
          </a:bodyPr>
          <a:lstStyle/>
          <a:p>
            <a:r>
              <a:rPr lang="it-IT" sz="1600" dirty="0"/>
              <a:t>Dal deposito devono uscire massimo m veicoli</a:t>
            </a:r>
          </a:p>
        </p:txBody>
      </p:sp>
      <p:sp>
        <p:nvSpPr>
          <p:cNvPr id="31" name="CasellaDiTesto 30">
            <a:extLst>
              <a:ext uri="{FF2B5EF4-FFF2-40B4-BE49-F238E27FC236}">
                <a16:creationId xmlns:a16="http://schemas.microsoft.com/office/drawing/2014/main" id="{19BE04EF-0A05-4EA6-8580-097E8413247E}"/>
              </a:ext>
            </a:extLst>
          </p:cNvPr>
          <p:cNvSpPr txBox="1"/>
          <p:nvPr/>
        </p:nvSpPr>
        <p:spPr>
          <a:xfrm>
            <a:off x="4404263" y="4636044"/>
            <a:ext cx="2616013" cy="584775"/>
          </a:xfrm>
          <a:prstGeom prst="rect">
            <a:avLst/>
          </a:prstGeom>
          <a:noFill/>
        </p:spPr>
        <p:txBody>
          <a:bodyPr wrap="square" rtlCol="0">
            <a:spAutoFit/>
          </a:bodyPr>
          <a:lstStyle/>
          <a:p>
            <a:r>
              <a:rPr lang="it-IT" sz="1600" dirty="0"/>
              <a:t>Ogni cliente servito al massimo da un veicolo</a:t>
            </a:r>
          </a:p>
        </p:txBody>
      </p:sp>
      <p:sp>
        <p:nvSpPr>
          <p:cNvPr id="33" name="CasellaDiTesto 32">
            <a:extLst>
              <a:ext uri="{FF2B5EF4-FFF2-40B4-BE49-F238E27FC236}">
                <a16:creationId xmlns:a16="http://schemas.microsoft.com/office/drawing/2014/main" id="{9EF6490B-1B41-44D7-91C6-9AAE537F53D8}"/>
              </a:ext>
            </a:extLst>
          </p:cNvPr>
          <p:cNvSpPr txBox="1"/>
          <p:nvPr/>
        </p:nvSpPr>
        <p:spPr>
          <a:xfrm>
            <a:off x="4153661" y="5227107"/>
            <a:ext cx="2731668" cy="338554"/>
          </a:xfrm>
          <a:prstGeom prst="rect">
            <a:avLst/>
          </a:prstGeom>
          <a:noFill/>
        </p:spPr>
        <p:txBody>
          <a:bodyPr wrap="square" rtlCol="0">
            <a:spAutoFit/>
          </a:bodyPr>
          <a:lstStyle/>
          <a:p>
            <a:r>
              <a:rPr lang="it-IT" sz="1600" dirty="0"/>
              <a:t>Vincoli di capacità</a:t>
            </a:r>
          </a:p>
        </p:txBody>
      </p:sp>
      <p:sp>
        <p:nvSpPr>
          <p:cNvPr id="34" name="CasellaDiTesto 33">
            <a:extLst>
              <a:ext uri="{FF2B5EF4-FFF2-40B4-BE49-F238E27FC236}">
                <a16:creationId xmlns:a16="http://schemas.microsoft.com/office/drawing/2014/main" id="{3EF6DB25-AD9F-43BE-B76D-742767C4AD7E}"/>
              </a:ext>
            </a:extLst>
          </p:cNvPr>
          <p:cNvSpPr txBox="1"/>
          <p:nvPr/>
        </p:nvSpPr>
        <p:spPr>
          <a:xfrm>
            <a:off x="5860068" y="5419580"/>
            <a:ext cx="1448812" cy="584775"/>
          </a:xfrm>
          <a:prstGeom prst="rect">
            <a:avLst/>
          </a:prstGeom>
          <a:noFill/>
        </p:spPr>
        <p:txBody>
          <a:bodyPr wrap="square" rtlCol="0">
            <a:spAutoFit/>
          </a:bodyPr>
          <a:lstStyle/>
          <a:p>
            <a:r>
              <a:rPr lang="it-IT" sz="1600" dirty="0"/>
              <a:t>Assenza di </a:t>
            </a:r>
            <a:r>
              <a:rPr lang="it-IT" sz="1600" dirty="0" err="1"/>
              <a:t>sottogiri</a:t>
            </a:r>
            <a:endParaRPr lang="it-IT" sz="1600" dirty="0"/>
          </a:p>
        </p:txBody>
      </p:sp>
    </p:spTree>
    <p:extLst>
      <p:ext uri="{BB962C8B-B14F-4D97-AF65-F5344CB8AC3E}">
        <p14:creationId xmlns:p14="http://schemas.microsoft.com/office/powerpoint/2010/main" val="3783465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Algoritmo genetico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85800"/>
            <a:ext cx="3424739" cy="5581650"/>
          </a:xfrm>
        </p:spPr>
        <p:txBody>
          <a:bodyPr anchor="ctr">
            <a:normAutofit/>
          </a:bodyPr>
          <a:lstStyle/>
          <a:p>
            <a:pPr>
              <a:buFont typeface="Wingdings" panose="05000000000000000000" pitchFamily="2" charset="2"/>
              <a:buChar char="Ø"/>
            </a:pPr>
            <a:r>
              <a:rPr lang="it-IT" sz="1800">
                <a:solidFill>
                  <a:srgbClr val="FFFFFF"/>
                </a:solidFill>
              </a:rPr>
              <a:t>L’algoritmo </a:t>
            </a:r>
            <a:r>
              <a:rPr lang="it-IT" sz="1800" dirty="0">
                <a:solidFill>
                  <a:srgbClr val="FFFFFF"/>
                </a:solidFill>
              </a:rPr>
              <a:t>simula </a:t>
            </a:r>
            <a:r>
              <a:rPr lang="it-IT" sz="1800">
                <a:solidFill>
                  <a:srgbClr val="FFFFFF"/>
                </a:solidFill>
              </a:rPr>
              <a:t>l’evoluzione di una popolazione (dove ogni individuo è una soluzione) attraverso </a:t>
            </a:r>
            <a:r>
              <a:rPr lang="it-IT" sz="1800" dirty="0">
                <a:solidFill>
                  <a:srgbClr val="FFFFFF"/>
                </a:solidFill>
              </a:rPr>
              <a:t>l’uso di operatori genetici che permettono la trasmissione e la mutazione del </a:t>
            </a:r>
            <a:r>
              <a:rPr lang="it-IT" sz="1800">
                <a:solidFill>
                  <a:srgbClr val="FFFFFF"/>
                </a:solidFill>
              </a:rPr>
              <a:t>contenuto informativo . L’evoluzione termina quando le soluzioni della popolazione assumono una fitness molto simile .</a:t>
            </a:r>
          </a:p>
          <a:p>
            <a:pPr>
              <a:buFont typeface="Wingdings" panose="05000000000000000000" pitchFamily="2" charset="2"/>
              <a:buChar char="Ø"/>
            </a:pPr>
            <a:r>
              <a:rPr lang="it-IT" sz="1800">
                <a:solidFill>
                  <a:srgbClr val="FFFFFF"/>
                </a:solidFill>
              </a:rPr>
              <a:t>L’algoritmo prevede una </a:t>
            </a:r>
            <a:r>
              <a:rPr lang="it-IT" sz="1800" b="1">
                <a:solidFill>
                  <a:srgbClr val="FFFFFF"/>
                </a:solidFill>
              </a:rPr>
              <a:t>popolazione iniziale</a:t>
            </a:r>
            <a:r>
              <a:rPr lang="it-IT" sz="1800">
                <a:solidFill>
                  <a:srgbClr val="FFFFFF"/>
                </a:solidFill>
              </a:rPr>
              <a:t> la quale consiste in un insieme di soluzioni ammissibili generate a partire da un’euristica o casualmente. In un problema CVRPTW non è possibile generare casualmente tutte soluzioni ammissibili pertanto si è scelto di usare un’euristica .</a:t>
            </a:r>
          </a:p>
        </p:txBody>
      </p:sp>
      <p:pic>
        <p:nvPicPr>
          <p:cNvPr id="2050" name="Picture 2" descr="What is a genetic algorithm? – PastMike">
            <a:extLst>
              <a:ext uri="{FF2B5EF4-FFF2-40B4-BE49-F238E27FC236}">
                <a16:creationId xmlns:a16="http://schemas.microsoft.com/office/drawing/2014/main" id="{C1407819-7874-4FA4-8B41-F885CA380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983" y="3081867"/>
            <a:ext cx="5473572" cy="2900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15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Algoritmo genetico</a:t>
            </a:r>
            <a:r>
              <a:rPr lang="it-IT" sz="4000">
                <a:solidFill>
                  <a:srgbClr val="FFFFFF"/>
                </a:solidFill>
              </a:rPr>
              <a:t>: Workflow</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b="1">
                <a:solidFill>
                  <a:srgbClr val="FFFFFF"/>
                </a:solidFill>
              </a:rPr>
              <a:t>Inizializzazione: </a:t>
            </a:r>
            <a:r>
              <a:rPr lang="it-IT" sz="1800">
                <a:solidFill>
                  <a:srgbClr val="FFFFFF"/>
                </a:solidFill>
              </a:rPr>
              <a:t>si generano</a:t>
            </a:r>
            <a:r>
              <a:rPr lang="it-IT" sz="1800" b="1">
                <a:solidFill>
                  <a:srgbClr val="FFFFFF"/>
                </a:solidFill>
              </a:rPr>
              <a:t> X</a:t>
            </a:r>
            <a:r>
              <a:rPr lang="it-IT" sz="1800">
                <a:solidFill>
                  <a:srgbClr val="FFFFFF"/>
                </a:solidFill>
              </a:rPr>
              <a:t> </a:t>
            </a:r>
            <a:r>
              <a:rPr lang="it-IT" sz="1800" dirty="0">
                <a:solidFill>
                  <a:srgbClr val="FFFFFF"/>
                </a:solidFill>
              </a:rPr>
              <a:t>soluzioni </a:t>
            </a:r>
            <a:r>
              <a:rPr lang="it-IT" sz="1800">
                <a:solidFill>
                  <a:srgbClr val="FFFFFF"/>
                </a:solidFill>
              </a:rPr>
              <a:t>ammissibili attraverso l’uso di un’euristica greedy. </a:t>
            </a:r>
          </a:p>
          <a:p>
            <a:pPr>
              <a:buFont typeface="Wingdings" panose="05000000000000000000" pitchFamily="2" charset="2"/>
              <a:buChar char="Ø"/>
            </a:pPr>
            <a:r>
              <a:rPr lang="it-IT" sz="1800" b="1">
                <a:solidFill>
                  <a:srgbClr val="FFFFFF"/>
                </a:solidFill>
              </a:rPr>
              <a:t>Selezione: </a:t>
            </a:r>
            <a:r>
              <a:rPr lang="it-IT" sz="1800">
                <a:solidFill>
                  <a:srgbClr val="FFFFFF"/>
                </a:solidFill>
              </a:rPr>
              <a:t>si selezionano coppie di percorsi in base alla simulazione Montecarlo/ simulazione Torneo </a:t>
            </a:r>
          </a:p>
          <a:p>
            <a:pPr>
              <a:buFont typeface="Wingdings" panose="05000000000000000000" pitchFamily="2" charset="2"/>
              <a:buChar char="Ø"/>
            </a:pPr>
            <a:r>
              <a:rPr lang="it-IT" sz="1800">
                <a:solidFill>
                  <a:srgbClr val="FFFFFF"/>
                </a:solidFill>
              </a:rPr>
              <a:t> </a:t>
            </a:r>
            <a:r>
              <a:rPr lang="it-IT" sz="1800" b="1" dirty="0">
                <a:solidFill>
                  <a:srgbClr val="FFFFFF"/>
                </a:solidFill>
              </a:rPr>
              <a:t>Generazione di nuove soluzioni: </a:t>
            </a:r>
            <a:r>
              <a:rPr lang="it-IT" sz="1800" dirty="0">
                <a:solidFill>
                  <a:srgbClr val="FFFFFF"/>
                </a:solidFill>
              </a:rPr>
              <a:t>si applicano mutazione e </a:t>
            </a:r>
            <a:r>
              <a:rPr lang="it-IT" sz="1800">
                <a:solidFill>
                  <a:srgbClr val="FFFFFF"/>
                </a:solidFill>
              </a:rPr>
              <a:t>crossover valutando successivamente l’ammissibilità </a:t>
            </a:r>
            <a:r>
              <a:rPr lang="it-IT" sz="1800" dirty="0">
                <a:solidFill>
                  <a:srgbClr val="FFFFFF"/>
                </a:solidFill>
              </a:rPr>
              <a:t>delle </a:t>
            </a:r>
            <a:r>
              <a:rPr lang="it-IT" sz="1800">
                <a:solidFill>
                  <a:srgbClr val="FFFFFF"/>
                </a:solidFill>
              </a:rPr>
              <a:t>nuove soluzioni .</a:t>
            </a:r>
            <a:endParaRPr lang="it-IT" sz="1800" dirty="0">
              <a:solidFill>
                <a:srgbClr val="FFFFFF"/>
              </a:solidFill>
            </a:endParaRPr>
          </a:p>
          <a:p>
            <a:pPr>
              <a:buFont typeface="Wingdings" panose="05000000000000000000" pitchFamily="2" charset="2"/>
              <a:buChar char="Ø"/>
            </a:pPr>
            <a:r>
              <a:rPr lang="it-IT" sz="1800" b="1" dirty="0">
                <a:solidFill>
                  <a:srgbClr val="FFFFFF"/>
                </a:solidFill>
              </a:rPr>
              <a:t>Sostituzione di elementi della popolazione: </a:t>
            </a:r>
            <a:r>
              <a:rPr lang="it-IT" sz="1800" dirty="0">
                <a:solidFill>
                  <a:srgbClr val="FFFFFF"/>
                </a:solidFill>
              </a:rPr>
              <a:t>si sostituiscono gli elementi con </a:t>
            </a:r>
            <a:r>
              <a:rPr lang="it-IT" sz="1800">
                <a:solidFill>
                  <a:srgbClr val="FFFFFF"/>
                </a:solidFill>
              </a:rPr>
              <a:t>fitness peggiore (se sono peggiori anche degli elementi ottenuti dal crossover).</a:t>
            </a:r>
            <a:endParaRPr lang="it-IT" sz="1800" b="1" dirty="0">
              <a:solidFill>
                <a:srgbClr val="FFFFFF"/>
              </a:solidFill>
            </a:endParaRPr>
          </a:p>
          <a:p>
            <a:pPr marL="0" indent="0">
              <a:buNone/>
            </a:pPr>
            <a:endParaRPr lang="it-IT" sz="1600" baseline="-25000" dirty="0">
              <a:solidFill>
                <a:srgbClr val="FFFFFF"/>
              </a:solidFill>
            </a:endParaRPr>
          </a:p>
          <a:p>
            <a:pPr>
              <a:buFont typeface="Wingdings" panose="05000000000000000000" pitchFamily="2" charset="2"/>
              <a:buChar char="Ø"/>
            </a:pPr>
            <a:endParaRPr lang="it-IT" sz="1600" baseline="-25000" dirty="0">
              <a:solidFill>
                <a:srgbClr val="FFFFFF"/>
              </a:solidFill>
            </a:endParaRPr>
          </a:p>
        </p:txBody>
      </p:sp>
      <p:grpSp>
        <p:nvGrpSpPr>
          <p:cNvPr id="3" name="Gruppo 2">
            <a:extLst>
              <a:ext uri="{FF2B5EF4-FFF2-40B4-BE49-F238E27FC236}">
                <a16:creationId xmlns:a16="http://schemas.microsoft.com/office/drawing/2014/main" id="{74400841-28AB-40B7-B75B-0D459A2E9501}"/>
              </a:ext>
            </a:extLst>
          </p:cNvPr>
          <p:cNvGrpSpPr/>
          <p:nvPr/>
        </p:nvGrpSpPr>
        <p:grpSpPr>
          <a:xfrm>
            <a:off x="2749718" y="2481070"/>
            <a:ext cx="2578062" cy="4102852"/>
            <a:chOff x="2749718" y="2481070"/>
            <a:chExt cx="2578062" cy="4102852"/>
          </a:xfrm>
        </p:grpSpPr>
        <p:pic>
          <p:nvPicPr>
            <p:cNvPr id="11" name="Immagine 10">
              <a:extLst>
                <a:ext uri="{FF2B5EF4-FFF2-40B4-BE49-F238E27FC236}">
                  <a16:creationId xmlns:a16="http://schemas.microsoft.com/office/drawing/2014/main" id="{77674DC3-294D-4712-BD26-58E8CD770C48}"/>
                </a:ext>
              </a:extLst>
            </p:cNvPr>
            <p:cNvPicPr>
              <a:picLocks noChangeAspect="1"/>
            </p:cNvPicPr>
            <p:nvPr/>
          </p:nvPicPr>
          <p:blipFill rotWithShape="1">
            <a:blip r:embed="rId2"/>
            <a:srcRect r="57258"/>
            <a:stretch/>
          </p:blipFill>
          <p:spPr>
            <a:xfrm>
              <a:off x="2749718" y="2481070"/>
              <a:ext cx="2411282" cy="4102852"/>
            </a:xfrm>
            <a:prstGeom prst="rect">
              <a:avLst/>
            </a:prstGeom>
          </p:spPr>
        </p:pic>
        <p:sp>
          <p:nvSpPr>
            <p:cNvPr id="2" name="Rettangolo 1">
              <a:extLst>
                <a:ext uri="{FF2B5EF4-FFF2-40B4-BE49-F238E27FC236}">
                  <a16:creationId xmlns:a16="http://schemas.microsoft.com/office/drawing/2014/main" id="{2C0BE489-99FE-4A16-8386-3BCF1E6ECE25}"/>
                </a:ext>
              </a:extLst>
            </p:cNvPr>
            <p:cNvSpPr/>
            <p:nvPr/>
          </p:nvSpPr>
          <p:spPr>
            <a:xfrm>
              <a:off x="4292082" y="2789853"/>
              <a:ext cx="1035698" cy="513184"/>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797834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Algoritmo genetico : Codifica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5016982"/>
          </a:xfrm>
        </p:spPr>
        <p:txBody>
          <a:bodyPr anchor="ctr">
            <a:normAutofit fontScale="92500" lnSpcReduction="10000"/>
          </a:bodyPr>
          <a:lstStyle/>
          <a:p>
            <a:pPr>
              <a:buFont typeface="Wingdings" panose="05000000000000000000" pitchFamily="2" charset="2"/>
              <a:buChar char="Ø"/>
            </a:pPr>
            <a:r>
              <a:rPr lang="it-IT" sz="1800" b="1">
                <a:solidFill>
                  <a:srgbClr val="FFFFFF"/>
                </a:solidFill>
              </a:rPr>
              <a:t>Codifica: </a:t>
            </a:r>
            <a:r>
              <a:rPr lang="it-IT" sz="1800">
                <a:solidFill>
                  <a:srgbClr val="FFFFFF"/>
                </a:solidFill>
              </a:rPr>
              <a:t>ogni soluzione è una stringa di </a:t>
            </a:r>
            <a:r>
              <a:rPr lang="it-IT" sz="1800" b="1">
                <a:solidFill>
                  <a:srgbClr val="FFFFFF"/>
                </a:solidFill>
              </a:rPr>
              <a:t>K</a:t>
            </a:r>
            <a:r>
              <a:rPr lang="it-IT" sz="1800">
                <a:solidFill>
                  <a:srgbClr val="FFFFFF"/>
                </a:solidFill>
              </a:rPr>
              <a:t> elementi ordinati secondo il verso di percorrenza. </a:t>
            </a:r>
            <a:r>
              <a:rPr lang="it-IT" sz="1800" b="1">
                <a:solidFill>
                  <a:srgbClr val="FFFFFF"/>
                </a:solidFill>
              </a:rPr>
              <a:t>K</a:t>
            </a:r>
            <a:r>
              <a:rPr lang="it-IT" sz="1800">
                <a:solidFill>
                  <a:srgbClr val="FFFFFF"/>
                </a:solidFill>
              </a:rPr>
              <a:t> è pari al numero di nodi più il numero di camion impiegati nella soluzione.</a:t>
            </a:r>
          </a:p>
          <a:p>
            <a:pPr>
              <a:buFont typeface="Wingdings" panose="05000000000000000000" pitchFamily="2" charset="2"/>
              <a:buChar char="Ø"/>
            </a:pPr>
            <a:r>
              <a:rPr lang="it-IT" sz="1800">
                <a:solidFill>
                  <a:srgbClr val="FFFFFF"/>
                </a:solidFill>
              </a:rPr>
              <a:t>Nella stringa ogni elemento può assumere un valore tra 0 e N-1.</a:t>
            </a:r>
          </a:p>
          <a:p>
            <a:pPr>
              <a:buFont typeface="Wingdings" panose="05000000000000000000" pitchFamily="2" charset="2"/>
              <a:buChar char="Ø"/>
            </a:pPr>
            <a:r>
              <a:rPr lang="it-IT" sz="1800">
                <a:solidFill>
                  <a:srgbClr val="FFFFFF"/>
                </a:solidFill>
              </a:rPr>
              <a:t>Ogni valore tra 1 e N-1 è presente una sola volta nella stringa mentre il valore 0 (il deposito) si ripete ad inizio e fine di ogni percorso . </a:t>
            </a:r>
          </a:p>
          <a:p>
            <a:pPr>
              <a:buFont typeface="Wingdings" panose="05000000000000000000" pitchFamily="2" charset="2"/>
              <a:buChar char="Ø"/>
            </a:pPr>
            <a:r>
              <a:rPr lang="it-IT" sz="1800">
                <a:solidFill>
                  <a:srgbClr val="FFFFFF"/>
                </a:solidFill>
              </a:rPr>
              <a:t>L’esempio di codifica riportato sulla sinistra è valido per un istanza del CVRPTW con 10 nodi, deposito incluso . Si può notare che il numero di camion impiegati è 3 pertanto la stringa soluzione è composta da K = 10 + 3 = 13 elementi .</a:t>
            </a:r>
          </a:p>
        </p:txBody>
      </p:sp>
      <p:grpSp>
        <p:nvGrpSpPr>
          <p:cNvPr id="8" name="Gruppo 7">
            <a:extLst>
              <a:ext uri="{FF2B5EF4-FFF2-40B4-BE49-F238E27FC236}">
                <a16:creationId xmlns:a16="http://schemas.microsoft.com/office/drawing/2014/main" id="{8162DE74-98A2-4E4E-A7B0-A895CD5744C2}"/>
              </a:ext>
            </a:extLst>
          </p:cNvPr>
          <p:cNvGrpSpPr/>
          <p:nvPr/>
        </p:nvGrpSpPr>
        <p:grpSpPr>
          <a:xfrm>
            <a:off x="2312491" y="2535112"/>
            <a:ext cx="3260694" cy="617404"/>
            <a:chOff x="2312491" y="2535112"/>
            <a:chExt cx="3260694" cy="617404"/>
          </a:xfrm>
        </p:grpSpPr>
        <p:sp>
          <p:nvSpPr>
            <p:cNvPr id="10" name="Rettangolo 9">
              <a:extLst>
                <a:ext uri="{FF2B5EF4-FFF2-40B4-BE49-F238E27FC236}">
                  <a16:creationId xmlns:a16="http://schemas.microsoft.com/office/drawing/2014/main" id="{2E61DA3E-0959-4361-8FDD-F4F3C834B7F3}"/>
                </a:ext>
              </a:extLst>
            </p:cNvPr>
            <p:cNvSpPr/>
            <p:nvPr/>
          </p:nvSpPr>
          <p:spPr>
            <a:xfrm>
              <a:off x="3391270" y="2823098"/>
              <a:ext cx="1279191" cy="28408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A65E2B79-0DC8-4E85-883F-9ADED7E797FA}"/>
                </a:ext>
              </a:extLst>
            </p:cNvPr>
            <p:cNvSpPr/>
            <p:nvPr/>
          </p:nvSpPr>
          <p:spPr>
            <a:xfrm>
              <a:off x="2410292" y="2823097"/>
              <a:ext cx="1162974" cy="284085"/>
            </a:xfrm>
            <a:prstGeom prst="rect">
              <a:avLst/>
            </a:prstGeom>
            <a:solidFill>
              <a:srgbClr val="0000F2">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A219DC6-4366-45A3-8950-47C264FB5270}"/>
                </a:ext>
              </a:extLst>
            </p:cNvPr>
            <p:cNvSpPr/>
            <p:nvPr/>
          </p:nvSpPr>
          <p:spPr>
            <a:xfrm>
              <a:off x="4456056" y="2823097"/>
              <a:ext cx="958851" cy="284085"/>
            </a:xfrm>
            <a:prstGeom prst="rect">
              <a:avLst/>
            </a:prstGeom>
            <a:solidFill>
              <a:srgbClr val="FFFF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7" name="Gruppo 6">
              <a:extLst>
                <a:ext uri="{FF2B5EF4-FFF2-40B4-BE49-F238E27FC236}">
                  <a16:creationId xmlns:a16="http://schemas.microsoft.com/office/drawing/2014/main" id="{5A7823BA-87E2-4A8E-90D7-5C33B242A144}"/>
                </a:ext>
              </a:extLst>
            </p:cNvPr>
            <p:cNvGrpSpPr/>
            <p:nvPr/>
          </p:nvGrpSpPr>
          <p:grpSpPr>
            <a:xfrm>
              <a:off x="2312491" y="2535112"/>
              <a:ext cx="3260694" cy="617404"/>
              <a:chOff x="2312491" y="2535112"/>
              <a:chExt cx="3260694" cy="617404"/>
            </a:xfrm>
          </p:grpSpPr>
          <p:sp>
            <p:nvSpPr>
              <p:cNvPr id="2" name="CasellaDiTesto 1">
                <a:extLst>
                  <a:ext uri="{FF2B5EF4-FFF2-40B4-BE49-F238E27FC236}">
                    <a16:creationId xmlns:a16="http://schemas.microsoft.com/office/drawing/2014/main" id="{5824B399-DDED-4E10-8FDC-FE075949BE7E}"/>
                  </a:ext>
                </a:extLst>
              </p:cNvPr>
              <p:cNvSpPr txBox="1"/>
              <p:nvPr/>
            </p:nvSpPr>
            <p:spPr>
              <a:xfrm>
                <a:off x="2312491" y="2783184"/>
                <a:ext cx="3222594" cy="369332"/>
              </a:xfrm>
              <a:prstGeom prst="rect">
                <a:avLst/>
              </a:prstGeom>
              <a:noFill/>
            </p:spPr>
            <p:txBody>
              <a:bodyPr wrap="square" rtlCol="0">
                <a:spAutoFit/>
              </a:bodyPr>
              <a:lstStyle/>
              <a:p>
                <a:r>
                  <a:rPr lang="it-IT" b="1"/>
                  <a:t>[ 0  1  4  5  0  6  8  3  2  0  7  9  0 ]</a:t>
                </a:r>
              </a:p>
            </p:txBody>
          </p:sp>
          <p:sp>
            <p:nvSpPr>
              <p:cNvPr id="6" name="CasellaDiTesto 5">
                <a:extLst>
                  <a:ext uri="{FF2B5EF4-FFF2-40B4-BE49-F238E27FC236}">
                    <a16:creationId xmlns:a16="http://schemas.microsoft.com/office/drawing/2014/main" id="{302A9B97-B9F6-48C3-8609-6725AC050923}"/>
                  </a:ext>
                </a:extLst>
              </p:cNvPr>
              <p:cNvSpPr txBox="1"/>
              <p:nvPr/>
            </p:nvSpPr>
            <p:spPr>
              <a:xfrm>
                <a:off x="2477518" y="2542755"/>
                <a:ext cx="1066952" cy="307777"/>
              </a:xfrm>
              <a:prstGeom prst="rect">
                <a:avLst/>
              </a:prstGeom>
              <a:noFill/>
            </p:spPr>
            <p:txBody>
              <a:bodyPr wrap="square" rtlCol="0">
                <a:spAutoFit/>
              </a:bodyPr>
              <a:lstStyle/>
              <a:p>
                <a:r>
                  <a:rPr lang="it-IT" sz="1400" i="1"/>
                  <a:t>Percorso 1</a:t>
                </a:r>
              </a:p>
            </p:txBody>
          </p:sp>
          <p:sp>
            <p:nvSpPr>
              <p:cNvPr id="13" name="CasellaDiTesto 12">
                <a:extLst>
                  <a:ext uri="{FF2B5EF4-FFF2-40B4-BE49-F238E27FC236}">
                    <a16:creationId xmlns:a16="http://schemas.microsoft.com/office/drawing/2014/main" id="{81D038DA-C6FD-4E0F-88BD-66DD81974EA3}"/>
                  </a:ext>
                </a:extLst>
              </p:cNvPr>
              <p:cNvSpPr txBox="1"/>
              <p:nvPr/>
            </p:nvSpPr>
            <p:spPr>
              <a:xfrm>
                <a:off x="3517000" y="2535112"/>
                <a:ext cx="1066952" cy="307777"/>
              </a:xfrm>
              <a:prstGeom prst="rect">
                <a:avLst/>
              </a:prstGeom>
              <a:noFill/>
            </p:spPr>
            <p:txBody>
              <a:bodyPr wrap="square" rtlCol="0">
                <a:spAutoFit/>
              </a:bodyPr>
              <a:lstStyle/>
              <a:p>
                <a:r>
                  <a:rPr lang="it-IT" sz="1400" i="1"/>
                  <a:t>Percorso 2</a:t>
                </a:r>
              </a:p>
            </p:txBody>
          </p:sp>
          <p:sp>
            <p:nvSpPr>
              <p:cNvPr id="14" name="CasellaDiTesto 13">
                <a:extLst>
                  <a:ext uri="{FF2B5EF4-FFF2-40B4-BE49-F238E27FC236}">
                    <a16:creationId xmlns:a16="http://schemas.microsoft.com/office/drawing/2014/main" id="{4C6A65B4-D51A-4B53-AAB7-66084125B775}"/>
                  </a:ext>
                </a:extLst>
              </p:cNvPr>
              <p:cNvSpPr txBox="1"/>
              <p:nvPr/>
            </p:nvSpPr>
            <p:spPr>
              <a:xfrm>
                <a:off x="4506233" y="2538565"/>
                <a:ext cx="1066952" cy="307777"/>
              </a:xfrm>
              <a:prstGeom prst="rect">
                <a:avLst/>
              </a:prstGeom>
              <a:noFill/>
            </p:spPr>
            <p:txBody>
              <a:bodyPr wrap="square" rtlCol="0">
                <a:spAutoFit/>
              </a:bodyPr>
              <a:lstStyle/>
              <a:p>
                <a:r>
                  <a:rPr lang="it-IT" sz="1400" i="1"/>
                  <a:t>Percorso 3</a:t>
                </a:r>
              </a:p>
            </p:txBody>
          </p:sp>
        </p:grpSp>
      </p:grpSp>
      <p:pic>
        <p:nvPicPr>
          <p:cNvPr id="12" name="Immagine 11">
            <a:extLst>
              <a:ext uri="{FF2B5EF4-FFF2-40B4-BE49-F238E27FC236}">
                <a16:creationId xmlns:a16="http://schemas.microsoft.com/office/drawing/2014/main" id="{B2D560BD-1AC1-4495-9F24-5C1A78E763D0}"/>
              </a:ext>
            </a:extLst>
          </p:cNvPr>
          <p:cNvPicPr>
            <a:picLocks noChangeAspect="1"/>
          </p:cNvPicPr>
          <p:nvPr/>
        </p:nvPicPr>
        <p:blipFill rotWithShape="1">
          <a:blip r:embed="rId2"/>
          <a:srcRect l="12402" t="11371" r="9473" b="10504"/>
          <a:stretch/>
        </p:blipFill>
        <p:spPr>
          <a:xfrm>
            <a:off x="1943855" y="3298823"/>
            <a:ext cx="3959866" cy="2969900"/>
          </a:xfrm>
          <a:prstGeom prst="rect">
            <a:avLst/>
          </a:prstGeom>
        </p:spPr>
      </p:pic>
    </p:spTree>
    <p:extLst>
      <p:ext uri="{BB962C8B-B14F-4D97-AF65-F5344CB8AC3E}">
        <p14:creationId xmlns:p14="http://schemas.microsoft.com/office/powerpoint/2010/main" val="24424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3200">
                <a:solidFill>
                  <a:srgbClr val="FFFFFF"/>
                </a:solidFill>
              </a:rPr>
              <a:t>Algoritmo genetico : Inizializzazione </a:t>
            </a:r>
            <a:r>
              <a:rPr lang="it-IT" sz="3200" dirty="0">
                <a:solidFill>
                  <a:srgbClr val="FFFFFF"/>
                </a:solidFill>
              </a:rPr>
              <a:t>e valutazione della fitness</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92889" y="425672"/>
            <a:ext cx="3819143" cy="5992883"/>
          </a:xfrm>
        </p:spPr>
        <p:txBody>
          <a:bodyPr anchor="ctr">
            <a:normAutofit/>
          </a:bodyPr>
          <a:lstStyle/>
          <a:p>
            <a:pPr>
              <a:buFont typeface="Wingdings" panose="05000000000000000000" pitchFamily="2" charset="2"/>
              <a:buChar char="Ø"/>
            </a:pPr>
            <a:r>
              <a:rPr lang="it-IT" sz="1800">
                <a:solidFill>
                  <a:srgbClr val="FFFFFF"/>
                </a:solidFill>
              </a:rPr>
              <a:t>Per la generazione della popolazione iniziale sono state implementate tre possibili euristiche:</a:t>
            </a:r>
          </a:p>
          <a:p>
            <a:pPr marL="446088">
              <a:buFontTx/>
              <a:buChar char="-"/>
            </a:pPr>
            <a:r>
              <a:rPr lang="it-IT" sz="1800" i="1">
                <a:solidFill>
                  <a:srgbClr val="FFFFFF"/>
                </a:solidFill>
              </a:rPr>
              <a:t>Nearest First ;</a:t>
            </a:r>
          </a:p>
          <a:p>
            <a:pPr marL="446088">
              <a:buFontTx/>
              <a:buChar char="-"/>
            </a:pPr>
            <a:r>
              <a:rPr lang="it-IT" sz="1800" i="1">
                <a:solidFill>
                  <a:srgbClr val="FFFFFF"/>
                </a:solidFill>
              </a:rPr>
              <a:t>Earliest Deadline First ;</a:t>
            </a:r>
          </a:p>
          <a:p>
            <a:pPr marL="446088">
              <a:buFontTx/>
              <a:buChar char="-"/>
            </a:pPr>
            <a:r>
              <a:rPr lang="it-IT" sz="1800" i="1">
                <a:solidFill>
                  <a:srgbClr val="FFFFFF"/>
                </a:solidFill>
              </a:rPr>
              <a:t>Minimum Deadline Plus Distance First .</a:t>
            </a:r>
          </a:p>
          <a:p>
            <a:pPr>
              <a:buFont typeface="Wingdings" panose="05000000000000000000" pitchFamily="2" charset="2"/>
              <a:buChar char="Ø"/>
            </a:pPr>
            <a:r>
              <a:rPr lang="it-IT" sz="1800">
                <a:solidFill>
                  <a:srgbClr val="FFFFFF"/>
                </a:solidFill>
              </a:rPr>
              <a:t>Le tre funzioni restituiscono una </a:t>
            </a:r>
            <a:r>
              <a:rPr lang="it-IT" sz="1800" i="1">
                <a:solidFill>
                  <a:srgbClr val="FFFFFF"/>
                </a:solidFill>
              </a:rPr>
              <a:t>Population</a:t>
            </a:r>
            <a:r>
              <a:rPr lang="it-IT" sz="1800">
                <a:solidFill>
                  <a:srgbClr val="FFFFFF"/>
                </a:solidFill>
              </a:rPr>
              <a:t> ovvero una </a:t>
            </a:r>
            <a:r>
              <a:rPr lang="it-IT" sz="1800" dirty="0">
                <a:solidFill>
                  <a:srgbClr val="FFFFFF"/>
                </a:solidFill>
              </a:rPr>
              <a:t>lista di </a:t>
            </a:r>
            <a:r>
              <a:rPr lang="it-IT" sz="1800">
                <a:solidFill>
                  <a:srgbClr val="FFFFFF"/>
                </a:solidFill>
              </a:rPr>
              <a:t>oggetti Solution semplicemente applicando tante volte la stessa euristica. </a:t>
            </a:r>
            <a:r>
              <a:rPr lang="it-IT" sz="1800" dirty="0">
                <a:solidFill>
                  <a:srgbClr val="FFFFFF"/>
                </a:solidFill>
              </a:rPr>
              <a:t>Ogni oggetto soluzione è composto a sua </a:t>
            </a:r>
            <a:r>
              <a:rPr lang="it-IT" sz="1800">
                <a:solidFill>
                  <a:srgbClr val="FFFFFF"/>
                </a:solidFill>
              </a:rPr>
              <a:t>volta da una lista di oggeti nodo che indica i percorsi svolti dai camion. </a:t>
            </a:r>
          </a:p>
          <a:p>
            <a:pPr>
              <a:buFont typeface="Wingdings" panose="05000000000000000000" pitchFamily="2" charset="2"/>
              <a:buChar char="Ø"/>
            </a:pPr>
            <a:r>
              <a:rPr lang="it-IT" sz="1800">
                <a:solidFill>
                  <a:srgbClr val="FFFFFF"/>
                </a:solidFill>
              </a:rPr>
              <a:t>La fitness è valutata come l’inverso della distanza percorsa per servire tutti i nodi. </a:t>
            </a:r>
            <a:endParaRPr lang="it-IT" sz="1800" dirty="0">
              <a:solidFill>
                <a:srgbClr val="FFFFFF"/>
              </a:solidFill>
            </a:endParaRPr>
          </a:p>
        </p:txBody>
      </p:sp>
      <p:sp>
        <p:nvSpPr>
          <p:cNvPr id="17" name="CasellaDiTesto 16">
            <a:extLst>
              <a:ext uri="{FF2B5EF4-FFF2-40B4-BE49-F238E27FC236}">
                <a16:creationId xmlns:a16="http://schemas.microsoft.com/office/drawing/2014/main" id="{D41A6873-FDE5-4A75-AC82-705158EC3FF3}"/>
              </a:ext>
            </a:extLst>
          </p:cNvPr>
          <p:cNvSpPr txBox="1"/>
          <p:nvPr/>
        </p:nvSpPr>
        <p:spPr>
          <a:xfrm>
            <a:off x="5706647" y="2622979"/>
            <a:ext cx="65" cy="276999"/>
          </a:xfrm>
          <a:prstGeom prst="rect">
            <a:avLst/>
          </a:prstGeom>
          <a:noFill/>
        </p:spPr>
        <p:txBody>
          <a:bodyPr wrap="none" lIns="0" tIns="0" rIns="0" bIns="0" rtlCol="0">
            <a:spAutoFit/>
          </a:bodyPr>
          <a:lstStyle/>
          <a:p>
            <a:endParaRPr lang="it-IT" dirty="0"/>
          </a:p>
        </p:txBody>
      </p:sp>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832C2F55-96BD-4DC4-B03E-5AEA294C5B60}"/>
                  </a:ext>
                </a:extLst>
              </p:cNvPr>
              <p:cNvSpPr txBox="1"/>
              <p:nvPr/>
            </p:nvSpPr>
            <p:spPr>
              <a:xfrm>
                <a:off x="416867" y="4668578"/>
                <a:ext cx="6890591" cy="2308324"/>
              </a:xfrm>
              <a:prstGeom prst="rect">
                <a:avLst/>
              </a:prstGeom>
              <a:noFill/>
            </p:spPr>
            <p:txBody>
              <a:bodyPr wrap="square" rtlCol="0">
                <a:spAutoFit/>
              </a:bodyPr>
              <a:lstStyle/>
              <a:p>
                <a:pPr algn="ctr"/>
                <a:r>
                  <a:rPr lang="it-IT" i="1" dirty="0"/>
                  <a:t>Population</a:t>
                </a:r>
                <a:r>
                  <a:rPr lang="it-IT" i="1"/>
                  <a:t>:</a:t>
                </a:r>
                <a:r>
                  <a:rPr lang="it-IT"/>
                  <a:t> </a:t>
                </a:r>
                <a:r>
                  <a:rPr lang="it-IT" dirty="0"/>
                  <a:t>						</a:t>
                </a:r>
              </a:p>
              <a:p>
                <a:pPr algn="ctr">
                  <a:lnSpc>
                    <a:spcPct val="200000"/>
                  </a:lnSpc>
                </a:pPr>
                <a14:m>
                  <m:oMath xmlns:m="http://schemas.openxmlformats.org/officeDocument/2006/math">
                    <m:r>
                      <a:rPr lang="it-IT" b="0" i="1" smtClean="0">
                        <a:latin typeface="Cambria Math" panose="02040503050406030204" pitchFamily="18" charset="0"/>
                      </a:rPr>
                      <m:t>[</m:t>
                    </m:r>
                  </m:oMath>
                </a14:m>
                <a:r>
                  <a:rPr lang="it-IT" dirty="0"/>
                  <a:t>0 33 25 27 85 64 68 75 47 </a:t>
                </a:r>
                <a:r>
                  <a:rPr lang="it-IT"/>
                  <a:t>0  </a:t>
                </a:r>
                <a:r>
                  <a:rPr lang="it-IT" dirty="0"/>
                  <a:t>5 45 48 23        … 	]</a:t>
                </a:r>
              </a:p>
              <a:p>
                <a:pPr algn="ctr"/>
                <a:r>
                  <a:rPr lang="it-IT" dirty="0"/>
                  <a:t>[0 85 64 68 66 69 47 </a:t>
                </a:r>
                <a:r>
                  <a:rPr lang="it-IT"/>
                  <a:t>0  </a:t>
                </a:r>
                <a:r>
                  <a:rPr lang="it-IT" dirty="0"/>
                  <a:t>5 87 92 11 9 26 21     …	]</a:t>
                </a:r>
              </a:p>
              <a:p>
                <a:pPr algn="ctr"/>
                <a:r>
                  <a:rPr lang="it-IT" dirty="0"/>
                  <a:t>		        …</a:t>
                </a:r>
              </a:p>
              <a:p>
                <a:pPr algn="ctr"/>
                <a:r>
                  <a:rPr lang="it-IT" dirty="0"/>
                  <a:t>[0 50 21 49 47 </a:t>
                </a:r>
                <a:r>
                  <a:rPr lang="it-IT"/>
                  <a:t>0  </a:t>
                </a:r>
                <a:r>
                  <a:rPr lang="it-IT" dirty="0"/>
                  <a:t>5 59 68 66 69 </a:t>
                </a:r>
                <a:r>
                  <a:rPr lang="it-IT"/>
                  <a:t>75 0 </a:t>
                </a:r>
                <a:r>
                  <a:rPr lang="it-IT" dirty="0"/>
                  <a:t>12        …	]</a:t>
                </a:r>
              </a:p>
              <a:p>
                <a:pPr algn="ctr"/>
                <a:endParaRPr lang="it-IT" dirty="0"/>
              </a:p>
              <a:p>
                <a:pPr algn="ctr"/>
                <a:endParaRPr lang="it-IT" dirty="0"/>
              </a:p>
            </p:txBody>
          </p:sp>
        </mc:Choice>
        <mc:Fallback xmlns="">
          <p:sp>
            <p:nvSpPr>
              <p:cNvPr id="21" name="CasellaDiTesto 20">
                <a:extLst>
                  <a:ext uri="{FF2B5EF4-FFF2-40B4-BE49-F238E27FC236}">
                    <a16:creationId xmlns:a16="http://schemas.microsoft.com/office/drawing/2014/main" id="{832C2F55-96BD-4DC4-B03E-5AEA294C5B60}"/>
                  </a:ext>
                </a:extLst>
              </p:cNvPr>
              <p:cNvSpPr txBox="1">
                <a:spLocks noRot="1" noChangeAspect="1" noMove="1" noResize="1" noEditPoints="1" noAdjustHandles="1" noChangeArrowheads="1" noChangeShapeType="1" noTextEdit="1"/>
              </p:cNvSpPr>
              <p:nvPr/>
            </p:nvSpPr>
            <p:spPr>
              <a:xfrm>
                <a:off x="416867" y="4668578"/>
                <a:ext cx="6890591" cy="2308324"/>
              </a:xfrm>
              <a:prstGeom prst="rect">
                <a:avLst/>
              </a:prstGeom>
              <a:blipFill>
                <a:blip r:embed="rId2"/>
                <a:stretch>
                  <a:fillRect t="-1583"/>
                </a:stretch>
              </a:blipFill>
            </p:spPr>
            <p:txBody>
              <a:bodyPr/>
              <a:lstStyle/>
              <a:p>
                <a:r>
                  <a:rPr lang="it-IT">
                    <a:noFill/>
                  </a:rPr>
                  <a:t> </a:t>
                </a:r>
              </a:p>
            </p:txBody>
          </p:sp>
        </mc:Fallback>
      </mc:AlternateContent>
      <p:pic>
        <p:nvPicPr>
          <p:cNvPr id="3" name="Immagine 2">
            <a:extLst>
              <a:ext uri="{FF2B5EF4-FFF2-40B4-BE49-F238E27FC236}">
                <a16:creationId xmlns:a16="http://schemas.microsoft.com/office/drawing/2014/main" id="{F7B8A6BA-54D5-4C1F-B7A0-9FB8310270BA}"/>
              </a:ext>
            </a:extLst>
          </p:cNvPr>
          <p:cNvPicPr>
            <a:picLocks noChangeAspect="1"/>
          </p:cNvPicPr>
          <p:nvPr/>
        </p:nvPicPr>
        <p:blipFill>
          <a:blip r:embed="rId3"/>
          <a:stretch>
            <a:fillRect/>
          </a:stretch>
        </p:blipFill>
        <p:spPr>
          <a:xfrm>
            <a:off x="445429" y="4007242"/>
            <a:ext cx="6830990" cy="476489"/>
          </a:xfrm>
          <a:prstGeom prst="rect">
            <a:avLst/>
          </a:prstGeom>
        </p:spPr>
      </p:pic>
      <p:pic>
        <p:nvPicPr>
          <p:cNvPr id="7" name="Immagine 6">
            <a:extLst>
              <a:ext uri="{FF2B5EF4-FFF2-40B4-BE49-F238E27FC236}">
                <a16:creationId xmlns:a16="http://schemas.microsoft.com/office/drawing/2014/main" id="{06FF858B-707B-410C-9319-B18CE0DF1CC0}"/>
              </a:ext>
            </a:extLst>
          </p:cNvPr>
          <p:cNvPicPr>
            <a:picLocks noChangeAspect="1"/>
          </p:cNvPicPr>
          <p:nvPr/>
        </p:nvPicPr>
        <p:blipFill>
          <a:blip r:embed="rId4"/>
          <a:stretch>
            <a:fillRect/>
          </a:stretch>
        </p:blipFill>
        <p:spPr>
          <a:xfrm>
            <a:off x="445428" y="2661733"/>
            <a:ext cx="6830857" cy="476489"/>
          </a:xfrm>
          <a:prstGeom prst="rect">
            <a:avLst/>
          </a:prstGeom>
        </p:spPr>
      </p:pic>
      <p:pic>
        <p:nvPicPr>
          <p:cNvPr id="11" name="Immagine 10">
            <a:extLst>
              <a:ext uri="{FF2B5EF4-FFF2-40B4-BE49-F238E27FC236}">
                <a16:creationId xmlns:a16="http://schemas.microsoft.com/office/drawing/2014/main" id="{7876D7CE-C07A-4798-80E6-01BECF205C5B}"/>
              </a:ext>
            </a:extLst>
          </p:cNvPr>
          <p:cNvPicPr>
            <a:picLocks noChangeAspect="1"/>
          </p:cNvPicPr>
          <p:nvPr/>
        </p:nvPicPr>
        <p:blipFill>
          <a:blip r:embed="rId5"/>
          <a:stretch>
            <a:fillRect/>
          </a:stretch>
        </p:blipFill>
        <p:spPr>
          <a:xfrm>
            <a:off x="449186" y="3340662"/>
            <a:ext cx="6827099" cy="489099"/>
          </a:xfrm>
          <a:prstGeom prst="rect">
            <a:avLst/>
          </a:prstGeom>
        </p:spPr>
      </p:pic>
    </p:spTree>
    <p:extLst>
      <p:ext uri="{BB962C8B-B14F-4D97-AF65-F5344CB8AC3E}">
        <p14:creationId xmlns:p14="http://schemas.microsoft.com/office/powerpoint/2010/main" val="370740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6446C061-BDF7-42F1-921A-29EDD7AB51AB}"/>
              </a:ext>
            </a:extLst>
          </p:cNvPr>
          <p:cNvSpPr/>
          <p:nvPr/>
        </p:nvSpPr>
        <p:spPr>
          <a:xfrm>
            <a:off x="321732" y="1895196"/>
            <a:ext cx="6966780" cy="4671185"/>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CasellaDiTesto 1">
            <a:extLst>
              <a:ext uri="{FF2B5EF4-FFF2-40B4-BE49-F238E27FC236}">
                <a16:creationId xmlns:a16="http://schemas.microsoft.com/office/drawing/2014/main" id="{7E174C32-F3CA-45F3-8127-3B3EACDAF5A4}"/>
              </a:ext>
            </a:extLst>
          </p:cNvPr>
          <p:cNvSpPr txBox="1"/>
          <p:nvPr/>
        </p:nvSpPr>
        <p:spPr>
          <a:xfrm>
            <a:off x="7845465" y="476381"/>
            <a:ext cx="3667991" cy="5786199"/>
          </a:xfrm>
          <a:prstGeom prst="rect">
            <a:avLst/>
          </a:prstGeom>
          <a:noFill/>
        </p:spPr>
        <p:txBody>
          <a:bodyPr wrap="square" rtlCol="0">
            <a:spAutoFit/>
          </a:bodyPr>
          <a:lstStyle/>
          <a:p>
            <a:pPr marL="285750" indent="-285750">
              <a:buFont typeface="Wingdings" panose="05000000000000000000" pitchFamily="2" charset="2"/>
              <a:buChar char="Ø"/>
            </a:pPr>
            <a:endParaRPr lang="it-IT" sz="1800">
              <a:solidFill>
                <a:srgbClr val="FFFFFF"/>
              </a:solidFill>
            </a:endParaRPr>
          </a:p>
          <a:p>
            <a:pPr marL="285750" indent="-285750">
              <a:buFont typeface="Wingdings" panose="05000000000000000000" pitchFamily="2" charset="2"/>
              <a:buChar char="Ø"/>
            </a:pPr>
            <a:r>
              <a:rPr lang="it-IT" sz="1600">
                <a:solidFill>
                  <a:srgbClr val="FFFFFF"/>
                </a:solidFill>
              </a:rPr>
              <a:t>L’euristica greedy NF costruisce la soluzione partendo dal deposito e aggiungendo un nodo alla volta al percorso. La scelta del nodo da aggiungere può ricadere : </a:t>
            </a:r>
          </a:p>
          <a:p>
            <a:pPr marL="539750" indent="-285750">
              <a:buFontTx/>
              <a:buChar char="-"/>
            </a:pPr>
            <a:r>
              <a:rPr lang="it-IT" sz="1600">
                <a:solidFill>
                  <a:srgbClr val="FFFFFF"/>
                </a:solidFill>
              </a:rPr>
              <a:t>sul nodo che dista meno dall’ultimo nodo aggiunto al percorso ;</a:t>
            </a:r>
          </a:p>
          <a:p>
            <a:pPr marL="539750" indent="-285750">
              <a:buFontTx/>
              <a:buChar char="-"/>
            </a:pPr>
            <a:r>
              <a:rPr lang="it-IT" sz="1600">
                <a:solidFill>
                  <a:srgbClr val="FFFFFF"/>
                </a:solidFill>
              </a:rPr>
              <a:t>su di un nodo casuale tra quelli non ancora raggiunti;</a:t>
            </a:r>
          </a:p>
          <a:p>
            <a:pPr marL="539750" indent="-285750">
              <a:buFontTx/>
              <a:buChar char="-"/>
            </a:pPr>
            <a:r>
              <a:rPr lang="it-IT" sz="1600">
                <a:solidFill>
                  <a:srgbClr val="FFFFFF"/>
                </a:solidFill>
              </a:rPr>
              <a:t>sul deposito se nessun nodo tra quelli rimasti può essere aggiunto senza violare vincoli di tempo o di capacità .</a:t>
            </a:r>
          </a:p>
          <a:p>
            <a:pPr marL="254000"/>
            <a:endParaRPr lang="it-IT" sz="1600">
              <a:solidFill>
                <a:srgbClr val="FFFFFF"/>
              </a:solidFill>
            </a:endParaRPr>
          </a:p>
          <a:p>
            <a:pPr marL="285750" indent="-285750">
              <a:buFont typeface="Wingdings" panose="05000000000000000000" pitchFamily="2" charset="2"/>
              <a:buChar char="Ø"/>
            </a:pPr>
            <a:r>
              <a:rPr lang="it-IT" sz="1600">
                <a:solidFill>
                  <a:srgbClr val="FFFFFF"/>
                </a:solidFill>
              </a:rPr>
              <a:t>Una volta scelto il nodo da voler aggiungere al percorso si verifica che tale spostamento non violi vincoli temporali o di capacità. Nel caso in cui ci siano vincoli non rispettati il nodo verrà escluso dalla lista di nodi raggiungibili/da analizzare per il camion in questione.</a:t>
            </a:r>
          </a:p>
        </p:txBody>
      </p:sp>
      <p:sp>
        <p:nvSpPr>
          <p:cNvPr id="6" name="Rettangolo 5">
            <a:extLst>
              <a:ext uri="{FF2B5EF4-FFF2-40B4-BE49-F238E27FC236}">
                <a16:creationId xmlns:a16="http://schemas.microsoft.com/office/drawing/2014/main" id="{B90F06C7-9CAE-454D-93F0-33811EC0ABDB}"/>
              </a:ext>
            </a:extLst>
          </p:cNvPr>
          <p:cNvSpPr/>
          <p:nvPr/>
        </p:nvSpPr>
        <p:spPr>
          <a:xfrm>
            <a:off x="321732" y="321732"/>
            <a:ext cx="6966780" cy="1458299"/>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60423" y="206567"/>
            <a:ext cx="6465527" cy="1625210"/>
          </a:xfrm>
        </p:spPr>
        <p:txBody>
          <a:bodyPr>
            <a:normAutofit/>
          </a:bodyPr>
          <a:lstStyle/>
          <a:p>
            <a:pPr algn="ctr"/>
            <a:r>
              <a:rPr lang="it-IT" sz="4000">
                <a:solidFill>
                  <a:srgbClr val="FFFFFF"/>
                </a:solidFill>
              </a:rPr>
              <a:t>Euristica Nearest First</a:t>
            </a:r>
            <a:endParaRPr lang="it-IT" sz="4000" dirty="0">
              <a:solidFill>
                <a:srgbClr val="FFFFFF"/>
              </a:solidFill>
            </a:endParaRPr>
          </a:p>
        </p:txBody>
      </p:sp>
      <p:grpSp>
        <p:nvGrpSpPr>
          <p:cNvPr id="107" name="Gruppo 106">
            <a:extLst>
              <a:ext uri="{FF2B5EF4-FFF2-40B4-BE49-F238E27FC236}">
                <a16:creationId xmlns:a16="http://schemas.microsoft.com/office/drawing/2014/main" id="{A551BA8A-34CE-4519-8ED4-22A627F4F1FF}"/>
              </a:ext>
            </a:extLst>
          </p:cNvPr>
          <p:cNvGrpSpPr/>
          <p:nvPr/>
        </p:nvGrpSpPr>
        <p:grpSpPr>
          <a:xfrm>
            <a:off x="725798" y="2011923"/>
            <a:ext cx="6530815" cy="4284070"/>
            <a:chOff x="757697" y="1969391"/>
            <a:chExt cx="6530815" cy="4284070"/>
          </a:xfrm>
        </p:grpSpPr>
        <p:grpSp>
          <p:nvGrpSpPr>
            <p:cNvPr id="95" name="Gruppo 94">
              <a:extLst>
                <a:ext uri="{FF2B5EF4-FFF2-40B4-BE49-F238E27FC236}">
                  <a16:creationId xmlns:a16="http://schemas.microsoft.com/office/drawing/2014/main" id="{830DDDEE-3591-42C3-8BBC-BF4A4D22DA84}"/>
                </a:ext>
              </a:extLst>
            </p:cNvPr>
            <p:cNvGrpSpPr/>
            <p:nvPr/>
          </p:nvGrpSpPr>
          <p:grpSpPr>
            <a:xfrm>
              <a:off x="757697" y="1969391"/>
              <a:ext cx="6530815" cy="4284070"/>
              <a:chOff x="560423" y="2047514"/>
              <a:chExt cx="6530815" cy="4284070"/>
            </a:xfrm>
          </p:grpSpPr>
          <p:sp>
            <p:nvSpPr>
              <p:cNvPr id="10" name="Rettangolo con angoli arrotondati 9">
                <a:extLst>
                  <a:ext uri="{FF2B5EF4-FFF2-40B4-BE49-F238E27FC236}">
                    <a16:creationId xmlns:a16="http://schemas.microsoft.com/office/drawing/2014/main" id="{03ACF043-F0BB-4D35-88F1-D99A126FA363}"/>
                  </a:ext>
                </a:extLst>
              </p:cNvPr>
              <p:cNvSpPr/>
              <p:nvPr/>
            </p:nvSpPr>
            <p:spPr>
              <a:xfrm>
                <a:off x="560423" y="2308416"/>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Inizializzazione variabili </a:t>
                </a:r>
              </a:p>
            </p:txBody>
          </p:sp>
          <p:sp>
            <p:nvSpPr>
              <p:cNvPr id="14" name="Rettangolo con angoli arrotondati 13">
                <a:extLst>
                  <a:ext uri="{FF2B5EF4-FFF2-40B4-BE49-F238E27FC236}">
                    <a16:creationId xmlns:a16="http://schemas.microsoft.com/office/drawing/2014/main" id="{8FA4F237-6BDD-4492-AC3E-FA596EC300F4}"/>
                  </a:ext>
                </a:extLst>
              </p:cNvPr>
              <p:cNvSpPr/>
              <p:nvPr/>
            </p:nvSpPr>
            <p:spPr>
              <a:xfrm>
                <a:off x="4554569" y="2047514"/>
                <a:ext cx="1875454" cy="1050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Selezione di un nodo (tra quelli rimanenti e non ancora analizzati per il camion attuale) secondo il criterio NF</a:t>
                </a:r>
              </a:p>
            </p:txBody>
          </p:sp>
          <p:sp>
            <p:nvSpPr>
              <p:cNvPr id="15" name="Decisione 14">
                <a:extLst>
                  <a:ext uri="{FF2B5EF4-FFF2-40B4-BE49-F238E27FC236}">
                    <a16:creationId xmlns:a16="http://schemas.microsoft.com/office/drawing/2014/main" id="{7467BC09-5491-4FD4-9205-13C2970EB430}"/>
                  </a:ext>
                </a:extLst>
              </p:cNvPr>
              <p:cNvSpPr/>
              <p:nvPr/>
            </p:nvSpPr>
            <p:spPr>
              <a:xfrm>
                <a:off x="4683525" y="3457773"/>
                <a:ext cx="1609761"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Vincoli verificati?</a:t>
                </a:r>
              </a:p>
            </p:txBody>
          </p:sp>
          <p:sp>
            <p:nvSpPr>
              <p:cNvPr id="16" name="Rettangolo con angoli arrotondati 15">
                <a:extLst>
                  <a:ext uri="{FF2B5EF4-FFF2-40B4-BE49-F238E27FC236}">
                    <a16:creationId xmlns:a16="http://schemas.microsoft.com/office/drawing/2014/main" id="{E80ED5BE-EAEE-43AD-B991-9430C955BFA4}"/>
                  </a:ext>
                </a:extLst>
              </p:cNvPr>
              <p:cNvSpPr/>
              <p:nvPr/>
            </p:nvSpPr>
            <p:spPr>
              <a:xfrm>
                <a:off x="2459232" y="2067879"/>
                <a:ext cx="1604864" cy="1011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Partenza nuovo camion e aggiunta del nodo deposito alla soluzione parziale </a:t>
                </a:r>
              </a:p>
            </p:txBody>
          </p:sp>
          <p:sp>
            <p:nvSpPr>
              <p:cNvPr id="17" name="Rettangolo con angoli arrotondati 16">
                <a:extLst>
                  <a:ext uri="{FF2B5EF4-FFF2-40B4-BE49-F238E27FC236}">
                    <a16:creationId xmlns:a16="http://schemas.microsoft.com/office/drawing/2014/main" id="{A21D5FC5-18DC-4DC9-B3C5-55C99709998D}"/>
                  </a:ext>
                </a:extLst>
              </p:cNvPr>
              <p:cNvSpPr/>
              <p:nvPr/>
            </p:nvSpPr>
            <p:spPr>
              <a:xfrm>
                <a:off x="4788125" y="4801988"/>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alla soluzione parziale</a:t>
                </a:r>
              </a:p>
            </p:txBody>
          </p:sp>
          <p:sp>
            <p:nvSpPr>
              <p:cNvPr id="18" name="Decisione 17">
                <a:extLst>
                  <a:ext uri="{FF2B5EF4-FFF2-40B4-BE49-F238E27FC236}">
                    <a16:creationId xmlns:a16="http://schemas.microsoft.com/office/drawing/2014/main" id="{CA6299A9-B1B2-47B9-8AD5-52A4B9DCFD91}"/>
                  </a:ext>
                </a:extLst>
              </p:cNvPr>
              <p:cNvSpPr/>
              <p:nvPr/>
            </p:nvSpPr>
            <p:spPr>
              <a:xfrm>
                <a:off x="2884177" y="5497962"/>
                <a:ext cx="1744824"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Ci sono nodi non raggiunti?</a:t>
                </a:r>
              </a:p>
            </p:txBody>
          </p:sp>
          <p:sp>
            <p:nvSpPr>
              <p:cNvPr id="20" name="Rettangolo con angoli arrotondati 19">
                <a:extLst>
                  <a:ext uri="{FF2B5EF4-FFF2-40B4-BE49-F238E27FC236}">
                    <a16:creationId xmlns:a16="http://schemas.microsoft.com/office/drawing/2014/main" id="{5B037E40-D7C4-4C91-A23A-78043F00A20D}"/>
                  </a:ext>
                </a:extLst>
              </p:cNvPr>
              <p:cNvSpPr/>
              <p:nvPr/>
            </p:nvSpPr>
            <p:spPr>
              <a:xfrm>
                <a:off x="730165" y="5570913"/>
                <a:ext cx="1604864" cy="704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deposito alla soluzione parziale </a:t>
                </a:r>
              </a:p>
            </p:txBody>
          </p:sp>
          <p:sp>
            <p:nvSpPr>
              <p:cNvPr id="22" name="Decisione 21">
                <a:extLst>
                  <a:ext uri="{FF2B5EF4-FFF2-40B4-BE49-F238E27FC236}">
                    <a16:creationId xmlns:a16="http://schemas.microsoft.com/office/drawing/2014/main" id="{DE1D2C18-5891-49A2-A3AC-A139FCDDE2C4}"/>
                  </a:ext>
                </a:extLst>
              </p:cNvPr>
              <p:cNvSpPr/>
              <p:nvPr/>
            </p:nvSpPr>
            <p:spPr>
              <a:xfrm>
                <a:off x="1838465" y="3552094"/>
                <a:ext cx="1950446" cy="102028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Il camion può raggiungere altri nodi?</a:t>
                </a:r>
              </a:p>
            </p:txBody>
          </p:sp>
          <p:cxnSp>
            <p:nvCxnSpPr>
              <p:cNvPr id="23" name="Connettore 2 22">
                <a:extLst>
                  <a:ext uri="{FF2B5EF4-FFF2-40B4-BE49-F238E27FC236}">
                    <a16:creationId xmlns:a16="http://schemas.microsoft.com/office/drawing/2014/main" id="{FDF038F2-8FB6-40B3-94A5-CB0EDB3A1688}"/>
                  </a:ext>
                </a:extLst>
              </p:cNvPr>
              <p:cNvCxnSpPr>
                <a:cxnSpLocks/>
                <a:stCxn id="10" idx="3"/>
                <a:endCxn id="16" idx="1"/>
              </p:cNvCxnSpPr>
              <p:nvPr/>
            </p:nvCxnSpPr>
            <p:spPr>
              <a:xfrm>
                <a:off x="1968759" y="2566606"/>
                <a:ext cx="490473" cy="6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BA736E7D-3BD7-4F09-BF4E-AEBB5BEEAC3B}"/>
                  </a:ext>
                </a:extLst>
              </p:cNvPr>
              <p:cNvCxnSpPr>
                <a:cxnSpLocks/>
                <a:stCxn id="16" idx="3"/>
                <a:endCxn id="14" idx="1"/>
              </p:cNvCxnSpPr>
              <p:nvPr/>
            </p:nvCxnSpPr>
            <p:spPr>
              <a:xfrm flipV="1">
                <a:off x="4064096" y="2572707"/>
                <a:ext cx="490473" cy="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EE8AFF43-2BF3-45FD-A3A4-B3603E388A7A}"/>
                  </a:ext>
                </a:extLst>
              </p:cNvPr>
              <p:cNvCxnSpPr>
                <a:cxnSpLocks/>
                <a:endCxn id="15" idx="0"/>
              </p:cNvCxnSpPr>
              <p:nvPr/>
            </p:nvCxnSpPr>
            <p:spPr>
              <a:xfrm flipH="1">
                <a:off x="5488406" y="2967135"/>
                <a:ext cx="2" cy="490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B4B3E528-29EC-4F0A-9F25-1B84AB58FB95}"/>
                  </a:ext>
                </a:extLst>
              </p:cNvPr>
              <p:cNvCxnSpPr>
                <a:cxnSpLocks/>
                <a:endCxn id="17" idx="0"/>
              </p:cNvCxnSpPr>
              <p:nvPr/>
            </p:nvCxnSpPr>
            <p:spPr>
              <a:xfrm>
                <a:off x="5488405" y="4291397"/>
                <a:ext cx="3888" cy="51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ttore a gomito 27">
                <a:extLst>
                  <a:ext uri="{FF2B5EF4-FFF2-40B4-BE49-F238E27FC236}">
                    <a16:creationId xmlns:a16="http://schemas.microsoft.com/office/drawing/2014/main" id="{3ED7CC20-D1EE-4AA5-B107-38679CD4F99B}"/>
                  </a:ext>
                </a:extLst>
              </p:cNvPr>
              <p:cNvCxnSpPr>
                <a:cxnSpLocks/>
                <a:stCxn id="17" idx="2"/>
                <a:endCxn id="18" idx="3"/>
              </p:cNvCxnSpPr>
              <p:nvPr/>
            </p:nvCxnSpPr>
            <p:spPr>
              <a:xfrm rot="5400000">
                <a:off x="4762445" y="5184924"/>
                <a:ext cx="596405" cy="8632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ttore 2 37">
                <a:extLst>
                  <a:ext uri="{FF2B5EF4-FFF2-40B4-BE49-F238E27FC236}">
                    <a16:creationId xmlns:a16="http://schemas.microsoft.com/office/drawing/2014/main" id="{F488C678-F937-4A06-B134-C2BCA8D1409C}"/>
                  </a:ext>
                </a:extLst>
              </p:cNvPr>
              <p:cNvCxnSpPr>
                <a:cxnSpLocks/>
                <a:endCxn id="20" idx="3"/>
              </p:cNvCxnSpPr>
              <p:nvPr/>
            </p:nvCxnSpPr>
            <p:spPr>
              <a:xfrm flipH="1">
                <a:off x="2335029" y="5914773"/>
                <a:ext cx="549150" cy="8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ttore a gomito 38">
                <a:extLst>
                  <a:ext uri="{FF2B5EF4-FFF2-40B4-BE49-F238E27FC236}">
                    <a16:creationId xmlns:a16="http://schemas.microsoft.com/office/drawing/2014/main" id="{BDD954C9-B586-463E-8043-965AD2212919}"/>
                  </a:ext>
                </a:extLst>
              </p:cNvPr>
              <p:cNvCxnSpPr>
                <a:cxnSpLocks/>
                <a:stCxn id="18" idx="0"/>
                <a:endCxn id="22" idx="2"/>
              </p:cNvCxnSpPr>
              <p:nvPr/>
            </p:nvCxnSpPr>
            <p:spPr>
              <a:xfrm rot="16200000" flipV="1">
                <a:off x="2822347" y="4563719"/>
                <a:ext cx="925584" cy="9429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ttore 2 62">
                <a:extLst>
                  <a:ext uri="{FF2B5EF4-FFF2-40B4-BE49-F238E27FC236}">
                    <a16:creationId xmlns:a16="http://schemas.microsoft.com/office/drawing/2014/main" id="{7444DF72-02E5-403C-BF83-1E90E10D352F}"/>
                  </a:ext>
                </a:extLst>
              </p:cNvPr>
              <p:cNvCxnSpPr>
                <a:cxnSpLocks/>
                <a:stCxn id="22" idx="0"/>
                <a:endCxn id="16" idx="2"/>
              </p:cNvCxnSpPr>
              <p:nvPr/>
            </p:nvCxnSpPr>
            <p:spPr>
              <a:xfrm flipV="1">
                <a:off x="2813688" y="3079067"/>
                <a:ext cx="447976" cy="473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ttore 2 64">
                <a:extLst>
                  <a:ext uri="{FF2B5EF4-FFF2-40B4-BE49-F238E27FC236}">
                    <a16:creationId xmlns:a16="http://schemas.microsoft.com/office/drawing/2014/main" id="{36AE7351-52FF-4A63-A3A4-F7462BA84FB4}"/>
                  </a:ext>
                </a:extLst>
              </p:cNvPr>
              <p:cNvCxnSpPr>
                <a:cxnSpLocks/>
                <a:stCxn id="22" idx="3"/>
              </p:cNvCxnSpPr>
              <p:nvPr/>
            </p:nvCxnSpPr>
            <p:spPr>
              <a:xfrm flipV="1">
                <a:off x="3788911" y="3075184"/>
                <a:ext cx="827918" cy="987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CasellaDiTesto 65">
                <a:extLst>
                  <a:ext uri="{FF2B5EF4-FFF2-40B4-BE49-F238E27FC236}">
                    <a16:creationId xmlns:a16="http://schemas.microsoft.com/office/drawing/2014/main" id="{5C92043A-FE4B-4872-897E-5AD131373E38}"/>
                  </a:ext>
                </a:extLst>
              </p:cNvPr>
              <p:cNvSpPr txBox="1"/>
              <p:nvPr/>
            </p:nvSpPr>
            <p:spPr>
              <a:xfrm>
                <a:off x="2758603" y="3251184"/>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67" name="CasellaDiTesto 66">
                <a:extLst>
                  <a:ext uri="{FF2B5EF4-FFF2-40B4-BE49-F238E27FC236}">
                    <a16:creationId xmlns:a16="http://schemas.microsoft.com/office/drawing/2014/main" id="{75BE2A74-B24C-4107-9EA7-BF53EFEF3FF3}"/>
                  </a:ext>
                </a:extLst>
              </p:cNvPr>
              <p:cNvSpPr txBox="1"/>
              <p:nvPr/>
            </p:nvSpPr>
            <p:spPr>
              <a:xfrm>
                <a:off x="3624842" y="3545227"/>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68" name="CasellaDiTesto 67">
                <a:extLst>
                  <a:ext uri="{FF2B5EF4-FFF2-40B4-BE49-F238E27FC236}">
                    <a16:creationId xmlns:a16="http://schemas.microsoft.com/office/drawing/2014/main" id="{825F7FD2-9502-4C43-B80D-930CE60443B7}"/>
                  </a:ext>
                </a:extLst>
              </p:cNvPr>
              <p:cNvSpPr txBox="1"/>
              <p:nvPr/>
            </p:nvSpPr>
            <p:spPr>
              <a:xfrm>
                <a:off x="2987882" y="4995714"/>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69" name="CasellaDiTesto 68">
                <a:extLst>
                  <a:ext uri="{FF2B5EF4-FFF2-40B4-BE49-F238E27FC236}">
                    <a16:creationId xmlns:a16="http://schemas.microsoft.com/office/drawing/2014/main" id="{F6A4756C-78EB-4895-9A0A-8925D8D75D19}"/>
                  </a:ext>
                </a:extLst>
              </p:cNvPr>
              <p:cNvSpPr txBox="1"/>
              <p:nvPr/>
            </p:nvSpPr>
            <p:spPr>
              <a:xfrm>
                <a:off x="2341359" y="5678671"/>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70" name="CasellaDiTesto 69">
                <a:extLst>
                  <a:ext uri="{FF2B5EF4-FFF2-40B4-BE49-F238E27FC236}">
                    <a16:creationId xmlns:a16="http://schemas.microsoft.com/office/drawing/2014/main" id="{967B5DFE-622A-4C7E-80DF-7AF81EFF8B39}"/>
                  </a:ext>
                </a:extLst>
              </p:cNvPr>
              <p:cNvSpPr txBox="1"/>
              <p:nvPr/>
            </p:nvSpPr>
            <p:spPr>
              <a:xfrm>
                <a:off x="5308144" y="4345912"/>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cxnSp>
            <p:nvCxnSpPr>
              <p:cNvPr id="72" name="Connettore a gomito 71">
                <a:extLst>
                  <a:ext uri="{FF2B5EF4-FFF2-40B4-BE49-F238E27FC236}">
                    <a16:creationId xmlns:a16="http://schemas.microsoft.com/office/drawing/2014/main" id="{65E97C98-BA0D-4F51-8EE0-49648B0C7021}"/>
                  </a:ext>
                </a:extLst>
              </p:cNvPr>
              <p:cNvCxnSpPr>
                <a:cxnSpLocks/>
                <a:stCxn id="15" idx="3"/>
                <a:endCxn id="14" idx="3"/>
              </p:cNvCxnSpPr>
              <p:nvPr/>
            </p:nvCxnSpPr>
            <p:spPr>
              <a:xfrm flipV="1">
                <a:off x="6293286" y="2572707"/>
                <a:ext cx="136737" cy="1301877"/>
              </a:xfrm>
              <a:prstGeom prst="bentConnector3">
                <a:avLst>
                  <a:gd name="adj1" fmla="val 267182"/>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CasellaDiTesto 72">
                <a:extLst>
                  <a:ext uri="{FF2B5EF4-FFF2-40B4-BE49-F238E27FC236}">
                    <a16:creationId xmlns:a16="http://schemas.microsoft.com/office/drawing/2014/main" id="{4FF57B91-0497-4327-973F-14A37DB358BC}"/>
                  </a:ext>
                </a:extLst>
              </p:cNvPr>
              <p:cNvSpPr txBox="1"/>
              <p:nvPr/>
            </p:nvSpPr>
            <p:spPr>
              <a:xfrm>
                <a:off x="6496719" y="3607463"/>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grpSp>
        <p:sp>
          <p:nvSpPr>
            <p:cNvPr id="101" name="Ovale 100">
              <a:extLst>
                <a:ext uri="{FF2B5EF4-FFF2-40B4-BE49-F238E27FC236}">
                  <a16:creationId xmlns:a16="http://schemas.microsoft.com/office/drawing/2014/main" id="{BDF8FF43-2323-40B7-B24B-B00EE2E40A25}"/>
                </a:ext>
              </a:extLst>
            </p:cNvPr>
            <p:cNvSpPr/>
            <p:nvPr/>
          </p:nvSpPr>
          <p:spPr>
            <a:xfrm>
              <a:off x="1362779" y="4526148"/>
              <a:ext cx="734183" cy="646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a:t>Fine</a:t>
              </a:r>
            </a:p>
          </p:txBody>
        </p:sp>
        <p:cxnSp>
          <p:nvCxnSpPr>
            <p:cNvPr id="102" name="Connettore 2 101">
              <a:extLst>
                <a:ext uri="{FF2B5EF4-FFF2-40B4-BE49-F238E27FC236}">
                  <a16:creationId xmlns:a16="http://schemas.microsoft.com/office/drawing/2014/main" id="{CB62B469-2D7F-424E-B729-18505BFB9BC0}"/>
                </a:ext>
              </a:extLst>
            </p:cNvPr>
            <p:cNvCxnSpPr>
              <a:cxnSpLocks/>
              <a:stCxn id="20" idx="0"/>
              <a:endCxn id="101" idx="4"/>
            </p:cNvCxnSpPr>
            <p:nvPr/>
          </p:nvCxnSpPr>
          <p:spPr>
            <a:xfrm flipV="1">
              <a:off x="1729871" y="5172568"/>
              <a:ext cx="0" cy="320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9471190"/>
      </p:ext>
    </p:extLst>
  </p:cSld>
  <p:clrMapOvr>
    <a:masterClrMapping/>
  </p:clrMapOvr>
</p:sld>
</file>

<file path=ppt/theme/theme1.xml><?xml version="1.0" encoding="utf-8"?>
<a:theme xmlns:a="http://schemas.openxmlformats.org/drawingml/2006/main" name="Tema di Office">
  <a:themeElements>
    <a:clrScheme name="Testo scorrevol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4051</TotalTime>
  <Words>3491</Words>
  <Application>Microsoft Office PowerPoint</Application>
  <PresentationFormat>Widescreen</PresentationFormat>
  <Paragraphs>668</Paragraphs>
  <Slides>29</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29</vt:i4>
      </vt:variant>
    </vt:vector>
  </HeadingPairs>
  <TitlesOfParts>
    <vt:vector size="35" baseType="lpstr">
      <vt:lpstr>Arial</vt:lpstr>
      <vt:lpstr>Calibri</vt:lpstr>
      <vt:lpstr>Calibri Light</vt:lpstr>
      <vt:lpstr>Cambria Math</vt:lpstr>
      <vt:lpstr>Wingdings</vt:lpstr>
      <vt:lpstr>Tema di Office</vt:lpstr>
      <vt:lpstr>Algoritmo genetico per la risoluzione di un problema di CVRPTW</vt:lpstr>
      <vt:lpstr>Presentazione standard di PowerPoint</vt:lpstr>
      <vt:lpstr>Capacitated vehicle routing problem with time windows</vt:lpstr>
      <vt:lpstr>Formulazione del problema a due indici (veicoli omogenei)</vt:lpstr>
      <vt:lpstr>Algoritmo genetico </vt:lpstr>
      <vt:lpstr>Algoritmo genetico: Workflow</vt:lpstr>
      <vt:lpstr>Algoritmo genetico : Codifica </vt:lpstr>
      <vt:lpstr>Algoritmo genetico : Inizializzazione e valutazione della fitness</vt:lpstr>
      <vt:lpstr>Euristica Nearest First</vt:lpstr>
      <vt:lpstr>Euristica Earliest Deadline First</vt:lpstr>
      <vt:lpstr>Euristica MDPDF – Minimum Distance Plus Deadline First </vt:lpstr>
      <vt:lpstr>Selezione: metodo Montecarlo</vt:lpstr>
      <vt:lpstr>Selezione: simulazione torneo</vt:lpstr>
      <vt:lpstr>Operatore di Crossover</vt:lpstr>
      <vt:lpstr>Generazione di nuove soluzioni: Best Cost Route Crossover</vt:lpstr>
      <vt:lpstr>Generazione di nuove soluzioni: Double crossover</vt:lpstr>
      <vt:lpstr>Operatori genetici: Mutazione</vt:lpstr>
      <vt:lpstr>Generazione di nuove soluzioni: Inversion Mutation</vt:lpstr>
      <vt:lpstr>Generazione di nuove soluzioni: Swap Mutation</vt:lpstr>
      <vt:lpstr>Implementazione : Librerie</vt:lpstr>
      <vt:lpstr>Implementazione : classe Solution</vt:lpstr>
      <vt:lpstr>Implementazione : classe Algoritmo Genetico</vt:lpstr>
      <vt:lpstr>Implementazione : funzione Start_algorithm</vt:lpstr>
      <vt:lpstr>Implementazione : classe Node</vt:lpstr>
      <vt:lpstr>Implementazione : classe CVRPTW</vt:lpstr>
      <vt:lpstr>Implementazione : Modellazione con Gurobi </vt:lpstr>
      <vt:lpstr>Confronto dei risultati : Soluzione ottima </vt:lpstr>
      <vt:lpstr>Confronto dei risultati : Euristiche</vt:lpstr>
      <vt:lpstr>Confronto dei risultati : Algoritmo Genetico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GIUSEPPE DE ROSA</dc:creator>
  <cp:lastModifiedBy>Giuseppe</cp:lastModifiedBy>
  <cp:revision>164</cp:revision>
  <dcterms:created xsi:type="dcterms:W3CDTF">2021-06-27T11:13:03Z</dcterms:created>
  <dcterms:modified xsi:type="dcterms:W3CDTF">2021-07-05T15:04:26Z</dcterms:modified>
</cp:coreProperties>
</file>