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60" r:id="rId8"/>
    <p:sldId id="270" r:id="rId9"/>
    <p:sldId id="271" r:id="rId10"/>
    <p:sldId id="264" r:id="rId11"/>
    <p:sldId id="262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0" r:id="rId20"/>
    <p:sldId id="279" r:id="rId21"/>
    <p:sldId id="25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8241D4F-CEAE-4E87-BB6C-9D1407A62382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1D4F-CEAE-4E87-BB6C-9D1407A62382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1D4F-CEAE-4E87-BB6C-9D1407A62382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1D4F-CEAE-4E87-BB6C-9D1407A62382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1D4F-CEAE-4E87-BB6C-9D1407A62382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1D4F-CEAE-4E87-BB6C-9D1407A62382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8241D4F-CEAE-4E87-BB6C-9D1407A62382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8241D4F-CEAE-4E87-BB6C-9D1407A62382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1D4F-CEAE-4E87-BB6C-9D1407A62382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1D4F-CEAE-4E87-BB6C-9D1407A62382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1D4F-CEAE-4E87-BB6C-9D1407A62382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8241D4F-CEAE-4E87-BB6C-9D1407A62382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Defending Against Man-in-the-Middle Attacks on AODV Routing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</a:t>
            </a:r>
            <a:r>
              <a:rPr lang="en-US" dirty="0" err="1" smtClean="0"/>
              <a:t>Fallgren</a:t>
            </a:r>
            <a:endParaRPr lang="en-US" dirty="0" smtClean="0"/>
          </a:p>
          <a:p>
            <a:r>
              <a:rPr lang="en-US" dirty="0" smtClean="0"/>
              <a:t>Aaron Pope</a:t>
            </a:r>
          </a:p>
          <a:p>
            <a:r>
              <a:rPr lang="en-US" dirty="0" smtClean="0"/>
              <a:t>George Rush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05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/>
              <a:t>Attack Model </a:t>
            </a:r>
            <a:r>
              <a:rPr lang="en-US" dirty="0" smtClean="0"/>
              <a:t>(Results)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loss</a:t>
            </a:r>
          </a:p>
          <a:p>
            <a:pPr lvl="1"/>
            <a:r>
              <a:rPr lang="en-US" dirty="0" smtClean="0"/>
              <a:t>Packets never reach their destination.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Energy loss</a:t>
            </a:r>
          </a:p>
          <a:p>
            <a:pPr lvl="1"/>
            <a:r>
              <a:rPr lang="en-US" dirty="0" smtClean="0"/>
              <a:t>Nodes waste energy on radio communication.</a:t>
            </a:r>
            <a:endParaRPr lang="en-US" dirty="0"/>
          </a:p>
        </p:txBody>
      </p:sp>
      <p:pic>
        <p:nvPicPr>
          <p:cNvPr id="1026" name="Picture 2" descr="battery fast charging anim by Keistuti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350571"/>
            <a:ext cx="1993278" cy="73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ell Site Transmitter by GR8D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025823"/>
            <a:ext cx="1686945" cy="161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429000" y="5562600"/>
            <a:ext cx="11308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Unread mail icon by jean_victor_bali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322830"/>
            <a:ext cx="872303" cy="62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3352800" y="3392364"/>
            <a:ext cx="11308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Trash Can by And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216" y="3227675"/>
            <a:ext cx="919972" cy="103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6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Defensive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Objective</a:t>
            </a:r>
          </a:p>
          <a:p>
            <a:pPr lvl="1"/>
            <a:r>
              <a:rPr lang="en-US" dirty="0" smtClean="0"/>
              <a:t>Detect whether or not packets reach their destination. Pick a new route if too many packets are being dropped.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Secondary </a:t>
            </a:r>
            <a:r>
              <a:rPr lang="en-US" dirty="0"/>
              <a:t>Objective</a:t>
            </a:r>
            <a:endParaRPr lang="en-US" dirty="0" smtClean="0"/>
          </a:p>
          <a:p>
            <a:pPr lvl="1"/>
            <a:r>
              <a:rPr lang="en-US" dirty="0" smtClean="0"/>
              <a:t>Minimize message complexity in order to reduce network transmissions.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54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32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35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35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Routes in AODV must be periodically refreshed.</a:t>
            </a:r>
          </a:p>
          <a:p>
            <a:r>
              <a:rPr lang="en-US" dirty="0" smtClean="0"/>
              <a:t>Source knows the number of data packets sent, and Destination knows the number received.</a:t>
            </a:r>
          </a:p>
          <a:p>
            <a:pPr lvl="1"/>
            <a:r>
              <a:rPr lang="en-US" dirty="0" smtClean="0"/>
              <a:t>Exchange # of packets sent/received when refreshing routes.</a:t>
            </a:r>
          </a:p>
          <a:p>
            <a:r>
              <a:rPr lang="en-US" dirty="0" smtClean="0"/>
              <a:t>AODV floods the network when establishing routes.</a:t>
            </a:r>
          </a:p>
          <a:p>
            <a:pPr lvl="1"/>
            <a:r>
              <a:rPr lang="en-US" dirty="0" smtClean="0"/>
              <a:t>A polling of the neighbors can be used to detect deception by enemy nodes. Once detected, pick a new route.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28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Minimal changes to AODV.</a:t>
            </a:r>
          </a:p>
          <a:p>
            <a:pPr lvl="1"/>
            <a:r>
              <a:rPr lang="en-US" dirty="0" smtClean="0"/>
              <a:t>Two new integer data fields.</a:t>
            </a:r>
          </a:p>
          <a:p>
            <a:endParaRPr lang="en-US" dirty="0" smtClean="0"/>
          </a:p>
          <a:p>
            <a:r>
              <a:rPr lang="en-US" dirty="0" smtClean="0"/>
              <a:t>Zero encryption required.</a:t>
            </a:r>
          </a:p>
          <a:p>
            <a:pPr lvl="1"/>
            <a:r>
              <a:rPr lang="en-US" dirty="0" smtClean="0"/>
              <a:t>Not computationally intensive.</a:t>
            </a:r>
          </a:p>
          <a:p>
            <a:endParaRPr lang="en-US" dirty="0" smtClean="0"/>
          </a:p>
          <a:p>
            <a:r>
              <a:rPr lang="en-US" dirty="0" smtClean="0"/>
              <a:t>Does not increase message complexity.</a:t>
            </a:r>
          </a:p>
          <a:p>
            <a:pPr lvl="1"/>
            <a:r>
              <a:rPr lang="en-US" dirty="0" smtClean="0"/>
              <a:t>Better battery life.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00800" y="2514600"/>
            <a:ext cx="914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15200" y="2514600"/>
            <a:ext cx="914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Digital Encryption Icon by Dustw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192" y="3505200"/>
            <a:ext cx="11811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6629400" y="3429000"/>
            <a:ext cx="1219200" cy="1257300"/>
          </a:xfrm>
          <a:prstGeom prst="line">
            <a:avLst/>
          </a:prstGeom>
          <a:ln w="793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29400" y="3429000"/>
            <a:ext cx="1295400" cy="1257300"/>
          </a:xfrm>
          <a:prstGeom prst="line">
            <a:avLst/>
          </a:prstGeom>
          <a:ln w="793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lus 15"/>
          <p:cNvSpPr/>
          <p:nvPr/>
        </p:nvSpPr>
        <p:spPr>
          <a:xfrm>
            <a:off x="5791200" y="2476500"/>
            <a:ext cx="457200" cy="4572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6" descr="Unread mail icon by jean_victor_bal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638800"/>
            <a:ext cx="872303" cy="62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272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compare our solution to other techniques for preventing or countering black hole attacks.</a:t>
            </a:r>
          </a:p>
          <a:p>
            <a:r>
              <a:rPr lang="en-US" dirty="0" smtClean="0"/>
              <a:t>Suggested approach: Build a network simulation and test various attack scenarios.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90469" y="546498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23869" y="637938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28669" y="5160188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52469" y="551064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490669" y="557960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67069" y="6265088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52869" y="4844996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97428" y="584598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194556" y="493190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386269" y="596028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33800" y="522914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24430" y="504620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957769" y="571688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48469" y="6135989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505385" y="569358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910269" y="527480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15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Network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 is represented as a graph.</a:t>
            </a:r>
          </a:p>
          <a:p>
            <a:pPr lvl="1"/>
            <a:r>
              <a:rPr lang="en-US" dirty="0" smtClean="0"/>
              <a:t>Edges connect nodes in communication range.</a:t>
            </a:r>
          </a:p>
          <a:p>
            <a:r>
              <a:rPr lang="en-US" dirty="0" smtClean="0"/>
              <a:t>Random nodes are chosen to form routes using AODV. </a:t>
            </a:r>
          </a:p>
          <a:p>
            <a:pPr lvl="1"/>
            <a:r>
              <a:rPr lang="en-US" dirty="0" smtClean="0"/>
              <a:t>Dummy messages are sent one or both ways to simulate data transactions.</a:t>
            </a:r>
          </a:p>
          <a:p>
            <a:r>
              <a:rPr lang="en-US" dirty="0" smtClean="0"/>
              <a:t>Attackers attempt to execute black hole attacks per various scenarios.</a:t>
            </a:r>
          </a:p>
          <a:p>
            <a:r>
              <a:rPr lang="en-US" dirty="0" smtClean="0"/>
              <a:t>Simulation ends after a fixed period of time.</a:t>
            </a:r>
          </a:p>
        </p:txBody>
      </p:sp>
    </p:spTree>
    <p:extLst>
      <p:ext uri="{BB962C8B-B14F-4D97-AF65-F5344CB8AC3E}">
        <p14:creationId xmlns:p14="http://schemas.microsoft.com/office/powerpoint/2010/main" val="230115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Attack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 </a:t>
            </a:r>
            <a:r>
              <a:rPr lang="en-US" dirty="0"/>
              <a:t>black holes occur.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would help test how proposed solutions affect normal network operation. </a:t>
            </a:r>
            <a:endParaRPr lang="en-US" dirty="0" smtClean="0"/>
          </a:p>
          <a:p>
            <a:r>
              <a:rPr lang="en-US" dirty="0"/>
              <a:t>A single black hole is formed.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would show how proposed solutions work under ideal conditions</a:t>
            </a:r>
            <a:r>
              <a:rPr lang="en-US" dirty="0" smtClean="0"/>
              <a:t>.</a:t>
            </a:r>
          </a:p>
          <a:p>
            <a:r>
              <a:rPr lang="en-US" dirty="0"/>
              <a:t>Multiple black holes are formed.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would test what happens when the enemy has greater capabilities and can further disrupt the network.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869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What is AODV Routing?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Ad-hoc On Demand Distance Vector </a:t>
            </a:r>
            <a:r>
              <a:rPr lang="en-US" dirty="0" smtClean="0"/>
              <a:t>Routing (AODV)</a:t>
            </a:r>
          </a:p>
          <a:p>
            <a:endParaRPr lang="en-US" dirty="0" smtClean="0"/>
          </a:p>
          <a:p>
            <a:r>
              <a:rPr lang="en-US" dirty="0" smtClean="0"/>
              <a:t>This is the </a:t>
            </a:r>
            <a:r>
              <a:rPr lang="en-US" dirty="0"/>
              <a:t>routing protocol used in </a:t>
            </a:r>
            <a:r>
              <a:rPr lang="en-US" dirty="0" smtClean="0"/>
              <a:t>ZigBee, a popular standard for wireless mesh networks.</a:t>
            </a:r>
          </a:p>
          <a:p>
            <a:endParaRPr lang="en-US" dirty="0"/>
          </a:p>
          <a:p>
            <a:r>
              <a:rPr lang="en-US" dirty="0" smtClean="0"/>
              <a:t>A mesh network is a topology in which each node relays data for the network.</a:t>
            </a:r>
          </a:p>
        </p:txBody>
      </p:sp>
    </p:spTree>
    <p:extLst>
      <p:ext uri="{BB962C8B-B14F-4D97-AF65-F5344CB8AC3E}">
        <p14:creationId xmlns:p14="http://schemas.microsoft.com/office/powerpoint/2010/main" val="212068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Evaluation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main concerns:</a:t>
            </a:r>
          </a:p>
          <a:p>
            <a:pPr lvl="1"/>
            <a:r>
              <a:rPr lang="en-US" dirty="0" smtClean="0"/>
              <a:t>Number of lost messages (</a:t>
            </a:r>
            <a:r>
              <a:rPr lang="en-US" i="1" dirty="0" smtClean="0"/>
              <a:t>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Message complexity of proposed solution (</a:t>
            </a:r>
            <a:r>
              <a:rPr lang="en-US" i="1" dirty="0" smtClean="0"/>
              <a:t>M</a:t>
            </a:r>
            <a:r>
              <a:rPr lang="en-US" dirty="0" smtClean="0"/>
              <a:t>)</a:t>
            </a:r>
          </a:p>
          <a:p>
            <a:r>
              <a:rPr lang="en-US" dirty="0" smtClean="0"/>
              <a:t>Minimizing </a:t>
            </a:r>
            <a:r>
              <a:rPr lang="en-US" i="1" dirty="0" smtClean="0"/>
              <a:t>L</a:t>
            </a:r>
            <a:r>
              <a:rPr lang="en-US" dirty="0" smtClean="0"/>
              <a:t> increases availability.</a:t>
            </a:r>
          </a:p>
          <a:p>
            <a:r>
              <a:rPr lang="en-US" dirty="0" smtClean="0"/>
              <a:t>Minimizing </a:t>
            </a:r>
            <a:r>
              <a:rPr lang="en-US" i="1" dirty="0" smtClean="0"/>
              <a:t>M</a:t>
            </a:r>
            <a:r>
              <a:rPr lang="en-US" dirty="0" smtClean="0"/>
              <a:t> decreases power usage.</a:t>
            </a:r>
          </a:p>
          <a:p>
            <a:r>
              <a:rPr lang="en-US" dirty="0" smtClean="0"/>
              <a:t>The end user can prioritize either one if we view this as a </a:t>
            </a:r>
            <a:r>
              <a:rPr lang="en-US" dirty="0" smtClean="0">
                <a:solidFill>
                  <a:schemeClr val="accent1"/>
                </a:solidFill>
              </a:rPr>
              <a:t>multi-objective problem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means the user can decide the relative weight of both metrics.</a:t>
            </a:r>
          </a:p>
        </p:txBody>
      </p:sp>
    </p:spTree>
    <p:extLst>
      <p:ext uri="{BB962C8B-B14F-4D97-AF65-F5344CB8AC3E}">
        <p14:creationId xmlns:p14="http://schemas.microsoft.com/office/powerpoint/2010/main" val="3048697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Images </a:t>
            </a:r>
            <a:r>
              <a:rPr lang="en-US" dirty="0" smtClean="0"/>
              <a:t>from openclipart.org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9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How does AODV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610600" cy="1103376"/>
          </a:xfrm>
        </p:spPr>
        <p:txBody>
          <a:bodyPr/>
          <a:lstStyle/>
          <a:p>
            <a:r>
              <a:rPr lang="en-US" dirty="0" smtClean="0"/>
              <a:t>Original sender broadcasts Route Request (RREQ).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57400" y="577298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9400" y="415640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12229" y="523970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81600" y="32537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46464" y="33730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5029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619053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19095" y="590679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096000" y="412293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524000" y="4637992"/>
            <a:ext cx="228600" cy="228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162800" y="435153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3" idx="7"/>
            <a:endCxn id="7" idx="2"/>
          </p:cNvCxnSpPr>
          <p:nvPr/>
        </p:nvCxnSpPr>
        <p:spPr>
          <a:xfrm flipV="1">
            <a:off x="1719122" y="4270708"/>
            <a:ext cx="1100278" cy="40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4"/>
            <a:endCxn id="5" idx="1"/>
          </p:cNvCxnSpPr>
          <p:nvPr/>
        </p:nvCxnSpPr>
        <p:spPr>
          <a:xfrm>
            <a:off x="1638300" y="4866592"/>
            <a:ext cx="452578" cy="939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188422" y="3352800"/>
            <a:ext cx="3011978" cy="2819400"/>
          </a:xfrm>
          <a:prstGeom prst="ellipse">
            <a:avLst/>
          </a:prstGeom>
          <a:noFill/>
          <a:ln w="3175">
            <a:solidFill>
              <a:srgbClr val="92D050">
                <a:alpha val="45000"/>
              </a:srgbClr>
            </a:solidFill>
            <a:prstDash val="soli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1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How does AODV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610600" cy="1103376"/>
          </a:xfrm>
        </p:spPr>
        <p:txBody>
          <a:bodyPr/>
          <a:lstStyle/>
          <a:p>
            <a:r>
              <a:rPr lang="en-US" dirty="0" smtClean="0"/>
              <a:t>Intermediate nodes propagate RREQ.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57400" y="577298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9400" y="415640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12229" y="523970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81600" y="32537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46464" y="33730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5029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619053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19095" y="590679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096000" y="412293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524000" y="4637992"/>
            <a:ext cx="228600" cy="228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162800" y="435153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3" idx="7"/>
            <a:endCxn id="7" idx="2"/>
          </p:cNvCxnSpPr>
          <p:nvPr/>
        </p:nvCxnSpPr>
        <p:spPr>
          <a:xfrm flipV="1">
            <a:off x="1719122" y="4270708"/>
            <a:ext cx="1100278" cy="40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4"/>
            <a:endCxn id="5" idx="1"/>
          </p:cNvCxnSpPr>
          <p:nvPr/>
        </p:nvCxnSpPr>
        <p:spPr>
          <a:xfrm>
            <a:off x="1638300" y="4866592"/>
            <a:ext cx="452578" cy="939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7"/>
            <a:endCxn id="10" idx="3"/>
          </p:cNvCxnSpPr>
          <p:nvPr/>
        </p:nvCxnSpPr>
        <p:spPr>
          <a:xfrm flipV="1">
            <a:off x="3014522" y="3568169"/>
            <a:ext cx="765420" cy="62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  <a:endCxn id="13" idx="1"/>
          </p:cNvCxnSpPr>
          <p:nvPr/>
        </p:nvCxnSpPr>
        <p:spPr>
          <a:xfrm>
            <a:off x="3014522" y="4351530"/>
            <a:ext cx="1286156" cy="71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5" idx="2"/>
          </p:cNvCxnSpPr>
          <p:nvPr/>
        </p:nvCxnSpPr>
        <p:spPr>
          <a:xfrm>
            <a:off x="2286000" y="5887284"/>
            <a:ext cx="1033095" cy="13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6"/>
            <a:endCxn id="9" idx="2"/>
          </p:cNvCxnSpPr>
          <p:nvPr/>
        </p:nvCxnSpPr>
        <p:spPr>
          <a:xfrm flipV="1">
            <a:off x="3975064" y="3368015"/>
            <a:ext cx="1206536" cy="11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5"/>
            <a:endCxn id="21" idx="1"/>
          </p:cNvCxnSpPr>
          <p:nvPr/>
        </p:nvCxnSpPr>
        <p:spPr>
          <a:xfrm>
            <a:off x="5376722" y="3448837"/>
            <a:ext cx="752756" cy="70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6"/>
            <a:endCxn id="8" idx="2"/>
          </p:cNvCxnSpPr>
          <p:nvPr/>
        </p:nvCxnSpPr>
        <p:spPr>
          <a:xfrm>
            <a:off x="4495800" y="5143500"/>
            <a:ext cx="1216429" cy="21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5"/>
            <a:endCxn id="14" idx="1"/>
          </p:cNvCxnSpPr>
          <p:nvPr/>
        </p:nvCxnSpPr>
        <p:spPr>
          <a:xfrm>
            <a:off x="5907351" y="5434829"/>
            <a:ext cx="831727" cy="78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5"/>
            <a:endCxn id="24" idx="2"/>
          </p:cNvCxnSpPr>
          <p:nvPr/>
        </p:nvCxnSpPr>
        <p:spPr>
          <a:xfrm>
            <a:off x="6291122" y="4318052"/>
            <a:ext cx="871678" cy="14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4"/>
            <a:endCxn id="8" idx="7"/>
          </p:cNvCxnSpPr>
          <p:nvPr/>
        </p:nvCxnSpPr>
        <p:spPr>
          <a:xfrm flipH="1">
            <a:off x="5907351" y="4351530"/>
            <a:ext cx="302949" cy="92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0"/>
            <a:endCxn id="21" idx="3"/>
          </p:cNvCxnSpPr>
          <p:nvPr/>
        </p:nvCxnSpPr>
        <p:spPr>
          <a:xfrm flipV="1">
            <a:off x="5826529" y="4318052"/>
            <a:ext cx="302949" cy="92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5" idx="7"/>
            <a:endCxn id="13" idx="4"/>
          </p:cNvCxnSpPr>
          <p:nvPr/>
        </p:nvCxnSpPr>
        <p:spPr>
          <a:xfrm flipV="1">
            <a:off x="3514217" y="5257800"/>
            <a:ext cx="867283" cy="682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1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How does AODV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610600" cy="1103376"/>
          </a:xfrm>
        </p:spPr>
        <p:txBody>
          <a:bodyPr/>
          <a:lstStyle/>
          <a:p>
            <a:r>
              <a:rPr lang="en-US" dirty="0" smtClean="0"/>
              <a:t>Destination node sends Request Reply (RREP) back to sender for each RREQ.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57400" y="577298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9400" y="415640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12229" y="523970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81600" y="32537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46464" y="33730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5029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619053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19095" y="590679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096000" y="412293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524000" y="4637992"/>
            <a:ext cx="228600" cy="228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162800" y="435153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3" idx="7"/>
            <a:endCxn id="7" idx="2"/>
          </p:cNvCxnSpPr>
          <p:nvPr/>
        </p:nvCxnSpPr>
        <p:spPr>
          <a:xfrm flipV="1">
            <a:off x="1719122" y="4270708"/>
            <a:ext cx="1100278" cy="40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4"/>
            <a:endCxn id="5" idx="1"/>
          </p:cNvCxnSpPr>
          <p:nvPr/>
        </p:nvCxnSpPr>
        <p:spPr>
          <a:xfrm>
            <a:off x="1638300" y="4866592"/>
            <a:ext cx="452578" cy="939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7"/>
            <a:endCxn id="10" idx="3"/>
          </p:cNvCxnSpPr>
          <p:nvPr/>
        </p:nvCxnSpPr>
        <p:spPr>
          <a:xfrm flipV="1">
            <a:off x="3014522" y="3568169"/>
            <a:ext cx="765420" cy="62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  <a:endCxn id="13" idx="1"/>
          </p:cNvCxnSpPr>
          <p:nvPr/>
        </p:nvCxnSpPr>
        <p:spPr>
          <a:xfrm>
            <a:off x="3014522" y="4351530"/>
            <a:ext cx="1286156" cy="71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5" idx="2"/>
          </p:cNvCxnSpPr>
          <p:nvPr/>
        </p:nvCxnSpPr>
        <p:spPr>
          <a:xfrm>
            <a:off x="2286000" y="5887284"/>
            <a:ext cx="1033095" cy="13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6"/>
            <a:endCxn id="9" idx="2"/>
          </p:cNvCxnSpPr>
          <p:nvPr/>
        </p:nvCxnSpPr>
        <p:spPr>
          <a:xfrm flipV="1">
            <a:off x="3975064" y="3368015"/>
            <a:ext cx="1206536" cy="11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5"/>
            <a:endCxn id="21" idx="1"/>
          </p:cNvCxnSpPr>
          <p:nvPr/>
        </p:nvCxnSpPr>
        <p:spPr>
          <a:xfrm>
            <a:off x="5376722" y="3448837"/>
            <a:ext cx="752756" cy="70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6"/>
            <a:endCxn id="8" idx="2"/>
          </p:cNvCxnSpPr>
          <p:nvPr/>
        </p:nvCxnSpPr>
        <p:spPr>
          <a:xfrm>
            <a:off x="4495800" y="5143500"/>
            <a:ext cx="1216429" cy="21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5"/>
            <a:endCxn id="14" idx="1"/>
          </p:cNvCxnSpPr>
          <p:nvPr/>
        </p:nvCxnSpPr>
        <p:spPr>
          <a:xfrm>
            <a:off x="5907351" y="5434829"/>
            <a:ext cx="831727" cy="78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5"/>
            <a:endCxn id="24" idx="2"/>
          </p:cNvCxnSpPr>
          <p:nvPr/>
        </p:nvCxnSpPr>
        <p:spPr>
          <a:xfrm>
            <a:off x="6291122" y="4318052"/>
            <a:ext cx="871678" cy="14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4"/>
            <a:endCxn id="8" idx="7"/>
          </p:cNvCxnSpPr>
          <p:nvPr/>
        </p:nvCxnSpPr>
        <p:spPr>
          <a:xfrm flipH="1">
            <a:off x="5907351" y="4351530"/>
            <a:ext cx="302949" cy="92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0"/>
            <a:endCxn id="21" idx="3"/>
          </p:cNvCxnSpPr>
          <p:nvPr/>
        </p:nvCxnSpPr>
        <p:spPr>
          <a:xfrm flipV="1">
            <a:off x="5826529" y="4318052"/>
            <a:ext cx="302949" cy="92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5" idx="7"/>
            <a:endCxn id="13" idx="4"/>
          </p:cNvCxnSpPr>
          <p:nvPr/>
        </p:nvCxnSpPr>
        <p:spPr>
          <a:xfrm flipV="1">
            <a:off x="3514217" y="5257800"/>
            <a:ext cx="867283" cy="682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1" idx="6"/>
          </p:cNvCxnSpPr>
          <p:nvPr/>
        </p:nvCxnSpPr>
        <p:spPr>
          <a:xfrm flipH="1" flipV="1">
            <a:off x="6324600" y="4237230"/>
            <a:ext cx="871678" cy="1477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5"/>
            <a:endCxn id="8" idx="6"/>
          </p:cNvCxnSpPr>
          <p:nvPr/>
        </p:nvCxnSpPr>
        <p:spPr>
          <a:xfrm flipH="1">
            <a:off x="5940829" y="4318052"/>
            <a:ext cx="350293" cy="10359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1"/>
            <a:endCxn id="13" idx="7"/>
          </p:cNvCxnSpPr>
          <p:nvPr/>
        </p:nvCxnSpPr>
        <p:spPr>
          <a:xfrm flipH="1" flipV="1">
            <a:off x="4462322" y="5062678"/>
            <a:ext cx="1283385" cy="21050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0"/>
            <a:endCxn id="7" idx="6"/>
          </p:cNvCxnSpPr>
          <p:nvPr/>
        </p:nvCxnSpPr>
        <p:spPr>
          <a:xfrm flipH="1" flipV="1">
            <a:off x="3048000" y="4270708"/>
            <a:ext cx="1333500" cy="75849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1"/>
            <a:endCxn id="23" idx="0"/>
          </p:cNvCxnSpPr>
          <p:nvPr/>
        </p:nvCxnSpPr>
        <p:spPr>
          <a:xfrm flipH="1">
            <a:off x="1638300" y="4189886"/>
            <a:ext cx="1214578" cy="4481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3" idx="3"/>
            <a:endCxn id="15" idx="0"/>
          </p:cNvCxnSpPr>
          <p:nvPr/>
        </p:nvCxnSpPr>
        <p:spPr>
          <a:xfrm flipH="1">
            <a:off x="3433395" y="5224322"/>
            <a:ext cx="867283" cy="6824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1"/>
            <a:endCxn id="5" idx="7"/>
          </p:cNvCxnSpPr>
          <p:nvPr/>
        </p:nvCxnSpPr>
        <p:spPr>
          <a:xfrm flipH="1" flipV="1">
            <a:off x="2252522" y="5806462"/>
            <a:ext cx="1100051" cy="13381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" idx="0"/>
            <a:endCxn id="23" idx="5"/>
          </p:cNvCxnSpPr>
          <p:nvPr/>
        </p:nvCxnSpPr>
        <p:spPr>
          <a:xfrm flipH="1" flipV="1">
            <a:off x="1719122" y="4833114"/>
            <a:ext cx="452578" cy="9398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1" idx="0"/>
          </p:cNvCxnSpPr>
          <p:nvPr/>
        </p:nvCxnSpPr>
        <p:spPr>
          <a:xfrm flipH="1" flipV="1">
            <a:off x="5410200" y="3368015"/>
            <a:ext cx="800100" cy="7549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9" idx="1"/>
            <a:endCxn id="10" idx="7"/>
          </p:cNvCxnSpPr>
          <p:nvPr/>
        </p:nvCxnSpPr>
        <p:spPr>
          <a:xfrm flipH="1">
            <a:off x="3941586" y="3287193"/>
            <a:ext cx="1273492" cy="1193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0" idx="2"/>
            <a:endCxn id="7" idx="0"/>
          </p:cNvCxnSpPr>
          <p:nvPr/>
        </p:nvCxnSpPr>
        <p:spPr>
          <a:xfrm flipH="1">
            <a:off x="2933700" y="3487347"/>
            <a:ext cx="812764" cy="6690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65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How does AODV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610600" cy="1103376"/>
          </a:xfrm>
        </p:spPr>
        <p:txBody>
          <a:bodyPr/>
          <a:lstStyle/>
          <a:p>
            <a:r>
              <a:rPr lang="en-US" dirty="0" smtClean="0"/>
              <a:t>Sender uses lowest hop-count route to communicate with destination.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57400" y="577298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9400" y="415640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12229" y="523970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81600" y="32537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46464" y="33730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5029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619053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19095" y="590679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096000" y="412293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524000" y="4637992"/>
            <a:ext cx="228600" cy="228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162800" y="435153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3" idx="7"/>
            <a:endCxn id="7" idx="2"/>
          </p:cNvCxnSpPr>
          <p:nvPr/>
        </p:nvCxnSpPr>
        <p:spPr>
          <a:xfrm flipV="1">
            <a:off x="1719122" y="4270708"/>
            <a:ext cx="1100278" cy="400762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5"/>
            <a:endCxn id="13" idx="1"/>
          </p:cNvCxnSpPr>
          <p:nvPr/>
        </p:nvCxnSpPr>
        <p:spPr>
          <a:xfrm>
            <a:off x="3014522" y="4351530"/>
            <a:ext cx="1286156" cy="711148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6"/>
            <a:endCxn id="8" idx="2"/>
          </p:cNvCxnSpPr>
          <p:nvPr/>
        </p:nvCxnSpPr>
        <p:spPr>
          <a:xfrm>
            <a:off x="4495800" y="5143500"/>
            <a:ext cx="1216429" cy="210507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0"/>
            <a:endCxn id="21" idx="3"/>
          </p:cNvCxnSpPr>
          <p:nvPr/>
        </p:nvCxnSpPr>
        <p:spPr>
          <a:xfrm flipV="1">
            <a:off x="5826529" y="4318052"/>
            <a:ext cx="302949" cy="921655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5"/>
            <a:endCxn id="24" idx="2"/>
          </p:cNvCxnSpPr>
          <p:nvPr/>
        </p:nvCxnSpPr>
        <p:spPr>
          <a:xfrm>
            <a:off x="6291122" y="4318052"/>
            <a:ext cx="871678" cy="147778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3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Wormhole Attack </a:t>
            </a:r>
            <a:r>
              <a:rPr lang="en-US" dirty="0" smtClean="0"/>
              <a:t>(Initial Conditions)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or more nodes are </a:t>
            </a:r>
            <a:r>
              <a:rPr lang="en-US" dirty="0" smtClean="0">
                <a:solidFill>
                  <a:srgbClr val="FF0000"/>
                </a:solidFill>
              </a:rPr>
              <a:t>deployed</a:t>
            </a:r>
            <a:r>
              <a:rPr lang="en-US" dirty="0" smtClean="0"/>
              <a:t> by an adversary. </a:t>
            </a:r>
            <a:r>
              <a:rPr lang="en-US" i="1" dirty="0" smtClean="0"/>
              <a:t>Capture is unnecessary.</a:t>
            </a: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762000" y="4343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5257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00200" y="40386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438905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19400" y="5638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05200" y="3657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62200" y="44580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38600" y="51435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24400" y="3723408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68959" y="4724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43600" y="55245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66087" y="38103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257800" y="48387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05331" y="41075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95961" y="39246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829300" y="459530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20000" y="5014401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76916" y="457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81800" y="41532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6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Wormhole </a:t>
            </a:r>
            <a:r>
              <a:rPr lang="en-US" dirty="0" smtClean="0"/>
              <a:t>Attack (</a:t>
            </a:r>
            <a:r>
              <a:rPr lang="en-US" dirty="0"/>
              <a:t>Getting </a:t>
            </a:r>
            <a:r>
              <a:rPr lang="en-US" dirty="0" smtClean="0"/>
              <a:t>Selected)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</a:t>
            </a:r>
            <a:r>
              <a:rPr lang="en-US" dirty="0" smtClean="0"/>
              <a:t> </a:t>
            </a:r>
            <a:r>
              <a:rPr lang="en-US" dirty="0" smtClean="0"/>
              <a:t>pair of </a:t>
            </a:r>
            <a:r>
              <a:rPr lang="en-US" dirty="0" smtClean="0">
                <a:solidFill>
                  <a:srgbClr val="FF0000"/>
                </a:solidFill>
              </a:rPr>
              <a:t>deployed enemy nodes</a:t>
            </a:r>
            <a:r>
              <a:rPr lang="en-US" dirty="0" smtClean="0"/>
              <a:t> creates </a:t>
            </a:r>
            <a:r>
              <a:rPr lang="en-US" dirty="0" smtClean="0"/>
              <a:t>a </a:t>
            </a:r>
            <a:r>
              <a:rPr lang="en-US" dirty="0" smtClean="0"/>
              <a:t>tunnel using long-range directional antennas (to offer the shortest path for many routes).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62000" y="4343400"/>
            <a:ext cx="228600" cy="228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95400" y="5257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00200" y="40386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438905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19400" y="5638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05200" y="3657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62200" y="44580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38600" y="51435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45761" y="3734959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68959" y="4724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43600" y="55245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66087" y="38103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257800" y="48387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05331" y="41075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95961" y="39246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829300" y="4595301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620000" y="5014401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76916" y="457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81800" y="41532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4" idx="6"/>
            <a:endCxn id="6" idx="2"/>
          </p:cNvCxnSpPr>
          <p:nvPr/>
        </p:nvCxnSpPr>
        <p:spPr>
          <a:xfrm flipV="1">
            <a:off x="990600" y="4152900"/>
            <a:ext cx="609600" cy="304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6"/>
            <a:endCxn id="16" idx="1"/>
          </p:cNvCxnSpPr>
          <p:nvPr/>
        </p:nvCxnSpPr>
        <p:spPr>
          <a:xfrm flipV="1">
            <a:off x="4267200" y="4872178"/>
            <a:ext cx="1024078" cy="3856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6"/>
            <a:endCxn id="19" idx="3"/>
          </p:cNvCxnSpPr>
          <p:nvPr/>
        </p:nvCxnSpPr>
        <p:spPr>
          <a:xfrm flipV="1">
            <a:off x="5486400" y="4790423"/>
            <a:ext cx="376378" cy="1625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7"/>
            <a:endCxn id="11" idx="1"/>
          </p:cNvCxnSpPr>
          <p:nvPr/>
        </p:nvCxnSpPr>
        <p:spPr>
          <a:xfrm>
            <a:off x="1795322" y="4072078"/>
            <a:ext cx="2276756" cy="11049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5"/>
            <a:endCxn id="20" idx="1"/>
          </p:cNvCxnSpPr>
          <p:nvPr/>
        </p:nvCxnSpPr>
        <p:spPr>
          <a:xfrm>
            <a:off x="4940883" y="3930081"/>
            <a:ext cx="2712595" cy="11177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19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Black </a:t>
            </a:r>
            <a:r>
              <a:rPr lang="en-US" dirty="0"/>
              <a:t>Hole Attack (Exploitation)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enemy nodes </a:t>
            </a:r>
            <a:r>
              <a:rPr lang="en-US" dirty="0"/>
              <a:t>drop all packets rather than forwarding them.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62000" y="4343400"/>
            <a:ext cx="228600" cy="228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95400" y="5257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00200" y="40386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438905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19400" y="5638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05200" y="3657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62200" y="44580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38600" y="51435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45761" y="3734959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68959" y="4724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43600" y="55245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66087" y="38103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257800" y="48387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05331" y="41075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95961" y="39246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829300" y="4595301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620000" y="5014401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76916" y="457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81800" y="41532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4" idx="6"/>
            <a:endCxn id="6" idx="2"/>
          </p:cNvCxnSpPr>
          <p:nvPr/>
        </p:nvCxnSpPr>
        <p:spPr>
          <a:xfrm flipV="1">
            <a:off x="990600" y="4152900"/>
            <a:ext cx="609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6"/>
            <a:endCxn id="16" idx="1"/>
          </p:cNvCxnSpPr>
          <p:nvPr/>
        </p:nvCxnSpPr>
        <p:spPr>
          <a:xfrm flipV="1">
            <a:off x="4267200" y="4872178"/>
            <a:ext cx="1024078" cy="38562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6"/>
            <a:endCxn id="19" idx="3"/>
          </p:cNvCxnSpPr>
          <p:nvPr/>
        </p:nvCxnSpPr>
        <p:spPr>
          <a:xfrm flipV="1">
            <a:off x="5486400" y="4790423"/>
            <a:ext cx="376378" cy="16257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8" descr="Trash Can by And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931" y="5867400"/>
            <a:ext cx="616508" cy="69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Trash Can by And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760" y="3423587"/>
            <a:ext cx="616508" cy="69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>
            <a:stCxn id="6" idx="0"/>
            <a:endCxn id="32" idx="1"/>
          </p:cNvCxnSpPr>
          <p:nvPr/>
        </p:nvCxnSpPr>
        <p:spPr>
          <a:xfrm flipV="1">
            <a:off x="1714500" y="3771900"/>
            <a:ext cx="570260" cy="26670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4"/>
            <a:endCxn id="31" idx="0"/>
          </p:cNvCxnSpPr>
          <p:nvPr/>
        </p:nvCxnSpPr>
        <p:spPr>
          <a:xfrm flipH="1">
            <a:off x="4142185" y="5372100"/>
            <a:ext cx="10715" cy="49530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5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142</TotalTime>
  <Words>575</Words>
  <Application>Microsoft Office PowerPoint</Application>
  <PresentationFormat>On-screen Show (4:3)</PresentationFormat>
  <Paragraphs>96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Urban</vt:lpstr>
      <vt:lpstr>Defending Against Man-in-the-Middle Attacks on AODV Routing</vt:lpstr>
      <vt:lpstr>What is AODV Routing?</vt:lpstr>
      <vt:lpstr>How does AODV work?</vt:lpstr>
      <vt:lpstr>How does AODV work?</vt:lpstr>
      <vt:lpstr>How does AODV work?</vt:lpstr>
      <vt:lpstr>How does AODV work?</vt:lpstr>
      <vt:lpstr>Wormhole Attack (Initial Conditions)</vt:lpstr>
      <vt:lpstr>Wormhole Attack (Getting Selected)</vt:lpstr>
      <vt:lpstr>Black Hole Attack (Exploitation)</vt:lpstr>
      <vt:lpstr>Attack Model (Results)</vt:lpstr>
      <vt:lpstr>Defensive Goals</vt:lpstr>
      <vt:lpstr>Related Work</vt:lpstr>
      <vt:lpstr>Related Work</vt:lpstr>
      <vt:lpstr>Related Work</vt:lpstr>
      <vt:lpstr>Our Approach</vt:lpstr>
      <vt:lpstr>Advantages</vt:lpstr>
      <vt:lpstr>Evaluation</vt:lpstr>
      <vt:lpstr>Network Simulation</vt:lpstr>
      <vt:lpstr>Attack Scenarios</vt:lpstr>
      <vt:lpstr>Evaluation Metric</vt:lpstr>
      <vt:lpstr>Sources</vt:lpstr>
    </vt:vector>
  </TitlesOfParts>
  <Company>Missouri University of Science and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Rush, George Daniel (S&amp;T-Student)</dc:creator>
  <cp:lastModifiedBy>Rush, George Daniel (S&amp;T-Student)</cp:lastModifiedBy>
  <cp:revision>69</cp:revision>
  <dcterms:created xsi:type="dcterms:W3CDTF">2015-03-23T18:08:42Z</dcterms:created>
  <dcterms:modified xsi:type="dcterms:W3CDTF">2015-05-01T22:17:55Z</dcterms:modified>
</cp:coreProperties>
</file>