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8241D4F-CEAE-4E87-BB6C-9D1407A6238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241D4F-CEAE-4E87-BB6C-9D1407A6238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8241D4F-CEAE-4E87-BB6C-9D1407A6238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8241D4F-CEAE-4E87-BB6C-9D1407A62382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sh_networking" TargetMode="External"/><Relationship Id="rId2" Type="http://schemas.openxmlformats.org/officeDocument/2006/relationships/hyperlink" Target="http://en.wikipedia.org/wiki/ZigBe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Defending Against Man-in-the-Middle Attacks on AODV 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</a:t>
            </a:r>
            <a:r>
              <a:rPr lang="en-US" dirty="0" err="1" smtClean="0"/>
              <a:t>Fallgren</a:t>
            </a:r>
            <a:endParaRPr lang="en-US" dirty="0" smtClean="0"/>
          </a:p>
          <a:p>
            <a:r>
              <a:rPr lang="en-US" dirty="0" smtClean="0"/>
              <a:t>Aaron Pope</a:t>
            </a:r>
          </a:p>
          <a:p>
            <a:r>
              <a:rPr lang="en-US" dirty="0" smtClean="0"/>
              <a:t>George Rush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What is AODV Routing?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Ad-hoc On Demand Distance Vector </a:t>
            </a:r>
            <a:r>
              <a:rPr lang="en-US" dirty="0" smtClean="0"/>
              <a:t>Routing (AODV)</a:t>
            </a:r>
          </a:p>
          <a:p>
            <a:endParaRPr lang="en-US" dirty="0" smtClean="0"/>
          </a:p>
          <a:p>
            <a:r>
              <a:rPr lang="en-US" dirty="0" smtClean="0"/>
              <a:t>This is the </a:t>
            </a:r>
            <a:r>
              <a:rPr lang="en-US" dirty="0"/>
              <a:t>routing protocol used in </a:t>
            </a:r>
            <a:r>
              <a:rPr lang="en-US" dirty="0" smtClean="0"/>
              <a:t>ZigBee, a popular standard for wireless mesh networks.</a:t>
            </a:r>
          </a:p>
          <a:p>
            <a:endParaRPr lang="en-US" dirty="0"/>
          </a:p>
          <a:p>
            <a:r>
              <a:rPr lang="en-US" dirty="0" smtClean="0"/>
              <a:t>A mesh network is a topology in which each node relays data for the network.</a:t>
            </a:r>
          </a:p>
        </p:txBody>
      </p:sp>
    </p:spTree>
    <p:extLst>
      <p:ext uri="{BB962C8B-B14F-4D97-AF65-F5344CB8AC3E}">
        <p14:creationId xmlns:p14="http://schemas.microsoft.com/office/powerpoint/2010/main" val="21206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How does AODV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Attack Model (Initial Conditions)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</a:t>
            </a:r>
            <a:r>
              <a:rPr lang="en-US" i="1" dirty="0" smtClean="0"/>
              <a:t>n </a:t>
            </a:r>
            <a:r>
              <a:rPr lang="en-US" dirty="0" smtClean="0"/>
              <a:t>deployed nodes, one or more are </a:t>
            </a:r>
            <a:r>
              <a:rPr lang="en-US" dirty="0" smtClean="0">
                <a:solidFill>
                  <a:srgbClr val="FF0000"/>
                </a:solidFill>
              </a:rPr>
              <a:t>captured </a:t>
            </a:r>
            <a:r>
              <a:rPr lang="en-US" dirty="0" smtClean="0"/>
              <a:t>by an adversary.</a:t>
            </a:r>
          </a:p>
        </p:txBody>
      </p:sp>
      <p:sp>
        <p:nvSpPr>
          <p:cNvPr id="4" name="Oval 3"/>
          <p:cNvSpPr/>
          <p:nvPr/>
        </p:nvSpPr>
        <p:spPr>
          <a:xfrm>
            <a:off x="762000" y="4343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525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4038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438905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563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62200" y="44580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514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4267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68959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43600" y="55245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66087" y="38103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57800" y="4838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05331" y="41075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95961" y="3924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29300" y="45953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20000" y="501440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76916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81800" y="41532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/>
              <a:t>Attack </a:t>
            </a:r>
            <a:r>
              <a:rPr lang="en-US" dirty="0" smtClean="0"/>
              <a:t>Model (Exploitation)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captured node </a:t>
            </a:r>
            <a:r>
              <a:rPr lang="en-US" dirty="0" smtClean="0"/>
              <a:t>agrees to forward traffic on a route from </a:t>
            </a:r>
            <a:r>
              <a:rPr lang="en-US" dirty="0">
                <a:solidFill>
                  <a:srgbClr val="00B0F0"/>
                </a:solidFill>
              </a:rPr>
              <a:t>Node A </a:t>
            </a:r>
            <a:r>
              <a:rPr lang="en-US" dirty="0"/>
              <a:t>to </a:t>
            </a:r>
            <a:r>
              <a:rPr lang="en-US" dirty="0">
                <a:solidFill>
                  <a:srgbClr val="00B050"/>
                </a:solidFill>
              </a:rPr>
              <a:t>Node 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434340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95400" y="525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4038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438905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563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62200" y="44580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514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4267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68959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43600" y="55245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66087" y="38103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57800" y="4838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05331" y="41075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95961" y="3924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29300" y="4595301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20000" y="501440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76916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81800" y="41532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4" idx="6"/>
            <a:endCxn id="7" idx="2"/>
          </p:cNvCxnSpPr>
          <p:nvPr/>
        </p:nvCxnSpPr>
        <p:spPr>
          <a:xfrm>
            <a:off x="990600" y="4457700"/>
            <a:ext cx="533400" cy="45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6"/>
            <a:endCxn id="10" idx="2"/>
          </p:cNvCxnSpPr>
          <p:nvPr/>
        </p:nvCxnSpPr>
        <p:spPr>
          <a:xfrm>
            <a:off x="1752600" y="4503357"/>
            <a:ext cx="609600" cy="68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6"/>
            <a:endCxn id="17" idx="3"/>
          </p:cNvCxnSpPr>
          <p:nvPr/>
        </p:nvCxnSpPr>
        <p:spPr>
          <a:xfrm flipV="1">
            <a:off x="2590800" y="4302680"/>
            <a:ext cx="1048009" cy="269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7"/>
            <a:endCxn id="18" idx="3"/>
          </p:cNvCxnSpPr>
          <p:nvPr/>
        </p:nvCxnSpPr>
        <p:spPr>
          <a:xfrm flipV="1">
            <a:off x="3800453" y="4119737"/>
            <a:ext cx="128986" cy="21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6"/>
            <a:endCxn id="12" idx="1"/>
          </p:cNvCxnSpPr>
          <p:nvPr/>
        </p:nvCxnSpPr>
        <p:spPr>
          <a:xfrm>
            <a:off x="4124561" y="4038915"/>
            <a:ext cx="633317" cy="26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6"/>
            <a:endCxn id="16" idx="1"/>
          </p:cNvCxnSpPr>
          <p:nvPr/>
        </p:nvCxnSpPr>
        <p:spPr>
          <a:xfrm>
            <a:off x="4953000" y="4381500"/>
            <a:ext cx="338278" cy="490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6"/>
            <a:endCxn id="19" idx="3"/>
          </p:cNvCxnSpPr>
          <p:nvPr/>
        </p:nvCxnSpPr>
        <p:spPr>
          <a:xfrm flipV="1">
            <a:off x="5486400" y="4790423"/>
            <a:ext cx="376378" cy="162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9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/>
              <a:t>Attack </a:t>
            </a:r>
            <a:r>
              <a:rPr lang="en-US" dirty="0" smtClean="0"/>
              <a:t>Model (Exploitation)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captured node </a:t>
            </a:r>
            <a:r>
              <a:rPr lang="en-US" dirty="0" smtClean="0"/>
              <a:t>drops all packets rather than forwarding them.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62000" y="434340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295400" y="525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00200" y="4038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524000" y="438905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19400" y="563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44580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038600" y="514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24400" y="4267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68959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43600" y="55245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66087" y="38103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57800" y="4838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605331" y="41075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95961" y="3924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829300" y="4595301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7620000" y="501440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376916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781800" y="41532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31" idx="6"/>
            <a:endCxn id="36" idx="2"/>
          </p:cNvCxnSpPr>
          <p:nvPr/>
        </p:nvCxnSpPr>
        <p:spPr>
          <a:xfrm>
            <a:off x="990600" y="4457700"/>
            <a:ext cx="533400" cy="45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6"/>
            <a:endCxn id="42" idx="2"/>
          </p:cNvCxnSpPr>
          <p:nvPr/>
        </p:nvCxnSpPr>
        <p:spPr>
          <a:xfrm>
            <a:off x="1752600" y="4503357"/>
            <a:ext cx="609600" cy="68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2" idx="6"/>
            <a:endCxn id="50" idx="3"/>
          </p:cNvCxnSpPr>
          <p:nvPr/>
        </p:nvCxnSpPr>
        <p:spPr>
          <a:xfrm flipV="1">
            <a:off x="2590800" y="4302680"/>
            <a:ext cx="1048009" cy="269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7"/>
            <a:endCxn id="51" idx="3"/>
          </p:cNvCxnSpPr>
          <p:nvPr/>
        </p:nvCxnSpPr>
        <p:spPr>
          <a:xfrm flipV="1">
            <a:off x="3800453" y="4119737"/>
            <a:ext cx="128986" cy="21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6"/>
            <a:endCxn id="45" idx="1"/>
          </p:cNvCxnSpPr>
          <p:nvPr/>
        </p:nvCxnSpPr>
        <p:spPr>
          <a:xfrm>
            <a:off x="4124561" y="4038915"/>
            <a:ext cx="633317" cy="26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/>
              <a:t>Attack Model </a:t>
            </a:r>
            <a:r>
              <a:rPr lang="en-US" dirty="0" smtClean="0"/>
              <a:t>(Results)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loss</a:t>
            </a:r>
          </a:p>
          <a:p>
            <a:pPr lvl="1"/>
            <a:r>
              <a:rPr lang="en-US" dirty="0" smtClean="0"/>
              <a:t>Packets never reach their destination.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Energy loss</a:t>
            </a:r>
          </a:p>
          <a:p>
            <a:pPr lvl="1"/>
            <a:r>
              <a:rPr lang="en-US" dirty="0" smtClean="0"/>
              <a:t>Nodes waste energy on radio communication.</a:t>
            </a:r>
            <a:endParaRPr lang="en-US" dirty="0"/>
          </a:p>
        </p:txBody>
      </p:sp>
      <p:pic>
        <p:nvPicPr>
          <p:cNvPr id="1026" name="Picture 2" descr="battery fast charging anim by Keistu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350571"/>
            <a:ext cx="1993278" cy="73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ll Site Transmitter by GR8D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5823"/>
            <a:ext cx="1686945" cy="16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429000" y="5562600"/>
            <a:ext cx="11308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Unread mail icon by jean_victor_bal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22830"/>
            <a:ext cx="872303" cy="62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352800" y="3392364"/>
            <a:ext cx="11308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Trash Can by And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16" y="3227675"/>
            <a:ext cx="919972" cy="103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Defensive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Objective</a:t>
            </a:r>
          </a:p>
          <a:p>
            <a:pPr lvl="1"/>
            <a:r>
              <a:rPr lang="en-US" dirty="0" smtClean="0"/>
              <a:t>Ensure that packets reach their destination if it is possible to do so.</a:t>
            </a:r>
          </a:p>
          <a:p>
            <a:pPr lvl="1"/>
            <a:endParaRPr lang="en-US" dirty="0"/>
          </a:p>
          <a:p>
            <a:r>
              <a:rPr lang="en-US" dirty="0" smtClean="0"/>
              <a:t>Secondary </a:t>
            </a:r>
            <a:r>
              <a:rPr lang="en-US" dirty="0"/>
              <a:t>Objective</a:t>
            </a:r>
            <a:endParaRPr lang="en-US" dirty="0" smtClean="0"/>
          </a:p>
          <a:p>
            <a:pPr lvl="1"/>
            <a:r>
              <a:rPr lang="en-US" dirty="0" smtClean="0"/>
              <a:t>Minimize message complexity in order to reduce network transmissions.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Perkins, Charles E., and Elizabeth M. Royer. "Ad-hoc on-demand distance vector routing." </a:t>
            </a:r>
            <a:r>
              <a:rPr lang="en-US" i="1" dirty="0"/>
              <a:t>Mobile Computing Systems and Applications, 1999. Proceedings. WMCSA'99. Second IEEE Workshop on</a:t>
            </a:r>
            <a:r>
              <a:rPr lang="en-US" dirty="0"/>
              <a:t>. IEEE, 1999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en.wikipedia.org/wiki/ZigBee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en.wikipedia.org/wiki/Mesh_networking</a:t>
            </a:r>
            <a:endParaRPr lang="en-US" dirty="0" smtClean="0"/>
          </a:p>
          <a:p>
            <a:r>
              <a:rPr lang="en-US" dirty="0" smtClean="0"/>
              <a:t>Images from openclipart.org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9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62</TotalTime>
  <Words>198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Defending Against Man-in-the-Middle Attacks on AODV Routing</vt:lpstr>
      <vt:lpstr>What is AODV Routing?</vt:lpstr>
      <vt:lpstr>How does AODV work?</vt:lpstr>
      <vt:lpstr>Attack Model (Initial Conditions)</vt:lpstr>
      <vt:lpstr>Attack Model (Exploitation)</vt:lpstr>
      <vt:lpstr>Attack Model (Exploitation)</vt:lpstr>
      <vt:lpstr>Attack Model (Results)</vt:lpstr>
      <vt:lpstr>Defensive Goals</vt:lpstr>
      <vt:lpstr>Sources</vt:lpstr>
    </vt:vector>
  </TitlesOfParts>
  <Company>Missouri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Rush, George Daniel (S&amp;T-Student)</dc:creator>
  <cp:lastModifiedBy>Rush, George Daniel (S&amp;T-Student)</cp:lastModifiedBy>
  <cp:revision>31</cp:revision>
  <dcterms:created xsi:type="dcterms:W3CDTF">2015-03-23T18:08:42Z</dcterms:created>
  <dcterms:modified xsi:type="dcterms:W3CDTF">2015-03-23T20:01:14Z</dcterms:modified>
</cp:coreProperties>
</file>