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0" r:id="rId8"/>
    <p:sldId id="261" r:id="rId9"/>
    <p:sldId id="270" r:id="rId10"/>
    <p:sldId id="263" r:id="rId11"/>
    <p:sldId id="264" r:id="rId12"/>
    <p:sldId id="262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h_networking" TargetMode="External"/><Relationship Id="rId2" Type="http://schemas.openxmlformats.org/officeDocument/2006/relationships/hyperlink" Target="http://en.wikipedia.org/wiki/ZigB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Defending Against Man-in-the-Middle Attacks on AODV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Fallgren</a:t>
            </a:r>
            <a:endParaRPr lang="en-US" dirty="0" smtClean="0"/>
          </a:p>
          <a:p>
            <a:r>
              <a:rPr lang="en-US" dirty="0" smtClean="0"/>
              <a:t>Aaron Pope</a:t>
            </a:r>
          </a:p>
          <a:p>
            <a:r>
              <a:rPr lang="en-US" dirty="0" smtClean="0"/>
              <a:t>George 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drops all packets rather than forwarding them.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31" idx="6"/>
            <a:endCxn id="36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6"/>
            <a:endCxn id="42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6"/>
            <a:endCxn id="50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7"/>
            <a:endCxn id="51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6"/>
            <a:endCxn id="45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Model </a:t>
            </a:r>
            <a:r>
              <a:rPr lang="en-US" dirty="0" smtClean="0"/>
              <a:t>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Packets never reach their destination.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loss</a:t>
            </a:r>
          </a:p>
          <a:p>
            <a:pPr lvl="1"/>
            <a:r>
              <a:rPr lang="en-US" dirty="0" smtClean="0"/>
              <a:t>Nodes waste energy on radio communication.</a:t>
            </a:r>
            <a:endParaRPr lang="en-US" dirty="0"/>
          </a:p>
        </p:txBody>
      </p:sp>
      <p:pic>
        <p:nvPicPr>
          <p:cNvPr id="1026" name="Picture 2" descr="battery fast charging anim by Keistu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50571"/>
            <a:ext cx="1993278" cy="7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Site Transmitter by GR8D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5823"/>
            <a:ext cx="1686945" cy="16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55626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read mail icon by jean_victor_bal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283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2800" y="3392364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rash Can by 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6" y="3227675"/>
            <a:ext cx="919972" cy="1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Defensive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Ensure that packets reach their destination if it is possible to do so.</a:t>
            </a:r>
          </a:p>
          <a:p>
            <a:pPr lvl="1"/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Objective</a:t>
            </a:r>
            <a:endParaRPr lang="en-US" dirty="0" smtClean="0"/>
          </a:p>
          <a:p>
            <a:pPr lvl="1"/>
            <a:r>
              <a:rPr lang="en-US" dirty="0" smtClean="0"/>
              <a:t>Minimize message complexity in order to reduce network transmissions.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Perkins, Charles E., and Elizabeth M. Royer. "Ad-hoc on-demand distance vector routing." </a:t>
            </a:r>
            <a:r>
              <a:rPr lang="en-US" i="1" dirty="0"/>
              <a:t>Mobile Computing Systems and Applications, 1999. Proceedings. WMCSA'99. Second IEEE Workshop on</a:t>
            </a:r>
            <a:r>
              <a:rPr lang="en-US" dirty="0"/>
              <a:t>. IEEE, 1999</a:t>
            </a:r>
            <a:r>
              <a:rPr lang="en-US" dirty="0" smtClean="0"/>
              <a:t>.</a:t>
            </a:r>
          </a:p>
          <a:p>
            <a:r>
              <a:rPr lang="en-US" dirty="0"/>
              <a:t>Tseng, Chin-Yang, et al. "A specification-based intrusion detection system for AODV." </a:t>
            </a:r>
            <a:r>
              <a:rPr lang="en-US" i="1" dirty="0"/>
              <a:t>Proceedings of the 1st ACM workshop on Security of ad hoc and sensor networks</a:t>
            </a:r>
            <a:r>
              <a:rPr lang="en-US" dirty="0"/>
              <a:t>. ACM, 2003.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en.wikipedia.org/wiki/ZigBee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en.wikipedia.org/wiki/Mesh_networking</a:t>
            </a:r>
            <a:endParaRPr lang="en-US" dirty="0" smtClean="0"/>
          </a:p>
          <a:p>
            <a:r>
              <a:rPr lang="en-US" dirty="0" smtClean="0"/>
              <a:t>Images from openclipart.org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What is AODV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On Demand Distance Vector </a:t>
            </a:r>
            <a:r>
              <a:rPr lang="en-US" dirty="0" smtClean="0"/>
              <a:t>Routing (AODV)</a:t>
            </a:r>
          </a:p>
          <a:p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/>
              <a:t>routing protocol used in </a:t>
            </a:r>
            <a:r>
              <a:rPr lang="en-US" dirty="0" smtClean="0"/>
              <a:t>ZigBee, a popular standard for wireless mesh networks.</a:t>
            </a:r>
          </a:p>
          <a:p>
            <a:endParaRPr lang="en-US" dirty="0"/>
          </a:p>
          <a:p>
            <a:r>
              <a:rPr lang="en-US" dirty="0" smtClean="0"/>
              <a:t>A mesh network is a topology in which each node relays data for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20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Original sender broadcasts Route Request (RREQ).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88422" y="3352800"/>
            <a:ext cx="3011978" cy="2819400"/>
          </a:xfrm>
          <a:prstGeom prst="ellipse">
            <a:avLst/>
          </a:prstGeom>
          <a:noFill/>
          <a:ln w="3175">
            <a:solidFill>
              <a:srgbClr val="92D050">
                <a:alpha val="4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Intermediate nodes propagate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Destination node sends Request Reply (RREP) back to sender for each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1" idx="6"/>
          </p:cNvCxnSpPr>
          <p:nvPr/>
        </p:nvCxnSpPr>
        <p:spPr>
          <a:xfrm flipH="1" flipV="1">
            <a:off x="6324600" y="4237230"/>
            <a:ext cx="871678" cy="147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8" idx="6"/>
          </p:cNvCxnSpPr>
          <p:nvPr/>
        </p:nvCxnSpPr>
        <p:spPr>
          <a:xfrm flipH="1">
            <a:off x="5940829" y="4318052"/>
            <a:ext cx="350293" cy="103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3" idx="7"/>
          </p:cNvCxnSpPr>
          <p:nvPr/>
        </p:nvCxnSpPr>
        <p:spPr>
          <a:xfrm flipH="1" flipV="1">
            <a:off x="4462322" y="5062678"/>
            <a:ext cx="1283385" cy="2105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6"/>
          </p:cNvCxnSpPr>
          <p:nvPr/>
        </p:nvCxnSpPr>
        <p:spPr>
          <a:xfrm flipH="1" flipV="1">
            <a:off x="3048000" y="4270708"/>
            <a:ext cx="1333500" cy="758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3" idx="0"/>
          </p:cNvCxnSpPr>
          <p:nvPr/>
        </p:nvCxnSpPr>
        <p:spPr>
          <a:xfrm flipH="1">
            <a:off x="1638300" y="4189886"/>
            <a:ext cx="1214578" cy="448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5" idx="0"/>
          </p:cNvCxnSpPr>
          <p:nvPr/>
        </p:nvCxnSpPr>
        <p:spPr>
          <a:xfrm flipH="1">
            <a:off x="3433395" y="5224322"/>
            <a:ext cx="867283" cy="682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1"/>
            <a:endCxn id="5" idx="7"/>
          </p:cNvCxnSpPr>
          <p:nvPr/>
        </p:nvCxnSpPr>
        <p:spPr>
          <a:xfrm flipH="1" flipV="1">
            <a:off x="2252522" y="5806462"/>
            <a:ext cx="1100051" cy="133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23" idx="5"/>
          </p:cNvCxnSpPr>
          <p:nvPr/>
        </p:nvCxnSpPr>
        <p:spPr>
          <a:xfrm flipH="1" flipV="1">
            <a:off x="1719122" y="4833114"/>
            <a:ext cx="452578" cy="939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</p:cNvCxnSpPr>
          <p:nvPr/>
        </p:nvCxnSpPr>
        <p:spPr>
          <a:xfrm flipH="1" flipV="1">
            <a:off x="5410200" y="3368015"/>
            <a:ext cx="800100" cy="7549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1"/>
            <a:endCxn id="10" idx="7"/>
          </p:cNvCxnSpPr>
          <p:nvPr/>
        </p:nvCxnSpPr>
        <p:spPr>
          <a:xfrm flipH="1">
            <a:off x="3941586" y="3287193"/>
            <a:ext cx="1273492" cy="11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7" idx="0"/>
          </p:cNvCxnSpPr>
          <p:nvPr/>
        </p:nvCxnSpPr>
        <p:spPr>
          <a:xfrm flipH="1">
            <a:off x="2933700" y="3487347"/>
            <a:ext cx="812764" cy="6690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Sender uses lowest hop-count route to communicate with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Attack Model (Initial Conditions)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i="1" dirty="0" smtClean="0"/>
              <a:t>n </a:t>
            </a:r>
            <a:r>
              <a:rPr lang="en-US" dirty="0" smtClean="0"/>
              <a:t>deployed nodes, one or more are </a:t>
            </a:r>
            <a:r>
              <a:rPr lang="en-US" dirty="0" smtClean="0">
                <a:solidFill>
                  <a:srgbClr val="FF0000"/>
                </a:solidFill>
              </a:rPr>
              <a:t>captured </a:t>
            </a:r>
            <a:r>
              <a:rPr lang="en-US" dirty="0" smtClean="0"/>
              <a:t>by an adversary.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(Getting Selected)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spoofs the RREP in order to get selected as the shortest path.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7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7"/>
            <a:endCxn id="18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6"/>
            <a:endCxn id="12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6"/>
            <a:endCxn id="16" idx="1"/>
          </p:cNvCxnSpPr>
          <p:nvPr/>
        </p:nvCxnSpPr>
        <p:spPr>
          <a:xfrm>
            <a:off x="4953000" y="4381500"/>
            <a:ext cx="338278" cy="4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3886200"/>
            <a:ext cx="194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</a:t>
            </a:r>
            <a:r>
              <a:rPr lang="en-US" sz="1200" smtClean="0"/>
              <a:t>am Zero </a:t>
            </a:r>
            <a:r>
              <a:rPr lang="en-US" sz="1200" dirty="0" smtClean="0"/>
              <a:t>Hops from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1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(Getting Selected)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pair of </a:t>
            </a:r>
            <a:r>
              <a:rPr lang="en-US" dirty="0" smtClean="0">
                <a:solidFill>
                  <a:srgbClr val="FF0000"/>
                </a:solidFill>
              </a:rPr>
              <a:t>captured nodes </a:t>
            </a:r>
            <a:r>
              <a:rPr lang="en-US" dirty="0" smtClean="0"/>
              <a:t>create a fake tunnel to make it likely that they are selected as the shortest path.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6" idx="2"/>
          </p:cNvCxnSpPr>
          <p:nvPr/>
        </p:nvCxnSpPr>
        <p:spPr>
          <a:xfrm flipV="1">
            <a:off x="990600" y="41529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16" idx="1"/>
          </p:cNvCxnSpPr>
          <p:nvPr/>
        </p:nvCxnSpPr>
        <p:spPr>
          <a:xfrm flipV="1">
            <a:off x="4267200" y="4872178"/>
            <a:ext cx="1024078" cy="385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11" idx="1"/>
          </p:cNvCxnSpPr>
          <p:nvPr/>
        </p:nvCxnSpPr>
        <p:spPr>
          <a:xfrm>
            <a:off x="1795322" y="4072078"/>
            <a:ext cx="2276756" cy="110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5511" y="3967652"/>
            <a:ext cx="10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Fake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1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</TotalTime>
  <Words>297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Urban</vt:lpstr>
      <vt:lpstr>Defending Against Man-in-the-Middle Attacks on AODV Routing</vt:lpstr>
      <vt:lpstr>What is AODV Routing?</vt:lpstr>
      <vt:lpstr>How does AODV work?</vt:lpstr>
      <vt:lpstr>How does AODV work?</vt:lpstr>
      <vt:lpstr>How does AODV work?</vt:lpstr>
      <vt:lpstr>How does AODV work?</vt:lpstr>
      <vt:lpstr>Attack Model (Initial Conditions)</vt:lpstr>
      <vt:lpstr>Attack Model (Getting Selected)</vt:lpstr>
      <vt:lpstr>Attack Model (Getting Selected)</vt:lpstr>
      <vt:lpstr>Attack Model (Exploitation)</vt:lpstr>
      <vt:lpstr>Attack Model (Results)</vt:lpstr>
      <vt:lpstr>Defensive Goals</vt:lpstr>
      <vt:lpstr>Sources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George Daniel (S&amp;T-Student)</dc:creator>
  <cp:lastModifiedBy>firefokz</cp:lastModifiedBy>
  <cp:revision>39</cp:revision>
  <dcterms:created xsi:type="dcterms:W3CDTF">2015-03-23T18:08:42Z</dcterms:created>
  <dcterms:modified xsi:type="dcterms:W3CDTF">2015-03-27T20:46:37Z</dcterms:modified>
</cp:coreProperties>
</file>