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68" r:id="rId6"/>
    <p:sldId id="269" r:id="rId7"/>
    <p:sldId id="260" r:id="rId8"/>
    <p:sldId id="270" r:id="rId9"/>
    <p:sldId id="271" r:id="rId10"/>
    <p:sldId id="264" r:id="rId11"/>
    <p:sldId id="272" r:id="rId12"/>
    <p:sldId id="273" r:id="rId13"/>
    <p:sldId id="274" r:id="rId14"/>
    <p:sldId id="262" r:id="rId15"/>
    <p:sldId id="275" r:id="rId16"/>
    <p:sldId id="276" r:id="rId17"/>
    <p:sldId id="277" r:id="rId18"/>
    <p:sldId id="278" r:id="rId19"/>
    <p:sldId id="280" r:id="rId20"/>
    <p:sldId id="279" r:id="rId21"/>
    <p:sldId id="258"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5" d="100"/>
          <a:sy n="125" d="100"/>
        </p:scale>
        <p:origin x="11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8241D4F-CEAE-4E87-BB6C-9D1407A62382}" type="datetimeFigureOut">
              <a:rPr lang="en-US" smtClean="0"/>
              <a:t>5/2/2015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83A3226-B033-42D1-8906-0BD33834662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41D4F-CEAE-4E87-BB6C-9D1407A62382}"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41D4F-CEAE-4E87-BB6C-9D1407A62382}"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241D4F-CEAE-4E87-BB6C-9D1407A62382}"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241D4F-CEAE-4E87-BB6C-9D1407A62382}" type="datetimeFigureOut">
              <a:rPr lang="en-US" smtClean="0"/>
              <a:t>5/2/2015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41D4F-CEAE-4E87-BB6C-9D1407A62382}"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D8241D4F-CEAE-4E87-BB6C-9D1407A62382}" type="datetimeFigureOut">
              <a:rPr lang="en-US" smtClean="0"/>
              <a:t>5/2/2015</a:t>
            </a:fld>
            <a:endParaRPr lang="en-US"/>
          </a:p>
        </p:txBody>
      </p:sp>
      <p:sp>
        <p:nvSpPr>
          <p:cNvPr id="27" name="Slide Number Placeholder 26"/>
          <p:cNvSpPr>
            <a:spLocks noGrp="1"/>
          </p:cNvSpPr>
          <p:nvPr>
            <p:ph type="sldNum" sz="quarter" idx="11"/>
          </p:nvPr>
        </p:nvSpPr>
        <p:spPr/>
        <p:txBody>
          <a:bodyPr rtlCol="0"/>
          <a:lstStyle/>
          <a:p>
            <a:fld id="{983A3226-B033-42D1-8906-0BD338346626}"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D8241D4F-CEAE-4E87-BB6C-9D1407A62382}" type="datetimeFigureOut">
              <a:rPr lang="en-US" smtClean="0"/>
              <a:t>5/2/2015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83A3226-B033-42D1-8906-0BD3383466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41D4F-CEAE-4E87-BB6C-9D1407A62382}" type="datetimeFigureOut">
              <a:rPr lang="en-US" smtClean="0"/>
              <a:t>5/2/2015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41D4F-CEAE-4E87-BB6C-9D1407A62382}"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241D4F-CEAE-4E87-BB6C-9D1407A62382}" type="datetimeFigureOut">
              <a:rPr lang="en-US" smtClean="0"/>
              <a:t>5/2/2015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3A3226-B033-42D1-8906-0BD3383466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8241D4F-CEAE-4E87-BB6C-9D1407A62382}" type="datetimeFigureOut">
              <a:rPr lang="en-US" smtClean="0"/>
              <a:t>5/2/2015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83A3226-B033-42D1-8906-0BD3383466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Defending Against Black Hole Attacks on AODV Routing</a:t>
            </a:r>
            <a:endParaRPr lang="en-US" dirty="0"/>
          </a:p>
        </p:txBody>
      </p:sp>
      <p:sp>
        <p:nvSpPr>
          <p:cNvPr id="3" name="Subtitle 2"/>
          <p:cNvSpPr>
            <a:spLocks noGrp="1"/>
          </p:cNvSpPr>
          <p:nvPr>
            <p:ph type="subTitle" idx="1"/>
          </p:nvPr>
        </p:nvSpPr>
        <p:spPr/>
        <p:txBody>
          <a:bodyPr/>
          <a:lstStyle/>
          <a:p>
            <a:r>
              <a:rPr lang="en-US" dirty="0" smtClean="0"/>
              <a:t>Andrew </a:t>
            </a:r>
            <a:r>
              <a:rPr lang="en-US" dirty="0" err="1" smtClean="0"/>
              <a:t>Fallgren</a:t>
            </a:r>
            <a:endParaRPr lang="en-US" dirty="0" smtClean="0"/>
          </a:p>
          <a:p>
            <a:r>
              <a:rPr lang="en-US" dirty="0" smtClean="0"/>
              <a:t>Aaron Pope</a:t>
            </a:r>
          </a:p>
          <a:p>
            <a:r>
              <a:rPr lang="en-US" dirty="0" smtClean="0"/>
              <a:t>George Rush</a:t>
            </a:r>
            <a:endParaRPr lang="en-US" dirty="0"/>
          </a:p>
        </p:txBody>
      </p:sp>
    </p:spTree>
    <p:extLst>
      <p:ext uri="{BB962C8B-B14F-4D97-AF65-F5344CB8AC3E}">
        <p14:creationId xmlns:p14="http://schemas.microsoft.com/office/powerpoint/2010/main" val="1015053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a:t>Attack Model </a:t>
            </a:r>
            <a:r>
              <a:rPr lang="en-US" dirty="0" smtClean="0"/>
              <a:t>(Results)</a:t>
            </a:r>
            <a:endParaRPr lang="en-US" dirty="0"/>
          </a:p>
        </p:txBody>
      </p:sp>
      <p:sp>
        <p:nvSpPr>
          <p:cNvPr id="3" name="Content Placeholder 2"/>
          <p:cNvSpPr>
            <a:spLocks noGrp="1"/>
          </p:cNvSpPr>
          <p:nvPr>
            <p:ph idx="1"/>
          </p:nvPr>
        </p:nvSpPr>
        <p:spPr/>
        <p:txBody>
          <a:bodyPr/>
          <a:lstStyle/>
          <a:p>
            <a:r>
              <a:rPr lang="en-US" dirty="0" smtClean="0"/>
              <a:t>Data loss</a:t>
            </a:r>
          </a:p>
          <a:p>
            <a:pPr lvl="1"/>
            <a:r>
              <a:rPr lang="en-US" dirty="0" smtClean="0"/>
              <a:t>Packets never reach their destination.</a:t>
            </a:r>
          </a:p>
          <a:p>
            <a:pPr lvl="1"/>
            <a:endParaRPr lang="en-US" dirty="0" smtClean="0"/>
          </a:p>
          <a:p>
            <a:pPr lvl="1"/>
            <a:endParaRPr lang="en-US" dirty="0" smtClean="0"/>
          </a:p>
          <a:p>
            <a:r>
              <a:rPr lang="en-US" dirty="0" smtClean="0"/>
              <a:t>Energy loss</a:t>
            </a:r>
          </a:p>
          <a:p>
            <a:pPr lvl="1"/>
            <a:r>
              <a:rPr lang="en-US" dirty="0" smtClean="0"/>
              <a:t>Nodes waste energy on radio communication.</a:t>
            </a:r>
            <a:endParaRPr lang="en-US" dirty="0"/>
          </a:p>
        </p:txBody>
      </p:sp>
      <p:pic>
        <p:nvPicPr>
          <p:cNvPr id="1026" name="Picture 2" descr="battery fast charging anim by Keistu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5350571"/>
            <a:ext cx="1993278" cy="7325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ell Site Transmitter by GR8D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5025823"/>
            <a:ext cx="1686945" cy="16138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429000" y="5562600"/>
            <a:ext cx="11308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Unread mail icon by jean_victor_bal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3322830"/>
            <a:ext cx="872303" cy="62369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3352800" y="3392364"/>
            <a:ext cx="11308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Trash Can by And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5216" y="3227675"/>
            <a:ext cx="919972" cy="103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60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Authentication based solutions:</a:t>
            </a:r>
          </a:p>
          <a:p>
            <a:pPr lvl="1"/>
            <a:r>
              <a:rPr lang="en-US" dirty="0" smtClean="0"/>
              <a:t>Examples:</a:t>
            </a:r>
            <a:r>
              <a:rPr lang="en-US" dirty="0" smtClean="0"/>
              <a:t> Adriane, ARAN</a:t>
            </a:r>
          </a:p>
          <a:p>
            <a:pPr lvl="1"/>
            <a:r>
              <a:rPr lang="en-US" dirty="0" smtClean="0"/>
              <a:t>Add encryption to message passing.</a:t>
            </a:r>
            <a:endParaRPr lang="en-US" dirty="0" smtClean="0"/>
          </a:p>
          <a:p>
            <a:pPr lvl="1"/>
            <a:r>
              <a:rPr lang="en-US" dirty="0" smtClean="0"/>
              <a:t>Allows for very secure communication.</a:t>
            </a:r>
          </a:p>
          <a:p>
            <a:pPr lvl="1"/>
            <a:r>
              <a:rPr lang="en-US" dirty="0" smtClean="0"/>
              <a:t>Increases computational overhead on participating nodes.</a:t>
            </a:r>
          </a:p>
          <a:p>
            <a:pPr lvl="1"/>
            <a:r>
              <a:rPr lang="en-US" dirty="0" smtClean="0"/>
              <a:t>Some methods also require centralized authentication.</a:t>
            </a:r>
            <a:endParaRPr lang="en-US" dirty="0" smtClean="0"/>
          </a:p>
          <a:p>
            <a:endParaRPr lang="en-US" dirty="0"/>
          </a:p>
        </p:txBody>
      </p:sp>
    </p:spTree>
    <p:extLst>
      <p:ext uri="{BB962C8B-B14F-4D97-AF65-F5344CB8AC3E}">
        <p14:creationId xmlns:p14="http://schemas.microsoft.com/office/powerpoint/2010/main" val="198033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Statistical intrusion detection systems:</a:t>
            </a:r>
          </a:p>
          <a:p>
            <a:pPr lvl="1"/>
            <a:r>
              <a:rPr lang="en-US" dirty="0" smtClean="0"/>
              <a:t>Monitor normal packet loss due to network congestion.</a:t>
            </a:r>
            <a:endParaRPr lang="en-US" dirty="0" smtClean="0"/>
          </a:p>
          <a:p>
            <a:pPr lvl="1"/>
            <a:r>
              <a:rPr lang="en-US" dirty="0" smtClean="0"/>
              <a:t>Differentiates between normal loss and malicious packet dropping.</a:t>
            </a:r>
          </a:p>
          <a:p>
            <a:pPr lvl="1"/>
            <a:r>
              <a:rPr lang="en-US" dirty="0" smtClean="0"/>
              <a:t>Requires consistent, heavy traffic which might not be present in a lightweight ad hoc network.</a:t>
            </a:r>
            <a:endParaRPr lang="en-US" dirty="0"/>
          </a:p>
        </p:txBody>
      </p:sp>
    </p:spTree>
    <p:extLst>
      <p:ext uri="{BB962C8B-B14F-4D97-AF65-F5344CB8AC3E}">
        <p14:creationId xmlns:p14="http://schemas.microsoft.com/office/powerpoint/2010/main" val="179593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Intrusion detection systems via network monitoring devices:</a:t>
            </a:r>
          </a:p>
          <a:p>
            <a:pPr lvl="1"/>
            <a:r>
              <a:rPr lang="en-US" dirty="0" smtClean="0"/>
              <a:t>Strategically placed devices observe network traffic to identify abnormal behavior.</a:t>
            </a:r>
          </a:p>
          <a:p>
            <a:pPr lvl="1"/>
            <a:r>
              <a:rPr lang="en-US" dirty="0" smtClean="0"/>
              <a:t>Nodes identified as abnormal are communicated to legitimate nodes and avoided.</a:t>
            </a:r>
          </a:p>
          <a:p>
            <a:pPr lvl="1"/>
            <a:r>
              <a:rPr lang="en-US" dirty="0" smtClean="0"/>
              <a:t>This can work well for static networks where security is extremely important.</a:t>
            </a:r>
          </a:p>
          <a:p>
            <a:pPr lvl="1"/>
            <a:r>
              <a:rPr lang="en-US" dirty="0" smtClean="0"/>
              <a:t>Not suited for truly dynamic ad hoc networks.</a:t>
            </a:r>
            <a:endParaRPr lang="en-US" dirty="0"/>
          </a:p>
        </p:txBody>
      </p:sp>
    </p:spTree>
    <p:extLst>
      <p:ext uri="{BB962C8B-B14F-4D97-AF65-F5344CB8AC3E}">
        <p14:creationId xmlns:p14="http://schemas.microsoft.com/office/powerpoint/2010/main" val="179593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Defensive Goals</a:t>
            </a:r>
            <a:endParaRPr lang="en-US" dirty="0"/>
          </a:p>
        </p:txBody>
      </p:sp>
      <p:sp>
        <p:nvSpPr>
          <p:cNvPr id="3" name="Content Placeholder 2"/>
          <p:cNvSpPr>
            <a:spLocks noGrp="1"/>
          </p:cNvSpPr>
          <p:nvPr>
            <p:ph idx="1"/>
          </p:nvPr>
        </p:nvSpPr>
        <p:spPr/>
        <p:txBody>
          <a:bodyPr/>
          <a:lstStyle/>
          <a:p>
            <a:r>
              <a:rPr lang="en-US" dirty="0" smtClean="0"/>
              <a:t>Primary Objective</a:t>
            </a:r>
          </a:p>
          <a:p>
            <a:pPr lvl="1"/>
            <a:r>
              <a:rPr lang="en-US" dirty="0" smtClean="0"/>
              <a:t>Detect whether or not packets reach their destination. Pick a new route if too many packets are being dropped.</a:t>
            </a:r>
          </a:p>
          <a:p>
            <a:pPr lvl="1"/>
            <a:endParaRPr lang="en-US" dirty="0"/>
          </a:p>
          <a:p>
            <a:r>
              <a:rPr lang="en-US" dirty="0" smtClean="0"/>
              <a:t>Secondary </a:t>
            </a:r>
            <a:r>
              <a:rPr lang="en-US" dirty="0"/>
              <a:t>Objective</a:t>
            </a:r>
            <a:endParaRPr lang="en-US" dirty="0" smtClean="0"/>
          </a:p>
          <a:p>
            <a:pPr lvl="1"/>
            <a:r>
              <a:rPr lang="en-US" dirty="0" smtClean="0"/>
              <a:t>Minimize message complexity in order to reduce network transmissions.</a:t>
            </a:r>
            <a:endParaRPr lang="en-US" dirty="0"/>
          </a:p>
        </p:txBody>
      </p:sp>
    </p:spTree>
    <p:extLst>
      <p:ext uri="{BB962C8B-B14F-4D97-AF65-F5344CB8AC3E}">
        <p14:creationId xmlns:p14="http://schemas.microsoft.com/office/powerpoint/2010/main" val="4127542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Routes in AODV must be periodically refreshed.</a:t>
            </a:r>
          </a:p>
          <a:p>
            <a:r>
              <a:rPr lang="en-US" dirty="0" smtClean="0"/>
              <a:t>Source knows the number of data packets sent, and Destination knows the number received.</a:t>
            </a:r>
          </a:p>
          <a:p>
            <a:pPr lvl="1"/>
            <a:r>
              <a:rPr lang="en-US" dirty="0" smtClean="0"/>
              <a:t>Exchange # of packets sent/received when refreshing routes.</a:t>
            </a:r>
          </a:p>
          <a:p>
            <a:r>
              <a:rPr lang="en-US" dirty="0" smtClean="0"/>
              <a:t>AODV floods the network when establishing routes.</a:t>
            </a:r>
          </a:p>
          <a:p>
            <a:pPr lvl="1"/>
            <a:r>
              <a:rPr lang="en-US" dirty="0" smtClean="0"/>
              <a:t>A polling of the neighbors can be used to detect deception by enemy nodes. Once detected, pick a new route.</a:t>
            </a:r>
            <a:endParaRPr lang="en-US" dirty="0"/>
          </a:p>
        </p:txBody>
      </p:sp>
    </p:spTree>
    <p:extLst>
      <p:ext uri="{BB962C8B-B14F-4D97-AF65-F5344CB8AC3E}">
        <p14:creationId xmlns:p14="http://schemas.microsoft.com/office/powerpoint/2010/main" val="88732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Minimal changes to AODV.</a:t>
            </a:r>
          </a:p>
          <a:p>
            <a:pPr lvl="1"/>
            <a:r>
              <a:rPr lang="en-US" dirty="0" smtClean="0"/>
              <a:t>Two new integer data fields.</a:t>
            </a:r>
          </a:p>
          <a:p>
            <a:endParaRPr lang="en-US" dirty="0" smtClean="0"/>
          </a:p>
          <a:p>
            <a:r>
              <a:rPr lang="en-US" dirty="0" smtClean="0"/>
              <a:t>Zero encryption required.</a:t>
            </a:r>
          </a:p>
          <a:p>
            <a:pPr lvl="1"/>
            <a:r>
              <a:rPr lang="en-US" dirty="0" smtClean="0"/>
              <a:t>Not computationally intensive.</a:t>
            </a:r>
          </a:p>
          <a:p>
            <a:endParaRPr lang="en-US" dirty="0" smtClean="0"/>
          </a:p>
          <a:p>
            <a:r>
              <a:rPr lang="en-US" dirty="0" smtClean="0"/>
              <a:t>Does not increase message complexity.</a:t>
            </a:r>
          </a:p>
          <a:p>
            <a:pPr lvl="1"/>
            <a:r>
              <a:rPr lang="en-US" dirty="0" smtClean="0"/>
              <a:t>Better battery life.</a:t>
            </a:r>
            <a:endParaRPr lang="en-US" dirty="0"/>
          </a:p>
        </p:txBody>
      </p:sp>
      <p:sp>
        <p:nvSpPr>
          <p:cNvPr id="4" name="Rectangle 3"/>
          <p:cNvSpPr/>
          <p:nvPr/>
        </p:nvSpPr>
        <p:spPr>
          <a:xfrm>
            <a:off x="6400800" y="2514600"/>
            <a:ext cx="914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a:t>
            </a:r>
            <a:endParaRPr lang="en-US" dirty="0">
              <a:solidFill>
                <a:schemeClr val="tx1"/>
              </a:solidFill>
            </a:endParaRPr>
          </a:p>
        </p:txBody>
      </p:sp>
      <p:sp>
        <p:nvSpPr>
          <p:cNvPr id="5" name="Rectangle 4"/>
          <p:cNvSpPr/>
          <p:nvPr/>
        </p:nvSpPr>
        <p:spPr>
          <a:xfrm>
            <a:off x="7315200" y="2514600"/>
            <a:ext cx="914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Int</a:t>
            </a:r>
            <a:endParaRPr lang="en-US" dirty="0">
              <a:solidFill>
                <a:schemeClr val="tx1"/>
              </a:solidFill>
            </a:endParaRPr>
          </a:p>
        </p:txBody>
      </p:sp>
      <p:pic>
        <p:nvPicPr>
          <p:cNvPr id="1026" name="Picture 2" descr="Digital Encryption Icon by Dustw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1192" y="3505200"/>
            <a:ext cx="1181100" cy="11811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flipV="1">
            <a:off x="6629400" y="3429000"/>
            <a:ext cx="1219200" cy="1257300"/>
          </a:xfrm>
          <a:prstGeom prst="line">
            <a:avLst/>
          </a:prstGeom>
          <a:ln w="793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29400" y="3429000"/>
            <a:ext cx="1295400" cy="1257300"/>
          </a:xfrm>
          <a:prstGeom prst="line">
            <a:avLst/>
          </a:prstGeom>
          <a:ln w="793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Plus 15"/>
          <p:cNvSpPr/>
          <p:nvPr/>
        </p:nvSpPr>
        <p:spPr>
          <a:xfrm>
            <a:off x="5791200" y="2476500"/>
            <a:ext cx="457200" cy="4572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6" descr="Unread mail icon by jean_victor_bal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638800"/>
            <a:ext cx="872303" cy="62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7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We need to compare our solution to other techniques for preventing or countering black hole attacks.</a:t>
            </a:r>
          </a:p>
          <a:p>
            <a:r>
              <a:rPr lang="en-US" dirty="0" smtClean="0"/>
              <a:t>Suggested approach: Build a network simulation and test various attack scenarios.</a:t>
            </a:r>
            <a:endParaRPr lang="en-US" dirty="0"/>
          </a:p>
        </p:txBody>
      </p:sp>
      <p:sp>
        <p:nvSpPr>
          <p:cNvPr id="4" name="Oval 3"/>
          <p:cNvSpPr/>
          <p:nvPr/>
        </p:nvSpPr>
        <p:spPr>
          <a:xfrm>
            <a:off x="890469" y="54649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23869" y="63793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28669" y="516018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2469" y="551064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0669" y="55796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67069" y="626508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52869" y="4844996"/>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97428" y="58459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194556" y="49319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86269" y="59602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33800" y="522914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024430" y="50462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57769" y="571688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748469" y="6135989"/>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505385" y="569358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910269" y="527480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1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Network Simulation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Network is represented as a graph.</a:t>
            </a:r>
          </a:p>
          <a:p>
            <a:pPr lvl="1"/>
            <a:r>
              <a:rPr lang="en-US" dirty="0" smtClean="0"/>
              <a:t>Edges connect nodes in communication range.</a:t>
            </a:r>
          </a:p>
          <a:p>
            <a:r>
              <a:rPr lang="en-US" dirty="0" smtClean="0"/>
              <a:t>Random nodes are chosen to form routes using AODV. </a:t>
            </a:r>
          </a:p>
          <a:p>
            <a:pPr lvl="1"/>
            <a:r>
              <a:rPr lang="en-US" dirty="0" smtClean="0"/>
              <a:t>Dummy messages are sent one or both ways to simulate data transactions.</a:t>
            </a:r>
          </a:p>
          <a:p>
            <a:r>
              <a:rPr lang="en-US" dirty="0" smtClean="0"/>
              <a:t>Attackers attempt to execute black hole attacks per various scenarios.</a:t>
            </a:r>
          </a:p>
          <a:p>
            <a:r>
              <a:rPr lang="en-US" dirty="0" smtClean="0"/>
              <a:t>Simulation ends after a fixed period of time or fixed number of messages.</a:t>
            </a:r>
          </a:p>
        </p:txBody>
      </p:sp>
    </p:spTree>
    <p:extLst>
      <p:ext uri="{BB962C8B-B14F-4D97-AF65-F5344CB8AC3E}">
        <p14:creationId xmlns:p14="http://schemas.microsoft.com/office/powerpoint/2010/main" val="2301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Attack Scenarios</a:t>
            </a:r>
            <a:endParaRPr lang="en-US" dirty="0"/>
          </a:p>
        </p:txBody>
      </p:sp>
      <p:sp>
        <p:nvSpPr>
          <p:cNvPr id="3" name="Content Placeholder 2"/>
          <p:cNvSpPr>
            <a:spLocks noGrp="1"/>
          </p:cNvSpPr>
          <p:nvPr>
            <p:ph idx="1"/>
          </p:nvPr>
        </p:nvSpPr>
        <p:spPr/>
        <p:txBody>
          <a:bodyPr>
            <a:normAutofit lnSpcReduction="10000"/>
          </a:bodyPr>
          <a:lstStyle/>
          <a:p>
            <a:r>
              <a:rPr lang="en-US" dirty="0" smtClean="0"/>
              <a:t>No </a:t>
            </a:r>
            <a:r>
              <a:rPr lang="en-US" dirty="0"/>
              <a:t>black holes occur. </a:t>
            </a:r>
            <a:endParaRPr lang="en-US" dirty="0" smtClean="0"/>
          </a:p>
          <a:p>
            <a:pPr lvl="1"/>
            <a:r>
              <a:rPr lang="en-US" dirty="0" smtClean="0"/>
              <a:t>This </a:t>
            </a:r>
            <a:r>
              <a:rPr lang="en-US" dirty="0"/>
              <a:t>would help test how proposed solutions affect normal network operation. </a:t>
            </a:r>
            <a:endParaRPr lang="en-US" dirty="0" smtClean="0"/>
          </a:p>
          <a:p>
            <a:r>
              <a:rPr lang="en-US" dirty="0"/>
              <a:t>A single black hole is formed. </a:t>
            </a:r>
            <a:endParaRPr lang="en-US" dirty="0" smtClean="0"/>
          </a:p>
          <a:p>
            <a:pPr lvl="1"/>
            <a:r>
              <a:rPr lang="en-US" dirty="0" smtClean="0"/>
              <a:t>This </a:t>
            </a:r>
            <a:r>
              <a:rPr lang="en-US" dirty="0"/>
              <a:t>would show how proposed solutions work under ideal conditions</a:t>
            </a:r>
            <a:r>
              <a:rPr lang="en-US" dirty="0" smtClean="0"/>
              <a:t>.</a:t>
            </a:r>
          </a:p>
          <a:p>
            <a:r>
              <a:rPr lang="en-US" dirty="0"/>
              <a:t>Multiple black holes are formed. </a:t>
            </a:r>
            <a:endParaRPr lang="en-US" dirty="0" smtClean="0"/>
          </a:p>
          <a:p>
            <a:pPr lvl="1"/>
            <a:r>
              <a:rPr lang="en-US" dirty="0" smtClean="0"/>
              <a:t>This </a:t>
            </a:r>
            <a:r>
              <a:rPr lang="en-US" dirty="0"/>
              <a:t>would test what happens when the enemy has greater capabilities and can further disrupt the network.</a:t>
            </a:r>
            <a:endParaRPr lang="en-US" dirty="0" smtClean="0"/>
          </a:p>
        </p:txBody>
      </p:sp>
    </p:spTree>
    <p:extLst>
      <p:ext uri="{BB962C8B-B14F-4D97-AF65-F5344CB8AC3E}">
        <p14:creationId xmlns:p14="http://schemas.microsoft.com/office/powerpoint/2010/main" val="3048697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What is AODV Routing?</a:t>
            </a:r>
            <a:endParaRPr lang="en-US" dirty="0"/>
          </a:p>
        </p:txBody>
      </p:sp>
      <p:sp>
        <p:nvSpPr>
          <p:cNvPr id="3" name="Content Placeholder 2"/>
          <p:cNvSpPr>
            <a:spLocks noGrp="1"/>
          </p:cNvSpPr>
          <p:nvPr>
            <p:ph idx="1"/>
          </p:nvPr>
        </p:nvSpPr>
        <p:spPr/>
        <p:txBody>
          <a:bodyPr/>
          <a:lstStyle/>
          <a:p>
            <a:r>
              <a:rPr lang="en-US" dirty="0"/>
              <a:t>Ad-hoc On Demand Distance Vector </a:t>
            </a:r>
            <a:r>
              <a:rPr lang="en-US" dirty="0" smtClean="0"/>
              <a:t>Routing (AODV)</a:t>
            </a:r>
          </a:p>
          <a:p>
            <a:endParaRPr lang="en-US" dirty="0" smtClean="0"/>
          </a:p>
          <a:p>
            <a:r>
              <a:rPr lang="en-US" dirty="0" smtClean="0"/>
              <a:t>This is the </a:t>
            </a:r>
            <a:r>
              <a:rPr lang="en-US" dirty="0"/>
              <a:t>routing protocol used in </a:t>
            </a:r>
            <a:r>
              <a:rPr lang="en-US" dirty="0" smtClean="0"/>
              <a:t>ZigBee, a popular standard for wireless mesh networks.</a:t>
            </a:r>
          </a:p>
          <a:p>
            <a:endParaRPr lang="en-US" dirty="0"/>
          </a:p>
          <a:p>
            <a:r>
              <a:rPr lang="en-US" dirty="0" smtClean="0"/>
              <a:t>A mesh network is a topology in which each node relays data for the network.</a:t>
            </a:r>
          </a:p>
        </p:txBody>
      </p:sp>
    </p:spTree>
    <p:extLst>
      <p:ext uri="{BB962C8B-B14F-4D97-AF65-F5344CB8AC3E}">
        <p14:creationId xmlns:p14="http://schemas.microsoft.com/office/powerpoint/2010/main" val="2120680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Evaluation Metric</a:t>
            </a:r>
            <a:endParaRPr lang="en-US" dirty="0"/>
          </a:p>
        </p:txBody>
      </p:sp>
      <p:sp>
        <p:nvSpPr>
          <p:cNvPr id="3" name="Content Placeholder 2"/>
          <p:cNvSpPr>
            <a:spLocks noGrp="1"/>
          </p:cNvSpPr>
          <p:nvPr>
            <p:ph idx="1"/>
          </p:nvPr>
        </p:nvSpPr>
        <p:spPr/>
        <p:txBody>
          <a:bodyPr/>
          <a:lstStyle/>
          <a:p>
            <a:r>
              <a:rPr lang="en-US" dirty="0" smtClean="0"/>
              <a:t>Two main concerns:</a:t>
            </a:r>
          </a:p>
          <a:p>
            <a:pPr lvl="1"/>
            <a:r>
              <a:rPr lang="en-US" dirty="0" smtClean="0"/>
              <a:t>Number of lost messages (</a:t>
            </a:r>
            <a:r>
              <a:rPr lang="en-US" i="1" dirty="0" smtClean="0"/>
              <a:t>L</a:t>
            </a:r>
            <a:r>
              <a:rPr lang="en-US" dirty="0" smtClean="0"/>
              <a:t>)</a:t>
            </a:r>
          </a:p>
          <a:p>
            <a:pPr lvl="1"/>
            <a:r>
              <a:rPr lang="en-US" dirty="0" smtClean="0"/>
              <a:t>Message complexity of proposed solution (</a:t>
            </a:r>
            <a:r>
              <a:rPr lang="en-US" i="1" dirty="0" smtClean="0"/>
              <a:t>M</a:t>
            </a:r>
            <a:r>
              <a:rPr lang="en-US" dirty="0" smtClean="0"/>
              <a:t>)</a:t>
            </a:r>
          </a:p>
          <a:p>
            <a:r>
              <a:rPr lang="en-US" dirty="0" smtClean="0"/>
              <a:t>Minimizing </a:t>
            </a:r>
            <a:r>
              <a:rPr lang="en-US" i="1" dirty="0" smtClean="0"/>
              <a:t>L</a:t>
            </a:r>
            <a:r>
              <a:rPr lang="en-US" dirty="0" smtClean="0"/>
              <a:t> increases availability.</a:t>
            </a:r>
          </a:p>
          <a:p>
            <a:r>
              <a:rPr lang="en-US" dirty="0" smtClean="0"/>
              <a:t>Minimizing </a:t>
            </a:r>
            <a:r>
              <a:rPr lang="en-US" i="1" dirty="0" smtClean="0"/>
              <a:t>M</a:t>
            </a:r>
            <a:r>
              <a:rPr lang="en-US" dirty="0" smtClean="0"/>
              <a:t> decreases power usage.</a:t>
            </a:r>
          </a:p>
          <a:p>
            <a:r>
              <a:rPr lang="en-US" dirty="0" smtClean="0"/>
              <a:t>The end user can prioritize either one if we view this as a </a:t>
            </a:r>
            <a:r>
              <a:rPr lang="en-US" dirty="0" smtClean="0">
                <a:solidFill>
                  <a:schemeClr val="accent1"/>
                </a:solidFill>
              </a:rPr>
              <a:t>multi-objective problem</a:t>
            </a:r>
            <a:r>
              <a:rPr lang="en-US" dirty="0" smtClean="0"/>
              <a:t>.</a:t>
            </a:r>
          </a:p>
          <a:p>
            <a:pPr lvl="1"/>
            <a:r>
              <a:rPr lang="en-US" dirty="0" smtClean="0"/>
              <a:t>This means the user can decide the relative weight of both metrics.</a:t>
            </a:r>
          </a:p>
        </p:txBody>
      </p:sp>
    </p:spTree>
    <p:extLst>
      <p:ext uri="{BB962C8B-B14F-4D97-AF65-F5344CB8AC3E}">
        <p14:creationId xmlns:p14="http://schemas.microsoft.com/office/powerpoint/2010/main" val="304869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Y.-C. Hu, A. </a:t>
            </a:r>
            <a:r>
              <a:rPr lang="en-US" dirty="0" err="1"/>
              <a:t>Perrig</a:t>
            </a:r>
            <a:r>
              <a:rPr lang="en-US" dirty="0"/>
              <a:t>, and D. Johnson. Wormhole attacks in wireless networks. Selected Areas in Communications, IEEE Journal on, 24(2):370–380, Feb 2006. </a:t>
            </a:r>
            <a:endParaRPr lang="en-US" dirty="0" smtClean="0"/>
          </a:p>
          <a:p>
            <a:r>
              <a:rPr lang="en-US" dirty="0" smtClean="0"/>
              <a:t>Y</a:t>
            </a:r>
            <a:r>
              <a:rPr lang="en-US" dirty="0"/>
              <a:t>.-C. Hu, A. </a:t>
            </a:r>
            <a:r>
              <a:rPr lang="en-US" dirty="0" err="1"/>
              <a:t>Perrig</a:t>
            </a:r>
            <a:r>
              <a:rPr lang="en-US" dirty="0"/>
              <a:t>, and D. B. Johnson. Ariadne: A secure on-demand routing protocol for ad hoc networks. </a:t>
            </a:r>
            <a:r>
              <a:rPr lang="en-US" dirty="0" err="1"/>
              <a:t>Wirel</a:t>
            </a:r>
            <a:r>
              <a:rPr lang="en-US" dirty="0"/>
              <a:t>. </a:t>
            </a:r>
            <a:r>
              <a:rPr lang="en-US" dirty="0" err="1"/>
              <a:t>Netw</a:t>
            </a:r>
            <a:r>
              <a:rPr lang="en-US" dirty="0"/>
              <a:t>., 11(1-2):21–38, Jan. 2005. </a:t>
            </a:r>
            <a:endParaRPr lang="en-US" dirty="0" smtClean="0"/>
          </a:p>
          <a:p>
            <a:r>
              <a:rPr lang="en-US" dirty="0" smtClean="0"/>
              <a:t>P</a:t>
            </a:r>
            <a:r>
              <a:rPr lang="en-US" dirty="0"/>
              <a:t>. </a:t>
            </a:r>
            <a:r>
              <a:rPr lang="en-US" dirty="0" err="1"/>
              <a:t>Ning</a:t>
            </a:r>
            <a:r>
              <a:rPr lang="en-US" dirty="0"/>
              <a:t> and K. Sun. How to misuse AODV: a case study of insider attacks against mobile ad-hoc routing protocols. Ad Hoc Networks, 3(6):795 – 819, 2005. </a:t>
            </a:r>
            <a:endParaRPr lang="en-US" dirty="0" smtClean="0"/>
          </a:p>
          <a:p>
            <a:r>
              <a:rPr lang="en-US" dirty="0" smtClean="0"/>
              <a:t>C</a:t>
            </a:r>
            <a:r>
              <a:rPr lang="en-US" dirty="0"/>
              <a:t>. Perkins and E. Royer. Ad-hoc on-demand distance vector routing. In Mobile Computing Systems and Applications, 1999. Proceedings. WMCSA ’99. Second IEEE Workshop on, pages 90–100, Feb 1999. </a:t>
            </a:r>
            <a:endParaRPr lang="en-US" dirty="0" smtClean="0"/>
          </a:p>
          <a:p>
            <a:pPr marL="109728" indent="0">
              <a:buNone/>
            </a:pPr>
            <a:endParaRPr lang="en-US" dirty="0"/>
          </a:p>
        </p:txBody>
      </p:sp>
    </p:spTree>
    <p:extLst>
      <p:ext uri="{BB962C8B-B14F-4D97-AF65-F5344CB8AC3E}">
        <p14:creationId xmlns:p14="http://schemas.microsoft.com/office/powerpoint/2010/main" val="3298695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a:t>
            </a:r>
            <a:r>
              <a:rPr lang="en-US" dirty="0"/>
              <a:t>. Rao and G. </a:t>
            </a:r>
            <a:r>
              <a:rPr lang="en-US" dirty="0" err="1"/>
              <a:t>Kesidis</a:t>
            </a:r>
            <a:r>
              <a:rPr lang="en-US" dirty="0"/>
              <a:t>. Detecting malicious packet dropping using statistically regular traffic patterns in </a:t>
            </a:r>
            <a:r>
              <a:rPr lang="en-US" dirty="0" err="1"/>
              <a:t>multihop</a:t>
            </a:r>
            <a:r>
              <a:rPr lang="en-US" dirty="0"/>
              <a:t> wireless networks that are not bandwidth limited. In Global Telecommunications Conference, 2003. GLOBECOM ’03. IEEE, volume 5, pages 2957–2961 vol.5, Dec 2003. </a:t>
            </a:r>
            <a:endParaRPr lang="en-US" dirty="0" smtClean="0"/>
          </a:p>
          <a:p>
            <a:r>
              <a:rPr lang="en-US" dirty="0" smtClean="0"/>
              <a:t>K</a:t>
            </a:r>
            <a:r>
              <a:rPr lang="en-US" dirty="0"/>
              <a:t>. </a:t>
            </a:r>
            <a:r>
              <a:rPr lang="en-US" dirty="0" err="1"/>
              <a:t>Sanzgiri</a:t>
            </a:r>
            <a:r>
              <a:rPr lang="en-US" dirty="0"/>
              <a:t>, B. </a:t>
            </a:r>
            <a:r>
              <a:rPr lang="en-US" dirty="0" err="1"/>
              <a:t>Dahill</a:t>
            </a:r>
            <a:r>
              <a:rPr lang="en-US" dirty="0"/>
              <a:t>, B. Levine, C. Shields, and E. Belding-Royer. A secure routing protocol for ad hoc networks. In Network Protocols, 2002. Proceedings. 10th IEEE International Conference on, pages 78– 87, Nov 2002. </a:t>
            </a:r>
            <a:endParaRPr lang="en-US" dirty="0" smtClean="0"/>
          </a:p>
          <a:p>
            <a:r>
              <a:rPr lang="en-US" dirty="0" smtClean="0"/>
              <a:t>C</a:t>
            </a:r>
            <a:r>
              <a:rPr lang="en-US" dirty="0"/>
              <a:t>.-Y. Tseng, P. </a:t>
            </a:r>
            <a:r>
              <a:rPr lang="en-US" dirty="0" err="1"/>
              <a:t>Balasubramanyam</a:t>
            </a:r>
            <a:r>
              <a:rPr lang="en-US" dirty="0"/>
              <a:t>, C. </a:t>
            </a:r>
            <a:r>
              <a:rPr lang="en-US" dirty="0" err="1"/>
              <a:t>Ko</a:t>
            </a:r>
            <a:r>
              <a:rPr lang="en-US" dirty="0"/>
              <a:t>, R. </a:t>
            </a:r>
            <a:r>
              <a:rPr lang="en-US" dirty="0" err="1"/>
              <a:t>Limprasittiporn</a:t>
            </a:r>
            <a:r>
              <a:rPr lang="en-US" dirty="0"/>
              <a:t>, J. Rowe, and K. Levitt. A Specification-based Intrusion Detection System for AODV. In Proceedings of the 1st ACM Workshop on Security of Ad Hoc and Sensor Networks, SASN ’03, pages 125–134, New York, NY, USA, 2003. ACM. </a:t>
            </a:r>
            <a:endParaRPr lang="en-US" dirty="0" smtClean="0"/>
          </a:p>
          <a:p>
            <a:r>
              <a:rPr lang="en-US" dirty="0" smtClean="0"/>
              <a:t>L</a:t>
            </a:r>
            <a:r>
              <a:rPr lang="en-US" dirty="0"/>
              <a:t>. Zhou and Z. Haas. Securing ad hoc networks. Network, IEEE, 13(6):24–30, Nov 1999. </a:t>
            </a:r>
          </a:p>
        </p:txBody>
      </p:sp>
    </p:spTree>
    <p:extLst>
      <p:ext uri="{BB962C8B-B14F-4D97-AF65-F5344CB8AC3E}">
        <p14:creationId xmlns:p14="http://schemas.microsoft.com/office/powerpoint/2010/main" val="2756255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Sources</a:t>
            </a:r>
            <a:endParaRPr lang="en-US" dirty="0"/>
          </a:p>
        </p:txBody>
      </p:sp>
      <p:sp>
        <p:nvSpPr>
          <p:cNvPr id="3" name="Content Placeholder 2"/>
          <p:cNvSpPr>
            <a:spLocks noGrp="1"/>
          </p:cNvSpPr>
          <p:nvPr>
            <p:ph idx="1"/>
          </p:nvPr>
        </p:nvSpPr>
        <p:spPr/>
        <p:txBody>
          <a:bodyPr>
            <a:normAutofit/>
          </a:bodyPr>
          <a:lstStyle/>
          <a:p>
            <a:r>
              <a:rPr lang="en-US" dirty="0" smtClean="0"/>
              <a:t>Images from openclipart.org</a:t>
            </a:r>
            <a:endParaRPr lang="en-US" dirty="0"/>
          </a:p>
          <a:p>
            <a:pPr lvl="1"/>
            <a:r>
              <a:rPr lang="en-US" dirty="0" smtClean="0"/>
              <a:t>Including the adorable trash cans.</a:t>
            </a:r>
          </a:p>
        </p:txBody>
      </p:sp>
      <p:pic>
        <p:nvPicPr>
          <p:cNvPr id="4"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7623" y="3955473"/>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21225"/>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4876800"/>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5216" y="3235232"/>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4800600"/>
            <a:ext cx="919972" cy="1039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3505200"/>
            <a:ext cx="919972" cy="103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2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Original sender broadcasts Route Request (RREQ).</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4"/>
            <a:endCxn id="5" idx="1"/>
          </p:cNvCxnSpPr>
          <p:nvPr/>
        </p:nvCxnSpPr>
        <p:spPr>
          <a:xfrm>
            <a:off x="1638300" y="4866592"/>
            <a:ext cx="452578" cy="93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88422" y="3352800"/>
            <a:ext cx="3011978" cy="2819400"/>
          </a:xfrm>
          <a:prstGeom prst="ellipse">
            <a:avLst/>
          </a:prstGeom>
          <a:noFill/>
          <a:ln w="3175">
            <a:solidFill>
              <a:srgbClr val="92D050">
                <a:alpha val="45000"/>
              </a:srgbClr>
            </a:solidFill>
            <a:prstDash val="solid"/>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910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Intermediate nodes propagate RREQ.</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4"/>
            <a:endCxn id="5" idx="1"/>
          </p:cNvCxnSpPr>
          <p:nvPr/>
        </p:nvCxnSpPr>
        <p:spPr>
          <a:xfrm>
            <a:off x="1638300" y="4866592"/>
            <a:ext cx="452578" cy="93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7"/>
            <a:endCxn id="10" idx="3"/>
          </p:cNvCxnSpPr>
          <p:nvPr/>
        </p:nvCxnSpPr>
        <p:spPr>
          <a:xfrm flipV="1">
            <a:off x="3014522" y="3568169"/>
            <a:ext cx="765420" cy="62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3" idx="1"/>
          </p:cNvCxnSpPr>
          <p:nvPr/>
        </p:nvCxnSpPr>
        <p:spPr>
          <a:xfrm>
            <a:off x="3014522" y="4351530"/>
            <a:ext cx="1286156" cy="71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15" idx="2"/>
          </p:cNvCxnSpPr>
          <p:nvPr/>
        </p:nvCxnSpPr>
        <p:spPr>
          <a:xfrm>
            <a:off x="2286000" y="5887284"/>
            <a:ext cx="1033095" cy="13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9" idx="2"/>
          </p:cNvCxnSpPr>
          <p:nvPr/>
        </p:nvCxnSpPr>
        <p:spPr>
          <a:xfrm flipV="1">
            <a:off x="3975064" y="3368015"/>
            <a:ext cx="1206536" cy="11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5"/>
            <a:endCxn id="21" idx="1"/>
          </p:cNvCxnSpPr>
          <p:nvPr/>
        </p:nvCxnSpPr>
        <p:spPr>
          <a:xfrm>
            <a:off x="5376722" y="3448837"/>
            <a:ext cx="752756" cy="70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8" idx="2"/>
          </p:cNvCxnSpPr>
          <p:nvPr/>
        </p:nvCxnSpPr>
        <p:spPr>
          <a:xfrm>
            <a:off x="4495800" y="5143500"/>
            <a:ext cx="1216429" cy="21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14" idx="1"/>
          </p:cNvCxnSpPr>
          <p:nvPr/>
        </p:nvCxnSpPr>
        <p:spPr>
          <a:xfrm>
            <a:off x="5907351" y="5434829"/>
            <a:ext cx="831727" cy="78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5"/>
            <a:endCxn id="24" idx="2"/>
          </p:cNvCxnSpPr>
          <p:nvPr/>
        </p:nvCxnSpPr>
        <p:spPr>
          <a:xfrm>
            <a:off x="6291122" y="4318052"/>
            <a:ext cx="871678" cy="14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4"/>
            <a:endCxn id="8" idx="7"/>
          </p:cNvCxnSpPr>
          <p:nvPr/>
        </p:nvCxnSpPr>
        <p:spPr>
          <a:xfrm flipH="1">
            <a:off x="5907351" y="4351530"/>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0"/>
            <a:endCxn id="21" idx="3"/>
          </p:cNvCxnSpPr>
          <p:nvPr/>
        </p:nvCxnSpPr>
        <p:spPr>
          <a:xfrm flipV="1">
            <a:off x="5826529" y="4318052"/>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3" idx="4"/>
          </p:cNvCxnSpPr>
          <p:nvPr/>
        </p:nvCxnSpPr>
        <p:spPr>
          <a:xfrm flipV="1">
            <a:off x="3514217" y="5257800"/>
            <a:ext cx="867283" cy="68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73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Destination node sends Request Reply (RREP) back to sender for each RREQ.</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4"/>
            <a:endCxn id="5" idx="1"/>
          </p:cNvCxnSpPr>
          <p:nvPr/>
        </p:nvCxnSpPr>
        <p:spPr>
          <a:xfrm>
            <a:off x="1638300" y="4866592"/>
            <a:ext cx="452578" cy="93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7"/>
            <a:endCxn id="10" idx="3"/>
          </p:cNvCxnSpPr>
          <p:nvPr/>
        </p:nvCxnSpPr>
        <p:spPr>
          <a:xfrm flipV="1">
            <a:off x="3014522" y="3568169"/>
            <a:ext cx="765420" cy="62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5"/>
            <a:endCxn id="13" idx="1"/>
          </p:cNvCxnSpPr>
          <p:nvPr/>
        </p:nvCxnSpPr>
        <p:spPr>
          <a:xfrm>
            <a:off x="3014522" y="4351530"/>
            <a:ext cx="1286156" cy="71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6"/>
            <a:endCxn id="15" idx="2"/>
          </p:cNvCxnSpPr>
          <p:nvPr/>
        </p:nvCxnSpPr>
        <p:spPr>
          <a:xfrm>
            <a:off x="2286000" y="5887284"/>
            <a:ext cx="1033095" cy="133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9" idx="2"/>
          </p:cNvCxnSpPr>
          <p:nvPr/>
        </p:nvCxnSpPr>
        <p:spPr>
          <a:xfrm flipV="1">
            <a:off x="3975064" y="3368015"/>
            <a:ext cx="1206536" cy="11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5"/>
            <a:endCxn id="21" idx="1"/>
          </p:cNvCxnSpPr>
          <p:nvPr/>
        </p:nvCxnSpPr>
        <p:spPr>
          <a:xfrm>
            <a:off x="5376722" y="3448837"/>
            <a:ext cx="752756" cy="707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8" idx="2"/>
          </p:cNvCxnSpPr>
          <p:nvPr/>
        </p:nvCxnSpPr>
        <p:spPr>
          <a:xfrm>
            <a:off x="4495800" y="5143500"/>
            <a:ext cx="1216429" cy="210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5"/>
            <a:endCxn id="14" idx="1"/>
          </p:cNvCxnSpPr>
          <p:nvPr/>
        </p:nvCxnSpPr>
        <p:spPr>
          <a:xfrm>
            <a:off x="5907351" y="5434829"/>
            <a:ext cx="831727" cy="78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1" idx="5"/>
            <a:endCxn id="24" idx="2"/>
          </p:cNvCxnSpPr>
          <p:nvPr/>
        </p:nvCxnSpPr>
        <p:spPr>
          <a:xfrm>
            <a:off x="6291122" y="4318052"/>
            <a:ext cx="871678" cy="14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4"/>
            <a:endCxn id="8" idx="7"/>
          </p:cNvCxnSpPr>
          <p:nvPr/>
        </p:nvCxnSpPr>
        <p:spPr>
          <a:xfrm flipH="1">
            <a:off x="5907351" y="4351530"/>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0"/>
            <a:endCxn id="21" idx="3"/>
          </p:cNvCxnSpPr>
          <p:nvPr/>
        </p:nvCxnSpPr>
        <p:spPr>
          <a:xfrm flipV="1">
            <a:off x="5826529" y="4318052"/>
            <a:ext cx="302949" cy="92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3" idx="4"/>
          </p:cNvCxnSpPr>
          <p:nvPr/>
        </p:nvCxnSpPr>
        <p:spPr>
          <a:xfrm flipV="1">
            <a:off x="3514217" y="5257800"/>
            <a:ext cx="867283" cy="68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1"/>
            <a:endCxn id="21" idx="6"/>
          </p:cNvCxnSpPr>
          <p:nvPr/>
        </p:nvCxnSpPr>
        <p:spPr>
          <a:xfrm flipH="1" flipV="1">
            <a:off x="6324600" y="4237230"/>
            <a:ext cx="871678" cy="1477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5"/>
            <a:endCxn id="8" idx="6"/>
          </p:cNvCxnSpPr>
          <p:nvPr/>
        </p:nvCxnSpPr>
        <p:spPr>
          <a:xfrm flipH="1">
            <a:off x="5940829" y="4318052"/>
            <a:ext cx="350293" cy="10359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1"/>
            <a:endCxn id="13" idx="7"/>
          </p:cNvCxnSpPr>
          <p:nvPr/>
        </p:nvCxnSpPr>
        <p:spPr>
          <a:xfrm flipH="1" flipV="1">
            <a:off x="4462322" y="5062678"/>
            <a:ext cx="1283385" cy="2105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7" idx="6"/>
          </p:cNvCxnSpPr>
          <p:nvPr/>
        </p:nvCxnSpPr>
        <p:spPr>
          <a:xfrm flipH="1" flipV="1">
            <a:off x="3048000" y="4270708"/>
            <a:ext cx="1333500" cy="7584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1"/>
            <a:endCxn id="23" idx="0"/>
          </p:cNvCxnSpPr>
          <p:nvPr/>
        </p:nvCxnSpPr>
        <p:spPr>
          <a:xfrm flipH="1">
            <a:off x="1638300" y="4189886"/>
            <a:ext cx="1214578" cy="44810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3"/>
            <a:endCxn id="15" idx="0"/>
          </p:cNvCxnSpPr>
          <p:nvPr/>
        </p:nvCxnSpPr>
        <p:spPr>
          <a:xfrm flipH="1">
            <a:off x="3433395" y="5224322"/>
            <a:ext cx="867283" cy="6824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1"/>
            <a:endCxn id="5" idx="7"/>
          </p:cNvCxnSpPr>
          <p:nvPr/>
        </p:nvCxnSpPr>
        <p:spPr>
          <a:xfrm flipH="1" flipV="1">
            <a:off x="2252522" y="5806462"/>
            <a:ext cx="1100051" cy="13381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0"/>
            <a:endCxn id="23" idx="5"/>
          </p:cNvCxnSpPr>
          <p:nvPr/>
        </p:nvCxnSpPr>
        <p:spPr>
          <a:xfrm flipH="1" flipV="1">
            <a:off x="1719122" y="4833114"/>
            <a:ext cx="452578" cy="9398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1" idx="0"/>
          </p:cNvCxnSpPr>
          <p:nvPr/>
        </p:nvCxnSpPr>
        <p:spPr>
          <a:xfrm flipH="1" flipV="1">
            <a:off x="5410200" y="3368015"/>
            <a:ext cx="800100" cy="754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1"/>
            <a:endCxn id="10" idx="7"/>
          </p:cNvCxnSpPr>
          <p:nvPr/>
        </p:nvCxnSpPr>
        <p:spPr>
          <a:xfrm flipH="1">
            <a:off x="3941586" y="3287193"/>
            <a:ext cx="1273492" cy="1193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2"/>
            <a:endCxn id="7" idx="0"/>
          </p:cNvCxnSpPr>
          <p:nvPr/>
        </p:nvCxnSpPr>
        <p:spPr>
          <a:xfrm flipH="1">
            <a:off x="2933700" y="3487347"/>
            <a:ext cx="812764" cy="6690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657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How does AODV work?</a:t>
            </a:r>
            <a:endParaRPr lang="en-US" dirty="0"/>
          </a:p>
        </p:txBody>
      </p:sp>
      <p:sp>
        <p:nvSpPr>
          <p:cNvPr id="3" name="Content Placeholder 2"/>
          <p:cNvSpPr>
            <a:spLocks noGrp="1"/>
          </p:cNvSpPr>
          <p:nvPr>
            <p:ph idx="1"/>
          </p:nvPr>
        </p:nvSpPr>
        <p:spPr>
          <a:xfrm>
            <a:off x="457200" y="2249424"/>
            <a:ext cx="8610600" cy="1103376"/>
          </a:xfrm>
        </p:spPr>
        <p:txBody>
          <a:bodyPr/>
          <a:lstStyle/>
          <a:p>
            <a:r>
              <a:rPr lang="en-US" dirty="0" smtClean="0"/>
              <a:t>Sender uses lowest hop-count route to communicate with destination.</a:t>
            </a:r>
            <a:endParaRPr lang="en-US" dirty="0"/>
          </a:p>
        </p:txBody>
      </p:sp>
      <p:sp>
        <p:nvSpPr>
          <p:cNvPr id="5" name="Oval 4"/>
          <p:cNvSpPr/>
          <p:nvPr/>
        </p:nvSpPr>
        <p:spPr>
          <a:xfrm>
            <a:off x="2057400" y="577298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415640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12229" y="523970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2537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46464" y="337304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5029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619053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19095" y="590679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96000" y="412293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24000" y="4637992"/>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Oval 23"/>
          <p:cNvSpPr/>
          <p:nvPr/>
        </p:nvSpPr>
        <p:spPr>
          <a:xfrm>
            <a:off x="7162800" y="4351530"/>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7" name="Straight Arrow Connector 26"/>
          <p:cNvCxnSpPr>
            <a:stCxn id="23" idx="7"/>
            <a:endCxn id="7" idx="2"/>
          </p:cNvCxnSpPr>
          <p:nvPr/>
        </p:nvCxnSpPr>
        <p:spPr>
          <a:xfrm flipV="1">
            <a:off x="1719122" y="4270708"/>
            <a:ext cx="1100278" cy="400762"/>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5"/>
            <a:endCxn id="13" idx="1"/>
          </p:cNvCxnSpPr>
          <p:nvPr/>
        </p:nvCxnSpPr>
        <p:spPr>
          <a:xfrm>
            <a:off x="3014522" y="4351530"/>
            <a:ext cx="1286156" cy="711148"/>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6"/>
            <a:endCxn id="8" idx="2"/>
          </p:cNvCxnSpPr>
          <p:nvPr/>
        </p:nvCxnSpPr>
        <p:spPr>
          <a:xfrm>
            <a:off x="4495800" y="5143500"/>
            <a:ext cx="1216429" cy="210507"/>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0"/>
            <a:endCxn id="21" idx="3"/>
          </p:cNvCxnSpPr>
          <p:nvPr/>
        </p:nvCxnSpPr>
        <p:spPr>
          <a:xfrm flipV="1">
            <a:off x="5826529" y="4318052"/>
            <a:ext cx="302949" cy="921655"/>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1" idx="5"/>
            <a:endCxn id="24" idx="2"/>
          </p:cNvCxnSpPr>
          <p:nvPr/>
        </p:nvCxnSpPr>
        <p:spPr>
          <a:xfrm>
            <a:off x="6291122" y="4318052"/>
            <a:ext cx="871678" cy="147778"/>
          </a:xfrm>
          <a:prstGeom prst="straightConnector1">
            <a:avLst/>
          </a:prstGeom>
          <a:ln w="635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3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smtClean="0"/>
              <a:t>Wormhole Attack (Initial Conditions)</a:t>
            </a:r>
            <a:endParaRPr lang="en-US" dirty="0"/>
          </a:p>
        </p:txBody>
      </p:sp>
      <p:sp>
        <p:nvSpPr>
          <p:cNvPr id="3" name="Content Placeholder 2"/>
          <p:cNvSpPr>
            <a:spLocks noGrp="1"/>
          </p:cNvSpPr>
          <p:nvPr>
            <p:ph idx="1"/>
          </p:nvPr>
        </p:nvSpPr>
        <p:spPr/>
        <p:txBody>
          <a:bodyPr/>
          <a:lstStyle/>
          <a:p>
            <a:r>
              <a:rPr lang="en-US" dirty="0" smtClean="0"/>
              <a:t>Two or more nodes are </a:t>
            </a:r>
            <a:r>
              <a:rPr lang="en-US" dirty="0" smtClean="0">
                <a:solidFill>
                  <a:srgbClr val="FF0000"/>
                </a:solidFill>
              </a:rPr>
              <a:t>deployed</a:t>
            </a:r>
            <a:r>
              <a:rPr lang="en-US" dirty="0" smtClean="0"/>
              <a:t> or </a:t>
            </a:r>
            <a:r>
              <a:rPr lang="en-US" dirty="0" smtClean="0">
                <a:solidFill>
                  <a:srgbClr val="FF0000"/>
                </a:solidFill>
              </a:rPr>
              <a:t>captured</a:t>
            </a:r>
            <a:r>
              <a:rPr lang="en-US" dirty="0" smtClean="0"/>
              <a:t> by an adversary. </a:t>
            </a:r>
            <a:r>
              <a:rPr lang="en-US" i="1" dirty="0" smtClean="0"/>
              <a:t>Capture is unnecessary.</a:t>
            </a:r>
            <a:endParaRPr lang="en-US" dirty="0" smtClean="0"/>
          </a:p>
        </p:txBody>
      </p:sp>
      <p:sp>
        <p:nvSpPr>
          <p:cNvPr id="4" name="Oval 3"/>
          <p:cNvSpPr/>
          <p:nvPr/>
        </p:nvSpPr>
        <p:spPr>
          <a:xfrm>
            <a:off x="762000" y="434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295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00200" y="40386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438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4580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51435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24400" y="3723408"/>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68959"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55245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66087" y="38103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838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5331" y="41075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5961" y="3924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29300" y="459530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620000" y="501440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76916"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81800" y="41532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69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a:t>Wormhole </a:t>
            </a:r>
            <a:r>
              <a:rPr lang="en-US" dirty="0" smtClean="0"/>
              <a:t>Attack (</a:t>
            </a:r>
            <a:r>
              <a:rPr lang="en-US" dirty="0"/>
              <a:t>Getting </a:t>
            </a:r>
            <a:r>
              <a:rPr lang="en-US" dirty="0" smtClean="0"/>
              <a:t>Selected)</a:t>
            </a:r>
            <a:endParaRPr lang="en-US" dirty="0"/>
          </a:p>
        </p:txBody>
      </p:sp>
      <p:sp>
        <p:nvSpPr>
          <p:cNvPr id="3" name="Content Placeholder 2"/>
          <p:cNvSpPr>
            <a:spLocks noGrp="1"/>
          </p:cNvSpPr>
          <p:nvPr>
            <p:ph idx="1"/>
          </p:nvPr>
        </p:nvSpPr>
        <p:spPr/>
        <p:txBody>
          <a:bodyPr/>
          <a:lstStyle/>
          <a:p>
            <a:r>
              <a:rPr lang="en-US" dirty="0" smtClean="0"/>
              <a:t>Each pair of </a:t>
            </a:r>
            <a:r>
              <a:rPr lang="en-US" dirty="0" smtClean="0">
                <a:solidFill>
                  <a:srgbClr val="FF0000"/>
                </a:solidFill>
              </a:rPr>
              <a:t>enemy nodes</a:t>
            </a:r>
            <a:r>
              <a:rPr lang="en-US" dirty="0" smtClean="0"/>
              <a:t> creates a tunnel using long-range directional antennas (to offer the shortest path for many routes).</a:t>
            </a:r>
            <a:endParaRPr lang="en-US" dirty="0"/>
          </a:p>
        </p:txBody>
      </p:sp>
      <p:sp>
        <p:nvSpPr>
          <p:cNvPr id="4" name="Oval 3"/>
          <p:cNvSpPr/>
          <p:nvPr/>
        </p:nvSpPr>
        <p:spPr>
          <a:xfrm>
            <a:off x="762000" y="4343400"/>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95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00200" y="40386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438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4580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51435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45761" y="3734959"/>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68959"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55245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66087" y="38103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838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5331" y="41075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5961" y="3924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29300" y="4595301"/>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7620000" y="501440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76916"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81800" y="41532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4" idx="6"/>
            <a:endCxn id="6" idx="2"/>
          </p:cNvCxnSpPr>
          <p:nvPr/>
        </p:nvCxnSpPr>
        <p:spPr>
          <a:xfrm flipV="1">
            <a:off x="990600" y="4152900"/>
            <a:ext cx="609600" cy="304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6"/>
            <a:endCxn id="16" idx="1"/>
          </p:cNvCxnSpPr>
          <p:nvPr/>
        </p:nvCxnSpPr>
        <p:spPr>
          <a:xfrm flipV="1">
            <a:off x="4267200" y="4872178"/>
            <a:ext cx="1024078" cy="385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6"/>
            <a:endCxn id="19" idx="3"/>
          </p:cNvCxnSpPr>
          <p:nvPr/>
        </p:nvCxnSpPr>
        <p:spPr>
          <a:xfrm flipV="1">
            <a:off x="5486400" y="4790423"/>
            <a:ext cx="376378" cy="1625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7"/>
            <a:endCxn id="11" idx="1"/>
          </p:cNvCxnSpPr>
          <p:nvPr/>
        </p:nvCxnSpPr>
        <p:spPr>
          <a:xfrm>
            <a:off x="1795322" y="4072078"/>
            <a:ext cx="2276756" cy="1104900"/>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cxnSp>
        <p:nvCxnSpPr>
          <p:cNvPr id="28" name="Straight Arrow Connector 27"/>
          <p:cNvCxnSpPr>
            <a:stCxn id="12" idx="5"/>
            <a:endCxn id="20" idx="1"/>
          </p:cNvCxnSpPr>
          <p:nvPr/>
        </p:nvCxnSpPr>
        <p:spPr>
          <a:xfrm>
            <a:off x="4940883" y="3930081"/>
            <a:ext cx="2712595" cy="1117798"/>
          </a:xfrm>
          <a:prstGeom prst="straightConnector1">
            <a:avLst/>
          </a:prstGeom>
          <a:ln>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26193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a:bodyPr>
          <a:lstStyle/>
          <a:p>
            <a:r>
              <a:rPr lang="en-US" dirty="0" smtClean="0"/>
              <a:t>Black </a:t>
            </a:r>
            <a:r>
              <a:rPr lang="en-US" dirty="0"/>
              <a:t>Hole Attack (Exploitation)</a:t>
            </a:r>
          </a:p>
        </p:txBody>
      </p:sp>
      <p:sp>
        <p:nvSpPr>
          <p:cNvPr id="3" name="Content Placeholder 2"/>
          <p:cNvSpPr>
            <a:spLocks noGrp="1"/>
          </p:cNvSpPr>
          <p:nvPr>
            <p:ph idx="1"/>
          </p:nvPr>
        </p:nvSpPr>
        <p:spPr/>
        <p:txBody>
          <a:bodyPr/>
          <a:lstStyle/>
          <a:p>
            <a:r>
              <a:rPr lang="en-US" dirty="0"/>
              <a:t>The </a:t>
            </a:r>
            <a:r>
              <a:rPr lang="en-US" dirty="0">
                <a:solidFill>
                  <a:srgbClr val="FF0000"/>
                </a:solidFill>
              </a:rPr>
              <a:t>enemy nodes </a:t>
            </a:r>
            <a:r>
              <a:rPr lang="en-US" dirty="0"/>
              <a:t>drop all packets rather than forwarding them.</a:t>
            </a:r>
          </a:p>
        </p:txBody>
      </p:sp>
      <p:sp>
        <p:nvSpPr>
          <p:cNvPr id="4" name="Oval 3"/>
          <p:cNvSpPr/>
          <p:nvPr/>
        </p:nvSpPr>
        <p:spPr>
          <a:xfrm>
            <a:off x="762000" y="4343400"/>
            <a:ext cx="228600" cy="2286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1295400" y="5257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00200" y="40386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43890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638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3657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62200" y="44580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038600" y="51435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45761" y="3734959"/>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168959" y="4724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43600" y="55245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66087" y="38103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57800" y="48387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05331" y="41075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95961" y="39246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29300" y="4595301"/>
            <a:ext cx="228600" cy="2286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7620000" y="501440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76916" y="4572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781800" y="4153215"/>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4" idx="6"/>
            <a:endCxn id="6" idx="2"/>
          </p:cNvCxnSpPr>
          <p:nvPr/>
        </p:nvCxnSpPr>
        <p:spPr>
          <a:xfrm flipV="1">
            <a:off x="990600" y="4152900"/>
            <a:ext cx="6096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6"/>
            <a:endCxn id="16" idx="1"/>
          </p:cNvCxnSpPr>
          <p:nvPr/>
        </p:nvCxnSpPr>
        <p:spPr>
          <a:xfrm flipV="1">
            <a:off x="4267200" y="4872178"/>
            <a:ext cx="1024078" cy="38562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6"/>
            <a:endCxn id="19" idx="3"/>
          </p:cNvCxnSpPr>
          <p:nvPr/>
        </p:nvCxnSpPr>
        <p:spPr>
          <a:xfrm flipV="1">
            <a:off x="5486400" y="4790423"/>
            <a:ext cx="376378" cy="16257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31"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931" y="5867400"/>
            <a:ext cx="616508" cy="6966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Trash Can by And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4760" y="3423587"/>
            <a:ext cx="616508" cy="69662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6" idx="0"/>
            <a:endCxn id="32" idx="1"/>
          </p:cNvCxnSpPr>
          <p:nvPr/>
        </p:nvCxnSpPr>
        <p:spPr>
          <a:xfrm flipV="1">
            <a:off x="1714500" y="3771900"/>
            <a:ext cx="570260" cy="2667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4"/>
            <a:endCxn id="31" idx="0"/>
          </p:cNvCxnSpPr>
          <p:nvPr/>
        </p:nvCxnSpPr>
        <p:spPr>
          <a:xfrm flipH="1">
            <a:off x="4142185" y="5372100"/>
            <a:ext cx="10715" cy="4953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565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183</TotalTime>
  <Words>1065</Words>
  <Application>Microsoft Office PowerPoint</Application>
  <PresentationFormat>On-screen Show (4:3)</PresentationFormat>
  <Paragraphs>122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Georgia</vt:lpstr>
      <vt:lpstr>Trebuchet MS</vt:lpstr>
      <vt:lpstr>Wingdings 2</vt:lpstr>
      <vt:lpstr>Urban</vt:lpstr>
      <vt:lpstr>Defending Against Black Hole Attacks on AODV Routing</vt:lpstr>
      <vt:lpstr>What is AODV Routing?</vt:lpstr>
      <vt:lpstr>How does AODV work?</vt:lpstr>
      <vt:lpstr>How does AODV work?</vt:lpstr>
      <vt:lpstr>How does AODV work?</vt:lpstr>
      <vt:lpstr>How does AODV work?</vt:lpstr>
      <vt:lpstr>Wormhole Attack (Initial Conditions)</vt:lpstr>
      <vt:lpstr>Wormhole Attack (Getting Selected)</vt:lpstr>
      <vt:lpstr>Black Hole Attack (Exploitation)</vt:lpstr>
      <vt:lpstr>Attack Model (Results)</vt:lpstr>
      <vt:lpstr>Related Work</vt:lpstr>
      <vt:lpstr>Related Work</vt:lpstr>
      <vt:lpstr>Related Work</vt:lpstr>
      <vt:lpstr>Defensive Goals</vt:lpstr>
      <vt:lpstr>Our Approach</vt:lpstr>
      <vt:lpstr>Advantages</vt:lpstr>
      <vt:lpstr>Evaluation</vt:lpstr>
      <vt:lpstr>Network Simulation</vt:lpstr>
      <vt:lpstr>Attack Scenarios</vt:lpstr>
      <vt:lpstr>Evaluation Metric</vt:lpstr>
      <vt:lpstr>Sources</vt:lpstr>
      <vt:lpstr>Sources</vt:lpstr>
      <vt:lpstr>Sources</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 George Daniel (S&amp;T-Student)</dc:creator>
  <cp:lastModifiedBy>Pope, Aaron S. (S&amp;T-Student)</cp:lastModifiedBy>
  <cp:revision>81</cp:revision>
  <dcterms:created xsi:type="dcterms:W3CDTF">2015-03-23T18:08:42Z</dcterms:created>
  <dcterms:modified xsi:type="dcterms:W3CDTF">2015-05-02T18:49:53Z</dcterms:modified>
</cp:coreProperties>
</file>