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95" r:id="rId3"/>
    <p:sldId id="297" r:id="rId4"/>
    <p:sldId id="296" r:id="rId5"/>
    <p:sldId id="298" r:id="rId6"/>
    <p:sldId id="299" r:id="rId7"/>
    <p:sldId id="300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62" r:id="rId21"/>
    <p:sldId id="283" r:id="rId22"/>
    <p:sldId id="284" r:id="rId23"/>
    <p:sldId id="285" r:id="rId24"/>
    <p:sldId id="286" r:id="rId25"/>
    <p:sldId id="287" r:id="rId26"/>
    <p:sldId id="288" r:id="rId27"/>
    <p:sldId id="282" r:id="rId28"/>
    <p:sldId id="289" r:id="rId29"/>
    <p:sldId id="290" r:id="rId30"/>
    <p:sldId id="291" r:id="rId31"/>
    <p:sldId id="269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Maven Pro" panose="020B0604020202020204" charset="0"/>
      <p:regular r:id="rId38"/>
      <p:bold r:id="rId39"/>
    </p:embeddedFont>
    <p:embeddedFont>
      <p:font typeface="Nuni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7EBA8-EDDF-409F-8887-ADD2FE2EC56D}" v="4" dt="2019-04-23T20:35:45.046"/>
    <p1510:client id="{C2396172-1CFF-458E-8BE4-6D1A70696C6A}" v="91" dt="2019-04-24T20:36:09.795"/>
    <p1510:client id="{EC6CDA09-278D-415F-BC99-4C79E7B300C0}" v="1016" dt="2019-11-25T21:37:39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0910eb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0910ebe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80910ebe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80910ebe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Angular Forms</a:t>
            </a:r>
            <a:br>
              <a:rPr lang="en" dirty="0"/>
            </a:br>
            <a:r>
              <a:rPr lang="en" dirty="0"/>
              <a:t>&amp; Guards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Part2: Reactive Forms</a:t>
            </a:r>
            <a:endParaRPr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ABC2D5F1-59DC-4202-A476-6C6096B6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0482" y="449036"/>
            <a:ext cx="2388054" cy="2388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FC54F50-F37B-47FE-B21C-E7284DEE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32" y="518679"/>
            <a:ext cx="7253967" cy="42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2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B5ED720-4068-4CA6-86BA-AF5A2B7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22" y="467921"/>
            <a:ext cx="4308021" cy="42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EFD2C69-5B56-461C-BD3E-D98B1406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61" y="331277"/>
            <a:ext cx="4559753" cy="46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9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B41A-6020-4CB3-8F7F-83FD8DD3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start?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D2F6-94E6-41A7-B10D-0DBAD8210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the module</a:t>
            </a:r>
            <a:endParaRPr lang="en-US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8AC69E6B-B85D-4A8C-8070-492C102F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71" y="2375634"/>
            <a:ext cx="4614181" cy="14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459D7-AD2B-4F08-9548-48D830EA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979" y="452443"/>
            <a:ext cx="6962464" cy="4031582"/>
          </a:xfrm>
        </p:spPr>
        <p:txBody>
          <a:bodyPr/>
          <a:lstStyle/>
          <a:p>
            <a:r>
              <a:rPr lang="en-US" dirty="0" err="1"/>
              <a:t>FormControl</a:t>
            </a:r>
            <a:r>
              <a:rPr lang="en-US" dirty="0"/>
              <a:t> – basic building block</a:t>
            </a:r>
          </a:p>
          <a:p>
            <a:pPr>
              <a:lnSpc>
                <a:spcPct val="114999"/>
              </a:lnSpc>
            </a:pPr>
            <a:r>
              <a:rPr lang="en-US" dirty="0"/>
              <a:t>Apply to component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Apply to template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3D8834D-7524-46D6-A0E2-9FF885E0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5" y="1103044"/>
            <a:ext cx="3865789" cy="133857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1FA1574-2D3D-44C4-984F-DF4DE87A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64" y="3172630"/>
            <a:ext cx="3865789" cy="11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3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6424-6986-4B1D-9238-2295CB7C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MASTERPIECE</a:t>
            </a:r>
            <a:endParaRPr lang="en-US" b="0" dirty="0"/>
          </a:p>
          <a:p>
            <a:r>
              <a:rPr lang="en-US" dirty="0"/>
              <a:t>We are done!! 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A5C8E37-A550-415A-A314-B97C59CB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79" y="1706267"/>
            <a:ext cx="4471307" cy="10438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FF25124-302C-47FC-8AB3-25A4CA7EBCD3}"/>
              </a:ext>
            </a:extLst>
          </p:cNvPr>
          <p:cNvSpPr txBox="1">
            <a:spLocks/>
          </p:cNvSpPr>
          <p:nvPr/>
        </p:nvSpPr>
        <p:spPr>
          <a:xfrm>
            <a:off x="1306521" y="3451993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Let's go home</a:t>
            </a:r>
          </a:p>
        </p:txBody>
      </p:sp>
    </p:spTree>
    <p:extLst>
      <p:ext uri="{BB962C8B-B14F-4D97-AF65-F5344CB8AC3E}">
        <p14:creationId xmlns:p14="http://schemas.microsoft.com/office/powerpoint/2010/main" val="272540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459D7-AD2B-4F08-9548-48D830EA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979" y="452443"/>
            <a:ext cx="4295464" cy="4031582"/>
          </a:xfrm>
        </p:spPr>
        <p:txBody>
          <a:bodyPr/>
          <a:lstStyle/>
          <a:p>
            <a:r>
              <a:rPr lang="en-US" dirty="0" err="1"/>
              <a:t>FormControl</a:t>
            </a:r>
            <a:r>
              <a:rPr lang="en-US" dirty="0"/>
              <a:t> – basic building block</a:t>
            </a:r>
          </a:p>
          <a:p>
            <a:pPr>
              <a:lnSpc>
                <a:spcPct val="114999"/>
              </a:lnSpc>
            </a:pPr>
            <a:r>
              <a:rPr lang="en-US" dirty="0"/>
              <a:t>Apply to component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Apply to template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3D8834D-7524-46D6-A0E2-9FF885E0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5" y="1103044"/>
            <a:ext cx="3865789" cy="133857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1FA1574-2D3D-44C4-984F-DF4DE87A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64" y="3172630"/>
            <a:ext cx="3865789" cy="1131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C6BA4-FE4B-42E5-8561-AD4D45916374}"/>
              </a:ext>
            </a:extLst>
          </p:cNvPr>
          <p:cNvSpPr txBox="1"/>
          <p:nvPr/>
        </p:nvSpPr>
        <p:spPr>
          <a:xfrm>
            <a:off x="5710918" y="451757"/>
            <a:ext cx="3178628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Observations:</a:t>
            </a:r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/>
              <a:t>No Form Tags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dirty="0"/>
              <a:t>Object one way binding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/>
              <a:t>No model object</a:t>
            </a:r>
          </a:p>
          <a:p>
            <a:pPr marL="285750" indent="-28575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C1EA-2BF4-4C81-B3DA-35C534A9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than 1 input in a form?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0E43-8B06-442D-ACAB-3558A43C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52568"/>
            <a:ext cx="7030500" cy="3079082"/>
          </a:xfrm>
        </p:spPr>
        <p:txBody>
          <a:bodyPr/>
          <a:lstStyle/>
          <a:p>
            <a:r>
              <a:rPr lang="en-US" dirty="0" err="1"/>
              <a:t>FormGroup</a:t>
            </a:r>
            <a:r>
              <a:rPr lang="en-US" dirty="0"/>
              <a:t> – Collecting </a:t>
            </a:r>
            <a:r>
              <a:rPr lang="en-US" dirty="0" err="1"/>
              <a:t>FormControls</a:t>
            </a:r>
            <a:r>
              <a:rPr lang="en-US" dirty="0"/>
              <a:t> and </a:t>
            </a:r>
            <a:r>
              <a:rPr lang="en-US" u="sng" dirty="0" err="1"/>
              <a:t>FormGroups</a:t>
            </a:r>
          </a:p>
          <a:p>
            <a:pPr>
              <a:lnSpc>
                <a:spcPct val="114999"/>
              </a:lnSpc>
            </a:pPr>
            <a:r>
              <a:rPr lang="en-US" dirty="0"/>
              <a:t>Apply to component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BDF95C3-3ECF-4753-BC92-D9D0749A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89" y="2045175"/>
            <a:ext cx="5314949" cy="21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2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D03BD-1436-48DB-8C24-B707A6F7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961" y="295961"/>
            <a:ext cx="7030500" cy="4569064"/>
          </a:xfrm>
        </p:spPr>
        <p:txBody>
          <a:bodyPr/>
          <a:lstStyle/>
          <a:p>
            <a:r>
              <a:rPr lang="en-US" dirty="0"/>
              <a:t>Apply to template: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Results are fabulous: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CSS anyone? :(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C42897-BA3C-4EDF-8D1F-FDE73FE72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723731"/>
            <a:ext cx="4655003" cy="223327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FBA7D68-75AF-4653-BDAD-7E2FF048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434629"/>
            <a:ext cx="5852432" cy="11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9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9BE0ECA-C959-41FA-BDBB-AB3CA2CA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9" y="235425"/>
            <a:ext cx="5314949" cy="2189346"/>
          </a:xfrm>
          <a:prstGeom prst="rect">
            <a:avLst/>
          </a:prstGeom>
        </p:spPr>
      </p:pic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928FB6-C960-4CCF-B74F-70A935CB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9" y="2642338"/>
            <a:ext cx="4655003" cy="2233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EF056-E4EB-4005-9F29-C788977620EE}"/>
              </a:ext>
            </a:extLst>
          </p:cNvPr>
          <p:cNvSpPr txBox="1"/>
          <p:nvPr/>
        </p:nvSpPr>
        <p:spPr>
          <a:xfrm>
            <a:off x="5826579" y="376918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OBSERVATIONS:</a:t>
            </a:r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/>
              <a:t>Form is required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dirty="0"/>
              <a:t>Binding only on form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dirty="0"/>
              <a:t>No more binding on input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dirty="0"/>
              <a:t>Using </a:t>
            </a:r>
            <a:r>
              <a:rPr lang="en-US" dirty="0" err="1"/>
              <a:t>formControlName</a:t>
            </a:r>
            <a:r>
              <a:rPr lang="en-US" dirty="0"/>
              <a:t> (Directive)</a:t>
            </a:r>
          </a:p>
        </p:txBody>
      </p:sp>
    </p:spTree>
    <p:extLst>
      <p:ext uri="{BB962C8B-B14F-4D97-AF65-F5344CB8AC3E}">
        <p14:creationId xmlns:p14="http://schemas.microsoft.com/office/powerpoint/2010/main" val="417532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4F73-4019-4A6D-943A-203E9C4F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248-6E55-49A8-B659-CE0B4B1D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90672"/>
            <a:ext cx="7030500" cy="3621874"/>
          </a:xfrm>
        </p:spPr>
        <p:txBody>
          <a:bodyPr/>
          <a:lstStyle/>
          <a:p>
            <a:r>
              <a:rPr lang="en-US" dirty="0"/>
              <a:t>A type of service used by the router to handle different navigation scenarios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Implements interfaces depending on what navigation scenario its guarding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3 possible outcomes from a guard: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If it returns </a:t>
            </a:r>
            <a:r>
              <a:rPr lang="en-US" dirty="0">
                <a:latin typeface="Consolas"/>
              </a:rPr>
              <a:t>true</a:t>
            </a:r>
            <a:r>
              <a:rPr lang="en-US" dirty="0"/>
              <a:t>, the navigation process continues.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If it returns </a:t>
            </a:r>
            <a:r>
              <a:rPr lang="en-US" dirty="0">
                <a:latin typeface="Consolas"/>
              </a:rPr>
              <a:t>false</a:t>
            </a:r>
            <a:r>
              <a:rPr lang="en-US" dirty="0"/>
              <a:t>, the navigation process stops and the user stays put.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If it returns a </a:t>
            </a:r>
            <a:r>
              <a:rPr lang="en-US" dirty="0" err="1">
                <a:latin typeface="Consolas"/>
              </a:rPr>
              <a:t>UrlTree</a:t>
            </a:r>
            <a:r>
              <a:rPr lang="en-US" dirty="0"/>
              <a:t>, the current navigation cancels and a new navigation is initiated to the </a:t>
            </a:r>
            <a:r>
              <a:rPr lang="en-US" dirty="0" err="1">
                <a:latin typeface="Consolas"/>
              </a:rPr>
              <a:t>UrlTree</a:t>
            </a:r>
            <a:r>
              <a:rPr lang="en-US" dirty="0"/>
              <a:t> returned.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During the guard check you can also trigger another navigation witch will begin after the current one is over</a:t>
            </a:r>
            <a:endParaRPr lang="en-US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0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907" y="557749"/>
            <a:ext cx="7030500" cy="442325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296000" y="222750"/>
            <a:ext cx="69762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Nunito"/>
                <a:ea typeface="Nunito"/>
                <a:cs typeface="Nunito"/>
              </a:rPr>
              <a:t>Under the hood...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4F73-4019-4A6D-943A-203E9C4F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sec! </a:t>
            </a:r>
            <a:br>
              <a:rPr lang="en-US" dirty="0"/>
            </a:br>
            <a:r>
              <a:rPr lang="en-US" dirty="0"/>
              <a:t>How do I control all of this???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248-6E55-49A8-B659-CE0B4B1D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Get data</a:t>
            </a:r>
          </a:p>
          <a:p>
            <a:pPr>
              <a:lnSpc>
                <a:spcPct val="114999"/>
              </a:lnSpc>
            </a:pPr>
            <a:r>
              <a:rPr lang="en-US" dirty="0"/>
              <a:t>.value</a:t>
            </a:r>
          </a:p>
          <a:p>
            <a:pPr>
              <a:lnSpc>
                <a:spcPct val="114999"/>
              </a:lnSpc>
            </a:pPr>
            <a:r>
              <a:rPr lang="en-US" dirty="0"/>
              <a:t>.</a:t>
            </a:r>
            <a:r>
              <a:rPr lang="en-US" dirty="0" err="1"/>
              <a:t>valueChanges</a:t>
            </a:r>
            <a:r>
              <a:rPr lang="en-US" dirty="0"/>
              <a:t>()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Set data</a:t>
            </a:r>
          </a:p>
          <a:p>
            <a:pPr>
              <a:lnSpc>
                <a:spcPct val="114999"/>
              </a:lnSpc>
            </a:pPr>
            <a:r>
              <a:rPr lang="en-US" dirty="0" err="1"/>
              <a:t>setValue</a:t>
            </a:r>
            <a:r>
              <a:rPr lang="en-US" dirty="0"/>
              <a:t>() - </a:t>
            </a:r>
            <a:r>
              <a:rPr lang="en-US" dirty="0" err="1"/>
              <a:t>imutable</a:t>
            </a:r>
          </a:p>
          <a:p>
            <a:pPr>
              <a:lnSpc>
                <a:spcPct val="114999"/>
              </a:lnSpc>
            </a:pPr>
            <a:r>
              <a:rPr lang="en-US" dirty="0" err="1"/>
              <a:t>patchValue</a:t>
            </a:r>
            <a:r>
              <a:rPr lang="en-US" dirty="0"/>
              <a:t>() - partial </a:t>
            </a:r>
            <a:r>
              <a:rPr lang="en-US" dirty="0" err="1"/>
              <a:t>imutable</a:t>
            </a:r>
            <a:r>
              <a:rPr lang="en-US" dirty="0"/>
              <a:t> //not recommended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Internal structure</a:t>
            </a:r>
          </a:p>
          <a:p>
            <a:pPr>
              <a:lnSpc>
                <a:spcPct val="114999"/>
              </a:lnSpc>
            </a:pPr>
            <a:r>
              <a:rPr lang="en-US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603461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69C5-79F2-4757-A8F6-7DD498A0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repeating sections?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02CBD-5044-44C2-9D7D-E30DD67B4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64910"/>
            <a:ext cx="7030500" cy="2966740"/>
          </a:xfrm>
        </p:spPr>
        <p:txBody>
          <a:bodyPr/>
          <a:lstStyle/>
          <a:p>
            <a:r>
              <a:rPr lang="en-US" dirty="0" err="1"/>
              <a:t>FormArray</a:t>
            </a:r>
            <a:r>
              <a:rPr lang="en-US" dirty="0"/>
              <a:t> – store </a:t>
            </a:r>
            <a:r>
              <a:rPr lang="en-US" dirty="0" err="1"/>
              <a:t>formControls</a:t>
            </a:r>
            <a:r>
              <a:rPr lang="en-US" dirty="0"/>
              <a:t> / </a:t>
            </a:r>
            <a:r>
              <a:rPr lang="en-US" dirty="0" err="1"/>
              <a:t>FormGroups</a:t>
            </a:r>
            <a:r>
              <a:rPr lang="en-US" dirty="0"/>
              <a:t> as an array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We need extra functions to help us: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A41D8B-B96F-4799-85E3-5E71851B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7" y="1955283"/>
            <a:ext cx="3684084" cy="1037787"/>
          </a:xfrm>
          <a:prstGeom prst="rect">
            <a:avLst/>
          </a:prstGeom>
        </p:spPr>
      </p:pic>
      <p:pic>
        <p:nvPicPr>
          <p:cNvPr id="6" name="Picture 6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AC86DA70-BB48-496F-A761-5A916DDD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37" y="3311437"/>
            <a:ext cx="4534364" cy="128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89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E22E-2187-410C-B80E-22E52C95E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3196" y="157069"/>
            <a:ext cx="7030500" cy="3900654"/>
          </a:xfrm>
        </p:spPr>
        <p:txBody>
          <a:bodyPr/>
          <a:lstStyle/>
          <a:p>
            <a:r>
              <a:rPr lang="en-US" dirty="0"/>
              <a:t>Binding to template is getting trickier: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Actual result: 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7107D5-1835-453B-A0D6-D3169A80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57" y="3155572"/>
            <a:ext cx="2743200" cy="1801368"/>
          </a:xfrm>
          <a:prstGeom prst="rect">
            <a:avLst/>
          </a:prstGeom>
        </p:spPr>
      </p:pic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03CD9F-07C7-44FF-8DF7-8BB6E881A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83" y="576510"/>
            <a:ext cx="6046748" cy="24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12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511D-2C39-4494-B1BB-2984A7C6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01313"/>
            <a:ext cx="7030500" cy="643855"/>
          </a:xfrm>
        </p:spPr>
        <p:txBody>
          <a:bodyPr/>
          <a:lstStyle/>
          <a:p>
            <a:r>
              <a:rPr lang="en-US" dirty="0" err="1"/>
              <a:t>FormArray</a:t>
            </a:r>
            <a:r>
              <a:rPr lang="en-US" dirty="0"/>
              <a:t> and </a:t>
            </a:r>
            <a:r>
              <a:rPr lang="en-US" dirty="0" err="1"/>
              <a:t>FormGroup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8AAA8-79F6-415E-A5F0-B5C3F68B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895837"/>
            <a:ext cx="7030500" cy="3294307"/>
          </a:xfrm>
        </p:spPr>
        <p:txBody>
          <a:bodyPr/>
          <a:lstStyle/>
          <a:p>
            <a:r>
              <a:rPr lang="en-US" dirty="0"/>
              <a:t>We need another function: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Update the form and existing functions: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social media post with text and a black background&#10;&#10;Description generated with high confidence">
            <a:extLst>
              <a:ext uri="{FF2B5EF4-FFF2-40B4-BE49-F238E27FC236}">
                <a16:creationId xmlns:a16="http://schemas.microsoft.com/office/drawing/2014/main" id="{357D8C5B-8717-419E-8A4D-DB15217E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70" y="1244987"/>
            <a:ext cx="3311447" cy="141992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2FDC138-2F9C-4C6E-99E1-17E064BEB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528" y="3107311"/>
            <a:ext cx="4952535" cy="18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20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B47E1-551C-4391-B75F-91EA37A9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421910"/>
            <a:ext cx="7030500" cy="4109740"/>
          </a:xfrm>
        </p:spPr>
        <p:txBody>
          <a:bodyPr/>
          <a:lstStyle/>
          <a:p>
            <a:r>
              <a:rPr lang="en-US" dirty="0"/>
              <a:t>And the template   </a:t>
            </a:r>
          </a:p>
        </p:txBody>
      </p:sp>
      <p:pic>
        <p:nvPicPr>
          <p:cNvPr id="8" name="Picture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F37E56A-A0F8-423C-B489-2F3BF471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87" y="841998"/>
            <a:ext cx="7189748" cy="41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12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FA8E8D-4CB3-4624-B106-15C480F0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3" y="2035432"/>
            <a:ext cx="8555772" cy="1692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3C1A6-49AF-453D-B414-2235E833C824}"/>
              </a:ext>
            </a:extLst>
          </p:cNvPr>
          <p:cNvSpPr txBox="1"/>
          <p:nvPr/>
        </p:nvSpPr>
        <p:spPr>
          <a:xfrm>
            <a:off x="1527717" y="68440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End Result</a:t>
            </a:r>
          </a:p>
        </p:txBody>
      </p:sp>
    </p:spTree>
    <p:extLst>
      <p:ext uri="{BB962C8B-B14F-4D97-AF65-F5344CB8AC3E}">
        <p14:creationId xmlns:p14="http://schemas.microsoft.com/office/powerpoint/2010/main" val="292637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BE4A-CACC-40B9-AF8F-C2982183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verbose?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ED92-0FF0-4CCC-9E5C-B3802498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13800"/>
            <a:ext cx="7030500" cy="3017850"/>
          </a:xfrm>
        </p:spPr>
        <p:txBody>
          <a:bodyPr/>
          <a:lstStyle/>
          <a:p>
            <a:r>
              <a:rPr lang="en-US" dirty="0" err="1"/>
              <a:t>FormBuilder</a:t>
            </a:r>
            <a:r>
              <a:rPr lang="en-US" dirty="0"/>
              <a:t> – </a:t>
            </a:r>
            <a:r>
              <a:rPr lang="en-US" u="sng" dirty="0"/>
              <a:t>Service</a:t>
            </a:r>
            <a:r>
              <a:rPr lang="en-US" dirty="0"/>
              <a:t> providing convenient methods for generating controls</a:t>
            </a:r>
          </a:p>
          <a:p>
            <a:pPr>
              <a:lnSpc>
                <a:spcPct val="114999"/>
              </a:lnSpc>
            </a:pPr>
            <a:r>
              <a:rPr lang="en-US" dirty="0"/>
              <a:t>Inject in constructor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 err="1"/>
              <a:t>FormControl</a:t>
            </a:r>
            <a:r>
              <a:rPr lang="en-US" dirty="0"/>
              <a:t> -&gt; control()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 err="1"/>
              <a:t>FormGroup</a:t>
            </a:r>
            <a:r>
              <a:rPr lang="en-US" dirty="0"/>
              <a:t> -&gt; group()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 err="1"/>
              <a:t>FormArray</a:t>
            </a:r>
            <a:r>
              <a:rPr lang="en-US" dirty="0"/>
              <a:t> -&gt; array()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</p:txBody>
      </p:sp>
      <p:pic>
        <p:nvPicPr>
          <p:cNvPr id="6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60EFE4F0-073D-4095-A703-D57DDB90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4" y="2164094"/>
            <a:ext cx="4053468" cy="4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0F643F-6BB5-4A28-BD80-F682BBCE691B}"/>
              </a:ext>
            </a:extLst>
          </p:cNvPr>
          <p:cNvSpPr txBox="1"/>
          <p:nvPr/>
        </p:nvSpPr>
        <p:spPr>
          <a:xfrm>
            <a:off x="3395546" y="3289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Transition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60CFE-96D8-455E-AA29-7A4447442D8B}"/>
              </a:ext>
            </a:extLst>
          </p:cNvPr>
          <p:cNvSpPr txBox="1"/>
          <p:nvPr/>
        </p:nvSpPr>
        <p:spPr>
          <a:xfrm>
            <a:off x="1740286" y="95970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Before</a:t>
            </a:r>
          </a:p>
        </p:txBody>
      </p:sp>
      <p:pic>
        <p:nvPicPr>
          <p:cNvPr id="8" name="Picture 8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FCCAD49-EE51-4762-8981-1B848DEE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24" y="1313506"/>
            <a:ext cx="3635297" cy="3485250"/>
          </a:xfrm>
          <a:prstGeom prst="rect">
            <a:avLst/>
          </a:prstGeom>
        </p:spPr>
      </p:pic>
      <p:pic>
        <p:nvPicPr>
          <p:cNvPr id="10" name="Picture 10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BC54864-C5BA-4A45-AD4D-4EFF80AD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6" y="1310956"/>
            <a:ext cx="3614389" cy="3490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FAA36-28FF-483F-B8F2-0D22B4A31A37}"/>
              </a:ext>
            </a:extLst>
          </p:cNvPr>
          <p:cNvSpPr txBox="1"/>
          <p:nvPr/>
        </p:nvSpPr>
        <p:spPr>
          <a:xfrm>
            <a:off x="6165925" y="90394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738774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2A2B-F41E-40B9-A67E-2D77A224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609007"/>
          </a:xfrm>
        </p:spPr>
        <p:txBody>
          <a:bodyPr/>
          <a:lstStyle/>
          <a:p>
            <a:r>
              <a:rPr lang="en-US" dirty="0"/>
              <a:t>Validation – first glance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720CE-1547-45D4-86E1-90161B5C1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67337"/>
            <a:ext cx="7030500" cy="3412789"/>
          </a:xfrm>
        </p:spPr>
        <p:txBody>
          <a:bodyPr/>
          <a:lstStyle/>
          <a:p>
            <a:r>
              <a:rPr lang="en-US" dirty="0"/>
              <a:t>Validators – set of validator functions: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Validators.required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Validators.min</a:t>
            </a:r>
            <a:r>
              <a:rPr lang="en-US" dirty="0"/>
              <a:t> / </a:t>
            </a:r>
            <a:r>
              <a:rPr lang="en-US" dirty="0" err="1"/>
              <a:t>Validators.max</a:t>
            </a:r>
            <a:r>
              <a:rPr lang="en-US" dirty="0"/>
              <a:t>     //for numbers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Validators.minLength</a:t>
            </a:r>
            <a:r>
              <a:rPr lang="en-US" dirty="0"/>
              <a:t> / </a:t>
            </a:r>
            <a:r>
              <a:rPr lang="en-US" dirty="0" err="1"/>
              <a:t>Validators.maxLength</a:t>
            </a:r>
            <a:r>
              <a:rPr lang="en-US" dirty="0"/>
              <a:t>  //for strings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Validators.pattern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</a:t>
            </a:r>
          </a:p>
          <a:p>
            <a:pPr lvl="1"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8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12F990-18BF-4A86-9B63-E130F99C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33" y="579436"/>
            <a:ext cx="7336108" cy="44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6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347F-37B2-4A93-9F5F-3F82744A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use?</a:t>
            </a:r>
          </a:p>
        </p:txBody>
      </p:sp>
      <p:pic>
        <p:nvPicPr>
          <p:cNvPr id="4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DF7D0BE-C83B-47F2-95DD-5E34731D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98" y="1888306"/>
            <a:ext cx="6548553" cy="43297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69C8E42-52EA-44B6-8F8F-AC2540506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98" y="2661686"/>
            <a:ext cx="7496407" cy="49617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97996D-931E-4FCA-84FC-7D66F647B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98" y="3380553"/>
            <a:ext cx="6283712" cy="15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74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82" y="445561"/>
            <a:ext cx="7365499" cy="44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3D7A-6CF9-4419-9319-49D23BCB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8" y="96770"/>
            <a:ext cx="7030500" cy="999300"/>
          </a:xfrm>
        </p:spPr>
        <p:txBody>
          <a:bodyPr/>
          <a:lstStyle/>
          <a:p>
            <a:r>
              <a:rPr lang="en-US" dirty="0"/>
              <a:t>Can Activate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71B98-CE5D-473B-A60D-DFF3CBE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88" y="1592788"/>
            <a:ext cx="3127573" cy="3475514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When we want to check something in regards to the destination of the navigation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Ex: is the user authorized to view that route?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FDCEF6-2D5C-4481-86BD-9B57D2CE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218" y="29576"/>
            <a:ext cx="5489187" cy="50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5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649-2192-41B1-A256-D1A05BEB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Deactivate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60202-9CFD-46F3-A378-A13C30B5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96" y="1592788"/>
            <a:ext cx="8264104" cy="3489453"/>
          </a:xfrm>
        </p:spPr>
        <p:txBody>
          <a:bodyPr/>
          <a:lstStyle/>
          <a:p>
            <a:r>
              <a:rPr lang="en-US" dirty="0"/>
              <a:t>When we want to check something in regards to the source of the navigation ( the point of departure )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Ex: When leaving a form, maybe we want to save the changes we did before we lose them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 little trickier to implement, we need some information from our component. Maybe even a input from our user.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We need to inject our component into the guard</a:t>
            </a:r>
          </a:p>
        </p:txBody>
      </p:sp>
    </p:spTree>
    <p:extLst>
      <p:ext uri="{BB962C8B-B14F-4D97-AF65-F5344CB8AC3E}">
        <p14:creationId xmlns:p14="http://schemas.microsoft.com/office/powerpoint/2010/main" val="256669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BC6D-57A9-4CCC-9400-7BD4FAA8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Implementation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ACFC973-F35C-4F24-986C-B4499A94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406" y="1716347"/>
            <a:ext cx="6011901" cy="338348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2139D0-2876-47E2-8A51-81467171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88" y="1592788"/>
            <a:ext cx="2639708" cy="3475514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We make an interface to expose the specific behavior for </a:t>
            </a:r>
            <a:r>
              <a:rPr lang="en-US" dirty="0" err="1"/>
              <a:t>CanDeactivate</a:t>
            </a:r>
            <a:r>
              <a:rPr lang="en-US" dirty="0"/>
              <a:t> from each component.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We have no knowledge of the internals of the component.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High Reusability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8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2049-2E84-465E-98F2-7C490D57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8" y="-112315"/>
            <a:ext cx="2939398" cy="992330"/>
          </a:xfrm>
        </p:spPr>
        <p:txBody>
          <a:bodyPr/>
          <a:lstStyle/>
          <a:p>
            <a:r>
              <a:rPr lang="en-US" dirty="0"/>
              <a:t>Specific Implementation</a:t>
            </a:r>
            <a:endParaRPr lang="en-US" b="0" dirty="0"/>
          </a:p>
          <a:p>
            <a:endParaRPr lang="en-US" dirty="0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C5E96C8-047B-42BB-A1AF-90EBB405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058" y="266450"/>
            <a:ext cx="5517065" cy="465241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BE3836E-4C7F-4E9B-ADB6-AF413076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44" y="1418550"/>
            <a:ext cx="2639708" cy="3475514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No need for a implementation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We have all the information available regarding our component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This guard can be used only by routes which use this component.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Low Reusability</a:t>
            </a:r>
          </a:p>
        </p:txBody>
      </p:sp>
    </p:spTree>
    <p:extLst>
      <p:ext uri="{BB962C8B-B14F-4D97-AF65-F5344CB8AC3E}">
        <p14:creationId xmlns:p14="http://schemas.microsoft.com/office/powerpoint/2010/main" val="314569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54A3-7C2C-4807-9B14-80783AAE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C46481-05E4-49C0-9D84-9E003E99C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845" y="98430"/>
            <a:ext cx="3852182" cy="245653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6F6DEF-C11D-4027-9814-A68E0FE2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8" y="2030457"/>
            <a:ext cx="5736771" cy="28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AEAE-C662-433F-840F-EA353B7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3CB7FA-3024-4E6B-B29F-DAD26AC0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88" y="167670"/>
            <a:ext cx="3750129" cy="1977879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3FE95E7-E316-4923-98E4-50480AAD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0" y="2144098"/>
            <a:ext cx="6825343" cy="27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671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Momentum</vt:lpstr>
      <vt:lpstr>Angular Forms &amp; Guards</vt:lpstr>
      <vt:lpstr>Guards</vt:lpstr>
      <vt:lpstr>PowerPoint Presentation</vt:lpstr>
      <vt:lpstr>Can Activate</vt:lpstr>
      <vt:lpstr>Can Deactivate</vt:lpstr>
      <vt:lpstr>Abstract Implementation</vt:lpstr>
      <vt:lpstr>Specific Implementation </vt:lpstr>
      <vt:lpstr>Template Driven</vt:lpstr>
      <vt:lpstr>Reactive Forms</vt:lpstr>
      <vt:lpstr>PowerPoint Presentation</vt:lpstr>
      <vt:lpstr>PowerPoint Presentation</vt:lpstr>
      <vt:lpstr>PowerPoint Presentation</vt:lpstr>
      <vt:lpstr>Where do I start?</vt:lpstr>
      <vt:lpstr>PowerPoint Presentation</vt:lpstr>
      <vt:lpstr>MASTERPIECE We are done!! </vt:lpstr>
      <vt:lpstr>PowerPoint Presentation</vt:lpstr>
      <vt:lpstr>More than 1 input in a form?</vt:lpstr>
      <vt:lpstr>PowerPoint Presentation</vt:lpstr>
      <vt:lpstr>PowerPoint Presentation</vt:lpstr>
      <vt:lpstr>PowerPoint Presentation</vt:lpstr>
      <vt:lpstr>Wait a sec!  How do I control all of this???</vt:lpstr>
      <vt:lpstr>What about repeating sections?</vt:lpstr>
      <vt:lpstr>PowerPoint Presentation</vt:lpstr>
      <vt:lpstr>FormArray and FormGroup?</vt:lpstr>
      <vt:lpstr>PowerPoint Presentation</vt:lpstr>
      <vt:lpstr>PowerPoint Presentation</vt:lpstr>
      <vt:lpstr>Too verbose?</vt:lpstr>
      <vt:lpstr>PowerPoint Presentation</vt:lpstr>
      <vt:lpstr>Validation – first glance</vt:lpstr>
      <vt:lpstr>How to use?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cp:revision>701</cp:revision>
  <dcterms:modified xsi:type="dcterms:W3CDTF">2019-11-27T16:12:30Z</dcterms:modified>
</cp:coreProperties>
</file>