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05" r:id="rId3"/>
    <p:sldId id="306" r:id="rId4"/>
    <p:sldId id="307" r:id="rId5"/>
    <p:sldId id="309" r:id="rId6"/>
    <p:sldId id="310" r:id="rId7"/>
    <p:sldId id="311" r:id="rId8"/>
    <p:sldId id="312" r:id="rId9"/>
    <p:sldId id="314" r:id="rId10"/>
    <p:sldId id="315" r:id="rId11"/>
    <p:sldId id="313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CA0E8-C959-4949-BEF7-0F4F557BF1BB}" v="16" dt="2019-10-08T20:57:19.615"/>
    <p1510:client id="{7405099E-A296-4EB9-B243-21330C074787}" v="535" dt="2019-10-08T20:55:36.433"/>
    <p1510:client id="{9236351E-822E-4615-9E3B-9561DD183F88}" v="2" dt="2019-09-03T17:47:11.852"/>
    <p1510:client id="{B5894348-3A25-4217-B85B-3EE1B6D81664}" v="343" dt="2019-10-09T15:34:2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dependency-injection" TargetMode="External"/><Relationship Id="rId2" Type="http://schemas.openxmlformats.org/officeDocument/2006/relationships/hyperlink" Target="https://angular.io/guide/architecture-servic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ngular.io/guide/router#router-events" TargetMode="External"/><Relationship Id="rId5" Type="http://schemas.openxmlformats.org/officeDocument/2006/relationships/hyperlink" Target="https://angular.io/guide/router#active-router-links" TargetMode="External"/><Relationship Id="rId4" Type="http://schemas.openxmlformats.org/officeDocument/2006/relationships/hyperlink" Target="https://angular.io/guide/rout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NgModule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angular.io/api/core/Injectabl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angular.io/api/core/Componen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router/Rout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ngular.io/api/router/RouterModule#forRoo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1228" y="4044497"/>
            <a:ext cx="7880689" cy="823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Services, DI &amp; Routing</a:t>
            </a:r>
            <a:endParaRPr lang="en-US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BC2D5F1-59DC-4202-A476-6C6096B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482" y="449036"/>
            <a:ext cx="2388054" cy="2388054"/>
          </a:xfrm>
          <a:prstGeom prst="rect">
            <a:avLst/>
          </a:prstGeom>
        </p:spPr>
      </p:pic>
      <p:sp>
        <p:nvSpPr>
          <p:cNvPr id="2" name="Google Shape;277;p13">
            <a:extLst>
              <a:ext uri="{FF2B5EF4-FFF2-40B4-BE49-F238E27FC236}">
                <a16:creationId xmlns:a16="http://schemas.microsoft.com/office/drawing/2014/main" id="{304A2AC7-C632-41D6-A0B8-1C79BC959A5C}"/>
              </a:ext>
            </a:extLst>
          </p:cNvPr>
          <p:cNvSpPr txBox="1">
            <a:spLocks/>
          </p:cNvSpPr>
          <p:nvPr/>
        </p:nvSpPr>
        <p:spPr>
          <a:xfrm>
            <a:off x="491711" y="3372201"/>
            <a:ext cx="7060419" cy="6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" dirty="0"/>
              <a:t>Curs 5: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74D-E196-49A0-B27D-00E6C152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6" y="1098"/>
            <a:ext cx="7030500" cy="999300"/>
          </a:xfrm>
        </p:spPr>
        <p:txBody>
          <a:bodyPr/>
          <a:lstStyle/>
          <a:p>
            <a:r>
              <a:rPr lang="en-US" dirty="0"/>
              <a:t>Router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925C-2278-493C-8309-C21014BD5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58" y="1392572"/>
            <a:ext cx="3666444" cy="3242986"/>
          </a:xfrm>
        </p:spPr>
        <p:txBody>
          <a:bodyPr/>
          <a:lstStyle/>
          <a:p>
            <a:r>
              <a:rPr lang="en-US" dirty="0"/>
              <a:t>Yes, router has events as well. ( many events )</a:t>
            </a:r>
          </a:p>
          <a:p>
            <a:pPr>
              <a:lnSpc>
                <a:spcPct val="114999"/>
              </a:lnSpc>
            </a:pPr>
            <a:r>
              <a:rPr lang="en-US" dirty="0"/>
              <a:t>We can access them from the router service</a:t>
            </a:r>
          </a:p>
          <a:p>
            <a:pPr>
              <a:lnSpc>
                <a:spcPct val="114999"/>
              </a:lnSpc>
            </a:pPr>
            <a:r>
              <a:rPr lang="en-US" dirty="0"/>
              <a:t>Inject Router into the component and </a:t>
            </a:r>
            <a:r>
              <a:rPr lang="en-US" u="sng" dirty="0"/>
              <a:t>subscribe</a:t>
            </a:r>
            <a:r>
              <a:rPr lang="en-US" dirty="0"/>
              <a:t> to the events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F4FE92E-BFE5-4184-ADAE-52E1E5D0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05" y="54543"/>
            <a:ext cx="4600575" cy="316404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4D47F0-6488-4BD1-9F8C-1DE41EC1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22" y="3222882"/>
            <a:ext cx="6425478" cy="18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1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77C-E937-4D5D-A3F8-0FE6DAB0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41CD4-9F50-4CCF-A6EF-34F2142FD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Injection:</a:t>
            </a:r>
          </a:p>
          <a:p>
            <a:pPr>
              <a:lnSpc>
                <a:spcPct val="114999"/>
              </a:lnSpc>
            </a:pPr>
            <a:r>
              <a:rPr lang="en-US" dirty="0">
                <a:hlinkClick r:id="rId2"/>
              </a:rPr>
              <a:t>https://angular.io/guide/architecture-services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dirty="0">
                <a:hlinkClick r:id="rId3"/>
              </a:rPr>
              <a:t>https://angular.io/guide/dependency-injection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Router: </a:t>
            </a:r>
          </a:p>
          <a:p>
            <a:pPr>
              <a:lnSpc>
                <a:spcPct val="114999"/>
              </a:lnSpc>
            </a:pPr>
            <a:r>
              <a:rPr lang="en-US" dirty="0">
                <a:hlinkClick r:id="rId4"/>
              </a:rPr>
              <a:t>https://angular.io/guide/router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dirty="0">
                <a:hlinkClick r:id="rId5"/>
              </a:rPr>
              <a:t>https://angular.io/guide/router#active-router-links</a:t>
            </a:r>
          </a:p>
          <a:p>
            <a:pPr>
              <a:lnSpc>
                <a:spcPct val="114999"/>
              </a:lnSpc>
            </a:pPr>
            <a:r>
              <a:rPr lang="en-US" dirty="0">
                <a:hlinkClick r:id="rId6"/>
              </a:rPr>
              <a:t>https://angular.io/guide/router#router-events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13F4-B85D-4207-A4B4-2E8C40F4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EE0B3-0684-4F04-AF0D-17C4ECEDF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 function, or feature that an app needs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Typically a class with a narrow, well-defined purpose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Used to increase modularity and reusability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Also referred as </a:t>
            </a:r>
            <a:r>
              <a:rPr lang="en-US" b="1" i="1" dirty="0"/>
              <a:t>injectable service classes</a:t>
            </a:r>
            <a:endParaRPr lang="en-US" b="1"/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5949C404-41AD-4119-A465-A7D13800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84" y="2379290"/>
            <a:ext cx="2085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9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CE58-B534-474A-907A-A8377AA2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4394-2498-4B26-9808-A094D3A6B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43488" cy="2905281"/>
          </a:xfrm>
        </p:spPr>
        <p:txBody>
          <a:bodyPr/>
          <a:lstStyle/>
          <a:p>
            <a:r>
              <a:rPr lang="en-US" dirty="0"/>
              <a:t>Dependencies = services or objects that a class needs to perform its function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DI = a coding pattern in which a class asks for dependencies from external sources rather than creating them itself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Used to </a:t>
            </a:r>
            <a:r>
              <a:rPr lang="en-US" i="1" dirty="0"/>
              <a:t>inject</a:t>
            </a:r>
            <a:r>
              <a:rPr lang="en-US" dirty="0"/>
              <a:t> a service into a component, giving the component access to that service class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To define a class as a service in Angular, use the </a:t>
            </a:r>
            <a:r>
              <a:rPr lang="en-US" dirty="0">
                <a:latin typeface="Consolas"/>
              </a:rPr>
              <a:t>@Injectable()</a:t>
            </a:r>
            <a:r>
              <a:rPr lang="en-US" dirty="0"/>
              <a:t> decorator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You must register at least one </a:t>
            </a:r>
            <a:r>
              <a:rPr lang="en-US" b="1" i="1" dirty="0"/>
              <a:t>provider</a:t>
            </a:r>
            <a:r>
              <a:rPr lang="en-US" b="1" dirty="0"/>
              <a:t> </a:t>
            </a:r>
            <a:r>
              <a:rPr lang="en-US" dirty="0"/>
              <a:t>of any service you are going to use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9E9136D7-B6D5-4A4A-9F5B-8DFF6AE1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6" y="1283206"/>
            <a:ext cx="2743200" cy="5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49AF-3F37-40F1-8ABA-A9AACF27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B7373-23AD-4C16-8726-7991A7D8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64011"/>
            <a:ext cx="4751224" cy="3067639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provider</a:t>
            </a:r>
            <a:r>
              <a:rPr lang="en-US" dirty="0"/>
              <a:t> is an object that tells an injector how to obtain or create a dependency.</a:t>
            </a:r>
          </a:p>
          <a:p>
            <a:pPr>
              <a:lnSpc>
                <a:spcPct val="114999"/>
              </a:lnSpc>
            </a:pPr>
            <a:r>
              <a:rPr lang="en-US" dirty="0"/>
              <a:t>Ways to register providers: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In the </a:t>
            </a:r>
            <a:r>
              <a:rPr lang="en-US" dirty="0">
                <a:latin typeface="Consolas"/>
              </a:rPr>
              <a:t>@</a:t>
            </a:r>
            <a:r>
              <a:rPr lang="en-US" dirty="0">
                <a:latin typeface="Consolas"/>
                <a:hlinkClick r:id="rId2"/>
              </a:rPr>
              <a:t>Injectable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> decorator for the service itself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In the </a:t>
            </a:r>
            <a:r>
              <a:rPr lang="en-US" dirty="0">
                <a:latin typeface="Consolas"/>
              </a:rPr>
              <a:t>@</a:t>
            </a:r>
            <a:r>
              <a:rPr lang="en-US" dirty="0">
                <a:latin typeface="Consolas"/>
                <a:hlinkClick r:id="rId3"/>
              </a:rPr>
              <a:t>NgModule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> decorator for an </a:t>
            </a:r>
            <a:r>
              <a:rPr lang="en-US" dirty="0" err="1"/>
              <a:t>NgModule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 dirty="0"/>
              <a:t>In the </a:t>
            </a:r>
            <a:r>
              <a:rPr lang="en-US" dirty="0">
                <a:latin typeface="Consolas"/>
              </a:rPr>
              <a:t>@</a:t>
            </a:r>
            <a:r>
              <a:rPr lang="en-US" dirty="0">
                <a:latin typeface="Consolas"/>
                <a:hlinkClick r:id="rId4"/>
              </a:rPr>
              <a:t>Component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> decorator for a component</a:t>
            </a:r>
          </a:p>
          <a:p>
            <a:pPr lvl="1"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90850-DC97-4947-9690-603005F72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967" y="277041"/>
            <a:ext cx="1743075" cy="82867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10E7913-F7BC-463D-BBD5-253BEFD63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520" y="1394956"/>
            <a:ext cx="1476375" cy="1666875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E17EEA-830D-4167-B2A8-CA9565AA1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6044" y="3649396"/>
            <a:ext cx="3470563" cy="11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B74-4156-422B-9417-F6EC9287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&amp; Navigation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03166-F1ED-4213-B6B8-EC5695ACC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Angular </a:t>
            </a:r>
            <a:r>
              <a:rPr lang="en-US" dirty="0">
                <a:latin typeface="Consolas"/>
                <a:hlinkClick r:id="rId2"/>
              </a:rPr>
              <a:t>Router</a:t>
            </a:r>
            <a:r>
              <a:rPr lang="en-US" dirty="0"/>
              <a:t> enables navigation from one view to the next as users perform application task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It imitates the browser model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can interpret a browser URL as an instruction to navigate to a client-generated view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can pass optional parameters along to the supporting view component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can navigate when the user clicks a button, selects from a drop box etc.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can log activity in the browser's history journal</a:t>
            </a:r>
          </a:p>
        </p:txBody>
      </p:sp>
    </p:spTree>
    <p:extLst>
      <p:ext uri="{BB962C8B-B14F-4D97-AF65-F5344CB8AC3E}">
        <p14:creationId xmlns:p14="http://schemas.microsoft.com/office/powerpoint/2010/main" val="144323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706A-398B-4110-A379-0AFCD027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D4F4-081F-4536-889F-0F48EAE10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 router how to compose navigation URLs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Import Angular Router service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207628-3EC9-411C-B4E8-2FB78B98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69" y="2066925"/>
            <a:ext cx="1843368" cy="78105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1467EC-79FA-44F3-A061-8D6FB6BA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11" y="3263929"/>
            <a:ext cx="3476064" cy="8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0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4835-1BAB-42B6-851B-86DF0D2B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00" y="98513"/>
            <a:ext cx="7030500" cy="999300"/>
          </a:xfrm>
        </p:spPr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1C26-F747-4726-9F14-3342950D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800" y="1671828"/>
            <a:ext cx="3816653" cy="2541600"/>
          </a:xfrm>
        </p:spPr>
        <p:txBody>
          <a:bodyPr/>
          <a:lstStyle/>
          <a:p>
            <a:r>
              <a:rPr lang="en-US" dirty="0"/>
              <a:t>configures the router via the </a:t>
            </a:r>
            <a:r>
              <a:rPr lang="en-US" dirty="0">
                <a:latin typeface="Consolas"/>
                <a:hlinkClick r:id="rId2"/>
              </a:rPr>
              <a:t>RouterModule.forRoot()</a:t>
            </a:r>
            <a:r>
              <a:rPr lang="en-US" dirty="0"/>
              <a:t> method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adds the result to the </a:t>
            </a:r>
            <a:r>
              <a:rPr lang="en-US" dirty="0" err="1">
                <a:latin typeface="Consolas"/>
              </a:rPr>
              <a:t>AppModule</a:t>
            </a:r>
            <a:r>
              <a:rPr lang="en-US" dirty="0" err="1"/>
              <a:t>'s</a:t>
            </a:r>
            <a:r>
              <a:rPr lang="en-US" dirty="0"/>
              <a:t> </a:t>
            </a:r>
            <a:r>
              <a:rPr lang="en-US" dirty="0">
                <a:latin typeface="Consolas"/>
              </a:rPr>
              <a:t>imports</a:t>
            </a:r>
            <a:r>
              <a:rPr lang="en-US" dirty="0"/>
              <a:t> array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FBD04ED-3054-45EE-923A-FA92973E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81" y="101413"/>
            <a:ext cx="3860222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7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6216-C7E6-44BD-B7FC-D7189E7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44CFA-D874-4FB6-A5AD-897A3DA5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698" y="1476999"/>
            <a:ext cx="3251647" cy="3126088"/>
          </a:xfrm>
        </p:spPr>
        <p:txBody>
          <a:bodyPr/>
          <a:lstStyle/>
          <a:p>
            <a:r>
              <a:rPr lang="en-US" dirty="0"/>
              <a:t>Add the </a:t>
            </a:r>
            <a:r>
              <a:rPr lang="en-US" dirty="0">
                <a:latin typeface="Consolas"/>
                <a:hlinkClick r:id="rId2"/>
              </a:rPr>
              <a:t>RouterOutlet</a:t>
            </a:r>
            <a:r>
              <a:rPr lang="en-US" dirty="0"/>
              <a:t> directive in the template where the router should display the components for that outlet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Add the </a:t>
            </a:r>
            <a:r>
              <a:rPr lang="en-US" dirty="0">
                <a:latin typeface="Consolas"/>
                <a:hlinkClick r:id="rId3"/>
              </a:rPr>
              <a:t>RouterLink</a:t>
            </a:r>
            <a:r>
              <a:rPr lang="en-US" dirty="0"/>
              <a:t> directives on the anchor tags, to navigate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 err="1"/>
              <a:t>RouterLinkActive</a:t>
            </a:r>
            <a:r>
              <a:rPr lang="en-US" dirty="0"/>
              <a:t> directive: what </a:t>
            </a:r>
            <a:r>
              <a:rPr lang="en-US" dirty="0" err="1"/>
              <a:t>css</a:t>
            </a:r>
            <a:r>
              <a:rPr lang="en-US" dirty="0"/>
              <a:t> classes should we have on the corresponding navigation element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B48EB2-F5D3-47E1-85D0-8D597C3C8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658" y="1370376"/>
            <a:ext cx="2743200" cy="80575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724625-68DD-4B02-BF07-801319A72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993" y="3041263"/>
            <a:ext cx="5278352" cy="17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5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0643-DDB9-4DFC-937B-89886E4F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02422"/>
            <a:ext cx="7030500" cy="999300"/>
          </a:xfrm>
        </p:spPr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08F6-546A-4167-B938-C1CA01C5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944465"/>
            <a:ext cx="7030500" cy="2541600"/>
          </a:xfrm>
        </p:spPr>
        <p:txBody>
          <a:bodyPr/>
          <a:lstStyle/>
          <a:p>
            <a:r>
              <a:rPr lang="en-US" dirty="0" err="1"/>
              <a:t>ActivatedRoute</a:t>
            </a:r>
            <a:r>
              <a:rPr lang="en-US" dirty="0"/>
              <a:t> = service which gives us details about the current route. </a:t>
            </a:r>
          </a:p>
          <a:p>
            <a:pPr>
              <a:lnSpc>
                <a:spcPct val="114999"/>
              </a:lnSpc>
            </a:pPr>
            <a:r>
              <a:rPr lang="en-US" dirty="0"/>
              <a:t>Can be injected into our components.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8C35C5B-C4AF-4B4C-AC44-0074CC19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59" y="1538196"/>
            <a:ext cx="6373523" cy="36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025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Momentum</vt:lpstr>
      <vt:lpstr>Services, DI &amp; Routing</vt:lpstr>
      <vt:lpstr>Services</vt:lpstr>
      <vt:lpstr>Dependency Injection (DI)</vt:lpstr>
      <vt:lpstr>Providing services</vt:lpstr>
      <vt:lpstr>Routing &amp; Navigation</vt:lpstr>
      <vt:lpstr>Routing implementation</vt:lpstr>
      <vt:lpstr>Routing implementation</vt:lpstr>
      <vt:lpstr>Routing implementation</vt:lpstr>
      <vt:lpstr>Routing implementation</vt:lpstr>
      <vt:lpstr>Router Events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cp:revision>1639</cp:revision>
  <dcterms:modified xsi:type="dcterms:W3CDTF">2019-10-09T15:34:43Z</dcterms:modified>
</cp:coreProperties>
</file>