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7" r:id="rId3"/>
    <p:sldId id="271" r:id="rId4"/>
    <p:sldId id="272" r:id="rId5"/>
    <p:sldId id="270" r:id="rId6"/>
    <p:sldId id="275" r:id="rId7"/>
    <p:sldId id="276" r:id="rId8"/>
    <p:sldId id="273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87" r:id="rId27"/>
    <p:sldId id="288" r:id="rId28"/>
    <p:sldId id="269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Maven Pro" panose="020B0604020202020204" charset="0"/>
      <p:regular r:id="rId35"/>
      <p:bold r:id="rId36"/>
    </p:embeddedFont>
    <p:embeddedFont>
      <p:font typeface="Nuni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CA0E8-C959-4949-BEF7-0F4F557BF1BB}" v="16" dt="2019-10-08T20:57:19.615"/>
    <p1510:client id="{33483B30-3050-4E26-9DA5-873B085140E7}" v="59" dt="2019-10-22T20:30:45.382"/>
    <p1510:client id="{489A4B22-4A0D-478F-BA6E-08C9799ADCD9}" v="718" dt="2019-10-22T22:00:51.235"/>
    <p1510:client id="{53D43963-D427-4828-9640-868EB7869F80}" v="257" dt="2019-10-23T12:38:20.533"/>
    <p1510:client id="{65CE6109-09D5-4D9D-90CD-527B9F7499ED}" v="52" dt="2019-10-16T15:42:02.875"/>
    <p1510:client id="{7405099E-A296-4EB9-B243-21330C074787}" v="535" dt="2019-10-08T20:55:36.433"/>
    <p1510:client id="{8352E44B-D840-49BB-BAC6-63A701A254F5}" v="24" dt="2019-10-23T15:30:56.560"/>
    <p1510:client id="{9236351E-822E-4615-9E3B-9561DD183F88}" v="2" dt="2019-09-03T17:47:11.852"/>
    <p1510:client id="{93EAB86A-B20B-4092-B13A-133E1A23CAC1}" v="3" dt="2019-10-23T13:15:44.555"/>
    <p1510:client id="{B530B2CB-DF10-4110-9E10-35149CA9E991}" v="18" dt="2019-10-16T15:36:56.507"/>
    <p1510:client id="{B5894348-3A25-4217-B85B-3EE1B6D81664}" v="343" dt="2019-10-09T15:34:26.068"/>
    <p1510:client id="{C888D05C-FF02-47EF-8A33-0C86D297604D}" v="127" dt="2019-10-15T21:26:1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6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73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5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40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41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7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29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40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89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1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682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144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55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76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069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745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083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97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8747d32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8747d32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7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0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5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77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8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61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57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operators/transformation/switchmap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earnrxjs.io/operators/transformation/concatma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ap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earnrxjs.io/" TargetMode="External"/><Relationship Id="rId4" Type="http://schemas.openxmlformats.org/officeDocument/2006/relationships/hyperlink" Target="https://rxjs-dev.firebaseapp.com/operator-decision-tre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1228" y="4044497"/>
            <a:ext cx="7880689" cy="823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Observables: Operators and Subjects/</a:t>
            </a:r>
            <a:r>
              <a:rPr lang="en" err="1"/>
              <a:t>BehaviorSubject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  <p:sp>
        <p:nvSpPr>
          <p:cNvPr id="2" name="Google Shape;277;p13">
            <a:extLst>
              <a:ext uri="{FF2B5EF4-FFF2-40B4-BE49-F238E27FC236}">
                <a16:creationId xmlns:a16="http://schemas.microsoft.com/office/drawing/2014/main" id="{304A2AC7-C632-41D6-A0B8-1C79BC959A5C}"/>
              </a:ext>
            </a:extLst>
          </p:cNvPr>
          <p:cNvSpPr txBox="1">
            <a:spLocks/>
          </p:cNvSpPr>
          <p:nvPr/>
        </p:nvSpPr>
        <p:spPr>
          <a:xfrm>
            <a:off x="491711" y="3224283"/>
            <a:ext cx="7060419" cy="6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"/>
              <a:t>Curs 7: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 </a:t>
            </a:r>
            <a:r>
              <a:rPr lang="en-US" b="0"/>
              <a:t>map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map(project: Function, </a:t>
            </a:r>
            <a:r>
              <a:rPr lang="en-US" sz="1600" err="1">
                <a:latin typeface="Consolas"/>
              </a:rPr>
              <a:t>thisArg</a:t>
            </a:r>
            <a:r>
              <a:rPr lang="en-US" sz="1600">
                <a:latin typeface="Consolas"/>
              </a:rPr>
              <a:t>: any): Observable</a:t>
            </a:r>
            <a:endParaRPr lang="en-US" sz="1600"/>
          </a:p>
          <a:p>
            <a:br>
              <a:rPr lang="en-US" sz="1600">
                <a:latin typeface="Consolas"/>
              </a:rPr>
            </a:br>
            <a:r>
              <a:rPr lang="en-US" sz="1400" b="0"/>
              <a:t>Apply projection with each value from source.</a:t>
            </a: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endParaRPr lang="en-US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8637AD-E543-47AA-AB45-F0640C47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4" y="2205551"/>
            <a:ext cx="3688896" cy="1752934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C158B3-63F1-447E-9A25-1DB1B13BE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257" y="1988427"/>
            <a:ext cx="4818289" cy="21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72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 err="1"/>
              <a:t>mergeM</a:t>
            </a:r>
            <a:r>
              <a:rPr lang="en-US" b="0"/>
              <a:t>ap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 err="1">
                <a:latin typeface="Consolas"/>
              </a:rPr>
              <a:t>mergeMap</a:t>
            </a:r>
            <a:r>
              <a:rPr lang="en-US" sz="1600">
                <a:latin typeface="Consolas"/>
              </a:rPr>
              <a:t>(project: function: Observable, </a:t>
            </a:r>
            <a:r>
              <a:rPr lang="en-US" sz="1600" err="1">
                <a:latin typeface="Consolas"/>
              </a:rPr>
              <a:t>resultSelector</a:t>
            </a:r>
            <a:r>
              <a:rPr lang="en-US" sz="1600">
                <a:latin typeface="Consolas"/>
              </a:rPr>
              <a:t>: function: any, concurrent: number): Observable</a:t>
            </a:r>
            <a:endParaRPr lang="en-US" sz="1600"/>
          </a:p>
          <a:p>
            <a:br>
              <a:rPr lang="en-US" sz="1600">
                <a:latin typeface="Consolas"/>
              </a:rPr>
            </a:br>
            <a:r>
              <a:rPr lang="en-US" sz="1400" b="0"/>
              <a:t>Map to observable, emit values.</a:t>
            </a: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endParaRPr lang="en-US"/>
          </a:p>
          <a:p>
            <a:pPr>
              <a:lnSpc>
                <a:spcPct val="114999"/>
              </a:lnSpc>
              <a:buSzPts val="1800"/>
            </a:pPr>
            <a:r>
              <a:rPr lang="en-US" sz="1800" err="1"/>
              <a:t>flatMap</a:t>
            </a:r>
            <a:r>
              <a:rPr lang="en-US" sz="1800"/>
              <a:t> is an alias for </a:t>
            </a:r>
            <a:r>
              <a:rPr lang="en-US" sz="1800" err="1"/>
              <a:t>mergeMap</a:t>
            </a:r>
            <a:r>
              <a:rPr lang="en-US" sz="1800"/>
              <a:t>!</a:t>
            </a:r>
          </a:p>
          <a:p>
            <a:pPr>
              <a:lnSpc>
                <a:spcPct val="114999"/>
              </a:lnSpc>
              <a:buSzPts val="1800"/>
            </a:pPr>
            <a:r>
              <a:rPr lang="en-US" sz="1800"/>
              <a:t>If only one inner subscription should be active at a time, try </a:t>
            </a:r>
            <a:r>
              <a:rPr lang="en-US" sz="1800">
                <a:latin typeface="Consolas"/>
                <a:hlinkClick r:id="rId3"/>
              </a:rPr>
              <a:t>switchMap</a:t>
            </a:r>
            <a:r>
              <a:rPr lang="en-US" sz="1800"/>
              <a:t>!</a:t>
            </a:r>
          </a:p>
          <a:p>
            <a:pPr>
              <a:lnSpc>
                <a:spcPct val="114999"/>
              </a:lnSpc>
              <a:buSzPts val="1800"/>
            </a:pPr>
            <a:r>
              <a:rPr lang="en-US" sz="1800"/>
              <a:t>If the order of emission and subscription of inner observables is important, try </a:t>
            </a:r>
            <a:r>
              <a:rPr lang="en-US" sz="1800">
                <a:latin typeface="Consolas"/>
                <a:hlinkClick r:id="rId4"/>
              </a:rPr>
              <a:t>concatMap</a:t>
            </a:r>
            <a:r>
              <a:rPr lang="en-US" sz="1800"/>
              <a:t>!</a:t>
            </a:r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611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291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 err="1"/>
              <a:t>mergeM</a:t>
            </a:r>
            <a:r>
              <a:rPr lang="en-US" b="0"/>
              <a:t>ap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 err="1">
                <a:latin typeface="Consolas"/>
              </a:rPr>
              <a:t>mergeMap</a:t>
            </a:r>
            <a:r>
              <a:rPr lang="en-US" sz="1600">
                <a:latin typeface="Consolas"/>
              </a:rPr>
              <a:t>(project: function: Observable, </a:t>
            </a:r>
            <a:r>
              <a:rPr lang="en-US" sz="1600" err="1">
                <a:latin typeface="Consolas"/>
              </a:rPr>
              <a:t>resultSelector</a:t>
            </a:r>
            <a:r>
              <a:rPr lang="en-US" sz="1600">
                <a:latin typeface="Consolas"/>
              </a:rPr>
              <a:t>: function: any, concurrent: number): Observable</a:t>
            </a:r>
            <a:endParaRPr lang="en-US" sz="1600"/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3D97F5-5890-434C-9E64-11895A90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9" y="1689236"/>
            <a:ext cx="2743200" cy="31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72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 err="1"/>
              <a:t>switchM</a:t>
            </a:r>
            <a:r>
              <a:rPr lang="en-US" b="0"/>
              <a:t>ap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 err="1">
                <a:latin typeface="Consolas"/>
              </a:rPr>
              <a:t>switchMap</a:t>
            </a:r>
            <a:r>
              <a:rPr lang="en-US" sz="1600">
                <a:latin typeface="Consolas"/>
              </a:rPr>
              <a:t>(project: function: Observable, </a:t>
            </a:r>
            <a:r>
              <a:rPr lang="en-US" sz="1600" err="1">
                <a:latin typeface="Consolas"/>
              </a:rPr>
              <a:t>resultSelector</a:t>
            </a:r>
            <a:r>
              <a:rPr lang="en-US" sz="1600">
                <a:latin typeface="Consolas"/>
              </a:rPr>
              <a:t>: function(</a:t>
            </a:r>
            <a:r>
              <a:rPr lang="en-US" sz="1600" err="1">
                <a:latin typeface="Consolas"/>
              </a:rPr>
              <a:t>outerValue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innerValue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outerIndex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innerIndex</a:t>
            </a:r>
            <a:r>
              <a:rPr lang="en-US" sz="1600">
                <a:latin typeface="Consolas"/>
              </a:rPr>
              <a:t>): any): Observable</a:t>
            </a:r>
            <a:endParaRPr lang="en-US" sz="1600"/>
          </a:p>
          <a:p>
            <a:br>
              <a:rPr lang="en-US" sz="1400" b="0"/>
            </a:br>
            <a:r>
              <a:rPr lang="en-US" sz="1400" b="0"/>
              <a:t>Map to observable, complete previous inner observable, emit values.</a:t>
            </a: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23948A-61EB-49F4-BBFD-68CA42AB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69" y="2382116"/>
            <a:ext cx="3396342" cy="22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 err="1"/>
              <a:t>concatM</a:t>
            </a:r>
            <a:r>
              <a:rPr lang="en-US" b="0"/>
              <a:t>ap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 err="1">
                <a:latin typeface="Consolas"/>
              </a:rPr>
              <a:t>concatMap</a:t>
            </a:r>
            <a:r>
              <a:rPr lang="en-US" sz="1600">
                <a:latin typeface="Consolas"/>
              </a:rPr>
              <a:t>(project: function, </a:t>
            </a:r>
            <a:r>
              <a:rPr lang="en-US" sz="1600" err="1">
                <a:latin typeface="Consolas"/>
              </a:rPr>
              <a:t>resultSelector</a:t>
            </a:r>
            <a:r>
              <a:rPr lang="en-US" sz="1600">
                <a:latin typeface="Consolas"/>
              </a:rPr>
              <a:t>: function): Observable</a:t>
            </a:r>
            <a:endParaRPr lang="en-US" sz="1600"/>
          </a:p>
          <a:p>
            <a:br>
              <a:rPr lang="en-US" sz="900" b="0"/>
            </a:br>
            <a:r>
              <a:rPr lang="en-US" sz="1400" b="0"/>
              <a:t>Map values to inner observable, subscribe and emit in order.</a:t>
            </a:r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1ADD7CA-B300-4E26-A535-98A49A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704" y="2014158"/>
            <a:ext cx="3995056" cy="29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8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/>
              <a:t>filter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filter(select: Function, </a:t>
            </a:r>
            <a:r>
              <a:rPr lang="en-US" sz="1600" err="1">
                <a:latin typeface="Consolas"/>
              </a:rPr>
              <a:t>thisArg</a:t>
            </a:r>
            <a:r>
              <a:rPr lang="en-US" sz="1600">
                <a:latin typeface="Consolas"/>
              </a:rPr>
              <a:t>: any): Observable</a:t>
            </a:r>
            <a:endParaRPr lang="en-US" sz="1600"/>
          </a:p>
          <a:p>
            <a:br>
              <a:rPr lang="en-US" sz="1400" b="0"/>
            </a:br>
            <a:r>
              <a:rPr lang="en-US" sz="1400" b="0"/>
              <a:t>Emit values that pass the provided condition.</a:t>
            </a:r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30348B2-3E4B-4FAF-841B-79D4B40D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7" y="2370116"/>
            <a:ext cx="4321629" cy="1961285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116544-A1B5-4C63-992D-E2C6F5F32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722" y="2372978"/>
            <a:ext cx="4239985" cy="19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/>
              <a:t>first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first(predicate: function, select: function)</a:t>
            </a:r>
            <a:endParaRPr lang="en-US" sz="1600"/>
          </a:p>
          <a:p>
            <a:br>
              <a:rPr lang="en-US" sz="900" b="0"/>
            </a:br>
            <a:r>
              <a:rPr lang="en-US" sz="1400" b="0"/>
              <a:t>Emit the first value or first to pass provided expression.</a:t>
            </a:r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BBAFB8-4AB9-4192-A71E-002DD989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931272"/>
            <a:ext cx="3886200" cy="26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0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RxJS</a:t>
            </a:r>
            <a:r>
              <a:rPr lang="en" dirty="0"/>
              <a:t> Operators - </a:t>
            </a:r>
            <a:r>
              <a:rPr lang="en" b="0" dirty="0"/>
              <a:t>skip</a:t>
            </a:r>
            <a:br>
              <a:rPr lang="en-US" b="0" dirty="0"/>
            </a:br>
            <a:r>
              <a:rPr lang="en-US" sz="1800" dirty="0"/>
              <a:t>signature: </a:t>
            </a:r>
            <a:r>
              <a:rPr lang="en-US" sz="1800" dirty="0">
                <a:latin typeface="Consolas"/>
              </a:rPr>
              <a:t>skip(the: Number): Observable</a:t>
            </a:r>
            <a:endParaRPr lang="en-US" sz="1800"/>
          </a:p>
          <a:p>
            <a:br>
              <a:rPr lang="en-US" sz="900" b="0" dirty="0"/>
            </a:br>
            <a:r>
              <a:rPr lang="en-US" sz="1400" b="0" dirty="0"/>
              <a:t>Skip the provided number of emitted values.</a:t>
            </a:r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97F0FE-72B3-4F18-96A7-F5C7AFF0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74138"/>
            <a:ext cx="5029199" cy="28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9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RxJS</a:t>
            </a:r>
            <a:r>
              <a:rPr lang="en" dirty="0"/>
              <a:t> Operators - </a:t>
            </a:r>
            <a:r>
              <a:rPr lang="en" b="0" dirty="0"/>
              <a:t>take</a:t>
            </a:r>
            <a:br>
              <a:rPr lang="en-US" b="0" dirty="0"/>
            </a:br>
            <a:r>
              <a:rPr lang="en-US" sz="1600" dirty="0"/>
              <a:t>signature: </a:t>
            </a:r>
            <a:r>
              <a:rPr lang="en-US" sz="1600" dirty="0">
                <a:latin typeface="Consolas"/>
              </a:rPr>
              <a:t>take(count: number): Observable</a:t>
            </a:r>
            <a:br>
              <a:rPr lang="en-US" sz="1600" dirty="0">
                <a:latin typeface="Consolas"/>
              </a:rPr>
            </a:br>
            <a:endParaRPr lang="en-US" sz="1600" dirty="0"/>
          </a:p>
          <a:p>
            <a:r>
              <a:rPr lang="en-US" sz="1400" b="0" dirty="0"/>
              <a:t>Emit provided number of values before completing.</a:t>
            </a:r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F70C54-029A-4603-BA2C-1FD87A5F5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407" y="1994304"/>
            <a:ext cx="5107487" cy="25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 dirty="0"/>
              <a:t> Operators - </a:t>
            </a:r>
            <a:r>
              <a:rPr lang="en" b="0"/>
              <a:t>debounceTime</a:t>
            </a:r>
            <a:br>
              <a:rPr lang="en-US" b="0" dirty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debounceTime(dueTime: number, scheduler: Scheduler): Observable</a:t>
            </a:r>
            <a:br>
              <a:rPr lang="en-US" sz="1600" dirty="0">
                <a:latin typeface="Consolas"/>
              </a:rPr>
            </a:br>
            <a:endParaRPr lang="en-US" sz="1600"/>
          </a:p>
          <a:p>
            <a:r>
              <a:rPr lang="en-US" sz="1400" b="0"/>
              <a:t>Discard emitted values that take less than the specified time between output</a:t>
            </a:r>
          </a:p>
          <a:p>
            <a:endParaRPr lang="en-US" sz="1400" b="0" dirty="0"/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BB48E64-63E1-4BCE-B19C-A8097A5D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67" y="2127677"/>
            <a:ext cx="3095493" cy="28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7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Evolution of Asynchronous </a:t>
            </a:r>
            <a:endParaRPr/>
          </a:p>
          <a:p>
            <a:r>
              <a:rPr lang="en"/>
              <a:t>JavaScript – </a:t>
            </a:r>
            <a:r>
              <a:rPr lang="en" err="1"/>
              <a:t>RxJS</a:t>
            </a:r>
            <a:r>
              <a:rPr lang="en"/>
              <a:t> Operators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r>
              <a:rPr lang="en-US" sz="1800" b="1"/>
              <a:t>create observables</a:t>
            </a:r>
            <a:r>
              <a:rPr lang="en-US" sz="1800"/>
              <a:t>: of, interval, empty, from, </a:t>
            </a:r>
            <a:r>
              <a:rPr lang="en-US" sz="1800" err="1"/>
              <a:t>fromEvent</a:t>
            </a:r>
            <a:endParaRPr lang="en-US" err="1"/>
          </a:p>
          <a:p>
            <a:pPr>
              <a:lnSpc>
                <a:spcPct val="114999"/>
              </a:lnSpc>
              <a:buSzPts val="1800"/>
            </a:pPr>
            <a:r>
              <a:rPr lang="en-US" sz="1800" b="1"/>
              <a:t>manipulate observables</a:t>
            </a:r>
            <a:r>
              <a:rPr lang="en-US" sz="1800"/>
              <a:t>: map, </a:t>
            </a:r>
            <a:r>
              <a:rPr lang="en-US" sz="1800" err="1"/>
              <a:t>mergeMap</a:t>
            </a:r>
            <a:r>
              <a:rPr lang="en-US" sz="1800"/>
              <a:t>, </a:t>
            </a:r>
            <a:r>
              <a:rPr lang="en-US" sz="1800" err="1"/>
              <a:t>switchMap</a:t>
            </a:r>
            <a:r>
              <a:rPr lang="en-US" sz="1800"/>
              <a:t>, </a:t>
            </a:r>
            <a:r>
              <a:rPr lang="en-US" sz="1800" err="1"/>
              <a:t>concatMap</a:t>
            </a:r>
            <a:endParaRPr lang="en-US" err="1"/>
          </a:p>
          <a:p>
            <a:pPr>
              <a:lnSpc>
                <a:spcPct val="114999"/>
              </a:lnSpc>
              <a:buSzPts val="1800"/>
            </a:pPr>
            <a:r>
              <a:rPr lang="en-US" sz="1800" b="1"/>
              <a:t>filter observables</a:t>
            </a:r>
            <a:r>
              <a:rPr lang="en-US" sz="1800"/>
              <a:t>: filter, first, skip, take, </a:t>
            </a:r>
            <a:r>
              <a:rPr lang="en-US" sz="1800" err="1"/>
              <a:t>debounceTime</a:t>
            </a:r>
            <a:endParaRPr lang="en-US" err="1"/>
          </a:p>
          <a:p>
            <a:pPr>
              <a:lnSpc>
                <a:spcPct val="114999"/>
              </a:lnSpc>
              <a:buSzPts val="1800"/>
            </a:pPr>
            <a:r>
              <a:rPr lang="en-US" sz="1800" b="1"/>
              <a:t>error handling</a:t>
            </a:r>
            <a:r>
              <a:rPr lang="en-US" sz="1800"/>
              <a:t>: catch/</a:t>
            </a:r>
            <a:r>
              <a:rPr lang="en-US" sz="1800" err="1"/>
              <a:t>catchError</a:t>
            </a:r>
            <a:r>
              <a:rPr lang="en-US" sz="1800"/>
              <a:t>, retry</a:t>
            </a:r>
            <a:endParaRPr lang="en-US"/>
          </a:p>
          <a:p>
            <a:pPr>
              <a:lnSpc>
                <a:spcPct val="114999"/>
              </a:lnSpc>
              <a:buSzPts val="1800"/>
            </a:pPr>
            <a:r>
              <a:rPr lang="en-US" sz="1800" b="1"/>
              <a:t>combination</a:t>
            </a:r>
            <a:r>
              <a:rPr lang="en-US" sz="1800"/>
              <a:t>: </a:t>
            </a:r>
            <a:r>
              <a:rPr lang="en-US" sz="1800" err="1"/>
              <a:t>forkjoin</a:t>
            </a:r>
            <a:r>
              <a:rPr lang="en-US" sz="1800"/>
              <a:t>, </a:t>
            </a:r>
            <a:r>
              <a:rPr lang="en-US" sz="1800" err="1"/>
              <a:t>combineLatest</a:t>
            </a:r>
            <a:endParaRPr lang="en-US" sz="1800"/>
          </a:p>
          <a:p>
            <a:pPr>
              <a:lnSpc>
                <a:spcPct val="114999"/>
              </a:lnSpc>
              <a:buSzPts val="1800"/>
            </a:pPr>
            <a:r>
              <a:rPr lang="en-US" sz="1800" b="1"/>
              <a:t>utility</a:t>
            </a:r>
            <a:r>
              <a:rPr lang="en-US" sz="1800"/>
              <a:t>: do/tap, </a:t>
            </a:r>
            <a:r>
              <a:rPr lang="en-US" sz="1800" err="1"/>
              <a:t>toPromise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5769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 dirty="0"/>
              <a:t> Operators - </a:t>
            </a:r>
            <a:r>
              <a:rPr lang="en" b="0"/>
              <a:t>catch / catchError</a:t>
            </a:r>
            <a:br>
              <a:rPr lang="en-US" b="0" dirty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catchError(project : function): Observable</a:t>
            </a:r>
            <a:endParaRPr lang="en-US" sz="1600"/>
          </a:p>
          <a:p>
            <a:endParaRPr lang="en-US" sz="1600" dirty="0">
              <a:latin typeface="Consolas"/>
            </a:endParaRPr>
          </a:p>
          <a:p>
            <a:r>
              <a:rPr lang="en-US" sz="1400" b="0"/>
              <a:t>Gracefully handle errors in an observable sequence.</a:t>
            </a:r>
          </a:p>
          <a:p>
            <a:endParaRPr lang="en-US" sz="1400" b="0" dirty="0"/>
          </a:p>
          <a:p>
            <a:endParaRPr lang="en-US" sz="1400" b="0" dirty="0"/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5849C6-E72C-4731-93C8-DD16F479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81" y="1993761"/>
            <a:ext cx="5577213" cy="26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9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/>
              <a:t>retry</a:t>
            </a:r>
            <a:br>
              <a:rPr lang="en-US" b="0" dirty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retry(number: number): Observable</a:t>
            </a:r>
            <a:endParaRPr lang="en-US" sz="1600"/>
          </a:p>
          <a:p>
            <a:endParaRPr lang="en-US" b="0" dirty="0"/>
          </a:p>
          <a:p>
            <a:r>
              <a:rPr lang="en-US" sz="1400" b="0"/>
              <a:t>Retry an observable sequence a specific number of times should an error occur.</a:t>
            </a:r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877E71-03C2-43E0-9C00-0DF339CA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15" y="2055027"/>
            <a:ext cx="6999371" cy="2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/>
              <a:t>forkJoin</a:t>
            </a:r>
            <a:br>
              <a:rPr lang="en-US" b="0" dirty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forkJoin(...args, selector : function): Observable</a:t>
            </a:r>
            <a:endParaRPr lang="en-US" sz="1600"/>
          </a:p>
          <a:p>
            <a:endParaRPr lang="en-US" b="0" dirty="0"/>
          </a:p>
          <a:p>
            <a:r>
              <a:rPr lang="en-US" sz="1400" b="0"/>
              <a:t>When all observables complete, emit the last emitted value from each.</a:t>
            </a:r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665F0F-F6ED-4393-8CD8-2D93DBEFE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19" y="2176683"/>
            <a:ext cx="4307304" cy="2376799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86C538-4E4C-4258-B90C-960B3533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21" y="2175162"/>
            <a:ext cx="3991475" cy="23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2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622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 </a:t>
            </a:r>
            <a:r>
              <a:rPr lang="en" b="0"/>
              <a:t>combineLatest</a:t>
            </a:r>
            <a:br>
              <a:rPr lang="en-US" b="0" dirty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combineLatest(observables: ...Observable, project: function): Observable</a:t>
            </a:r>
            <a:endParaRPr lang="en-US" sz="1600"/>
          </a:p>
          <a:p>
            <a:endParaRPr lang="en-US" b="0" dirty="0"/>
          </a:p>
          <a:p>
            <a:r>
              <a:rPr lang="en-US" sz="1400" b="0"/>
              <a:t>When any observable emits a value, emit the last emitted value from each.</a:t>
            </a:r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E03F0B-ECB6-4D1C-9537-980C704C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4" y="2622377"/>
            <a:ext cx="3818523" cy="157564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CE46F4-FE79-494D-96E6-ECC39B74D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130" y="2320522"/>
            <a:ext cx="4841206" cy="23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3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622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– </a:t>
            </a:r>
            <a:r>
              <a:rPr lang="en" b="0"/>
              <a:t>tap/do</a:t>
            </a:r>
            <a:br>
              <a:rPr lang="en-US" b="0" dirty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tap(nextOrObserver: function, error: function, complete: function): Observable</a:t>
            </a:r>
            <a:endParaRPr lang="en-US" sz="1600"/>
          </a:p>
          <a:p>
            <a:endParaRPr lang="en-US" b="0" dirty="0"/>
          </a:p>
          <a:p>
            <a:r>
              <a:rPr lang="en-US" sz="1400" b="0"/>
              <a:t>Transparently perform actions or side-effects, such as logging.</a:t>
            </a:r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DA7DB3-7D3A-407D-90AC-CA541F8E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40" y="2281348"/>
            <a:ext cx="3645567" cy="267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2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622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– </a:t>
            </a:r>
            <a:r>
              <a:rPr lang="en" b="0"/>
              <a:t>toPromise</a:t>
            </a:r>
            <a:br>
              <a:rPr lang="en-US" b="0" dirty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toPromise() : Promise</a:t>
            </a:r>
            <a:endParaRPr lang="en-US" sz="1600"/>
          </a:p>
          <a:p>
            <a:endParaRPr lang="en-US" b="0" dirty="0"/>
          </a:p>
          <a:p>
            <a:r>
              <a:rPr lang="en-US" sz="1400" b="0"/>
              <a:t>Convert observable to promise.</a:t>
            </a:r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1400" b="0" dirty="0"/>
          </a:p>
          <a:p>
            <a:endParaRPr lang="en-US" sz="900" b="0" dirty="0"/>
          </a:p>
          <a:p>
            <a:endParaRPr lang="en-US" sz="1400" b="0"/>
          </a:p>
          <a:p>
            <a:endParaRPr lang="en-US" sz="1400" b="0"/>
          </a:p>
          <a:p>
            <a:endParaRPr lang="en-US" sz="1400" b="0"/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2282603"/>
            <a:ext cx="8090737" cy="224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14999"/>
              </a:lnSpc>
              <a:buSzPts val="1800"/>
              <a:buNone/>
            </a:pPr>
            <a:endParaRPr lang="en-US" sz="1800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48A130-A4A2-44DB-B62E-059BF03C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8" y="2126601"/>
            <a:ext cx="4480258" cy="260479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9BABCF-3B0F-408C-9158-AFA0A8BFC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459" y="1360176"/>
            <a:ext cx="3713246" cy="33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71322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Subject</a:t>
            </a:r>
            <a:br>
              <a:rPr lang="en" dirty="0"/>
            </a:br>
            <a:r>
              <a:rPr lang="en" sz="1400" dirty="0"/>
              <a:t>A special type of Observable which shares a single execution path among observers</a:t>
            </a:r>
            <a:endParaRPr lang="en-US" sz="1400"/>
          </a:p>
          <a:p>
            <a:endParaRPr lang="en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C9296D-850B-4A98-A66C-839EE478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59" y="2120962"/>
            <a:ext cx="5763057" cy="26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71322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BehaviorSubject</a:t>
            </a:r>
          </a:p>
          <a:p>
            <a:r>
              <a:rPr lang="en" sz="1400" dirty="0"/>
              <a:t>Requires an initial value and emits the current value to new subscribers</a:t>
            </a:r>
          </a:p>
          <a:p>
            <a:endParaRPr lang="en" dirty="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5F52C8E-A0B7-4004-9816-1B78E642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52" y="1464719"/>
            <a:ext cx="4691495" cy="3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lang="en-US"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5750">
              <a:lnSpc>
                <a:spcPct val="114999"/>
              </a:lnSpc>
              <a:spcAft>
                <a:spcPts val="1600"/>
              </a:spcAft>
            </a:pPr>
            <a:r>
              <a:rPr lang="en-US" dirty="0">
                <a:hlinkClick r:id="rId3"/>
              </a:rPr>
              <a:t>https://rxjs-dev.firebaseapp.com/api</a:t>
            </a:r>
            <a:endParaRPr lang="en-US" dirty="0"/>
          </a:p>
          <a:p>
            <a:pPr indent="-285750">
              <a:lnSpc>
                <a:spcPct val="114999"/>
              </a:lnSpc>
              <a:spcAft>
                <a:spcPts val="1600"/>
              </a:spcAft>
            </a:pPr>
            <a:r>
              <a:rPr lang="en-US" dirty="0">
                <a:hlinkClick r:id="rId4"/>
              </a:rPr>
              <a:t>https://rxjs-dev.firebaseapp.com/operator-decision-tree</a:t>
            </a:r>
            <a:endParaRPr lang="en-US"/>
          </a:p>
          <a:p>
            <a:pPr indent="-285750">
              <a:lnSpc>
                <a:spcPct val="114999"/>
              </a:lnSpc>
              <a:spcAft>
                <a:spcPts val="1600"/>
              </a:spcAft>
            </a:pPr>
            <a:r>
              <a:rPr lang="en-US" dirty="0">
                <a:hlinkClick r:id="rId5"/>
              </a:rPr>
              <a:t>https://www.learnrxjs.io/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 </a:t>
            </a:r>
            <a:r>
              <a:rPr lang="en-US" b="0"/>
              <a:t>of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of(...values, scheduler: Scheduler): Observable</a:t>
            </a:r>
            <a:br>
              <a:rPr lang="en-US" sz="1600">
                <a:latin typeface="Consolas"/>
              </a:rPr>
            </a:br>
            <a:br>
              <a:rPr lang="en-US" sz="1600">
                <a:latin typeface="Consolas"/>
              </a:rPr>
            </a:br>
            <a:r>
              <a:rPr lang="en-US" sz="1400" b="0"/>
              <a:t>Emit variable amount of values in a sequence and then emits a complete notification.</a:t>
            </a:r>
            <a:endParaRPr lang="en-US" sz="14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endParaRPr lang="en-US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7AE0DE-A45B-4727-8F6E-837B73E5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0" y="2310800"/>
            <a:ext cx="4165145" cy="1903027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9D10F0-87B3-4228-A670-08F2730C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473" y="2311448"/>
            <a:ext cx="4246788" cy="19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 </a:t>
            </a:r>
            <a:r>
              <a:rPr lang="en-US" b="0"/>
              <a:t>interval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interval(period: number, scheduler: Scheduler): Observable</a:t>
            </a:r>
            <a:br>
              <a:rPr lang="en-US" sz="1600">
                <a:latin typeface="Consolas"/>
              </a:rPr>
            </a:br>
            <a:endParaRPr lang="en-US" sz="1600">
              <a:latin typeface="Consolas"/>
            </a:endParaRPr>
          </a:p>
          <a:p>
            <a:r>
              <a:rPr lang="en-US" sz="1400" b="0"/>
              <a:t>Emit numbers in sequence based on provided timeframe.</a:t>
            </a:r>
            <a:endParaRPr lang="en-US" sz="1400" b="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endParaRPr lang="en-US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EEF1FA-F704-464A-BAAF-434D11D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1" y="2267140"/>
            <a:ext cx="4797878" cy="22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 </a:t>
            </a:r>
            <a:r>
              <a:rPr lang="en-US" b="0"/>
              <a:t>empty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empty(scheduler: Scheduler): Observable</a:t>
            </a:r>
          </a:p>
          <a:p>
            <a:br>
              <a:rPr lang="en-US" sz="1600">
                <a:latin typeface="Consolas"/>
              </a:rPr>
            </a:br>
            <a:r>
              <a:rPr lang="en-US" sz="1400" b="0"/>
              <a:t>Observable that immediately completes.</a:t>
            </a: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endParaRPr lang="en-US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61CA8B-9CAF-4D99-A09B-79D6B8F0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1" y="2084173"/>
            <a:ext cx="3654878" cy="2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9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 </a:t>
            </a:r>
            <a:r>
              <a:rPr lang="en-US" b="0"/>
              <a:t>from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from(</a:t>
            </a:r>
            <a:r>
              <a:rPr lang="en-US" sz="1600" err="1">
                <a:latin typeface="Consolas"/>
              </a:rPr>
              <a:t>ish</a:t>
            </a:r>
            <a:r>
              <a:rPr lang="en-US" sz="1600">
                <a:latin typeface="Consolas"/>
              </a:rPr>
              <a:t>: </a:t>
            </a:r>
            <a:r>
              <a:rPr lang="en-US" sz="1600" err="1">
                <a:latin typeface="Consolas"/>
              </a:rPr>
              <a:t>ObservableInput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mapFn</a:t>
            </a:r>
            <a:r>
              <a:rPr lang="en-US" sz="1600">
                <a:latin typeface="Consolas"/>
              </a:rPr>
              <a:t>: function, </a:t>
            </a:r>
            <a:r>
              <a:rPr lang="en-US" sz="1600" err="1">
                <a:latin typeface="Consolas"/>
              </a:rPr>
              <a:t>thisArg</a:t>
            </a:r>
            <a:r>
              <a:rPr lang="en-US" sz="1600">
                <a:latin typeface="Consolas"/>
              </a:rPr>
              <a:t>: any, scheduler: Scheduler): Observable</a:t>
            </a:r>
            <a:endParaRPr lang="en-US" sz="1600"/>
          </a:p>
          <a:p>
            <a:br>
              <a:rPr lang="en-US" sz="1000" b="0">
                <a:latin typeface="Consolas"/>
              </a:rPr>
            </a:br>
            <a:r>
              <a:rPr lang="en-US" sz="1400" b="0"/>
              <a:t>Turn an array, promise, or </a:t>
            </a:r>
            <a:r>
              <a:rPr lang="en-US" sz="1400" b="0" err="1"/>
              <a:t>iterable</a:t>
            </a:r>
            <a:r>
              <a:rPr lang="en-US" sz="1400" b="0"/>
              <a:t> into an observable.</a:t>
            </a: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r>
              <a:rPr lang="en-US" sz="1800"/>
              <a:t>This operator can be used to convert a promise to an observable!</a:t>
            </a:r>
            <a:endParaRPr lang="en-US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2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2CB3E8-785F-49F4-8C63-968BA916D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14" y="2593612"/>
            <a:ext cx="5729967" cy="17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4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 </a:t>
            </a:r>
            <a:r>
              <a:rPr lang="en-US" b="0"/>
              <a:t>from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from(</a:t>
            </a:r>
            <a:r>
              <a:rPr lang="en-US" sz="1600" err="1">
                <a:latin typeface="Consolas"/>
              </a:rPr>
              <a:t>ish</a:t>
            </a:r>
            <a:r>
              <a:rPr lang="en-US" sz="1600">
                <a:latin typeface="Consolas"/>
              </a:rPr>
              <a:t>: </a:t>
            </a:r>
            <a:r>
              <a:rPr lang="en-US" sz="1600" err="1">
                <a:latin typeface="Consolas"/>
              </a:rPr>
              <a:t>ObservableInput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mapFn</a:t>
            </a:r>
            <a:r>
              <a:rPr lang="en-US" sz="1600">
                <a:latin typeface="Consolas"/>
              </a:rPr>
              <a:t>: function, </a:t>
            </a:r>
            <a:r>
              <a:rPr lang="en-US" sz="1600" err="1">
                <a:latin typeface="Consolas"/>
              </a:rPr>
              <a:t>thisArg</a:t>
            </a:r>
            <a:r>
              <a:rPr lang="en-US" sz="1600">
                <a:latin typeface="Consolas"/>
              </a:rPr>
              <a:t>: any, scheduler: Scheduler): Observable</a:t>
            </a:r>
            <a:endParaRPr lang="en-US" sz="1600"/>
          </a:p>
          <a:p>
            <a:br>
              <a:rPr lang="en-US" sz="1000" b="0">
                <a:latin typeface="Consolas"/>
              </a:rPr>
            </a:br>
            <a:r>
              <a:rPr lang="en-US" sz="1400" b="0"/>
              <a:t>Turn an array, promise, or </a:t>
            </a:r>
            <a:r>
              <a:rPr lang="en-US" sz="1400" b="0" err="1"/>
              <a:t>iterable</a:t>
            </a:r>
            <a:r>
              <a:rPr lang="en-US" sz="1400" b="0"/>
              <a:t> into an observable.</a:t>
            </a: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r>
              <a:rPr lang="en-US" sz="1800"/>
              <a:t>For arrays and </a:t>
            </a:r>
            <a:r>
              <a:rPr lang="en-US" sz="1800" err="1"/>
              <a:t>iterables</a:t>
            </a:r>
            <a:r>
              <a:rPr lang="en-US" sz="1800"/>
              <a:t>, all contained values will be emitted as a sequence!</a:t>
            </a:r>
            <a:endParaRPr lang="en-US"/>
          </a:p>
        </p:txBody>
      </p:sp>
      <p:pic>
        <p:nvPicPr>
          <p:cNvPr id="2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BD8406-E5BE-4988-9B91-6327C855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36" y="2855521"/>
            <a:ext cx="4709431" cy="1677636"/>
          </a:xfrm>
          <a:prstGeom prst="rect">
            <a:avLst/>
          </a:prstGeom>
        </p:spPr>
      </p:pic>
      <p:pic>
        <p:nvPicPr>
          <p:cNvPr id="3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383281-CAD7-4103-A19E-50C3B5BE1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33" y="2569650"/>
            <a:ext cx="3695699" cy="196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030500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 Operators - </a:t>
            </a:r>
            <a:r>
              <a:rPr lang="en-US" b="0"/>
              <a:t>from</a:t>
            </a:r>
            <a:br>
              <a:rPr lang="en-US" b="0"/>
            </a:br>
            <a:r>
              <a:rPr lang="en-US" sz="1600"/>
              <a:t>signature: </a:t>
            </a:r>
            <a:r>
              <a:rPr lang="en-US" sz="1600">
                <a:latin typeface="Consolas"/>
              </a:rPr>
              <a:t>from(</a:t>
            </a:r>
            <a:r>
              <a:rPr lang="en-US" sz="1600" err="1">
                <a:latin typeface="Consolas"/>
              </a:rPr>
              <a:t>ish</a:t>
            </a:r>
            <a:r>
              <a:rPr lang="en-US" sz="1600">
                <a:latin typeface="Consolas"/>
              </a:rPr>
              <a:t>: </a:t>
            </a:r>
            <a:r>
              <a:rPr lang="en-US" sz="1600" err="1">
                <a:latin typeface="Consolas"/>
              </a:rPr>
              <a:t>ObservableInput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mapFn</a:t>
            </a:r>
            <a:r>
              <a:rPr lang="en-US" sz="1600">
                <a:latin typeface="Consolas"/>
              </a:rPr>
              <a:t>: function, </a:t>
            </a:r>
            <a:r>
              <a:rPr lang="en-US" sz="1600" err="1">
                <a:latin typeface="Consolas"/>
              </a:rPr>
              <a:t>thisArg</a:t>
            </a:r>
            <a:r>
              <a:rPr lang="en-US" sz="1600">
                <a:latin typeface="Consolas"/>
              </a:rPr>
              <a:t>: any, scheduler: Scheduler): Observable</a:t>
            </a:r>
            <a:endParaRPr lang="en-US" sz="1600"/>
          </a:p>
          <a:p>
            <a:br>
              <a:rPr lang="en-US" sz="1000" b="0">
                <a:latin typeface="Consolas"/>
              </a:rPr>
            </a:br>
            <a:r>
              <a:rPr lang="en-US" sz="1400" b="0"/>
              <a:t>Turn an array, promise, or </a:t>
            </a:r>
            <a:r>
              <a:rPr lang="en-US" sz="1400" b="0" err="1"/>
              <a:t>iterable</a:t>
            </a:r>
            <a:r>
              <a:rPr lang="en-US" sz="1400" b="0"/>
              <a:t> into an observable.</a:t>
            </a: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r>
              <a:rPr lang="en-US" sz="1800"/>
              <a:t> This operator can also be used to emit a string as a sequence of characters!</a:t>
            </a:r>
            <a:endParaRPr lang="en-US"/>
          </a:p>
        </p:txBody>
      </p:sp>
      <p:pic>
        <p:nvPicPr>
          <p:cNvPr id="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A2D071-3618-4DB8-AEA0-62C502EC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90" y="2801763"/>
            <a:ext cx="4838700" cy="18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8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71035" y="551510"/>
            <a:ext cx="7159768" cy="143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RxJS</a:t>
            </a:r>
            <a:r>
              <a:rPr lang="en"/>
              <a:t> Operators - </a:t>
            </a:r>
            <a:r>
              <a:rPr lang="en-US" b="0" err="1"/>
              <a:t>fromEvent</a:t>
            </a:r>
            <a:br>
              <a:rPr lang="en-US" sz="1600" b="0"/>
            </a:br>
            <a:r>
              <a:rPr lang="en-US" sz="1600"/>
              <a:t>signature:</a:t>
            </a:r>
            <a:r>
              <a:rPr lang="en-US" sz="1600" b="0"/>
              <a:t> </a:t>
            </a:r>
            <a:r>
              <a:rPr lang="en-US" sz="1600" err="1">
                <a:latin typeface="Consolas"/>
              </a:rPr>
              <a:t>fromEvent</a:t>
            </a:r>
            <a:r>
              <a:rPr lang="en-US" sz="1600">
                <a:latin typeface="Consolas"/>
              </a:rPr>
              <a:t>(target: </a:t>
            </a:r>
            <a:r>
              <a:rPr lang="en-US" sz="1600" err="1">
                <a:latin typeface="Consolas"/>
              </a:rPr>
              <a:t>EventTargetLike</a:t>
            </a:r>
            <a:r>
              <a:rPr lang="en-US" sz="1600">
                <a:latin typeface="Consolas"/>
              </a:rPr>
              <a:t>, </a:t>
            </a:r>
            <a:r>
              <a:rPr lang="en-US" sz="1600" err="1">
                <a:latin typeface="Consolas"/>
              </a:rPr>
              <a:t>eventName</a:t>
            </a:r>
            <a:r>
              <a:rPr lang="en-US" sz="1600">
                <a:latin typeface="Consolas"/>
              </a:rPr>
              <a:t>: string, selector: function): Observable</a:t>
            </a:r>
            <a:endParaRPr lang="en-US" sz="1600" b="0"/>
          </a:p>
          <a:p>
            <a:br>
              <a:rPr lang="en-US" sz="1400" b="0"/>
            </a:br>
            <a:r>
              <a:rPr lang="en-US" sz="1400" b="0"/>
              <a:t>Turn event into observable sequence.</a:t>
            </a:r>
          </a:p>
          <a:p>
            <a:endParaRPr lang="en-US" sz="1600">
              <a:latin typeface="Consolas"/>
            </a:endParaRPr>
          </a:p>
          <a:p>
            <a:endParaRPr lang="en-US" sz="1600">
              <a:latin typeface="Consolas"/>
            </a:endParaRPr>
          </a:p>
          <a:p>
            <a:endParaRPr lang="en-US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602792" y="1990050"/>
            <a:ext cx="8090737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1800"/>
            </a:pPr>
            <a:endParaRPr lang="en-US"/>
          </a:p>
          <a:p>
            <a:pPr>
              <a:lnSpc>
                <a:spcPct val="114999"/>
              </a:lnSpc>
              <a:buSzPts val="1800"/>
            </a:pPr>
            <a:endParaRPr lang="en-US" sz="180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465468-504A-4EB1-A143-0A1CFB61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39" y="2210845"/>
            <a:ext cx="5791200" cy="23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Momentum</vt:lpstr>
      <vt:lpstr>Observables: Operators and Subjects/BehaviorSubject</vt:lpstr>
      <vt:lpstr>Evolution of Asynchronous  JavaScript – RxJS Operators</vt:lpstr>
      <vt:lpstr>RxJS Operators - of signature: of(...values, scheduler: Scheduler): Observable  Emit variable amount of values in a sequence and then emits a complete notification. </vt:lpstr>
      <vt:lpstr>RxJS Operators - interval signature: interval(period: number, scheduler: Scheduler): Observable  Emit numbers in sequence based on provided timeframe.  </vt:lpstr>
      <vt:lpstr>RxJS Operators - empty signature: empty(scheduler: Scheduler): Observable  Observable that immediately completes.   </vt:lpstr>
      <vt:lpstr>RxJS Operators - from signature: from(ish: ObservableInput, mapFn: function, thisArg: any, scheduler: Scheduler): Observable  Turn an array, promise, or iterable into an observable.    </vt:lpstr>
      <vt:lpstr>RxJS Operators - from signature: from(ish: ObservableInput, mapFn: function, thisArg: any, scheduler: Scheduler): Observable  Turn an array, promise, or iterable into an observable.    </vt:lpstr>
      <vt:lpstr>RxJS Operators - from signature: from(ish: ObservableInput, mapFn: function, thisArg: any, scheduler: Scheduler): Observable  Turn an array, promise, or iterable into an observable.    </vt:lpstr>
      <vt:lpstr>RxJS Operators - fromEvent signature: fromEvent(target: EventTargetLike, eventName: string, selector: function): Observable  Turn event into observable sequence.   </vt:lpstr>
      <vt:lpstr>RxJS Operators - map signature: map(project: Function, thisArg: any): Observable  Apply projection with each value from source.    </vt:lpstr>
      <vt:lpstr>RxJS Operators - mergeMap signature: mergeMap(project: function: Observable, resultSelector: function: any, concurrent: number): Observable  Map to observable, emit values.     </vt:lpstr>
      <vt:lpstr>RxJS Operators - mergeMap signature: mergeMap(project: function: Observable, resultSelector: function: any, concurrent: number): Observable     </vt:lpstr>
      <vt:lpstr>RxJS Operators - switchMap signature: switchMap(project: function: Observable, resultSelector: function(outerValue, innerValue, outerIndex, innerIndex): any): Observable  Map to observable, complete previous inner observable, emit values. </vt:lpstr>
      <vt:lpstr>RxJS Operators - concatMap signature: concatMap(project: function, resultSelector: function): Observable  Map values to inner observable, subscribe and emit in order.  </vt:lpstr>
      <vt:lpstr>RxJS Operators - filter signature: filter(select: Function, thisArg: any): Observable  Emit values that pass the provided condition.   </vt:lpstr>
      <vt:lpstr>RxJS Operators - first signature: first(predicate: function, select: function)  Emit the first value or first to pass provided expression.    </vt:lpstr>
      <vt:lpstr>RxJS Operators - skip signature: skip(the: Number): Observable  Skip the provided number of emitted values.     </vt:lpstr>
      <vt:lpstr>RxJS Operators - take signature: take(count: number): Observable  Emit provided number of values before completing.     </vt:lpstr>
      <vt:lpstr>RxJS Operators - debounceTime signature: debounceTime(dueTime: number, scheduler: Scheduler): Observable  Discard emitted values that take less than the specified time between output      </vt:lpstr>
      <vt:lpstr>RxJS Operators - catch / catchError signature: catchError(project : function): Observable  Gracefully handle errors in an observable sequence.       </vt:lpstr>
      <vt:lpstr>RxJS Operators - retry signature: retry(number: number): Observable  Retry an observable sequence a specific number of times should an error occur.        </vt:lpstr>
      <vt:lpstr>RxJS Operators - forkJoin signature: forkJoin(...args, selector : function): Observable  When all observables complete, emit the last emitted value from each.         </vt:lpstr>
      <vt:lpstr>RxJS Operators - combineLatest signature: combineLatest(observables: ...Observable, project: function): Observable  When any observable emits a value, emit the last emitted value from each.          </vt:lpstr>
      <vt:lpstr>RxJS Operators – tap/do signature: tap(nextOrObserver: function, error: function, complete: function): Observable  Transparently perform actions or side-effects, such as logging.           </vt:lpstr>
      <vt:lpstr>RxJS Operators – toPromise signature: toPromise() : Promise  Convert observable to promise.            </vt:lpstr>
      <vt:lpstr>Subject A special type of Observable which shares a single execution path among observers </vt:lpstr>
      <vt:lpstr>BehaviorSubject Requires an initial value and emits the current value to new subscribers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177</cp:revision>
  <dcterms:modified xsi:type="dcterms:W3CDTF">2019-10-23T15:31:17Z</dcterms:modified>
</cp:coreProperties>
</file>