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7" r:id="rId3"/>
    <p:sldId id="266" r:id="rId4"/>
    <p:sldId id="265" r:id="rId5"/>
    <p:sldId id="264" r:id="rId6"/>
    <p:sldId id="262" r:id="rId7"/>
    <p:sldId id="274" r:id="rId8"/>
    <p:sldId id="273" r:id="rId9"/>
    <p:sldId id="272" r:id="rId10"/>
    <p:sldId id="271" r:id="rId11"/>
    <p:sldId id="270" r:id="rId12"/>
    <p:sldId id="275" r:id="rId13"/>
    <p:sldId id="268" r:id="rId14"/>
    <p:sldId id="269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Maven Pro" panose="020B0604020202020204" charset="0"/>
      <p:regular r:id="rId25"/>
      <p:bold r:id="rId26"/>
    </p:embeddedFont>
    <p:embeddedFont>
      <p:font typeface="Nuni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CA0E8-C959-4949-BEF7-0F4F557BF1BB}" v="16" dt="2019-10-08T20:57:19.615"/>
    <p1510:client id="{65CE6109-09D5-4D9D-90CD-527B9F7499ED}" v="52" dt="2019-10-16T15:42:02.875"/>
    <p1510:client id="{7405099E-A296-4EB9-B243-21330C074787}" v="535" dt="2019-10-08T20:55:36.433"/>
    <p1510:client id="{9236351E-822E-4615-9E3B-9561DD183F88}" v="2" dt="2019-09-03T17:47:11.852"/>
    <p1510:client id="{B530B2CB-DF10-4110-9E10-35149CA9E991}" v="18" dt="2019-10-16T15:36:56.507"/>
    <p1510:client id="{B5894348-3A25-4217-B85B-3EE1B6D81664}" v="343" dt="2019-10-09T15:34:26.068"/>
    <p1510:client id="{C888D05C-FF02-47EF-8A33-0C86D297604D}" v="127" dt="2019-10-15T21:26:1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5e5b21bd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5e5b21bd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5e5b21bd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5e5b21bd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5e5b21bdd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5e5b21bdd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5e5b21bdd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5e5b21bdd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5e5b21bd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5e5b21bd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58747d3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58747d3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8747d32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8747d32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http" TargetMode="External"/><Relationship Id="rId2" Type="http://schemas.openxmlformats.org/officeDocument/2006/relationships/hyperlink" Target="https://angular.io/api/common/http/HttpClientModul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ltimatecourses.com/blog/rxjs-observables-observers-operato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ngular.io/guide/http" TargetMode="External"/><Relationship Id="rId4" Type="http://schemas.openxmlformats.org/officeDocument/2006/relationships/hyperlink" Target="https://angular.io/guide/observabl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91228" y="4044497"/>
            <a:ext cx="7880689" cy="8239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RxJs</a:t>
            </a:r>
            <a:r>
              <a:rPr lang="en" dirty="0"/>
              <a:t> Observables and </a:t>
            </a:r>
            <a:r>
              <a:rPr lang="en" dirty="0" err="1"/>
              <a:t>HttpClient</a:t>
            </a: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ABC2D5F1-59DC-4202-A476-6C6096B6A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0482" y="449036"/>
            <a:ext cx="2388054" cy="2388054"/>
          </a:xfrm>
          <a:prstGeom prst="rect">
            <a:avLst/>
          </a:prstGeom>
        </p:spPr>
      </p:pic>
      <p:sp>
        <p:nvSpPr>
          <p:cNvPr id="2" name="Google Shape;277;p13">
            <a:extLst>
              <a:ext uri="{FF2B5EF4-FFF2-40B4-BE49-F238E27FC236}">
                <a16:creationId xmlns:a16="http://schemas.microsoft.com/office/drawing/2014/main" id="{304A2AC7-C632-41D6-A0B8-1C79BC959A5C}"/>
              </a:ext>
            </a:extLst>
          </p:cNvPr>
          <p:cNvSpPr txBox="1">
            <a:spLocks/>
          </p:cNvSpPr>
          <p:nvPr/>
        </p:nvSpPr>
        <p:spPr>
          <a:xfrm>
            <a:off x="491711" y="3372201"/>
            <a:ext cx="7060419" cy="6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" dirty="0"/>
              <a:t>Curs 6: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C1B0-2E58-4CFB-B57B-4EA35102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44698"/>
          </a:xfrm>
        </p:spPr>
        <p:txBody>
          <a:bodyPr/>
          <a:lstStyle/>
          <a:p>
            <a:r>
              <a:rPr lang="en-US" dirty="0"/>
              <a:t>How does it work</a:t>
            </a: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2CC1AFE7-F25D-4023-B78C-8F2ECF7E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2" y="1335505"/>
            <a:ext cx="4561609" cy="1212592"/>
          </a:xfrm>
          <a:prstGeom prst="rect">
            <a:avLst/>
          </a:prstGeom>
        </p:spPr>
      </p:pic>
      <p:pic>
        <p:nvPicPr>
          <p:cNvPr id="6" name="Picture 6" descr="A screen shot of a smart phone&#10;&#10;Description generated with high confidence">
            <a:extLst>
              <a:ext uri="{FF2B5EF4-FFF2-40B4-BE49-F238E27FC236}">
                <a16:creationId xmlns:a16="http://schemas.microsoft.com/office/drawing/2014/main" id="{76FFAF4A-39BB-4556-9C7F-D8A98E82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42" y="2735221"/>
            <a:ext cx="4587586" cy="22123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9C9C40-0FEA-41DC-9A18-AC174273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663" y="1412056"/>
            <a:ext cx="4049608" cy="3613162"/>
          </a:xfrm>
        </p:spPr>
        <p:txBody>
          <a:bodyPr/>
          <a:lstStyle/>
          <a:p>
            <a:r>
              <a:rPr lang="en-US" dirty="0">
                <a:latin typeface="Consolas"/>
              </a:rPr>
              <a:t>Simple Observable constructor</a:t>
            </a:r>
          </a:p>
          <a:p>
            <a:pPr>
              <a:lnSpc>
                <a:spcPct val="114999"/>
              </a:lnSpc>
            </a:pPr>
            <a:r>
              <a:rPr lang="en-US" dirty="0">
                <a:latin typeface="Consolas"/>
              </a:rPr>
              <a:t>subscribe: a function defining the internal behavior of our observable aka What are we observing.</a:t>
            </a:r>
          </a:p>
          <a:p>
            <a:pPr>
              <a:lnSpc>
                <a:spcPct val="114999"/>
              </a:lnSpc>
            </a:pP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r>
              <a:rPr lang="en-US" dirty="0">
                <a:latin typeface="Consolas"/>
              </a:rPr>
              <a:t>The subscribe function takes a function as a parameter, an observer</a:t>
            </a:r>
          </a:p>
          <a:p>
            <a:pPr>
              <a:lnSpc>
                <a:spcPct val="114999"/>
              </a:lnSpc>
            </a:pP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r>
              <a:rPr lang="en-US" dirty="0">
                <a:latin typeface="Consolas"/>
              </a:rPr>
              <a:t>The observer reacts to the emitted values. Or simply put, his "next", "complete" and "error" functions get called.</a:t>
            </a:r>
          </a:p>
        </p:txBody>
      </p:sp>
    </p:spTree>
    <p:extLst>
      <p:ext uri="{BB962C8B-B14F-4D97-AF65-F5344CB8AC3E}">
        <p14:creationId xmlns:p14="http://schemas.microsoft.com/office/powerpoint/2010/main" val="93656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B59A-4F92-4E91-AE16-098935214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570675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fromEvent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DC938-9AAB-426D-8AB5-D20588B7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396" y="1515965"/>
            <a:ext cx="3270290" cy="3515747"/>
          </a:xfrm>
        </p:spPr>
        <p:txBody>
          <a:bodyPr/>
          <a:lstStyle/>
          <a:p>
            <a:r>
              <a:rPr lang="en-US" dirty="0"/>
              <a:t>Another function, takes the element and the name of the event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We are expecting an Observable from this function, lets add it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Ok, we are building an Observable, but what is the source of emissions?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F2AFCBF-B54A-40A5-B4F6-ED0B9E74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0" y="1512923"/>
            <a:ext cx="4977245" cy="448614"/>
          </a:xfrm>
          <a:prstGeom prst="rect">
            <a:avLst/>
          </a:prstGeom>
        </p:spPr>
      </p:pic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8F33B427-BF10-4EFD-A4B4-5B952B77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0" y="2499538"/>
            <a:ext cx="4977245" cy="1040638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4BF5AE-2199-433C-BDE2-E78092D72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60" y="3923664"/>
            <a:ext cx="4977245" cy="11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9899-CA9C-46EB-B3C9-933ECEBF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00" y="598575"/>
            <a:ext cx="7030500" cy="616136"/>
          </a:xfrm>
        </p:spPr>
        <p:txBody>
          <a:bodyPr/>
          <a:lstStyle/>
          <a:p>
            <a:r>
              <a:rPr lang="en-US" dirty="0"/>
              <a:t>What about </a:t>
            </a:r>
            <a:r>
              <a:rPr lang="en-US" dirty="0" err="1"/>
              <a:t>fromEvent</a:t>
            </a:r>
            <a:r>
              <a:rPr lang="en-US" dirty="0"/>
              <a:t>? </a:t>
            </a:r>
            <a:r>
              <a:rPr lang="en-US" dirty="0" err="1"/>
              <a:t>Cont</a:t>
            </a:r>
            <a:endParaRPr lang="en-US" b="0" dirty="0" err="1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98450-0AAA-426C-B1FC-ECD5491C8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8675" y="1431539"/>
            <a:ext cx="3062471" cy="3606667"/>
          </a:xfrm>
        </p:spPr>
        <p:txBody>
          <a:bodyPr/>
          <a:lstStyle/>
          <a:p>
            <a:r>
              <a:rPr lang="en-US" dirty="0"/>
              <a:t>Our source will be an event listener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Here is the interesting piece. The </a:t>
            </a:r>
            <a:r>
              <a:rPr lang="en-US" dirty="0">
                <a:latin typeface="Consolas"/>
              </a:rPr>
              <a:t>observer</a:t>
            </a:r>
            <a:r>
              <a:rPr lang="en-US" dirty="0"/>
              <a:t> is never passed through until </a:t>
            </a:r>
            <a:r>
              <a:rPr lang="en-US" dirty="0">
                <a:latin typeface="Consolas"/>
              </a:rPr>
              <a:t>.subscribe()</a:t>
            </a:r>
            <a:r>
              <a:rPr lang="en-US" dirty="0"/>
              <a:t> is invoked. </a:t>
            </a:r>
          </a:p>
          <a:p>
            <a:pPr>
              <a:lnSpc>
                <a:spcPct val="114999"/>
              </a:lnSpc>
            </a:pPr>
            <a:r>
              <a:rPr lang="en-US" dirty="0"/>
              <a:t>This means the </a:t>
            </a:r>
            <a:r>
              <a:rPr lang="en-US" dirty="0" err="1">
                <a:latin typeface="Consolas"/>
              </a:rPr>
              <a:t>addEventListener</a:t>
            </a:r>
            <a:r>
              <a:rPr lang="en-US" dirty="0"/>
              <a:t> is never "setup" by our Observable until it’s subscribed to.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Need the cancellation logic.</a:t>
            </a:r>
          </a:p>
        </p:txBody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F6500757-BF7E-485B-BC72-50BEF501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3" y="1430123"/>
            <a:ext cx="5561733" cy="1471465"/>
          </a:xfrm>
          <a:prstGeom prst="rect">
            <a:avLst/>
          </a:prstGeom>
        </p:spPr>
      </p:pic>
      <p:pic>
        <p:nvPicPr>
          <p:cNvPr id="6" name="Picture 6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0338B7E-331F-4603-8804-4522425C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23" y="3176637"/>
            <a:ext cx="5704609" cy="14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8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7BF8-B093-4D56-B568-A564CD76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2EFA8-B56D-4AF4-9AD1-4D9E52455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the module : import { </a:t>
            </a:r>
            <a:r>
              <a:rPr lang="en-US" dirty="0">
                <a:hlinkClick r:id="rId2"/>
              </a:rPr>
              <a:t>HttpClientModule</a:t>
            </a:r>
            <a:r>
              <a:rPr lang="en-US" dirty="0"/>
              <a:t> } from '@angular/common/</a:t>
            </a:r>
            <a:r>
              <a:rPr lang="en-US" dirty="0">
                <a:hlinkClick r:id="rId3"/>
              </a:rPr>
              <a:t>http</a:t>
            </a:r>
            <a:r>
              <a:rPr lang="en-US" dirty="0"/>
              <a:t>';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Inject </a:t>
            </a:r>
            <a:r>
              <a:rPr lang="en-US" err="1"/>
              <a:t>HttpClient</a:t>
            </a:r>
            <a:r>
              <a:rPr lang="en-US"/>
              <a:t> into constructor: constructor(private http: HttpClient) {}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/>
              <a:t>Start making http calls:</a:t>
            </a: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07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lang="en-US" dirty="0"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Observables: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</a:pPr>
            <a:r>
              <a:rPr lang="en-US" dirty="0">
                <a:hlinkClick r:id="rId3"/>
              </a:rPr>
              <a:t>https://ultimatecourses.com/blog/rxjs-observables-observers-operators</a:t>
            </a:r>
            <a:endParaRPr lang="en-US"/>
          </a:p>
          <a:p>
            <a:pPr marL="285750" indent="-285750">
              <a:lnSpc>
                <a:spcPct val="114999"/>
              </a:lnSpc>
              <a:spcAft>
                <a:spcPts val="1600"/>
              </a:spcAft>
            </a:pPr>
            <a:r>
              <a:rPr lang="en-US" dirty="0">
                <a:hlinkClick r:id="rId4"/>
              </a:rPr>
              <a:t>https://angular.io/guide/observables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en-US" dirty="0" err="1"/>
              <a:t>HttpClient</a:t>
            </a:r>
            <a:r>
              <a:rPr lang="en-US" dirty="0"/>
              <a:t>: </a:t>
            </a:r>
          </a:p>
          <a:p>
            <a:pPr marL="285750" indent="-285750">
              <a:lnSpc>
                <a:spcPct val="114999"/>
              </a:lnSpc>
              <a:spcAft>
                <a:spcPts val="1600"/>
              </a:spcAft>
            </a:pPr>
            <a:r>
              <a:rPr lang="en-US" dirty="0">
                <a:hlinkClick r:id="rId5"/>
              </a:rPr>
              <a:t>https://angular.io/guide/http</a:t>
            </a:r>
            <a:endParaRPr lang="en-US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1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Asynchronous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Callbacks</a:t>
            </a:r>
            <a:endParaRPr sz="1800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Promises</a:t>
            </a:r>
            <a:endParaRPr sz="1800"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/>
              <a:t>Async/await</a:t>
            </a:r>
            <a:endParaRPr lang="en" sz="1800" b="1"/>
          </a:p>
          <a:p>
            <a:pPr indent="-342900">
              <a:lnSpc>
                <a:spcPct val="200000"/>
              </a:lnSpc>
              <a:buSzPts val="1800"/>
            </a:pPr>
            <a:r>
              <a:rPr lang="en" sz="1800" b="1" dirty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27576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Calback function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4203086" cy="324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07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Promises</a:t>
            </a: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340800"/>
            <a:ext cx="7030500" cy="34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Promise?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“A promise is an object that may produce a single value some time in the future”</a:t>
            </a:r>
            <a:endParaRPr sz="1600" i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promise is a special kind of javascript object which </a:t>
            </a:r>
            <a:r>
              <a:rPr lang="en" sz="1600" i="1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contains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another object”</a:t>
            </a:r>
            <a:endParaRPr sz="1600" i="1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promise may be in one of 3 possible states: fulfilled, rejected, or pending.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Ex: 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time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((resolve)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(resolve, time));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en" sz="900">
                <a:solidFill>
                  <a:srgbClr val="D73A4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>
                <a:solidFill>
                  <a:srgbClr val="6F42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005CC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032F6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'Hello!'</a:t>
            </a: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" sz="900">
                <a:solidFill>
                  <a:srgbClr val="6A737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'Hello!'</a:t>
            </a:r>
            <a:endParaRPr sz="900">
              <a:solidFill>
                <a:srgbClr val="6A737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5161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Promise</a:t>
            </a: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25" y="1760400"/>
            <a:ext cx="6443068" cy="324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46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Introduced in ES7 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Under the hood async functions using Promises → return a Promise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59683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RXJS ?</a:t>
            </a:r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921375" y="1789825"/>
            <a:ext cx="7413000" cy="27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100000"/>
              </a:lnSpc>
              <a:buSzPts val="1600"/>
            </a:pPr>
            <a:r>
              <a:rPr lang="en" sz="1600" dirty="0"/>
              <a:t>“Reactive Extensions for JavaScript (RXJS) is </a:t>
            </a:r>
            <a:r>
              <a:rPr lang="en" sz="1600" i="1" dirty="0"/>
              <a:t>a  reactive streams library for </a:t>
            </a:r>
            <a:r>
              <a:rPr lang="en" sz="1600" i="1" dirty="0" err="1"/>
              <a:t>buildng</a:t>
            </a:r>
            <a:r>
              <a:rPr lang="en" sz="1600" i="1" dirty="0"/>
              <a:t> </a:t>
            </a:r>
            <a:r>
              <a:rPr lang="en" sz="1600" i="1" dirty="0" err="1"/>
              <a:t>ansynchronous</a:t>
            </a:r>
            <a:r>
              <a:rPr lang="en" sz="1600" i="1" dirty="0"/>
              <a:t> applications with observable sequences”</a:t>
            </a:r>
            <a:endParaRPr lang="en-US" sz="1600" dirty="0"/>
          </a:p>
          <a:p>
            <a:pPr indent="-330200">
              <a:lnSpc>
                <a:spcPct val="100000"/>
              </a:lnSpc>
              <a:buSzPts val="1600"/>
            </a:pPr>
            <a:endParaRPr lang="en" sz="1600" dirty="0"/>
          </a:p>
          <a:p>
            <a:pPr indent="-330200">
              <a:lnSpc>
                <a:spcPct val="100000"/>
              </a:lnSpc>
              <a:buSzPts val="1600"/>
            </a:pPr>
            <a:r>
              <a:rPr lang="en" sz="1600" dirty="0" err="1"/>
              <a:t>RxJS</a:t>
            </a:r>
            <a:r>
              <a:rPr lang="en" sz="1600" dirty="0"/>
              <a:t> can be used both in the browser or in the server-side using Node.js</a:t>
            </a:r>
          </a:p>
          <a:p>
            <a:pPr indent="-330200">
              <a:lnSpc>
                <a:spcPct val="100000"/>
              </a:lnSpc>
              <a:buSzPts val="1600"/>
            </a:pPr>
            <a:endParaRPr lang="en" sz="1600" dirty="0"/>
          </a:p>
          <a:p>
            <a:pPr indent="-330200">
              <a:lnSpc>
                <a:spcPct val="100000"/>
              </a:lnSpc>
              <a:buSzPts val="1600"/>
            </a:pPr>
            <a:r>
              <a:rPr lang="en" sz="1600" dirty="0"/>
              <a:t>Basically </a:t>
            </a:r>
            <a:r>
              <a:rPr lang="en" sz="1600" dirty="0" err="1"/>
              <a:t>RxJS</a:t>
            </a:r>
            <a:r>
              <a:rPr lang="en" sz="1600" dirty="0"/>
              <a:t> helps you observe the events that happen in a stream and react to them accordingly.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i="1"/>
          </a:p>
        </p:txBody>
      </p:sp>
    </p:spTree>
    <p:extLst>
      <p:ext uri="{BB962C8B-B14F-4D97-AF65-F5344CB8AC3E}">
        <p14:creationId xmlns:p14="http://schemas.microsoft.com/office/powerpoint/2010/main" val="192659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65C3-05B0-4287-882F-1704B20D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F047-FB5E-4BCD-97A5-260BDFE9B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Observable is just a function, with a few special characteristics. </a:t>
            </a:r>
          </a:p>
          <a:p>
            <a:pPr>
              <a:lnSpc>
                <a:spcPct val="114999"/>
              </a:lnSpc>
            </a:pPr>
            <a:r>
              <a:rPr lang="en-US" dirty="0"/>
              <a:t>These are that it takes in an "observer" (an object with "next", "error" and "complete" methods on it), and returns cancellation logic.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  <p:pic>
        <p:nvPicPr>
          <p:cNvPr id="4" name="Picture 4" descr="A screen 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17941C3-06B4-4059-A57F-E0983060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99" y="2867278"/>
            <a:ext cx="6477432" cy="21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4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539D-D411-4D00-81ED-7BA14B3F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EBCCA-7E70-4B13-8CE8-ED524E41D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observer is quite simple, in the above example the observer is the object literal we pass into our </a:t>
            </a:r>
            <a:r>
              <a:rPr lang="en-US" dirty="0">
                <a:latin typeface="Consolas"/>
              </a:rPr>
              <a:t>.subscribe()</a:t>
            </a:r>
          </a:p>
          <a:p>
            <a:pPr>
              <a:lnSpc>
                <a:spcPct val="114999"/>
              </a:lnSpc>
            </a:pP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r>
              <a:rPr lang="en-US" dirty="0"/>
              <a:t>The </a:t>
            </a:r>
            <a:r>
              <a:rPr lang="en-US" dirty="0">
                <a:latin typeface="Consolas"/>
              </a:rPr>
              <a:t>observer</a:t>
            </a:r>
            <a:r>
              <a:rPr lang="en-US" dirty="0"/>
              <a:t> is actually your object literal with </a:t>
            </a:r>
            <a:r>
              <a:rPr lang="en-US" dirty="0">
                <a:latin typeface="Consolas"/>
              </a:rPr>
              <a:t>next()</a:t>
            </a:r>
            <a:r>
              <a:rPr lang="en-US" dirty="0"/>
              <a:t>, </a:t>
            </a:r>
            <a:r>
              <a:rPr lang="en-US" dirty="0">
                <a:latin typeface="Consolas"/>
              </a:rPr>
              <a:t>error()</a:t>
            </a:r>
            <a:r>
              <a:rPr lang="en-US" dirty="0"/>
              <a:t> and </a:t>
            </a:r>
            <a:r>
              <a:rPr lang="en-US" dirty="0">
                <a:latin typeface="Consolas"/>
              </a:rPr>
              <a:t>complete()</a:t>
            </a:r>
            <a:r>
              <a:rPr lang="en-US" dirty="0"/>
              <a:t> on.</a:t>
            </a: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endParaRPr lang="en-US" dirty="0">
              <a:latin typeface="Consolas"/>
            </a:endParaRPr>
          </a:p>
          <a:p>
            <a:pPr>
              <a:lnSpc>
                <a:spcPct val="114999"/>
              </a:lnSpc>
            </a:pPr>
            <a:r>
              <a:rPr lang="en-US" dirty="0">
                <a:latin typeface="Consolas"/>
              </a:rPr>
              <a:t>.subscribe(next, error, complete)</a:t>
            </a:r>
            <a:r>
              <a:rPr lang="en-US" dirty="0"/>
              <a:t> is also valid syntax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7328713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Momentum</vt:lpstr>
      <vt:lpstr>RxJs Observables and HttpClient</vt:lpstr>
      <vt:lpstr>Evolution of Asynchronous  JavaScript</vt:lpstr>
      <vt:lpstr>Calback function</vt:lpstr>
      <vt:lpstr>Promises</vt:lpstr>
      <vt:lpstr>Promise</vt:lpstr>
      <vt:lpstr>Async/await</vt:lpstr>
      <vt:lpstr>What is RXJS ?</vt:lpstr>
      <vt:lpstr>Observables</vt:lpstr>
      <vt:lpstr>Observer</vt:lpstr>
      <vt:lpstr>How does it work</vt:lpstr>
      <vt:lpstr>What about fromEvent?</vt:lpstr>
      <vt:lpstr>What about fromEvent? Cont </vt:lpstr>
      <vt:lpstr>HttpClient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Forms</dc:title>
  <cp:revision>1703</cp:revision>
  <dcterms:modified xsi:type="dcterms:W3CDTF">2019-10-16T15:42:18Z</dcterms:modified>
</cp:coreProperties>
</file>