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jpeg" ContentType="image/jpeg"/>
  <Override PartName="/ppt/media/image4.jpeg" ContentType="image/jpe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77450" cy="56689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3640" y="1367640"/>
            <a:ext cx="9068040" cy="15678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3640" y="1367640"/>
            <a:ext cx="2919600" cy="15678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69760" y="1367640"/>
            <a:ext cx="2919600" cy="15678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5520" y="1367640"/>
            <a:ext cx="2919600" cy="15678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3640" y="3084840"/>
            <a:ext cx="2919600" cy="15678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69760" y="3084840"/>
            <a:ext cx="2919600" cy="15678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5520" y="3084840"/>
            <a:ext cx="291960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3640" y="1367640"/>
            <a:ext cx="9068040" cy="3287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3640" y="1367640"/>
            <a:ext cx="906804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3640" y="215640"/>
            <a:ext cx="7016760" cy="433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3640" y="1367640"/>
            <a:ext cx="9068040" cy="3287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3640" y="1367640"/>
            <a:ext cx="9068040" cy="15678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3640" y="1367640"/>
            <a:ext cx="2919600" cy="15678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69760" y="1367640"/>
            <a:ext cx="2919600" cy="15678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5520" y="1367640"/>
            <a:ext cx="2919600" cy="15678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3640" y="3084840"/>
            <a:ext cx="2919600" cy="15678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69760" y="3084840"/>
            <a:ext cx="2919600" cy="15678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5520" y="3084840"/>
            <a:ext cx="291960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3640" y="1367640"/>
            <a:ext cx="906804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3640" y="215640"/>
            <a:ext cx="7016760" cy="433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0520" y="1367640"/>
            <a:ext cx="4425120" cy="32871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364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3640" y="1367640"/>
            <a:ext cx="4425120" cy="32871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0520" y="3084840"/>
            <a:ext cx="4425120" cy="1567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15640"/>
            <a:ext cx="7016760" cy="93528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3640" y="1367640"/>
            <a:ext cx="4425120" cy="15678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0520" y="1367640"/>
            <a:ext cx="4425120" cy="15678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3640" y="3084840"/>
            <a:ext cx="9068040" cy="1567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7960" y="80640"/>
            <a:ext cx="7790760" cy="1204920"/>
          </a:xfrm>
          <a:prstGeom prst="rect">
            <a:avLst/>
          </a:prstGeom>
          <a:ln>
            <a:noFill/>
          </a:ln>
        </p:spPr>
      </p:pic>
      <p:sp>
        <p:nvSpPr>
          <p:cNvPr id="1" name="PlaceHolder 1"/>
          <p:cNvSpPr>
            <a:spLocks noGrp="1"/>
          </p:cNvSpPr>
          <p:nvPr>
            <p:ph type="title"/>
          </p:nvPr>
        </p:nvSpPr>
        <p:spPr>
          <a:xfrm>
            <a:off x="503640" y="215640"/>
            <a:ext cx="7016760" cy="935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3640" y="1326240"/>
            <a:ext cx="9068400" cy="32878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a:t>
            </a:r>
            <a:r>
              <a:rPr b="0" lang="en-US" sz="2800" spc="-1" strike="noStrike">
                <a:latin typeface="Arial"/>
              </a:rPr>
              <a:t>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a:t>
            </a:r>
            <a:r>
              <a:rPr b="0" lang="en-US" sz="2000" spc="-1" strike="noStrike">
                <a:latin typeface="Arial"/>
              </a:rPr>
              <a:t>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a:t>
            </a:r>
            <a:r>
              <a:rPr b="0" lang="en-US" sz="2000" spc="-1" strike="noStrike">
                <a:latin typeface="Arial"/>
              </a:rPr>
              <a:t>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7960" y="80640"/>
            <a:ext cx="7790760" cy="1204920"/>
          </a:xfrm>
          <a:prstGeom prst="rect">
            <a:avLst/>
          </a:prstGeom>
          <a:ln>
            <a:noFill/>
          </a:ln>
        </p:spPr>
      </p:pic>
      <p:sp>
        <p:nvSpPr>
          <p:cNvPr id="40" name="PlaceHolder 1"/>
          <p:cNvSpPr>
            <a:spLocks noGrp="1"/>
          </p:cNvSpPr>
          <p:nvPr>
            <p:ph type="title"/>
          </p:nvPr>
        </p:nvSpPr>
        <p:spPr>
          <a:xfrm>
            <a:off x="503640" y="215640"/>
            <a:ext cx="7016760" cy="935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503640" y="1367640"/>
            <a:ext cx="9068040" cy="328716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1"/>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4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4"/>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1"/>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1"/>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1"/>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3640" y="177480"/>
            <a:ext cx="7016760" cy="101196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rPr>
              <a:t>Αναλογικές μετρήσεις Python/Atmega</a:t>
            </a:r>
            <a:endParaRPr b="0" lang="en-US" sz="3570" spc="-1" strike="noStrike">
              <a:latin typeface="Arial"/>
            </a:endParaRPr>
          </a:p>
        </p:txBody>
      </p:sp>
      <p:sp>
        <p:nvSpPr>
          <p:cNvPr id="79" name="CustomShape 2"/>
          <p:cNvSpPr/>
          <p:nvPr/>
        </p:nvSpPr>
        <p:spPr>
          <a:xfrm>
            <a:off x="503640" y="1367640"/>
            <a:ext cx="9068040" cy="32871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Σύνδεση και επικοινωνία εντός ATMega16a με αισθητήρα LM35 και αποστολή των δεδομένων μέσω  UART</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The Result(real time)</a:t>
            </a:r>
            <a:endParaRPr b="0" lang="en-US" sz="4400" spc="-1" strike="noStrike">
              <a:latin typeface="Arial"/>
            </a:endParaRPr>
          </a:p>
        </p:txBody>
      </p:sp>
      <p:pic>
        <p:nvPicPr>
          <p:cNvPr id="96" name="" descr=""/>
          <p:cNvPicPr/>
          <p:nvPr/>
        </p:nvPicPr>
        <p:blipFill>
          <a:blip r:embed="rId1"/>
          <a:stretch/>
        </p:blipFill>
        <p:spPr>
          <a:xfrm>
            <a:off x="3562560" y="1844640"/>
            <a:ext cx="3112560" cy="2635920"/>
          </a:xfrm>
          <a:prstGeom prst="rect">
            <a:avLst/>
          </a:prstGeom>
          <a:ln>
            <a:noFill/>
          </a:ln>
        </p:spPr>
      </p:pic>
      <p:pic>
        <p:nvPicPr>
          <p:cNvPr id="97" name="" descr=""/>
          <p:cNvPicPr/>
          <p:nvPr/>
        </p:nvPicPr>
        <p:blipFill>
          <a:blip r:embed="rId2"/>
          <a:stretch/>
        </p:blipFill>
        <p:spPr>
          <a:xfrm>
            <a:off x="199440" y="1861920"/>
            <a:ext cx="3092400" cy="2618640"/>
          </a:xfrm>
          <a:prstGeom prst="rect">
            <a:avLst/>
          </a:prstGeom>
          <a:ln>
            <a:noFill/>
          </a:ln>
        </p:spPr>
      </p:pic>
      <p:pic>
        <p:nvPicPr>
          <p:cNvPr id="98" name="" descr=""/>
          <p:cNvPicPr/>
          <p:nvPr/>
        </p:nvPicPr>
        <p:blipFill>
          <a:blip r:embed="rId3"/>
          <a:stretch/>
        </p:blipFill>
        <p:spPr>
          <a:xfrm>
            <a:off x="6858000" y="1855080"/>
            <a:ext cx="3025440" cy="256212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3640" y="215640"/>
            <a:ext cx="7016760" cy="93528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rPr>
              <a:t>Required Hardware</a:t>
            </a:r>
            <a:endParaRPr b="0" lang="en-US" sz="3570" spc="-1" strike="noStrike">
              <a:latin typeface="Arial"/>
            </a:endParaRPr>
          </a:p>
        </p:txBody>
      </p:sp>
      <p:sp>
        <p:nvSpPr>
          <p:cNvPr id="81" name="CustomShape 2"/>
          <p:cNvSpPr/>
          <p:nvPr/>
        </p:nvSpPr>
        <p:spPr>
          <a:xfrm>
            <a:off x="503640" y="1367640"/>
            <a:ext cx="9068040" cy="328716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ATMega16a</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LM35</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UART compatible device(FT232)</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USBASP  v2.0</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Breadboard</a:t>
            </a:r>
            <a:endParaRPr b="0" lang="en-US"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Electric Circuit Diagram</a:t>
            </a:r>
            <a:endParaRPr b="0" lang="en-US" sz="4400" spc="-1" strike="noStrike">
              <a:latin typeface="Arial"/>
            </a:endParaRPr>
          </a:p>
        </p:txBody>
      </p:sp>
      <p:pic>
        <p:nvPicPr>
          <p:cNvPr id="83" name="" descr=""/>
          <p:cNvPicPr/>
          <p:nvPr/>
        </p:nvPicPr>
        <p:blipFill>
          <a:blip r:embed="rId1"/>
          <a:stretch/>
        </p:blipFill>
        <p:spPr>
          <a:xfrm>
            <a:off x="2376360" y="1408680"/>
            <a:ext cx="5392800" cy="4167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Flow Chart of Data</a:t>
            </a:r>
            <a:endParaRPr b="0" lang="en-US" sz="4400" spc="-1" strike="noStrike">
              <a:latin typeface="Arial"/>
            </a:endParaRPr>
          </a:p>
        </p:txBody>
      </p:sp>
      <p:pic>
        <p:nvPicPr>
          <p:cNvPr id="85" name="" descr=""/>
          <p:cNvPicPr/>
          <p:nvPr/>
        </p:nvPicPr>
        <p:blipFill>
          <a:blip r:embed="rId1"/>
          <a:stretch/>
        </p:blipFill>
        <p:spPr>
          <a:xfrm>
            <a:off x="2220480" y="1279800"/>
            <a:ext cx="5640120" cy="43588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ATMega Code Flow</a:t>
            </a:r>
            <a:endParaRPr b="0" lang="en-US" sz="4400" spc="-1" strike="noStrike">
              <a:latin typeface="Arial"/>
            </a:endParaRPr>
          </a:p>
        </p:txBody>
      </p:sp>
      <p:sp>
        <p:nvSpPr>
          <p:cNvPr id="87" name="TextShape 2"/>
          <p:cNvSpPr txBox="1"/>
          <p:nvPr/>
        </p:nvSpPr>
        <p:spPr>
          <a:xfrm>
            <a:off x="503640" y="1367640"/>
            <a:ext cx="9068040" cy="402588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400" spc="-1" strike="noStrike">
                <a:latin typeface="Arial"/>
              </a:rPr>
              <a:t>ADC Init with commands DDRA,ADCSRA,ADMUX</a:t>
            </a:r>
            <a:endParaRPr b="0" lang="en-US" sz="2400" spc="-1" strike="noStrike">
              <a:latin typeface="Arial"/>
            </a:endParaRPr>
          </a:p>
          <a:p>
            <a:pPr marL="432000" indent="-324000">
              <a:spcBef>
                <a:spcPts val="1414"/>
              </a:spcBef>
              <a:buClr>
                <a:srgbClr val="000000"/>
              </a:buClr>
              <a:buSzPct val="45000"/>
              <a:buFont typeface="Wingdings" charset="2"/>
              <a:buChar char=""/>
            </a:pPr>
            <a:r>
              <a:rPr b="0" lang="en-US" sz="2400" spc="-1" strike="noStrike">
                <a:latin typeface="Arial"/>
              </a:rPr>
              <a:t>USART Init with commands ,UCSRC,UCSRB,UCSRB,UBRRH</a:t>
            </a:r>
            <a:endParaRPr b="0" lang="en-US" sz="2400" spc="-1" strike="noStrike">
              <a:latin typeface="Arial"/>
            </a:endParaRPr>
          </a:p>
          <a:p>
            <a:pPr marL="432000" indent="-324000">
              <a:spcBef>
                <a:spcPts val="1414"/>
              </a:spcBef>
              <a:buClr>
                <a:srgbClr val="000000"/>
              </a:buClr>
              <a:buSzPct val="45000"/>
              <a:buFont typeface="Wingdings" charset="2"/>
              <a:buChar char=""/>
            </a:pPr>
            <a:r>
              <a:rPr b="0" lang="en-US" sz="2400" spc="-1" strike="noStrike">
                <a:latin typeface="Arial"/>
              </a:rPr>
              <a:t>Infinite while loop with ADC read convertion of the analog value to Digital and convertion of the digital value to Celsius with the function (Celsius = (Value * 4.88))/10</a:t>
            </a:r>
            <a:endParaRPr b="0" lang="en-US" sz="2400" spc="-1" strike="noStrike">
              <a:latin typeface="Arial"/>
            </a:endParaRPr>
          </a:p>
          <a:p>
            <a:pPr marL="432000" indent="-324000">
              <a:spcBef>
                <a:spcPts val="1414"/>
              </a:spcBef>
              <a:buClr>
                <a:srgbClr val="000000"/>
              </a:buClr>
              <a:buSzPct val="45000"/>
              <a:buFont typeface="Wingdings" charset="2"/>
              <a:buChar char=""/>
            </a:pPr>
            <a:r>
              <a:rPr b="0" lang="en-US" sz="2400" spc="-1" strike="noStrike">
                <a:latin typeface="Arial"/>
              </a:rPr>
              <a:t>Transmit via USART the converted value to connected PC with the use of a FTDI 232</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Software Requirements</a:t>
            </a:r>
            <a:endParaRPr b="0" lang="en-US" sz="4400" spc="-1" strike="noStrike">
              <a:latin typeface="Arial"/>
            </a:endParaRPr>
          </a:p>
        </p:txBody>
      </p:sp>
      <p:sp>
        <p:nvSpPr>
          <p:cNvPr id="89" name="TextShape 2"/>
          <p:cNvSpPr txBox="1"/>
          <p:nvPr/>
        </p:nvSpPr>
        <p:spPr>
          <a:xfrm>
            <a:off x="503640" y="1367640"/>
            <a:ext cx="9068040" cy="411732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Python 3.5</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Python library Serial</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Python Library Matplotlib</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Python Library drawnow</a:t>
            </a:r>
            <a:endParaRPr b="0" lang="en-US"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Python Code</a:t>
            </a:r>
            <a:endParaRPr b="0" lang="en-US" sz="4400" spc="-1" strike="noStrike">
              <a:latin typeface="Arial"/>
            </a:endParaRPr>
          </a:p>
        </p:txBody>
      </p:sp>
      <p:sp>
        <p:nvSpPr>
          <p:cNvPr id="91" name="TextShape 2"/>
          <p:cNvSpPr txBox="1"/>
          <p:nvPr/>
        </p:nvSpPr>
        <p:spPr>
          <a:xfrm>
            <a:off x="503640" y="1367640"/>
            <a:ext cx="9068040" cy="42087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2600" spc="-1" strike="noStrike">
                <a:latin typeface="Arial"/>
              </a:rPr>
              <a:t>Open serial port /dev/ttyUSB0 with baudrate 1200.</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Keep 2 list. One for temperature and one for average temperature</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In a try block we create a new file and in a while block we read the values from UART. We convert the values from string to float and we keep them in the temperature list</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We write the value with interpolation strings to the file</a:t>
            </a:r>
            <a:endParaRPr b="0" lang="en-US" sz="2600" spc="-1" strike="noStrike">
              <a:latin typeface="Arial"/>
            </a:endParaRPr>
          </a:p>
          <a:p>
            <a:pPr marL="432000" indent="-324000">
              <a:spcBef>
                <a:spcPts val="1414"/>
              </a:spcBef>
              <a:buClr>
                <a:srgbClr val="000000"/>
              </a:buClr>
              <a:buSzPct val="45000"/>
              <a:buFont typeface="Wingdings" charset="2"/>
              <a:buChar char=""/>
            </a:pPr>
            <a:r>
              <a:rPr b="0" lang="en-US" sz="2600" spc="-1" strike="noStrike">
                <a:latin typeface="Arial"/>
              </a:rPr>
              <a:t>……</a:t>
            </a:r>
            <a:r>
              <a:rPr b="0" lang="en-US" sz="2600" spc="-1" strike="noStrike">
                <a:latin typeface="Arial"/>
              </a:rPr>
              <a:t>..</a:t>
            </a:r>
            <a:endParaRPr b="0" lang="en-US" sz="26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3640" y="1367640"/>
            <a:ext cx="9068040" cy="3287160"/>
          </a:xfrm>
          <a:prstGeom prst="rect">
            <a:avLst/>
          </a:prstGeom>
          <a:noFill/>
          <a:ln>
            <a:noFill/>
          </a:ln>
        </p:spPr>
        <p:txBody>
          <a:bodyPr lIns="0" rIns="0" tIns="0" bIns="0">
            <a:normAutofit/>
          </a:bodyPr>
          <a:p>
            <a:pPr marL="432000" indent="-324000">
              <a:spcBef>
                <a:spcPts val="1414"/>
              </a:spcBef>
              <a:buClr>
                <a:srgbClr val="000000"/>
              </a:buClr>
              <a:buSzPct val="45000"/>
              <a:buFont typeface="Wingdings" charset="2"/>
              <a:buChar char=""/>
            </a:pPr>
            <a:r>
              <a:rPr b="0" lang="en-US" sz="3200" spc="-1" strike="noStrike">
                <a:latin typeface="Arial"/>
              </a:rPr>
              <a:t>We append the values to the temperature list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We setup matplotlib plot </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We calculate the average temperature and we append the value to the average list</a:t>
            </a:r>
            <a:endParaRPr b="0" lang="en-US" sz="3200" spc="-1" strike="noStrike">
              <a:latin typeface="Arial"/>
            </a:endParaRPr>
          </a:p>
          <a:p>
            <a:pPr marL="432000" indent="-324000">
              <a:spcBef>
                <a:spcPts val="1414"/>
              </a:spcBef>
              <a:buClr>
                <a:srgbClr val="000000"/>
              </a:buClr>
              <a:buSzPct val="45000"/>
              <a:buFont typeface="Wingdings" charset="2"/>
              <a:buChar char=""/>
            </a:pPr>
            <a:r>
              <a:rPr b="0" lang="en-US" sz="3200" spc="-1" strike="noStrike">
                <a:latin typeface="Arial"/>
              </a:rPr>
              <a:t>If the length of the two lists is bigger that 50 we remove(pop) the first element of the list. This is necessary for keeping the render of the plot at maximun 50 steps</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3640" y="215640"/>
            <a:ext cx="7016760" cy="935280"/>
          </a:xfrm>
          <a:prstGeom prst="rect">
            <a:avLst/>
          </a:prstGeom>
          <a:noFill/>
          <a:ln>
            <a:noFill/>
          </a:ln>
        </p:spPr>
        <p:txBody>
          <a:bodyPr lIns="0" rIns="0" tIns="0" bIns="0" anchor="ctr"/>
          <a:p>
            <a:pPr algn="ctr"/>
            <a:r>
              <a:rPr b="0" lang="en-US" sz="4400" spc="-1" strike="noStrike">
                <a:latin typeface="Arial"/>
              </a:rPr>
              <a:t>The Hardware</a:t>
            </a:r>
            <a:endParaRPr b="0" lang="en-US" sz="4400" spc="-1" strike="noStrike">
              <a:latin typeface="Arial"/>
            </a:endParaRPr>
          </a:p>
        </p:txBody>
      </p:sp>
      <p:pic>
        <p:nvPicPr>
          <p:cNvPr id="94" name="" descr=""/>
          <p:cNvPicPr/>
          <p:nvPr/>
        </p:nvPicPr>
        <p:blipFill>
          <a:blip r:embed="rId1"/>
          <a:stretch/>
        </p:blipFill>
        <p:spPr>
          <a:xfrm>
            <a:off x="4113000" y="1367280"/>
            <a:ext cx="2379240" cy="42307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TotalTime>
  <Application>LibreOffice/6.0.4.2$Linux_X86_64 LibreOffice_project/00$Build-2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2018-06-10T15:22:27Z</dcterms:created>
  <dc:creator/>
  <dc:description/>
  <dc:language>en-US</dc:language>
  <cp:lastModifiedBy/>
  <dcterms:modified xsi:type="dcterms:W3CDTF">2018-06-10T19:59:04Z</dcterms:modified>
  <cp:revision>9</cp:revision>
  <dc:subject/>
  <dc:title>Bright Blue</dc:title>
</cp:coreProperties>
</file>