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70" r:id="rId13"/>
    <p:sldId id="275" r:id="rId14"/>
    <p:sldId id="271" r:id="rId15"/>
    <p:sldId id="265" r:id="rId16"/>
    <p:sldId id="272" r:id="rId17"/>
    <p:sldId id="273" r:id="rId18"/>
    <p:sldId id="274" r:id="rId19"/>
    <p:sldId id="266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721"/>
  </p:normalViewPr>
  <p:slideViewPr>
    <p:cSldViewPr snapToGrid="0" showGuides="1">
      <p:cViewPr varScale="1">
        <p:scale>
          <a:sx n="85" d="100"/>
          <a:sy n="85" d="100"/>
        </p:scale>
        <p:origin x="176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4162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3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7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869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19F925-99BD-4AD1-A639-9652BFEDB5F5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242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67B7D-C792-441F-A0FE-D6881281E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MOLSSI Workshop 2018:</a:t>
            </a:r>
            <a:br>
              <a:rPr lang="en-US" dirty="0"/>
            </a:br>
            <a:r>
              <a:rPr lang="en-US" sz="4000" dirty="0"/>
              <a:t>Anaconda </a:t>
            </a:r>
            <a:r>
              <a:rPr lang="en-US" sz="4000" dirty="0" err="1"/>
              <a:t>Junyper</a:t>
            </a:r>
            <a:r>
              <a:rPr lang="en-US" sz="4000" dirty="0"/>
              <a:t> Notebooks</a:t>
            </a:r>
            <a:br>
              <a:rPr lang="en-US" sz="4000" dirty="0"/>
            </a:br>
            <a:r>
              <a:rPr lang="en-US" sz="4000" dirty="0" err="1"/>
              <a:t>OpenMM</a:t>
            </a:r>
            <a:r>
              <a:rPr lang="en-US" sz="4000" dirty="0"/>
              <a:t>/</a:t>
            </a:r>
            <a:r>
              <a:rPr lang="en-US" sz="4000" dirty="0" err="1"/>
              <a:t>MDTraj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Git and Git 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A04ADF-AE9B-4049-B8B6-9FC7DED66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25 July 2018</a:t>
            </a:r>
          </a:p>
          <a:p>
            <a:r>
              <a:rPr lang="en-US" dirty="0"/>
              <a:t>Garrett Santis</a:t>
            </a:r>
          </a:p>
        </p:txBody>
      </p:sp>
    </p:spTree>
    <p:extLst>
      <p:ext uri="{BB962C8B-B14F-4D97-AF65-F5344CB8AC3E}">
        <p14:creationId xmlns:p14="http://schemas.microsoft.com/office/powerpoint/2010/main" val="34778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DA6FF0-6EEA-4962-A2F1-B141B4E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817A70-3B9D-4B3D-8FA6-5A5F51EA6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Molecular mechanics and forcefield calculator able to do molecular dynamics under python and C++ languages.</a:t>
            </a:r>
          </a:p>
          <a:p>
            <a:r>
              <a:rPr lang="en-US" dirty="0"/>
              <a:t>Freeware that has many incorporated files for easy 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3DFDA4-316C-4E18-9AB1-AE29ECF2B2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Implemented through python script</a:t>
            </a:r>
          </a:p>
          <a:p>
            <a:r>
              <a:rPr lang="en-US" dirty="0" smtClean="0"/>
              <a:t>Flexible for customizable input files for force fields and topology</a:t>
            </a:r>
          </a:p>
          <a:p>
            <a:r>
              <a:rPr lang="en-US" dirty="0" smtClean="0"/>
              <a:t>Constantly being updated by both scientists and software engineers through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Can now be implemented on GPUs, which are much faster.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166" y="381000"/>
            <a:ext cx="2559229" cy="1914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4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4914E-51E3-4B72-9F3C-F9635B68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6FA96B-E51F-4F9E-A65A-D47AF95F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286000"/>
            <a:ext cx="60129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simtk.openmm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app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simtk.openmm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mm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unit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sys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 as time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mm.PDBFile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(‘&lt;file.pdb&gt;’)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Forcefield=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mm.ForceField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(‘&lt;file&gt;.xml’)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741231" y="716968"/>
            <a:ext cx="5441431" cy="1756409"/>
            <a:chOff x="5741231" y="716968"/>
            <a:chExt cx="5441431" cy="175640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741231" y="1128451"/>
              <a:ext cx="2459736" cy="134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514413" y="716968"/>
              <a:ext cx="26682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Creats</a:t>
              </a:r>
              <a:r>
                <a:rPr lang="en-US" dirty="0" smtClean="0"/>
                <a:t> small function app for many specific purposes throughout </a:t>
              </a:r>
              <a:r>
                <a:rPr lang="en-US" dirty="0" err="1" smtClean="0"/>
                <a:t>OpenMM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96458" y="1948721"/>
            <a:ext cx="6033542" cy="1009742"/>
            <a:chOff x="5396458" y="1948721"/>
            <a:chExt cx="6033542" cy="100974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96458" y="2286000"/>
              <a:ext cx="2804509" cy="6724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514413" y="1948721"/>
              <a:ext cx="2915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Imports main program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66132" y="2668249"/>
            <a:ext cx="6563868" cy="720134"/>
            <a:chOff x="4866132" y="2668249"/>
            <a:chExt cx="6563868" cy="720134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866132" y="3072984"/>
              <a:ext cx="3334835" cy="3153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49521" y="2668249"/>
              <a:ext cx="3080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Imports units for good </a:t>
              </a:r>
              <a:r>
                <a:rPr lang="en-US" dirty="0" err="1" smtClean="0"/>
                <a:t>converstions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66133" y="3597639"/>
            <a:ext cx="6706274" cy="646331"/>
            <a:chOff x="4866133" y="3597639"/>
            <a:chExt cx="6706274" cy="646331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4866133" y="3771681"/>
              <a:ext cx="3334834" cy="409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349521" y="3597639"/>
              <a:ext cx="3222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Creats</a:t>
              </a:r>
              <a:r>
                <a:rPr lang="en-US" dirty="0" smtClean="0"/>
                <a:t> a thingy for printing output to screen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30741" y="4302341"/>
            <a:ext cx="7486438" cy="369332"/>
            <a:chOff x="4430741" y="4302341"/>
            <a:chExt cx="7486438" cy="369332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4430741" y="4302341"/>
              <a:ext cx="3648957" cy="2609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079698" y="4302341"/>
              <a:ext cx="3837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Time is a tool you can put on the wall</a:t>
              </a:r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1231" y="4821411"/>
            <a:ext cx="6071018" cy="369332"/>
            <a:chOff x="5741231" y="4821411"/>
            <a:chExt cx="6071018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5741231" y="4974804"/>
              <a:ext cx="2773182" cy="781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514413" y="4821411"/>
              <a:ext cx="329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Reads PDB file </a:t>
              </a:r>
              <a:r>
                <a:rPr lang="en-US" smtClean="0"/>
                <a:t>for topology</a:t>
              </a:r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7823" y="5569078"/>
            <a:ext cx="4486908" cy="646331"/>
            <a:chOff x="7127823" y="5569078"/>
            <a:chExt cx="4486908" cy="646331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7127823" y="5569080"/>
              <a:ext cx="1596452" cy="336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89167" y="5569078"/>
              <a:ext cx="2725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Reads force field for MM analysis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6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72217-592E-4824-918A-8F99C664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A065CF-91F6-4E5C-9ED6-2E207C4F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6318355" cy="35935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system=&lt;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createSystem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Integrator=mm.&lt;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TypeOfIntegrator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Simulation=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app.Sumulation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&gt;.topology	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system, integrator)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Simulation.context.setPositions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761202" y="515502"/>
            <a:ext cx="6151637" cy="2001498"/>
            <a:chOff x="4761202" y="515502"/>
            <a:chExt cx="6151637" cy="2001498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4761202" y="794479"/>
              <a:ext cx="1984372" cy="1722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58478" y="515502"/>
              <a:ext cx="37543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Creates and edits </a:t>
              </a:r>
              <a:r>
                <a:rPr lang="en-US" dirty="0" err="1" smtClean="0"/>
                <a:t>forcefield</a:t>
              </a:r>
              <a:r>
                <a:rPr lang="en-US" dirty="0" smtClean="0"/>
                <a:t>.</a:t>
              </a:r>
            </a:p>
            <a:p>
              <a:r>
                <a:rPr lang="en-US" dirty="0" smtClean="0"/>
                <a:t>Allows for edits such as constraining H vibrations (can run at 2 fs now!!!!)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40839" y="1571949"/>
            <a:ext cx="4976735" cy="2031325"/>
            <a:chOff x="6340839" y="1571949"/>
            <a:chExt cx="4976735" cy="2031325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6340839" y="2286001"/>
              <a:ext cx="1019330" cy="1142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70032" y="1571949"/>
              <a:ext cx="374754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Specify the Integrator, such as </a:t>
              </a:r>
              <a:r>
                <a:rPr lang="en-US" dirty="0" err="1" smtClean="0"/>
                <a:t>Langevin</a:t>
              </a:r>
              <a:r>
                <a:rPr lang="en-US" dirty="0" smtClean="0"/>
                <a:t> Integrator, VVVR Integrator,</a:t>
              </a:r>
              <a:r>
                <a:rPr lang="en-US" dirty="0"/>
                <a:t> </a:t>
              </a:r>
              <a:r>
                <a:rPr lang="en-US" dirty="0" smtClean="0"/>
                <a:t>BAOAB Integrator, Generalized </a:t>
              </a:r>
              <a:r>
                <a:rPr lang="en-US" dirty="0"/>
                <a:t>hybrid Monte </a:t>
              </a:r>
              <a:r>
                <a:rPr lang="en-US" dirty="0" smtClean="0"/>
                <a:t>Carlo.  Also where you can make your system isothermal or isobaric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96000" y="4014758"/>
            <a:ext cx="4996721" cy="646331"/>
            <a:chOff x="6096000" y="4014758"/>
            <a:chExt cx="4996721" cy="64633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6096000" y="4082796"/>
              <a:ext cx="2418413" cy="2845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889167" y="4014758"/>
              <a:ext cx="2203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Creates Simulation using stuff before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06518" y="5185410"/>
            <a:ext cx="5786203" cy="842390"/>
            <a:chOff x="5306518" y="5185410"/>
            <a:chExt cx="5786203" cy="842390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306518" y="5185410"/>
              <a:ext cx="2053651" cy="7200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749915" y="5381469"/>
              <a:ext cx="3342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Sets environment for simulation to start!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2286001"/>
            <a:ext cx="7217765" cy="35935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D0DF1-ACC1-4AD9-A473-BEA5AC2B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93C0-CABE-4105-90C2-9BFDFD84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604254"/>
            <a:ext cx="7736798" cy="4638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Simulation.minimizeEnergy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Simulation.context.setVelocitiesToTemperature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(&lt;#&gt;*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unit.kelvin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Simulation.reports.append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app.StateDataReporter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,&lt;stuff&gt;)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Simulation.step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(&lt;#&gt;)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Simulation.reporters.clear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Simulatoin.reporters.append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app.DCDReporter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file.dcd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&gt;,&lt;#&gt;)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Simulation.reporters.append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app.StateDataReporter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,&lt;stuff&gt;)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Simulation.step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(&lt;#&gt;)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37482" y="3429000"/>
            <a:ext cx="5636303" cy="498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921758" y="2227182"/>
            <a:ext cx="2109044" cy="322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136666" y="2790067"/>
            <a:ext cx="1745682" cy="49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76931" y="1229193"/>
            <a:ext cx="2687463" cy="645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94070" y="1035506"/>
            <a:ext cx="380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Local minima as a starting point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7748" y="1904017"/>
            <a:ext cx="252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Kinetic Energy to reach Temp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81064" y="2550160"/>
            <a:ext cx="271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 out </a:t>
            </a:r>
            <a:r>
              <a:rPr lang="en-US" dirty="0" err="1" smtClean="0"/>
              <a:t>equilibriation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94987" y="3089304"/>
            <a:ext cx="19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Loops simulation through </a:t>
            </a:r>
            <a:r>
              <a:rPr lang="en-US" smtClean="0"/>
              <a:t># steps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886793" y="4407782"/>
            <a:ext cx="3636415" cy="23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15593" y="5049341"/>
            <a:ext cx="2278506" cy="92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451360" y="5779472"/>
            <a:ext cx="1430988" cy="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942414" y="6475752"/>
            <a:ext cx="3336559" cy="44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49324" y="4167861"/>
            <a:ext cx="314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 reporter </a:t>
            </a:r>
            <a:r>
              <a:rPr lang="en-US" smtClean="0"/>
              <a:t>for number of steps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147748" y="4814192"/>
            <a:ext cx="264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Reads output to a DCD file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147748" y="5636302"/>
            <a:ext cx="252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 out reports </a:t>
            </a:r>
            <a:r>
              <a:rPr lang="en-US" smtClean="0"/>
              <a:t>to screen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78974" y="6362700"/>
            <a:ext cx="45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Loops through simulation for #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36B59-6B0B-404C-AC42-E52A3578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MDTraj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2F2D65F-0804-47E8-BF70-3A509B790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A8F5F1-FE52-43EF-819A-D4B56025C7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Another package free for python made to read .dcd and </a:t>
            </a:r>
            <a:r>
              <a:rPr lang="en-US" dirty="0" err="1"/>
              <a:t>analize</a:t>
            </a:r>
            <a:r>
              <a:rPr lang="en-US" dirty="0"/>
              <a:t> data.</a:t>
            </a:r>
          </a:p>
          <a:p>
            <a:r>
              <a:rPr lang="en-US" dirty="0"/>
              <a:t>Can look at population density for </a:t>
            </a:r>
            <a:r>
              <a:rPr lang="en-US" dirty="0" err="1"/>
              <a:t>enegies</a:t>
            </a:r>
            <a:r>
              <a:rPr lang="en-US" dirty="0"/>
              <a:t> across parameters</a:t>
            </a:r>
          </a:p>
          <a:p>
            <a:r>
              <a:rPr lang="en-US" dirty="0"/>
              <a:t>Can look at parameters over time to see how molecule changes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F2893A-D65E-4CD9-9396-20A5E8FBF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1223CD1-4E7B-49AA-AB38-E66CE5C8E3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Very Plastic in that you pick what you output and how you output it.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464" y="381000"/>
            <a:ext cx="19050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4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4FE9945-86DB-4FAA-BF03-7FF6F79E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MDTraj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AEB9452-E7CE-4ADC-ABF1-89A6B7D8E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40766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md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 as math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kB=8.31446/1000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Temp=298.15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(‘&lt;file&gt;.dcd’, top=‘&lt;File&gt;.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69520" y="2445830"/>
            <a:ext cx="3063466" cy="63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82451" y="715557"/>
            <a:ext cx="7165300" cy="1757820"/>
            <a:chOff x="3882451" y="715557"/>
            <a:chExt cx="7165300" cy="175782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3882451" y="1128451"/>
              <a:ext cx="2459736" cy="1344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95672" y="715557"/>
              <a:ext cx="4452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Imports </a:t>
              </a:r>
              <a:r>
                <a:rPr lang="en-US" dirty="0" err="1" smtClean="0"/>
                <a:t>MDTraj</a:t>
              </a:r>
              <a:r>
                <a:rPr lang="en-US" dirty="0" smtClean="0"/>
                <a:t>, the important part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8664" y="1357801"/>
            <a:ext cx="7468949" cy="1457379"/>
            <a:chOff x="3788664" y="1357801"/>
            <a:chExt cx="7468949" cy="145737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788664" y="1683990"/>
              <a:ext cx="3994404" cy="11311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974767" y="1357801"/>
              <a:ext cx="328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 for data management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879173" y="2249585"/>
            <a:ext cx="21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plotting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112319" y="3442052"/>
            <a:ext cx="6317681" cy="489400"/>
            <a:chOff x="5112319" y="3442052"/>
            <a:chExt cx="6317681" cy="489400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5112319" y="3442052"/>
              <a:ext cx="3766854" cy="240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972960" y="3562120"/>
              <a:ext cx="245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smooth plot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41911" y="3766180"/>
            <a:ext cx="7341335" cy="801201"/>
            <a:chOff x="4341911" y="3766180"/>
            <a:chExt cx="7341335" cy="801201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341911" y="3766180"/>
              <a:ext cx="3068127" cy="558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49134" y="4198049"/>
              <a:ext cx="4134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allows for visualization and movies!!!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82451" y="4000482"/>
            <a:ext cx="7547549" cy="1285624"/>
            <a:chOff x="3882451" y="4000482"/>
            <a:chExt cx="7547549" cy="1285624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882451" y="4000482"/>
              <a:ext cx="3057996" cy="9162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180289" y="4916774"/>
              <a:ext cx="424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Can’t make pie without math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12860" y="4877995"/>
            <a:ext cx="8504320" cy="992727"/>
            <a:chOff x="3412860" y="4877995"/>
            <a:chExt cx="8504320" cy="992727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3412860" y="4877995"/>
              <a:ext cx="4561907" cy="8542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079698" y="5501390"/>
              <a:ext cx="3837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Values for </a:t>
              </a:r>
              <a:r>
                <a:rPr lang="en-US" smtClean="0"/>
                <a:t>Statistical Thermodynamics</a:t>
              </a:r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93283" y="5967654"/>
            <a:ext cx="7618706" cy="684006"/>
            <a:chOff x="4293283" y="5967654"/>
            <a:chExt cx="7618706" cy="684006"/>
          </a:xfrm>
        </p:grpSpPr>
        <p:cxnSp>
          <p:nvCxnSpPr>
            <p:cNvPr id="21" name="Straight Arrow Connector 20"/>
            <p:cNvCxnSpPr/>
            <p:nvPr/>
          </p:nvCxnSpPr>
          <p:spPr>
            <a:xfrm flipH="1" flipV="1">
              <a:off x="4293283" y="5967654"/>
              <a:ext cx="3681484" cy="6293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014934" y="6282328"/>
              <a:ext cx="389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Loads output and topology for analysis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7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90C2B-0478-404D-B617-0AF65FAD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MDTraj</a:t>
            </a:r>
            <a:r>
              <a:rPr lang="en-US" dirty="0"/>
              <a:t>-Visualize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5C7397-98D2-47F2-B31B-39608A36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86000"/>
            <a:ext cx="4806222" cy="3619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Visualize=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ngl.show_mdtraj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Visualize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0B0F804-99E4-4BD0-AC62-0E3C663AC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0A78F-D620-45EF-B490-9F7C240A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MDTraj</a:t>
            </a:r>
            <a:r>
              <a:rPr lang="en-US" dirty="0"/>
              <a:t>-Energetic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60ED57-247D-480E-9D17-0911C537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40767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md.compute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_&lt;type&gt;(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[indices])*&lt;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unit_convert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Objc,bine,other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plt.hsit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==0]=0.1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=-kB*Temp*np.log(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pmf-np.min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=(bine[1:]+bine[:-1])/2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sm.nonparametric.lowess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pmf,binc,frac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=0.05)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90CB71-4EDB-42E1-8DB9-3420B399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4076700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BBB84-8E07-4A6B-AD8C-5986C73A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E919A2-E1B4-4B8C-850C-79C6AAA2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3593591"/>
          </a:xfrm>
        </p:spPr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Place to store files, and back them up</a:t>
            </a:r>
          </a:p>
          <a:p>
            <a:pPr lvl="1"/>
            <a:r>
              <a:rPr lang="en-US" dirty="0"/>
              <a:t>Share documents for collaboration</a:t>
            </a:r>
          </a:p>
          <a:p>
            <a:pPr lvl="1"/>
            <a:r>
              <a:rPr lang="en-US" dirty="0"/>
              <a:t>Merge versions for program design</a:t>
            </a:r>
          </a:p>
          <a:p>
            <a:r>
              <a:rPr lang="en-US" dirty="0" err="1"/>
              <a:t>OpenMM</a:t>
            </a:r>
            <a:r>
              <a:rPr lang="en-US" dirty="0"/>
              <a:t> and </a:t>
            </a:r>
            <a:r>
              <a:rPr lang="en-US" dirty="0" err="1"/>
              <a:t>MDTraj</a:t>
            </a:r>
            <a:r>
              <a:rPr lang="en-US" dirty="0"/>
              <a:t> are maintained communally through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9705F-B6A9-45E7-89AB-86820218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MolSSI</a:t>
            </a:r>
            <a:r>
              <a:rPr lang="en-US" dirty="0"/>
              <a:t>- The Molecular Sciences Software Institute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97501-6480-4412-9205-9DC6EC39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Group of scientists with software engineering backgrounds</a:t>
            </a:r>
          </a:p>
          <a:p>
            <a:r>
              <a:rPr lang="en-US" dirty="0"/>
              <a:t>Create software tools for computational sciences</a:t>
            </a:r>
          </a:p>
          <a:p>
            <a:r>
              <a:rPr lang="en-US" dirty="0"/>
              <a:t>Focus on the innovation of software, standards, and practices for scientists to use for their research</a:t>
            </a:r>
          </a:p>
        </p:txBody>
      </p:sp>
      <p:pic>
        <p:nvPicPr>
          <p:cNvPr id="1026" name="Picture 2" descr="MolSSI">
            <a:extLst>
              <a:ext uri="{FF2B5EF4-FFF2-40B4-BE49-F238E27FC236}">
                <a16:creationId xmlns:a16="http://schemas.microsoft.com/office/drawing/2014/main" xmlns="" id="{D61C7398-3C46-482A-AD6D-B32274AD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681867"/>
            <a:ext cx="4933950" cy="32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err="1" smtClean="0"/>
              <a:t>MolSSI</a:t>
            </a:r>
            <a:r>
              <a:rPr lang="en-US" dirty="0" smtClean="0"/>
              <a:t> for putting the Workshop</a:t>
            </a:r>
            <a:r>
              <a:rPr lang="en-US" dirty="0"/>
              <a:t> together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821" b="7618"/>
          <a:stretch/>
        </p:blipFill>
        <p:spPr>
          <a:xfrm>
            <a:off x="1738863" y="2301484"/>
            <a:ext cx="8739265" cy="4100565"/>
          </a:xfrm>
        </p:spPr>
      </p:pic>
    </p:spTree>
    <p:extLst>
      <p:ext uri="{BB962C8B-B14F-4D97-AF65-F5344CB8AC3E}">
        <p14:creationId xmlns:p14="http://schemas.microsoft.com/office/powerpoint/2010/main" val="20129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The Extra section with Links and More detailed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E5E4D-9232-496E-BFC4-2CC07E94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Molecular Mechanics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1FDE60-ED48-4876-9AA8-39036180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DF56A38-6EC8-4F06-BB35-FD1F629AC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5" r="2" b="2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3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4594C-794E-4F5C-8668-B8CB4B10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D936BC-E7AD-45D3-B2FB-D79BA8894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it is…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5B4343-69B1-42D0-BB09-622841E0BF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Born-</a:t>
                </a:r>
                <a:r>
                  <a:rPr lang="en-US" dirty="0" err="1"/>
                  <a:t>Ophenhymer</a:t>
                </a:r>
                <a:endParaRPr lang="en-US" dirty="0"/>
              </a:p>
              <a:p>
                <a:pPr lvl="1"/>
                <a:r>
                  <a:rPr lang="en-US" dirty="0"/>
                  <a:t>Electrons move much faster than nuclei, and will stay in low energy as atoms move.</a:t>
                </a:r>
              </a:p>
              <a:p>
                <a:pPr lvl="1"/>
                <a:r>
                  <a:rPr lang="en-US" dirty="0"/>
                  <a:t>Use simpler Classical Physics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𝑚𝑎𝑑𝑥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B4343-69B1-42D0-BB09-622841E0B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888" t="-1016" r="-254" b="-2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AC6915-EEDB-4297-8AE7-72BE5BA2E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Major Takeaways…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48FE1C-256E-497D-AB06-8C47D2947A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Bonds are classified through classical spring potentials and parameterized periodic functions</a:t>
            </a:r>
          </a:p>
          <a:p>
            <a:r>
              <a:rPr lang="en-US" dirty="0"/>
              <a:t>Molecules interact through electrostatic and Lenard-Jones potentials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4353F-396C-483D-B428-56E45759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Mechanics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D0DDB2-1E23-4966-A2B4-26BC646C56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Bond Potential</a:t>
            </a:r>
          </a:p>
          <a:p>
            <a:r>
              <a:rPr lang="en-US" dirty="0"/>
              <a:t>Angle Potential</a:t>
            </a:r>
          </a:p>
          <a:p>
            <a:r>
              <a:rPr lang="en-US" dirty="0"/>
              <a:t>Torsion Potential</a:t>
            </a:r>
          </a:p>
          <a:p>
            <a:r>
              <a:rPr lang="en-US" dirty="0"/>
              <a:t>Electrostatic Potential</a:t>
            </a:r>
          </a:p>
          <a:p>
            <a:r>
              <a:rPr lang="en-US" dirty="0" err="1"/>
              <a:t>VanDer</a:t>
            </a:r>
            <a:r>
              <a:rPr lang="en-US" dirty="0"/>
              <a:t> Waals Potential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2EABC4F1-E428-4A9A-BC3E-36DA67B3E6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5F1C3FFC-12C5-D143-84A5-F9FB816123E2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a:fld id="{7E7039FC-E128-AE42-8541-76A3D617A9E9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a:fld id="{A0DEE77C-120E-7E48-9E8D-9596C8769445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ABC4F1-E428-4A9A-BC3E-36DA67B3E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6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88CE5DD-F4C3-4A64-8474-21BB1F94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Dynamics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A09C384-C68B-4655-8391-677A2F340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it is…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580DB4-BFE4-4C7B-AA08-1EE32C5331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Take an input, change it based on forces, repeat.</a:t>
            </a:r>
          </a:p>
          <a:p>
            <a:r>
              <a:rPr lang="en-US" dirty="0"/>
              <a:t>You need…</a:t>
            </a:r>
          </a:p>
          <a:p>
            <a:pPr lvl="1"/>
            <a:r>
              <a:rPr lang="en-US" dirty="0"/>
              <a:t>Atomic Properties(where, how heavy, charges etc.)</a:t>
            </a:r>
          </a:p>
          <a:p>
            <a:pPr lvl="1"/>
            <a:r>
              <a:rPr lang="en-US" dirty="0"/>
              <a:t>Connectivity (bonds and such)</a:t>
            </a:r>
          </a:p>
          <a:p>
            <a:pPr lvl="1"/>
            <a:r>
              <a:rPr lang="en-US" dirty="0"/>
              <a:t>Force Field</a:t>
            </a:r>
          </a:p>
          <a:p>
            <a:pPr lvl="1"/>
            <a:r>
              <a:rPr lang="en-US" dirty="0"/>
              <a:t>Integrator (How these will change as simulation runs)</a:t>
            </a:r>
          </a:p>
          <a:p>
            <a:pPr lvl="1"/>
            <a:r>
              <a:rPr lang="en-US" dirty="0"/>
              <a:t>Constants (Isothermal/Isobaric systems)</a:t>
            </a:r>
          </a:p>
          <a:p>
            <a:pPr lvl="1"/>
            <a:r>
              <a:rPr lang="en-US" dirty="0"/>
              <a:t>Specified Timestep and Length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001245-94A8-4F26-A15D-6396901E7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things to take away…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7452DD7-01BE-4822-9A51-18D809A2E6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Chemistry cannot be conducted.  Bonds can be neither broken or made.</a:t>
            </a:r>
          </a:p>
          <a:p>
            <a:r>
              <a:rPr lang="en-US" dirty="0"/>
              <a:t>Again, bonding cannot change.</a:t>
            </a:r>
          </a:p>
          <a:p>
            <a:r>
              <a:rPr lang="en-US" dirty="0"/>
              <a:t>Timesteps are about 1 fs (1x10-15 sec)</a:t>
            </a:r>
          </a:p>
          <a:p>
            <a:r>
              <a:rPr lang="en-US" dirty="0"/>
              <a:t>Runs go for ns-</a:t>
            </a:r>
            <a:r>
              <a:rPr lang="en-US" dirty="0" err="1"/>
              <a:t>ms</a:t>
            </a:r>
            <a:r>
              <a:rPr lang="en-US" dirty="0"/>
              <a:t> of molecular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1A873-2754-47E8-B93C-C8B90D2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7E9E8-FA5D-449B-A372-5B54A30A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things to take away…</a:t>
            </a:r>
          </a:p>
          <a:p>
            <a:pPr lvl="1"/>
            <a:r>
              <a:rPr lang="en-US" dirty="0"/>
              <a:t>Chemistry cannot be conducted.  Bonds can be neither broken or made.</a:t>
            </a:r>
          </a:p>
          <a:p>
            <a:pPr lvl="1"/>
            <a:r>
              <a:rPr lang="en-US" dirty="0"/>
              <a:t>Again, bonding cannot change.</a:t>
            </a:r>
          </a:p>
          <a:p>
            <a:pPr lvl="1"/>
            <a:r>
              <a:rPr lang="en-US" dirty="0"/>
              <a:t>Timesteps are about 1 fs (1x10</a:t>
            </a:r>
            <a:r>
              <a:rPr lang="en-US" baseline="30000" dirty="0"/>
              <a:t>-15</a:t>
            </a:r>
            <a:r>
              <a:rPr lang="en-US" dirty="0"/>
              <a:t> sec)</a:t>
            </a:r>
          </a:p>
          <a:p>
            <a:pPr lvl="1"/>
            <a:r>
              <a:rPr lang="en-US" dirty="0"/>
              <a:t>Runs go for ns-</a:t>
            </a:r>
            <a:r>
              <a:rPr lang="en-US" dirty="0" err="1"/>
              <a:t>ms</a:t>
            </a:r>
            <a:r>
              <a:rPr lang="en-US" dirty="0"/>
              <a:t> of molecular time</a:t>
            </a:r>
          </a:p>
        </p:txBody>
      </p:sp>
    </p:spTree>
    <p:extLst>
      <p:ext uri="{BB962C8B-B14F-4D97-AF65-F5344CB8AC3E}">
        <p14:creationId xmlns:p14="http://schemas.microsoft.com/office/powerpoint/2010/main" val="77797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D404E-DFBA-4B04-BAE4-6BC3A7F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2D6E6-D02B-4CFA-A2BD-B42FC521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Python setup for multiple uses</a:t>
            </a:r>
          </a:p>
          <a:p>
            <a:pPr lvl="1"/>
            <a:r>
              <a:rPr lang="en-US" dirty="0"/>
              <a:t>You can run scripts (call python &lt;</a:t>
            </a:r>
            <a:r>
              <a:rPr lang="en-US" dirty="0" err="1"/>
              <a:t>scripy_name</a:t>
            </a:r>
            <a:r>
              <a:rPr lang="en-US" dirty="0"/>
              <a:t>&gt;.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can open </a:t>
            </a:r>
            <a:r>
              <a:rPr lang="en-US" dirty="0" err="1"/>
              <a:t>Jupyter</a:t>
            </a:r>
            <a:r>
              <a:rPr lang="en-US" dirty="0"/>
              <a:t> notebooks (call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lvl="1"/>
            <a:r>
              <a:rPr lang="en-US" dirty="0"/>
              <a:t>You can run interactive python (call 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r>
              <a:rPr lang="en-US" dirty="0"/>
              <a:t>All of these can be run through anaconda prompt (windows) or terminal (mac)</a:t>
            </a:r>
          </a:p>
          <a:p>
            <a:r>
              <a:rPr lang="en-US" dirty="0"/>
              <a:t>Oher programs, such as Git can run through anaconda prompt.</a:t>
            </a:r>
          </a:p>
        </p:txBody>
      </p:sp>
    </p:spTree>
    <p:extLst>
      <p:ext uri="{BB962C8B-B14F-4D97-AF65-F5344CB8AC3E}">
        <p14:creationId xmlns:p14="http://schemas.microsoft.com/office/powerpoint/2010/main" val="38991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CBC2B-5F61-4D68-B5CB-C06419AF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openMM</a:t>
            </a:r>
            <a:r>
              <a:rPr lang="en-US" dirty="0"/>
              <a:t> and </a:t>
            </a:r>
            <a:r>
              <a:rPr lang="en-US" dirty="0" err="1"/>
              <a:t>MDTraj</a:t>
            </a:r>
            <a:r>
              <a:rPr lang="en-US" dirty="0"/>
              <a:t> in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0DA71-E1DD-421B-9396-8BA609EE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packages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omnia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mdtraj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omnia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config --add channels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-forge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jupyter-nbextension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widgetsnbextension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--sys-prefix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jupyter-nbextension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enable –-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–-sys-prefix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widgetsnbextension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jupyter-nbxtension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nglview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–-sys-prefix</a:t>
            </a:r>
          </a:p>
        </p:txBody>
      </p:sp>
    </p:spTree>
    <p:extLst>
      <p:ext uri="{BB962C8B-B14F-4D97-AF65-F5344CB8AC3E}">
        <p14:creationId xmlns:p14="http://schemas.microsoft.com/office/powerpoint/2010/main" val="2608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F2F2F2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848</Words>
  <Application>Microsoft Macintosh PowerPoint</Application>
  <PresentationFormat>Widescreen</PresentationFormat>
  <Paragraphs>179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Cambria Math</vt:lpstr>
      <vt:lpstr>Courier New</vt:lpstr>
      <vt:lpstr>Gill Sans MT</vt:lpstr>
      <vt:lpstr>Impact</vt:lpstr>
      <vt:lpstr>Arial</vt:lpstr>
      <vt:lpstr>Badge</vt:lpstr>
      <vt:lpstr>MOLSSI Workshop 2018: Anaconda Junyper Notebooks OpenMM/MDTraj Git and Git Hub</vt:lpstr>
      <vt:lpstr>MolSSI- The Molecular Sciences Software Institute</vt:lpstr>
      <vt:lpstr>Molecular Mechanics</vt:lpstr>
      <vt:lpstr>Molecular Mechanics</vt:lpstr>
      <vt:lpstr>Molecular Mechanics</vt:lpstr>
      <vt:lpstr>Molecular Dynamics</vt:lpstr>
      <vt:lpstr>Molecular dynamics</vt:lpstr>
      <vt:lpstr>Anaconda</vt:lpstr>
      <vt:lpstr>Use openMM and MDTraj in anaconda</vt:lpstr>
      <vt:lpstr>OpenMM</vt:lpstr>
      <vt:lpstr>OpenMM</vt:lpstr>
      <vt:lpstr>OpenMM</vt:lpstr>
      <vt:lpstr>OpenMM</vt:lpstr>
      <vt:lpstr>OpenMM</vt:lpstr>
      <vt:lpstr>MDTraj</vt:lpstr>
      <vt:lpstr>MDTraj</vt:lpstr>
      <vt:lpstr>MDTraj-Visualize</vt:lpstr>
      <vt:lpstr>MDTraj-Energetic Studies</vt:lpstr>
      <vt:lpstr>GitHub and Git</vt:lpstr>
      <vt:lpstr>Thank You MolSSI for putting the Workshop together</vt:lpstr>
      <vt:lpstr>Welcome to The Extra section with Links and More detailed instructions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MOLSSI Workshop 2018: Anaconda Junyper Notebooks OpenMM/MDTraj Git and Git Hub</dc:title>
  <dc:creator>Garrett Santis</dc:creator>
  <cp:lastModifiedBy>Microsoft Office User</cp:lastModifiedBy>
  <cp:revision>16</cp:revision>
  <dcterms:created xsi:type="dcterms:W3CDTF">2018-07-23T17:52:26Z</dcterms:created>
  <dcterms:modified xsi:type="dcterms:W3CDTF">2018-07-23T21:06:57Z</dcterms:modified>
</cp:coreProperties>
</file>