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70" r:id="rId13"/>
    <p:sldId id="271" r:id="rId14"/>
    <p:sldId id="265" r:id="rId15"/>
    <p:sldId id="272" r:id="rId16"/>
    <p:sldId id="273" r:id="rId17"/>
    <p:sldId id="274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36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4162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3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7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869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19F925-99BD-4AD1-A639-9652BFEDB5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242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7B7D-C792-441F-A0FE-D6881281E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MOLSSI Workshop 2018:</a:t>
            </a:r>
            <a:br>
              <a:rPr lang="en-US" dirty="0"/>
            </a:br>
            <a:r>
              <a:rPr lang="en-US" sz="4000" dirty="0"/>
              <a:t>Anaconda </a:t>
            </a:r>
            <a:r>
              <a:rPr lang="en-US" sz="4000" dirty="0" err="1"/>
              <a:t>Junyper</a:t>
            </a:r>
            <a:r>
              <a:rPr lang="en-US" sz="4000" dirty="0"/>
              <a:t> Notebooks</a:t>
            </a:r>
            <a:br>
              <a:rPr lang="en-US" sz="4000" dirty="0"/>
            </a:br>
            <a:r>
              <a:rPr lang="en-US" sz="4000" dirty="0" err="1"/>
              <a:t>OpenMM</a:t>
            </a:r>
            <a:r>
              <a:rPr lang="en-US" sz="4000" dirty="0"/>
              <a:t>/</a:t>
            </a:r>
            <a:r>
              <a:rPr lang="en-US" sz="4000" dirty="0" err="1"/>
              <a:t>MDTraj</a:t>
            </a:r>
            <a:br>
              <a:rPr lang="en-US" sz="4000" dirty="0"/>
            </a:br>
            <a:r>
              <a:rPr lang="en-US" sz="4000" dirty="0"/>
              <a:t>Git and Git 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4ADF-AE9B-4049-B8B6-9FC7DED66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25 July 2018</a:t>
            </a:r>
          </a:p>
          <a:p>
            <a:r>
              <a:rPr lang="en-US" dirty="0"/>
              <a:t>Garrett Santis</a:t>
            </a:r>
          </a:p>
        </p:txBody>
      </p:sp>
    </p:spTree>
    <p:extLst>
      <p:ext uri="{BB962C8B-B14F-4D97-AF65-F5344CB8AC3E}">
        <p14:creationId xmlns:p14="http://schemas.microsoft.com/office/powerpoint/2010/main" val="34778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6FF0-6EEA-4962-A2F1-B141B4E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7A70-3B9D-4B3D-8FA6-5A5F51EA6A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Molecular mechanics and forcefield calculator able to do molecular dynamics under python and C++ languages.</a:t>
            </a:r>
          </a:p>
          <a:p>
            <a:r>
              <a:rPr lang="en-US" dirty="0"/>
              <a:t>Freeware that has many incorporated files for easy 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DFDA4-316C-4E18-9AB1-AE29ECF2B2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Integrators</a:t>
            </a:r>
          </a:p>
          <a:p>
            <a:r>
              <a:rPr lang="en-US" dirty="0"/>
              <a:t>Langevin Integrator</a:t>
            </a:r>
          </a:p>
          <a:p>
            <a:r>
              <a:rPr lang="en-US" dirty="0"/>
              <a:t>VVVR Integrator</a:t>
            </a:r>
          </a:p>
          <a:p>
            <a:r>
              <a:rPr lang="en-US" dirty="0"/>
              <a:t>BAOAB Integrator</a:t>
            </a:r>
          </a:p>
          <a:p>
            <a:r>
              <a:rPr lang="en-US" dirty="0"/>
              <a:t>Generalized hybrid Monte Carlo</a:t>
            </a:r>
          </a:p>
          <a:p>
            <a:pPr marL="0" indent="0">
              <a:buNone/>
            </a:pPr>
            <a:r>
              <a:rPr lang="en-US" dirty="0"/>
              <a:t>Force Fields</a:t>
            </a:r>
          </a:p>
          <a:p>
            <a:r>
              <a:rPr lang="en-US" dirty="0" err="1"/>
              <a:t>Charmm</a:t>
            </a:r>
            <a:r>
              <a:rPr lang="en-US" dirty="0"/>
              <a:t> and Amber Force Fields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2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914E-51E3-4B72-9F3C-F9635B68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96B-E51F-4F9E-A65A-D47AF95F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3153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simtk.openmm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app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simtk.openmm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mm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unit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sys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 as time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mm.PDBFile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(‘&lt;file.pdb&gt;’)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Forcefield=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mm.ForceField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(‘&lt;file&gt;.xml’)</a:t>
            </a:r>
          </a:p>
        </p:txBody>
      </p:sp>
    </p:spTree>
    <p:extLst>
      <p:ext uri="{BB962C8B-B14F-4D97-AF65-F5344CB8AC3E}">
        <p14:creationId xmlns:p14="http://schemas.microsoft.com/office/powerpoint/2010/main" val="127863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2217-592E-4824-918A-8F99C664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65CF-91F6-4E5C-9ED6-2E207C4F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system=&lt;forcefield&gt;.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createSystem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Integrator=mm.&lt;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TypeOfIntegrator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&gt;(&lt;constraint&gt;)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Simulation=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app.Sumulation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&gt;.topology, system, integrator)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Simulation.context.setPositions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&gt;.positions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Simulation.minimizeEnergy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Simulation.context.setVelocitiesToTemperature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(&lt;#&gt;*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unit,kelvin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Simulation.reports.append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app.StateDataReporter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,&lt;stuff&gt;)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(&lt;#&gt;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0DF1-ACC1-4AD9-A473-BEA5AC2B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93C0-CABE-4105-90C2-9BFDFD84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Simulation.reporters.clear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Simulatoin.reporters.append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app.DCDReporter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file.dcd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&gt;,&lt;#&gt;)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Simulation.reporters.append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app.StateDataReporter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,&lt;stuff&gt;)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(&lt;#&gt;)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Your simulation has been completed and data read into a dcd file for </a:t>
            </a:r>
            <a:r>
              <a:rPr lang="en-US" sz="2800" dirty="0" err="1">
                <a:cs typeface="Courier New" panose="02070309020205020404" pitchFamily="49" charset="0"/>
              </a:rPr>
              <a:t>MDTraj</a:t>
            </a:r>
            <a:r>
              <a:rPr lang="en-US" sz="2800" dirty="0">
                <a:cs typeface="Courier New" panose="02070309020205020404" pitchFamily="49" charset="0"/>
              </a:rPr>
              <a:t> to analyses</a:t>
            </a:r>
          </a:p>
        </p:txBody>
      </p:sp>
    </p:spTree>
    <p:extLst>
      <p:ext uri="{BB962C8B-B14F-4D97-AF65-F5344CB8AC3E}">
        <p14:creationId xmlns:p14="http://schemas.microsoft.com/office/powerpoint/2010/main" val="376765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6B59-6B0B-404C-AC42-E52A3578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MDTraj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2D65F-0804-47E8-BF70-3A509B790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F5F1-FE52-43EF-819A-D4B56025C7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Another package free for python made to read .dcd and </a:t>
            </a:r>
            <a:r>
              <a:rPr lang="en-US" dirty="0" err="1"/>
              <a:t>analize</a:t>
            </a:r>
            <a:r>
              <a:rPr lang="en-US" dirty="0"/>
              <a:t> data.</a:t>
            </a:r>
          </a:p>
          <a:p>
            <a:r>
              <a:rPr lang="en-US" dirty="0"/>
              <a:t>Can look at population density for </a:t>
            </a:r>
            <a:r>
              <a:rPr lang="en-US" dirty="0" err="1"/>
              <a:t>enegies</a:t>
            </a:r>
            <a:r>
              <a:rPr lang="en-US" dirty="0"/>
              <a:t> across parameters</a:t>
            </a:r>
          </a:p>
          <a:p>
            <a:r>
              <a:rPr lang="en-US" dirty="0"/>
              <a:t>Can look at parameters over time to see how molecule changes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F2893A-D65E-4CD9-9396-20A5E8FBF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223CD1-4E7B-49AA-AB38-E66CE5C8E3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FE9945-86DB-4FAA-BF03-7FF6F79E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MDTraj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EB9452-E7CE-4ADC-ABF1-89A6B7D8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md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 as math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kB=8.31446/1000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Temp=298.15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(‘&lt;file&gt;.dcd’, top=‘&lt;File&gt;.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55571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0C2B-0478-404D-B617-0AF65FAD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MDTraj</a:t>
            </a:r>
            <a:r>
              <a:rPr lang="en-US" dirty="0"/>
              <a:t>-Visualize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C7397-98D2-47F2-B31B-39608A36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86000"/>
            <a:ext cx="4806222" cy="3619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Visualize=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ngl.show_mdtraj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Visualize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0F804-99E4-4BD0-AC62-0E3C663AC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8F-D620-45EF-B490-9F7C240A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MDTraj</a:t>
            </a:r>
            <a:r>
              <a:rPr lang="en-US" dirty="0"/>
              <a:t>-Energetic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ED57-247D-480E-9D17-0911C537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40767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md.compute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_&lt;type&gt;(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[indices])*&lt;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unit_convert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Objc,bine,other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plt.hsit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==0]=0.1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=-kB*Temp*np.log(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pmf-np.min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=(bine[1:]+bine[:-1])/2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sm.nonparametric.lowess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pmf,binc,frac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=0.05)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0CB71-4EDB-42E1-8DB9-3420B399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4076700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5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BB84-8E07-4A6B-AD8C-5986C73A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19A2-E1B4-4B8C-850C-79C6AAA2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Place to store files, and back them up</a:t>
            </a:r>
          </a:p>
          <a:p>
            <a:pPr lvl="1"/>
            <a:r>
              <a:rPr lang="en-US" dirty="0"/>
              <a:t>Share documents for collaboration</a:t>
            </a:r>
          </a:p>
          <a:p>
            <a:pPr lvl="1"/>
            <a:r>
              <a:rPr lang="en-US" dirty="0"/>
              <a:t>Merge versions for program design</a:t>
            </a:r>
          </a:p>
          <a:p>
            <a:r>
              <a:rPr lang="en-US" dirty="0" err="1"/>
              <a:t>OpenMM</a:t>
            </a:r>
            <a:r>
              <a:rPr lang="en-US" dirty="0"/>
              <a:t> and </a:t>
            </a:r>
            <a:r>
              <a:rPr lang="en-US" dirty="0" err="1"/>
              <a:t>MDTraj</a:t>
            </a:r>
            <a:r>
              <a:rPr lang="en-US" dirty="0"/>
              <a:t> are maintained communally </a:t>
            </a:r>
            <a:r>
              <a:rPr lang="en-US"/>
              <a:t>through GitHub.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9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822E-DD79-4196-AE59-8F195138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E479-DABD-448D-B6CA-AA1FDD95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2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705F-B6A9-45E7-89AB-86820218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MolSSI</a:t>
            </a:r>
            <a:r>
              <a:rPr lang="en-US" dirty="0"/>
              <a:t>- The Molecular Sciences Software Institute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7501-6480-4412-9205-9DC6EC39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Group of scientists with software engineering backgrounds</a:t>
            </a:r>
          </a:p>
          <a:p>
            <a:r>
              <a:rPr lang="en-US" dirty="0"/>
              <a:t>Create software tools for computational sciences</a:t>
            </a:r>
          </a:p>
          <a:p>
            <a:r>
              <a:rPr lang="en-US" dirty="0"/>
              <a:t>Focus on the innovation of software, standards, and practices for scientists to use for their research</a:t>
            </a:r>
          </a:p>
        </p:txBody>
      </p:sp>
      <p:pic>
        <p:nvPicPr>
          <p:cNvPr id="1026" name="Picture 2" descr="MolSSI">
            <a:extLst>
              <a:ext uri="{FF2B5EF4-FFF2-40B4-BE49-F238E27FC236}">
                <a16:creationId xmlns:a16="http://schemas.microsoft.com/office/drawing/2014/main" id="{D61C7398-3C46-482A-AD6D-B32274AD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825625"/>
            <a:ext cx="4933950" cy="32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0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5E4D-9232-496E-BFC4-2CC07E94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Molecular Mechanics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FDE60-ED48-4876-9AA8-39036180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56A38-6EC8-4F06-BB35-FD1F629AC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5" r="2" b="2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594C-794E-4F5C-8668-B8CB4B10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936BC-E7AD-45D3-B2FB-D79BA8894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it is…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B4343-69B1-42D0-BB09-622841E0BF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Born-</a:t>
                </a:r>
                <a:r>
                  <a:rPr lang="en-US" dirty="0" err="1"/>
                  <a:t>Ophenhymer</a:t>
                </a:r>
                <a:endParaRPr lang="en-US" dirty="0"/>
              </a:p>
              <a:p>
                <a:pPr lvl="1"/>
                <a:r>
                  <a:rPr lang="en-US" dirty="0"/>
                  <a:t>Electrons move much faster than nuclei, and will stay in low energy as atoms move.</a:t>
                </a:r>
              </a:p>
              <a:p>
                <a:pPr lvl="1"/>
                <a:r>
                  <a:rPr lang="en-US" dirty="0"/>
                  <a:t>Use simpler Classical Physics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𝑚𝑎𝑑𝑥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B4343-69B1-42D0-BB09-622841E0B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888" t="-1016" r="-254" b="-2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C6915-EEDB-4297-8AE7-72BE5BA2E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Major Takeaways…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8FE1C-256E-497D-AB06-8C47D2947A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Bonds are classified through classical spring potentials and parameterized periodic functions</a:t>
            </a:r>
          </a:p>
          <a:p>
            <a:r>
              <a:rPr lang="en-US" dirty="0"/>
              <a:t>Molecules interact through electrostatic and Lenard-Jones potentials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353F-396C-483D-B428-56E45759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Mechanics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DDB2-1E23-4966-A2B4-26BC646C56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Bond Potential</a:t>
            </a:r>
          </a:p>
          <a:p>
            <a:r>
              <a:rPr lang="en-US" dirty="0"/>
              <a:t>Angle Potential</a:t>
            </a:r>
          </a:p>
          <a:p>
            <a:r>
              <a:rPr lang="en-US" dirty="0"/>
              <a:t>Torsion Potential</a:t>
            </a:r>
          </a:p>
          <a:p>
            <a:r>
              <a:rPr lang="en-US" dirty="0"/>
              <a:t>Electrostatic Potential</a:t>
            </a:r>
          </a:p>
          <a:p>
            <a:r>
              <a:rPr lang="en-US" dirty="0" err="1"/>
              <a:t>VanDer</a:t>
            </a:r>
            <a:r>
              <a:rPr lang="en-US" dirty="0"/>
              <a:t> Waals Potential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ABC4F1-E428-4A9A-BC3E-36DA67B3E6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B0528D61-3EE1-4248-AA2A-2771780B3867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a:fld id="{C841A0D8-FEAB-4B88-A45F-69038F986A18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a:fld id="{CB5AEEA5-1573-47D5-BC26-FE78481187BB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ABC4F1-E428-4A9A-BC3E-36DA67B3E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6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8CE5DD-F4C3-4A64-8474-21BB1F94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Dynamics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09C384-C68B-4655-8391-677A2F340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it is…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80DB4-BFE4-4C7B-AA08-1EE32C5331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Take an input, change it based on forces, repeat.</a:t>
            </a:r>
          </a:p>
          <a:p>
            <a:r>
              <a:rPr lang="en-US" dirty="0"/>
              <a:t>You need…</a:t>
            </a:r>
          </a:p>
          <a:p>
            <a:pPr lvl="1"/>
            <a:r>
              <a:rPr lang="en-US" dirty="0"/>
              <a:t>Atomic Properties(where, how heavy, charges etc.)</a:t>
            </a:r>
          </a:p>
          <a:p>
            <a:pPr lvl="1"/>
            <a:r>
              <a:rPr lang="en-US" dirty="0"/>
              <a:t>Connectivity (bonds and such)</a:t>
            </a:r>
          </a:p>
          <a:p>
            <a:pPr lvl="1"/>
            <a:r>
              <a:rPr lang="en-US" dirty="0"/>
              <a:t>Force Field</a:t>
            </a:r>
          </a:p>
          <a:p>
            <a:pPr lvl="1"/>
            <a:r>
              <a:rPr lang="en-US" dirty="0"/>
              <a:t>Integrator (How these will change as simulation runs)</a:t>
            </a:r>
          </a:p>
          <a:p>
            <a:pPr lvl="1"/>
            <a:r>
              <a:rPr lang="en-US" dirty="0"/>
              <a:t>Constants (Isothermal/Isobaric systems)</a:t>
            </a:r>
          </a:p>
          <a:p>
            <a:pPr lvl="1"/>
            <a:r>
              <a:rPr lang="en-US" dirty="0"/>
              <a:t>Specified Timestep and Length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001245-94A8-4F26-A15D-6396901E7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things to take away…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52DD7-01BE-4822-9A51-18D809A2E6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Chemistry cannot be conducted.  Bonds can be neither broken or made.</a:t>
            </a:r>
          </a:p>
          <a:p>
            <a:r>
              <a:rPr lang="en-US" dirty="0"/>
              <a:t>Again, bonding cannot change.</a:t>
            </a:r>
          </a:p>
          <a:p>
            <a:r>
              <a:rPr lang="en-US" dirty="0"/>
              <a:t>Timesteps are about 1 fs (1x10-15 sec)</a:t>
            </a:r>
          </a:p>
          <a:p>
            <a:r>
              <a:rPr lang="en-US" dirty="0"/>
              <a:t>Runs go for ns-</a:t>
            </a:r>
            <a:r>
              <a:rPr lang="en-US" dirty="0" err="1"/>
              <a:t>ms</a:t>
            </a:r>
            <a:r>
              <a:rPr lang="en-US" dirty="0"/>
              <a:t> of molecular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1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A873-2754-47E8-B93C-C8B90D2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E9E8-FA5D-449B-A372-5B54A30A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things to take away…</a:t>
            </a:r>
          </a:p>
          <a:p>
            <a:pPr lvl="1"/>
            <a:r>
              <a:rPr lang="en-US" dirty="0"/>
              <a:t>Chemistry cannot be conducted.  Bonds can be neither broken or made.</a:t>
            </a:r>
          </a:p>
          <a:p>
            <a:pPr lvl="1"/>
            <a:r>
              <a:rPr lang="en-US" dirty="0"/>
              <a:t>Again, bonding cannot change.</a:t>
            </a:r>
          </a:p>
          <a:p>
            <a:pPr lvl="1"/>
            <a:r>
              <a:rPr lang="en-US" dirty="0"/>
              <a:t>Timesteps are about 1 fs (1x10</a:t>
            </a:r>
            <a:r>
              <a:rPr lang="en-US" baseline="30000" dirty="0"/>
              <a:t>-15</a:t>
            </a:r>
            <a:r>
              <a:rPr lang="en-US" dirty="0"/>
              <a:t> sec)</a:t>
            </a:r>
          </a:p>
          <a:p>
            <a:pPr lvl="1"/>
            <a:r>
              <a:rPr lang="en-US" dirty="0"/>
              <a:t>Runs go for ns-</a:t>
            </a:r>
            <a:r>
              <a:rPr lang="en-US" dirty="0" err="1"/>
              <a:t>ms</a:t>
            </a:r>
            <a:r>
              <a:rPr lang="en-US" dirty="0"/>
              <a:t> of molecular time</a:t>
            </a:r>
          </a:p>
        </p:txBody>
      </p:sp>
    </p:spTree>
    <p:extLst>
      <p:ext uri="{BB962C8B-B14F-4D97-AF65-F5344CB8AC3E}">
        <p14:creationId xmlns:p14="http://schemas.microsoft.com/office/powerpoint/2010/main" val="77797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404E-DFBA-4B04-BAE4-6BC3A7F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D6E6-D02B-4CFA-A2BD-B42FC521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Python setup for multiple uses</a:t>
            </a:r>
          </a:p>
          <a:p>
            <a:pPr lvl="1"/>
            <a:r>
              <a:rPr lang="en-US" dirty="0"/>
              <a:t>You can run scripts (call python &lt;</a:t>
            </a:r>
            <a:r>
              <a:rPr lang="en-US" dirty="0" err="1"/>
              <a:t>scripy_name</a:t>
            </a:r>
            <a:r>
              <a:rPr lang="en-US" dirty="0"/>
              <a:t>&gt;.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can open </a:t>
            </a:r>
            <a:r>
              <a:rPr lang="en-US" dirty="0" err="1"/>
              <a:t>Jupyter</a:t>
            </a:r>
            <a:r>
              <a:rPr lang="en-US" dirty="0"/>
              <a:t> notebooks (call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lvl="1"/>
            <a:r>
              <a:rPr lang="en-US" dirty="0"/>
              <a:t>You can run interactive python (call 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r>
              <a:rPr lang="en-US" dirty="0"/>
              <a:t>All of these can be run through anaconda prompt (windows) or terminal (mac)</a:t>
            </a:r>
          </a:p>
          <a:p>
            <a:r>
              <a:rPr lang="en-US" dirty="0"/>
              <a:t>Oher programs, such as Git can run through anaconda prompt.</a:t>
            </a:r>
          </a:p>
        </p:txBody>
      </p:sp>
    </p:spTree>
    <p:extLst>
      <p:ext uri="{BB962C8B-B14F-4D97-AF65-F5344CB8AC3E}">
        <p14:creationId xmlns:p14="http://schemas.microsoft.com/office/powerpoint/2010/main" val="389916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BC2B-5F61-4D68-B5CB-C06419AF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openMM</a:t>
            </a:r>
            <a:r>
              <a:rPr lang="en-US" dirty="0"/>
              <a:t> and </a:t>
            </a:r>
            <a:r>
              <a:rPr lang="en-US" dirty="0" err="1"/>
              <a:t>MDTraj</a:t>
            </a:r>
            <a:r>
              <a:rPr lang="en-US" dirty="0"/>
              <a:t> in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DA71-E1DD-421B-9396-8BA609EE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packages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omnia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omnia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config --add channels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-forge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jupyter-nbextension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widgetsnbextension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--sys-prefix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jupyter-nbextension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enable –-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–-sys-prefix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widgetsnbextension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jupyter-nbxtension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–-sys-prefix</a:t>
            </a:r>
          </a:p>
        </p:txBody>
      </p:sp>
    </p:spTree>
    <p:extLst>
      <p:ext uri="{BB962C8B-B14F-4D97-AF65-F5344CB8AC3E}">
        <p14:creationId xmlns:p14="http://schemas.microsoft.com/office/powerpoint/2010/main" val="2608093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F2F2F2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755</Words>
  <Application>Microsoft Office PowerPoint</Application>
  <PresentationFormat>Widescreen</PresentationFormat>
  <Paragraphs>142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Courier New</vt:lpstr>
      <vt:lpstr>Gill Sans MT</vt:lpstr>
      <vt:lpstr>Impact</vt:lpstr>
      <vt:lpstr>Badge</vt:lpstr>
      <vt:lpstr>MOLSSI Workshop 2018: Anaconda Junyper Notebooks OpenMM/MDTraj Git and Git Hub</vt:lpstr>
      <vt:lpstr>MolSSI- The Molecular Sciences Software Institute</vt:lpstr>
      <vt:lpstr>Molecular Mechanics</vt:lpstr>
      <vt:lpstr>Molecular Mechanics</vt:lpstr>
      <vt:lpstr>Molecular Mechanics</vt:lpstr>
      <vt:lpstr>Molecular Dynamics</vt:lpstr>
      <vt:lpstr>Molecular dynamics</vt:lpstr>
      <vt:lpstr>Anaconda</vt:lpstr>
      <vt:lpstr>Use openMM and MDTraj in anaconda</vt:lpstr>
      <vt:lpstr>OpenMM</vt:lpstr>
      <vt:lpstr>OpenMM</vt:lpstr>
      <vt:lpstr>OpenMM</vt:lpstr>
      <vt:lpstr>OpenMM</vt:lpstr>
      <vt:lpstr>MDTraj</vt:lpstr>
      <vt:lpstr>MDTraj</vt:lpstr>
      <vt:lpstr>MDTraj-Visualize</vt:lpstr>
      <vt:lpstr>MDTraj-Energetic Studies</vt:lpstr>
      <vt:lpstr>GitHub and 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MOLSSI Workshop 2018: Anaconda Junyper Notebooks OpenMM/MDTraj Git and Git Hub</dc:title>
  <dc:creator>Garrett Santis</dc:creator>
  <cp:lastModifiedBy>Garrett Santis</cp:lastModifiedBy>
  <cp:revision>8</cp:revision>
  <dcterms:created xsi:type="dcterms:W3CDTF">2018-07-23T17:52:26Z</dcterms:created>
  <dcterms:modified xsi:type="dcterms:W3CDTF">2018-07-23T19:24:07Z</dcterms:modified>
</cp:coreProperties>
</file>