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Amatic SC"/>
      <p:regular r:id="rId20"/>
      <p:bold r:id="rId21"/>
    </p:embeddedFont>
    <p:embeddedFont>
      <p:font typeface="Source Code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11" Type="http://schemas.openxmlformats.org/officeDocument/2006/relationships/slide" Target="slides/slide7.xml"/><Relationship Id="rId22" Type="http://schemas.openxmlformats.org/officeDocument/2006/relationships/font" Target="fonts/SourceCodePro-regular.fntdata"/><Relationship Id="rId10" Type="http://schemas.openxmlformats.org/officeDocument/2006/relationships/slide" Target="slides/slide6.xml"/><Relationship Id="rId21" Type="http://schemas.openxmlformats.org/officeDocument/2006/relationships/font" Target="fonts/AmaticSC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seny personalitza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rot="5400000">
            <a:off x="-48494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rot="5400000">
            <a:off x="-4849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 rot="-5400000">
            <a:off x="-48361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 flipH="1" rot="-5400000">
            <a:off x="3761646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 flipH="1" rot="5400000">
            <a:off x="3976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flipH="1" rot="5400000">
            <a:off x="3761514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flipH="1" rot="5400000">
            <a:off x="3761488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 rot="5400000">
            <a:off x="1475437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 rot="-5400000">
            <a:off x="1690219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 rot="-5400000">
            <a:off x="1475569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 flipH="1" rot="-5400000">
            <a:off x="2237689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 flipH="1" rot="5400000">
            <a:off x="2237556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rot="5400000">
            <a:off x="2452232" y="-165969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 rot="5400000">
            <a:off x="2999419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 rot="5400000">
            <a:off x="2999419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flipH="1" rot="-5400000">
            <a:off x="3214228" y="-165969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 flipH="1" rot="-5400000">
            <a:off x="713603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rot="5400000">
            <a:off x="-48494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 flipH="1" rot="-5400000">
            <a:off x="3761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 rot="-5400000">
            <a:off x="1475569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 rot="-5400000">
            <a:off x="2999552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flipH="1" rot="-5400000">
            <a:off x="713603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flipH="1" rot="-5400000">
            <a:off x="713603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rot="5400000">
            <a:off x="3976138" y="-165969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rot="-5400000">
            <a:off x="166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 rot="-5400000">
            <a:off x="166211" y="-165969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 flipH="1" rot="-5400000">
            <a:off x="1690142" y="-165969"/>
            <a:ext cx="429600" cy="761999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 flipH="1" rot="-5400000">
            <a:off x="2237612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 flipH="1" rot="-5400000">
            <a:off x="2237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 rot="-5400000">
            <a:off x="3214202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 rot="-5400000">
            <a:off x="2999475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 flipH="1" rot="5400000">
            <a:off x="713394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flipH="1" rot="5400000">
            <a:off x="713394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 rot="-5400000">
            <a:off x="-48361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 flipH="1" rot="-5400000">
            <a:off x="3761621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 rot="5400000">
            <a:off x="1475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rot="5400000">
            <a:off x="1475437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 flipH="1" rot="5400000">
            <a:off x="2452206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flipH="1" rot="5400000">
            <a:off x="2237556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rot="5400000">
            <a:off x="2999419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 flipH="1" rot="5400000">
            <a:off x="928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 rot="5400000">
            <a:off x="928121" y="-165969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 rot="5400000">
            <a:off x="4523505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 rot="5400000">
            <a:off x="4523505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 rot="-5400000">
            <a:off x="4523638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 flipH="1" rot="-5400000">
            <a:off x="8333646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 flipH="1" rot="5400000">
            <a:off x="8548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 flipH="1" rot="5400000">
            <a:off x="8333514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 flipH="1" rot="5400000">
            <a:off x="8333488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 rot="5400000">
            <a:off x="6047437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 rot="-5400000">
            <a:off x="6262219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rot="-5400000">
            <a:off x="6047569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 flipH="1" rot="-5400000">
            <a:off x="6809689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 flipH="1" rot="5400000">
            <a:off x="6809556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 rot="5400000">
            <a:off x="7024232" y="-165969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 rot="5400000">
            <a:off x="7571419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 rot="5400000">
            <a:off x="7571419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 flipH="1" rot="-5400000">
            <a:off x="7786228" y="-165969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flipH="1" rot="-5400000">
            <a:off x="5285603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 rot="5400000">
            <a:off x="4523505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 flipH="1" rot="-5400000">
            <a:off x="8333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rot="-5400000">
            <a:off x="6047569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 rot="-5400000">
            <a:off x="7571552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 flipH="1" rot="-5400000">
            <a:off x="5285603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 flipH="1" rot="-5400000">
            <a:off x="5285603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 rot="5400000">
            <a:off x="8548138" y="-165969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 rot="-5400000">
            <a:off x="4738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flipH="1" rot="-5400000">
            <a:off x="4738211" y="-165969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 flipH="1" rot="-5400000">
            <a:off x="6262142" y="-165969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 flipH="1" rot="-5400000">
            <a:off x="6809612" y="1766180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 flipH="1" rot="-5400000">
            <a:off x="6809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 rot="-5400000">
            <a:off x="7786202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 rot="-5400000">
            <a:off x="7571475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 flipH="1" rot="5400000">
            <a:off x="5285394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 flipH="1" rot="5400000">
            <a:off x="5285394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 rot="-5400000">
            <a:off x="4523638" y="1336794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 flipH="1" rot="-5400000">
            <a:off x="8333621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 rot="5400000">
            <a:off x="6047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 rot="5400000">
            <a:off x="6047437" y="907377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 flipH="1" rot="5400000">
            <a:off x="7024206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 flipH="1" rot="5400000">
            <a:off x="6809556" y="47789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rot="5400000">
            <a:off x="7571419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 flipH="1" rot="5400000">
            <a:off x="5500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 rot="5400000">
            <a:off x="5500121" y="-165969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311700" y="2795399"/>
            <a:ext cx="8520600" cy="1265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b="1" sz="1800">
                <a:solidFill>
                  <a:srgbClr val="61616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b="1" sz="1800">
                <a:solidFill>
                  <a:srgbClr val="61616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b="1" sz="1800">
                <a:solidFill>
                  <a:srgbClr val="61616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b="1" sz="1800">
                <a:solidFill>
                  <a:srgbClr val="61616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b="1" sz="1800">
                <a:solidFill>
                  <a:srgbClr val="61616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b="1" sz="1800">
                <a:solidFill>
                  <a:srgbClr val="61616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b="1" sz="1800">
                <a:solidFill>
                  <a:srgbClr val="61616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b="1" sz="1800">
                <a:solidFill>
                  <a:srgbClr val="61616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b="1"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seny personalitzat 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4" name="Shape 144"/>
          <p:cNvGrpSpPr/>
          <p:nvPr/>
        </p:nvGrpSpPr>
        <p:grpSpPr>
          <a:xfrm>
            <a:off x="2" y="4713898"/>
            <a:ext cx="3047923" cy="429600"/>
            <a:chOff x="-72" y="4713898"/>
            <a:chExt cx="3047923" cy="429600"/>
          </a:xfrm>
        </p:grpSpPr>
        <p:sp>
          <p:nvSpPr>
            <p:cNvPr id="145" name="Shape 145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 rot="-5400000">
              <a:off x="928118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Shape 149"/>
          <p:cNvSpPr txBox="1"/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seny personalitzat 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232878" y="219975"/>
            <a:ext cx="2336400" cy="9150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b="1" sz="2100">
                <a:solidFill>
                  <a:srgbClr val="00000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b="1" sz="21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b="1" sz="21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b="1" sz="21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b="1" sz="21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b="1" sz="21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b="1" sz="21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b="1" sz="21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b="1" sz="2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232875" y="1290250"/>
            <a:ext cx="2336400" cy="35229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defRPr sz="1400">
                <a:solidFill>
                  <a:srgbClr val="000000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seny personalitzat 3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232878" y="219975"/>
            <a:ext cx="2336400" cy="9150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b="1" sz="2100">
                <a:solidFill>
                  <a:srgbClr val="00000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b="1" sz="21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b="1" sz="21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b="1" sz="21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b="1" sz="21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b="1" sz="21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b="1" sz="21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b="1" sz="21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  <a:defRPr b="1" sz="2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232875" y="1290250"/>
            <a:ext cx="2336400" cy="35229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defRPr sz="1400">
                <a:solidFill>
                  <a:srgbClr val="000000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seny personalitzat 4"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2" y="4713898"/>
            <a:ext cx="3047923" cy="429600"/>
            <a:chOff x="-72" y="4713898"/>
            <a:chExt cx="3047923" cy="429600"/>
          </a:xfrm>
        </p:grpSpPr>
        <p:sp>
          <p:nvSpPr>
            <p:cNvPr id="166" name="Shape 166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 rot="-5400000">
              <a:off x="928118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Shape 170"/>
          <p:cNvSpPr txBox="1"/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c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ca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Relationship Id="rId4" Type="http://schemas.openxmlformats.org/officeDocument/2006/relationships/hyperlink" Target="https://gdsa-upc.github.io/Recon-Terrassa/.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jpg"/><Relationship Id="rId4" Type="http://schemas.openxmlformats.org/officeDocument/2006/relationships/hyperlink" Target="https://github.com/gdsa-upc/Recon-Terrassa/blob/master/Notebook_S3.ipynb" TargetMode="External"/><Relationship Id="rId5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open?id=0B2LCpr6ue8UhWG1Bc2FlUWtMX1U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Relationship Id="rId4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2795399"/>
            <a:ext cx="8520600" cy="126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RECON-TERRASSA</a:t>
            </a:r>
          </a:p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SESSIÓ 3 / GRUP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pantalla 2016-11-23 a las 20.14.55.png" id="238" name="Shape 238"/>
          <p:cNvPicPr preferRelativeResize="0"/>
          <p:nvPr/>
        </p:nvPicPr>
        <p:blipFill rotWithShape="1">
          <a:blip r:embed="rId3">
            <a:alphaModFix/>
          </a:blip>
          <a:srcRect b="0" l="990" r="990" t="0"/>
          <a:stretch/>
        </p:blipFill>
        <p:spPr>
          <a:xfrm>
            <a:off x="3047650" y="0"/>
            <a:ext cx="60963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 sz="3600"/>
              <a:t>PÀGINA WEB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 u="sng">
                <a:solidFill>
                  <a:schemeClr val="hlink"/>
                </a:solidFill>
                <a:hlinkClick r:id="rId4"/>
              </a:rPr>
              <a:t>RECON-TERRASSA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 sz="4800"/>
              <a:t>PRIMER SCRIPT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76200" lv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9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import cv2</a:t>
            </a:r>
          </a:p>
          <a:p>
            <a:pPr indent="76200" lv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9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import os</a:t>
            </a:r>
          </a:p>
          <a:p>
            <a:pPr indent="76200"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76200" lv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9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os.chdir("C:\Users\Albert\UPC\\5Q\GDSA\Recon-Terrassa")</a:t>
            </a:r>
          </a:p>
          <a:p>
            <a:pPr indent="76200"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76200" lv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9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img = cv2.imread('test.jpg')</a:t>
            </a:r>
          </a:p>
          <a:p>
            <a:pPr indent="76200"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76200" lv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9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sift = cv2.SIFT()</a:t>
            </a:r>
          </a:p>
          <a:p>
            <a:pPr indent="76200" lv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9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kp = sift.detect(img,None)</a:t>
            </a:r>
          </a:p>
          <a:p>
            <a:pPr indent="76200"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76200" lv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9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imgkp=cv2.drawKeypoints(img,kp)</a:t>
            </a:r>
          </a:p>
          <a:p>
            <a:pPr indent="76200" lv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9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cv2.imwrite('sift_keypoints.jpg',imgkp)</a:t>
            </a:r>
          </a:p>
          <a:p>
            <a:pPr indent="76200"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76200" lv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9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cv2.imshow('test',imgkp)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  <p:pic>
        <p:nvPicPr>
          <p:cNvPr descr="sift_keypoints.jpg"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950" y="564212"/>
            <a:ext cx="5353423" cy="4015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.png" id="248" name="Shape 24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9767" y="3681217"/>
            <a:ext cx="847000" cy="84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tell_cartoixa_051.JPG" id="183" name="Shape 183"/>
          <p:cNvPicPr preferRelativeResize="0"/>
          <p:nvPr/>
        </p:nvPicPr>
        <p:blipFill rotWithShape="1">
          <a:blip r:embed="rId3">
            <a:alphaModFix/>
          </a:blip>
          <a:srcRect b="0" l="5556" r="5547" t="0"/>
          <a:stretch/>
        </p:blipFill>
        <p:spPr>
          <a:xfrm>
            <a:off x="3047650" y="0"/>
            <a:ext cx="609634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>
            <p:ph type="title"/>
          </p:nvPr>
        </p:nvSpPr>
        <p:spPr>
          <a:xfrm>
            <a:off x="185350" y="679625"/>
            <a:ext cx="2683200" cy="104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RECOPILACIÓ DE FOTOGRAFIES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185350" y="1798300"/>
            <a:ext cx="2683200" cy="254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Castell Cartoixa</a:t>
            </a:r>
          </a:p>
          <a:p>
            <a:pPr lvl="0">
              <a:spcBef>
                <a:spcPts val="0"/>
              </a:spcBef>
              <a:buNone/>
            </a:pPr>
            <a:r>
              <a:rPr lang="ca"/>
              <a:t>Les imatges fetes a aquest edifici les hem realitzat a diferents hores del dia i diferent climes</a:t>
            </a:r>
          </a:p>
          <a:p>
            <a:pPr lvl="0">
              <a:spcBef>
                <a:spcPts val="0"/>
              </a:spcBef>
              <a:buNone/>
            </a:pPr>
            <a:r>
              <a:rPr lang="ca"/>
              <a:t>50 IMATGES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sia_freixa_081.JPG" id="190" name="Shape 190"/>
          <p:cNvPicPr preferRelativeResize="0"/>
          <p:nvPr/>
        </p:nvPicPr>
        <p:blipFill rotWithShape="1">
          <a:blip r:embed="rId3">
            <a:alphaModFix/>
          </a:blip>
          <a:srcRect b="12495" l="0" r="0" t="12502"/>
          <a:stretch/>
        </p:blipFill>
        <p:spPr>
          <a:xfrm>
            <a:off x="0" y="0"/>
            <a:ext cx="9144002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0" y="0"/>
            <a:ext cx="2811300" cy="5143500"/>
          </a:xfrm>
          <a:prstGeom prst="rect">
            <a:avLst/>
          </a:prstGeom>
          <a:solidFill>
            <a:srgbClr val="FFFFFF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232878" y="219975"/>
            <a:ext cx="2336400" cy="91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RECOPILACIÓ DE FOTOGRAFIES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232875" y="1290250"/>
            <a:ext cx="2336400" cy="352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Masia Freixes</a:t>
            </a:r>
          </a:p>
          <a:p>
            <a:pPr lvl="0">
              <a:spcBef>
                <a:spcPts val="0"/>
              </a:spcBef>
              <a:buNone/>
            </a:pPr>
            <a:r>
              <a:rPr lang="ca"/>
              <a:t>Totes les imatges han sigut realitzades per nosaltres.</a:t>
            </a:r>
          </a:p>
          <a:p>
            <a:pPr lvl="0">
              <a:spcBef>
                <a:spcPts val="0"/>
              </a:spcBef>
              <a:buNone/>
            </a:pPr>
            <a:r>
              <a:rPr lang="ca"/>
              <a:t>50 IMATGES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onegut_520.jpg"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/>
          <p:nvPr/>
        </p:nvSpPr>
        <p:spPr>
          <a:xfrm>
            <a:off x="0" y="0"/>
            <a:ext cx="2811300" cy="5143500"/>
          </a:xfrm>
          <a:prstGeom prst="rect">
            <a:avLst/>
          </a:prstGeom>
          <a:solidFill>
            <a:srgbClr val="FFFFFF">
              <a:alpha val="8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232878" y="219975"/>
            <a:ext cx="2336400" cy="91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RECOPILACIÓ DE FOTOGRAFIES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232875" y="1290250"/>
            <a:ext cx="2336400" cy="352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A part de les fotografies realitzades per augmentar la base de dades d’entrenament, també necessitem distractors que ajudin a posar a proba el projecte</a:t>
            </a:r>
          </a:p>
          <a:p>
            <a:pPr lvl="0">
              <a:spcBef>
                <a:spcPts val="0"/>
              </a:spcBef>
              <a:buNone/>
            </a:pPr>
            <a:r>
              <a:rPr lang="ca"/>
              <a:t>60 IMATGES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ANOTACIÓ FOTOGRAFIES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GRUP 5</a:t>
            </a:r>
          </a:p>
          <a:p>
            <a:pPr lvl="0">
              <a:spcBef>
                <a:spcPts val="0"/>
              </a:spcBef>
              <a:buNone/>
            </a:pPr>
            <a:r>
              <a:rPr lang="ca"/>
              <a:t>CASTELL CARTOIXA</a:t>
            </a:r>
          </a:p>
          <a:p>
            <a:pPr lvl="0">
              <a:spcBef>
                <a:spcPts val="0"/>
              </a:spcBef>
              <a:buNone/>
            </a:pPr>
            <a:r>
              <a:rPr lang="ca"/>
              <a:t>	castell_cartoixa_051.jpg</a:t>
            </a:r>
          </a:p>
          <a:p>
            <a:pPr lvl="0">
              <a:spcBef>
                <a:spcPts val="0"/>
              </a:spcBef>
              <a:buNone/>
            </a:pPr>
            <a:r>
              <a:rPr lang="ca"/>
              <a:t>MASIA FREIXES</a:t>
            </a:r>
          </a:p>
          <a:p>
            <a:pPr lvl="0">
              <a:spcBef>
                <a:spcPts val="0"/>
              </a:spcBef>
              <a:buNone/>
            </a:pPr>
            <a:r>
              <a:rPr lang="ca"/>
              <a:t>	masia_freixes_051.jpg</a:t>
            </a:r>
          </a:p>
          <a:p>
            <a:pPr lvl="0">
              <a:spcBef>
                <a:spcPts val="0"/>
              </a:spcBef>
              <a:buNone/>
            </a:pPr>
            <a:r>
              <a:rPr lang="ca"/>
              <a:t>DISTRACTORS</a:t>
            </a:r>
          </a:p>
          <a:p>
            <a:pPr lvl="0">
              <a:spcBef>
                <a:spcPts val="0"/>
              </a:spcBef>
              <a:buNone/>
            </a:pPr>
            <a:r>
              <a:rPr lang="ca"/>
              <a:t>	desconegut_501.jpg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 sz="3600">
                <a:solidFill>
                  <a:srgbClr val="000000"/>
                </a:solidFill>
              </a:rPr>
              <a:t>Lliurament</a:t>
            </a:r>
            <a:r>
              <a:rPr b="0" lang="ca" sz="36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ca" sz="3600">
                <a:solidFill>
                  <a:srgbClr val="000000"/>
                </a:solidFill>
              </a:rPr>
              <a:t>de</a:t>
            </a:r>
            <a:r>
              <a:rPr b="0" lang="ca" sz="36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ca" sz="3600">
                <a:solidFill>
                  <a:srgbClr val="000000"/>
                </a:solidFill>
              </a:rPr>
              <a:t>la base de dades anotada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Enllaç de la base de dades:</a:t>
            </a:r>
          </a:p>
          <a:p>
            <a:pPr lvl="0">
              <a:spcBef>
                <a:spcPts val="0"/>
              </a:spcBef>
              <a:buNone/>
            </a:pPr>
            <a:r>
              <a:rPr lang="ca"/>
              <a:t>-&gt; </a:t>
            </a:r>
            <a:r>
              <a:rPr lang="ca" u="sng">
                <a:solidFill>
                  <a:schemeClr val="hlink"/>
                </a:solidFill>
                <a:hlinkClick r:id="rId3"/>
              </a:rPr>
              <a:t>Base_de_dades_grup 5</a:t>
            </a:r>
            <a:r>
              <a:rPr lang="ca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85350" y="448350"/>
            <a:ext cx="3743700" cy="1273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 sz="3600"/>
              <a:t>INSTAL·LACIÓ DE PROGRAMARI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185350" y="1798300"/>
            <a:ext cx="5690400" cy="254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/>
              <a:t>Nosaltres hem decidit utilitzar Enthought Canopy ja que es pot instalar les llibreries desde el propi programa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400" y="2253062"/>
            <a:ext cx="26289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197150" y="1080775"/>
            <a:ext cx="3531300" cy="206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 sz="6000"/>
              <a:t>CONFIGUARCIÓ DEL COMPTE  GIT-HUB</a:t>
            </a:r>
          </a:p>
        </p:txBody>
      </p:sp>
      <p:pic>
        <p:nvPicPr>
          <p:cNvPr descr="Captura de pantalla 2016-11-23 a las 19.49.07.png"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434" y="0"/>
            <a:ext cx="2187130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pantalla 2016-11-23 a las 19.54.09.png"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1885" y="0"/>
            <a:ext cx="216102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633700" y="59925"/>
            <a:ext cx="7224300" cy="80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a" sz="3600"/>
              <a:t>CREACIÓ DEL REPOSITORI</a:t>
            </a:r>
          </a:p>
        </p:txBody>
      </p:sp>
      <p:pic>
        <p:nvPicPr>
          <p:cNvPr descr="Captura de pantalla 2016-11-23 a las 19.58.07.png"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122" y="802225"/>
            <a:ext cx="7524027" cy="388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