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8" r:id="rId20"/>
    <p:sldId id="275" r:id="rId21"/>
    <p:sldId id="276" r:id="rId22"/>
    <p:sldId id="279" r:id="rId23"/>
    <p:sldId id="280" r:id="rId24"/>
    <p:sldId id="281"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AD6B1DC-7653-4EFC-8399-AE0A5D5F1355}"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A9A151-05CF-452B-8DDC-36D5BC30E0A9}" type="slidenum">
              <a:rPr lang="en-IN" smtClean="0"/>
              <a:t>‹#›</a:t>
            </a:fld>
            <a:endParaRPr lang="en-IN"/>
          </a:p>
        </p:txBody>
      </p:sp>
    </p:spTree>
    <p:extLst>
      <p:ext uri="{BB962C8B-B14F-4D97-AF65-F5344CB8AC3E}">
        <p14:creationId xmlns:p14="http://schemas.microsoft.com/office/powerpoint/2010/main" val="3070687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D6B1DC-7653-4EFC-8399-AE0A5D5F1355}"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A9A151-05CF-452B-8DDC-36D5BC30E0A9}" type="slidenum">
              <a:rPr lang="en-IN" smtClean="0"/>
              <a:t>‹#›</a:t>
            </a:fld>
            <a:endParaRPr lang="en-IN"/>
          </a:p>
        </p:txBody>
      </p:sp>
    </p:spTree>
    <p:extLst>
      <p:ext uri="{BB962C8B-B14F-4D97-AF65-F5344CB8AC3E}">
        <p14:creationId xmlns:p14="http://schemas.microsoft.com/office/powerpoint/2010/main" val="2353277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D6B1DC-7653-4EFC-8399-AE0A5D5F1355}"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A9A151-05CF-452B-8DDC-36D5BC30E0A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7510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D6B1DC-7653-4EFC-8399-AE0A5D5F1355}"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A9A151-05CF-452B-8DDC-36D5BC30E0A9}" type="slidenum">
              <a:rPr lang="en-IN" smtClean="0"/>
              <a:t>‹#›</a:t>
            </a:fld>
            <a:endParaRPr lang="en-IN"/>
          </a:p>
        </p:txBody>
      </p:sp>
    </p:spTree>
    <p:extLst>
      <p:ext uri="{BB962C8B-B14F-4D97-AF65-F5344CB8AC3E}">
        <p14:creationId xmlns:p14="http://schemas.microsoft.com/office/powerpoint/2010/main" val="346409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D6B1DC-7653-4EFC-8399-AE0A5D5F1355}"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A9A151-05CF-452B-8DDC-36D5BC30E0A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67474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D6B1DC-7653-4EFC-8399-AE0A5D5F1355}"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A9A151-05CF-452B-8DDC-36D5BC30E0A9}" type="slidenum">
              <a:rPr lang="en-IN" smtClean="0"/>
              <a:t>‹#›</a:t>
            </a:fld>
            <a:endParaRPr lang="en-IN"/>
          </a:p>
        </p:txBody>
      </p:sp>
    </p:spTree>
    <p:extLst>
      <p:ext uri="{BB962C8B-B14F-4D97-AF65-F5344CB8AC3E}">
        <p14:creationId xmlns:p14="http://schemas.microsoft.com/office/powerpoint/2010/main" val="5385796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D6B1DC-7653-4EFC-8399-AE0A5D5F1355}"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A9A151-05CF-452B-8DDC-36D5BC30E0A9}" type="slidenum">
              <a:rPr lang="en-IN" smtClean="0"/>
              <a:t>‹#›</a:t>
            </a:fld>
            <a:endParaRPr lang="en-IN"/>
          </a:p>
        </p:txBody>
      </p:sp>
    </p:spTree>
    <p:extLst>
      <p:ext uri="{BB962C8B-B14F-4D97-AF65-F5344CB8AC3E}">
        <p14:creationId xmlns:p14="http://schemas.microsoft.com/office/powerpoint/2010/main" val="40904750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D6B1DC-7653-4EFC-8399-AE0A5D5F1355}"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A9A151-05CF-452B-8DDC-36D5BC30E0A9}" type="slidenum">
              <a:rPr lang="en-IN" smtClean="0"/>
              <a:t>‹#›</a:t>
            </a:fld>
            <a:endParaRPr lang="en-IN"/>
          </a:p>
        </p:txBody>
      </p:sp>
    </p:spTree>
    <p:extLst>
      <p:ext uri="{BB962C8B-B14F-4D97-AF65-F5344CB8AC3E}">
        <p14:creationId xmlns:p14="http://schemas.microsoft.com/office/powerpoint/2010/main" val="888114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D6B1DC-7653-4EFC-8399-AE0A5D5F1355}"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A9A151-05CF-452B-8DDC-36D5BC30E0A9}" type="slidenum">
              <a:rPr lang="en-IN" smtClean="0"/>
              <a:t>‹#›</a:t>
            </a:fld>
            <a:endParaRPr lang="en-IN"/>
          </a:p>
        </p:txBody>
      </p:sp>
    </p:spTree>
    <p:extLst>
      <p:ext uri="{BB962C8B-B14F-4D97-AF65-F5344CB8AC3E}">
        <p14:creationId xmlns:p14="http://schemas.microsoft.com/office/powerpoint/2010/main" val="84636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D6B1DC-7653-4EFC-8399-AE0A5D5F1355}"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A9A151-05CF-452B-8DDC-36D5BC30E0A9}" type="slidenum">
              <a:rPr lang="en-IN" smtClean="0"/>
              <a:t>‹#›</a:t>
            </a:fld>
            <a:endParaRPr lang="en-IN"/>
          </a:p>
        </p:txBody>
      </p:sp>
    </p:spTree>
    <p:extLst>
      <p:ext uri="{BB962C8B-B14F-4D97-AF65-F5344CB8AC3E}">
        <p14:creationId xmlns:p14="http://schemas.microsoft.com/office/powerpoint/2010/main" val="356224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AD6B1DC-7653-4EFC-8399-AE0A5D5F1355}"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A9A151-05CF-452B-8DDC-36D5BC30E0A9}" type="slidenum">
              <a:rPr lang="en-IN" smtClean="0"/>
              <a:t>‹#›</a:t>
            </a:fld>
            <a:endParaRPr lang="en-IN"/>
          </a:p>
        </p:txBody>
      </p:sp>
    </p:spTree>
    <p:extLst>
      <p:ext uri="{BB962C8B-B14F-4D97-AF65-F5344CB8AC3E}">
        <p14:creationId xmlns:p14="http://schemas.microsoft.com/office/powerpoint/2010/main" val="3698713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AD6B1DC-7653-4EFC-8399-AE0A5D5F1355}" type="datetimeFigureOut">
              <a:rPr lang="en-IN" smtClean="0"/>
              <a:t>30-04-2024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A9A151-05CF-452B-8DDC-36D5BC30E0A9}" type="slidenum">
              <a:rPr lang="en-IN" smtClean="0"/>
              <a:t>‹#›</a:t>
            </a:fld>
            <a:endParaRPr lang="en-IN"/>
          </a:p>
        </p:txBody>
      </p:sp>
    </p:spTree>
    <p:extLst>
      <p:ext uri="{BB962C8B-B14F-4D97-AF65-F5344CB8AC3E}">
        <p14:creationId xmlns:p14="http://schemas.microsoft.com/office/powerpoint/2010/main" val="1385199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AD6B1DC-7653-4EFC-8399-AE0A5D5F1355}" type="datetimeFigureOut">
              <a:rPr lang="en-IN" smtClean="0"/>
              <a:t>30-04-2024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A9A151-05CF-452B-8DDC-36D5BC30E0A9}" type="slidenum">
              <a:rPr lang="en-IN" smtClean="0"/>
              <a:t>‹#›</a:t>
            </a:fld>
            <a:endParaRPr lang="en-IN"/>
          </a:p>
        </p:txBody>
      </p:sp>
    </p:spTree>
    <p:extLst>
      <p:ext uri="{BB962C8B-B14F-4D97-AF65-F5344CB8AC3E}">
        <p14:creationId xmlns:p14="http://schemas.microsoft.com/office/powerpoint/2010/main" val="371644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D6B1DC-7653-4EFC-8399-AE0A5D5F1355}" type="datetimeFigureOut">
              <a:rPr lang="en-IN" smtClean="0"/>
              <a:t>30-04-2024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EA9A151-05CF-452B-8DDC-36D5BC30E0A9}" type="slidenum">
              <a:rPr lang="en-IN" smtClean="0"/>
              <a:t>‹#›</a:t>
            </a:fld>
            <a:endParaRPr lang="en-IN"/>
          </a:p>
        </p:txBody>
      </p:sp>
    </p:spTree>
    <p:extLst>
      <p:ext uri="{BB962C8B-B14F-4D97-AF65-F5344CB8AC3E}">
        <p14:creationId xmlns:p14="http://schemas.microsoft.com/office/powerpoint/2010/main" val="777554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D6B1DC-7653-4EFC-8399-AE0A5D5F1355}"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A9A151-05CF-452B-8DDC-36D5BC30E0A9}" type="slidenum">
              <a:rPr lang="en-IN" smtClean="0"/>
              <a:t>‹#›</a:t>
            </a:fld>
            <a:endParaRPr lang="en-IN"/>
          </a:p>
        </p:txBody>
      </p:sp>
    </p:spTree>
    <p:extLst>
      <p:ext uri="{BB962C8B-B14F-4D97-AF65-F5344CB8AC3E}">
        <p14:creationId xmlns:p14="http://schemas.microsoft.com/office/powerpoint/2010/main" val="1374699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D6B1DC-7653-4EFC-8399-AE0A5D5F1355}"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A9A151-05CF-452B-8DDC-36D5BC30E0A9}" type="slidenum">
              <a:rPr lang="en-IN" smtClean="0"/>
              <a:t>‹#›</a:t>
            </a:fld>
            <a:endParaRPr lang="en-IN"/>
          </a:p>
        </p:txBody>
      </p:sp>
    </p:spTree>
    <p:extLst>
      <p:ext uri="{BB962C8B-B14F-4D97-AF65-F5344CB8AC3E}">
        <p14:creationId xmlns:p14="http://schemas.microsoft.com/office/powerpoint/2010/main" val="3564527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AD6B1DC-7653-4EFC-8399-AE0A5D5F1355}" type="datetimeFigureOut">
              <a:rPr lang="en-IN" smtClean="0"/>
              <a:t>30-04-2024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EA9A151-05CF-452B-8DDC-36D5BC30E0A9}" type="slidenum">
              <a:rPr lang="en-IN" smtClean="0"/>
              <a:t>‹#›</a:t>
            </a:fld>
            <a:endParaRPr lang="en-IN"/>
          </a:p>
        </p:txBody>
      </p:sp>
    </p:spTree>
    <p:extLst>
      <p:ext uri="{BB962C8B-B14F-4D97-AF65-F5344CB8AC3E}">
        <p14:creationId xmlns:p14="http://schemas.microsoft.com/office/powerpoint/2010/main" val="28192494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000" dirty="0">
                <a:latin typeface="Times New Roman" panose="02020603050405020304" pitchFamily="18" charset="0"/>
                <a:cs typeface="Times New Roman" panose="02020603050405020304" pitchFamily="18" charset="0"/>
              </a:rPr>
              <a:t>Design and Implementation of a Neural Network based Controller on the Benchmark of Conical Tank Level System</a:t>
            </a:r>
            <a:r>
              <a:rPr lang="en-IN" dirty="0"/>
              <a:t/>
            </a:r>
            <a:br>
              <a:rPr lang="en-IN" dirty="0"/>
            </a:br>
            <a:endParaRPr lang="en-IN" dirty="0"/>
          </a:p>
        </p:txBody>
      </p:sp>
      <p:sp>
        <p:nvSpPr>
          <p:cNvPr id="3" name="Subtitle 2"/>
          <p:cNvSpPr>
            <a:spLocks noGrp="1"/>
          </p:cNvSpPr>
          <p:nvPr>
            <p:ph type="subTitle" idx="1"/>
          </p:nvPr>
        </p:nvSpPr>
        <p:spPr/>
        <p:txBody>
          <a:bodyPr>
            <a:normAutofit/>
          </a:bodyPr>
          <a:lstStyle/>
          <a:p>
            <a:pPr algn="ctr"/>
            <a:r>
              <a:rPr lang="en-US" sz="2400" dirty="0" smtClean="0">
                <a:solidFill>
                  <a:srgbClr val="002060"/>
                </a:solidFill>
                <a:latin typeface="Times New Roman" panose="02020603050405020304" pitchFamily="18" charset="0"/>
                <a:cs typeface="Times New Roman" panose="02020603050405020304" pitchFamily="18" charset="0"/>
              </a:rPr>
              <a:t>Presented by</a:t>
            </a:r>
          </a:p>
          <a:p>
            <a:pPr algn="ctr"/>
            <a:r>
              <a:rPr lang="en-US" sz="2400" dirty="0" err="1" smtClean="0">
                <a:solidFill>
                  <a:srgbClr val="002060"/>
                </a:solidFill>
                <a:latin typeface="Times New Roman" panose="02020603050405020304" pitchFamily="18" charset="0"/>
                <a:cs typeface="Times New Roman" panose="02020603050405020304" pitchFamily="18" charset="0"/>
              </a:rPr>
              <a:t>Sabarna</a:t>
            </a:r>
            <a:r>
              <a:rPr lang="en-US" sz="2400" dirty="0" smtClean="0">
                <a:solidFill>
                  <a:srgbClr val="002060"/>
                </a:solidFill>
                <a:latin typeface="Times New Roman" panose="02020603050405020304" pitchFamily="18" charset="0"/>
                <a:cs typeface="Times New Roman" panose="02020603050405020304" pitchFamily="18" charset="0"/>
              </a:rPr>
              <a:t> Ghosh </a:t>
            </a:r>
            <a:r>
              <a:rPr lang="en-US" sz="2400" dirty="0" err="1" smtClean="0">
                <a:solidFill>
                  <a:srgbClr val="002060"/>
                </a:solidFill>
                <a:latin typeface="Times New Roman" panose="02020603050405020304" pitchFamily="18" charset="0"/>
                <a:cs typeface="Times New Roman" panose="02020603050405020304" pitchFamily="18" charset="0"/>
              </a:rPr>
              <a:t>Dastidar</a:t>
            </a:r>
            <a:endParaRPr lang="en-IN"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6444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8776" t="15010" r="30109" b="8343"/>
          <a:stretch/>
        </p:blipFill>
        <p:spPr>
          <a:xfrm>
            <a:off x="1661376" y="1430638"/>
            <a:ext cx="6490951" cy="5086072"/>
          </a:xfrm>
        </p:spPr>
      </p:pic>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Proposed Neural Network Control Scheme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24003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89397"/>
            <a:ext cx="8596668" cy="5551965"/>
          </a:xfrm>
        </p:spPr>
        <p:txBody>
          <a:bodyPr/>
          <a:lstStyle/>
          <a:p>
            <a:r>
              <a:rPr lang="en-US" dirty="0">
                <a:solidFill>
                  <a:srgbClr val="002060"/>
                </a:solidFill>
                <a:latin typeface="Times New Roman" panose="02020603050405020304" pitchFamily="18" charset="0"/>
                <a:cs typeface="Times New Roman" panose="02020603050405020304" pitchFamily="18" charset="0"/>
              </a:rPr>
              <a:t>The neural network is an adaptive system that processes information using a connectionist approach. It consists of artificial neurons that are interconnected and its structure changes based on external or internal information that flows through the network during the learning phase</a:t>
            </a:r>
            <a:r>
              <a:rPr lang="en-US" dirty="0" smtClean="0">
                <a:solidFill>
                  <a:srgbClr val="002060"/>
                </a:solidFill>
                <a:latin typeface="Times New Roman" panose="02020603050405020304" pitchFamily="18" charset="0"/>
                <a:cs typeface="Times New Roman" panose="02020603050405020304" pitchFamily="18" charset="0"/>
              </a:rPr>
              <a:t>.</a:t>
            </a:r>
          </a:p>
          <a:p>
            <a:r>
              <a:rPr lang="en-US" dirty="0">
                <a:solidFill>
                  <a:srgbClr val="002060"/>
                </a:solidFill>
                <a:latin typeface="Times New Roman" panose="02020603050405020304" pitchFamily="18" charset="0"/>
                <a:cs typeface="Times New Roman" panose="02020603050405020304" pitchFamily="18" charset="0"/>
              </a:rPr>
              <a:t>The feed-forward back-propagation neural network is used as the network architecture here</a:t>
            </a:r>
            <a:r>
              <a:rPr lang="en-US" dirty="0" smtClean="0">
                <a:solidFill>
                  <a:srgbClr val="002060"/>
                </a:solidFill>
                <a:latin typeface="Times New Roman" panose="02020603050405020304" pitchFamily="18" charset="0"/>
                <a:cs typeface="Times New Roman" panose="02020603050405020304" pitchFamily="18" charset="0"/>
              </a:rPr>
              <a:t>.</a:t>
            </a:r>
          </a:p>
          <a:p>
            <a:r>
              <a:rPr lang="x-none" dirty="0">
                <a:solidFill>
                  <a:srgbClr val="002060"/>
                </a:solidFill>
                <a:latin typeface="Times New Roman" panose="02020603050405020304" pitchFamily="18" charset="0"/>
                <a:cs typeface="Times New Roman" panose="02020603050405020304" pitchFamily="18" charset="0"/>
              </a:rPr>
              <a:t>It consists of one input layer, one hidden layer, and one output layer. It </a:t>
            </a:r>
            <a:r>
              <a:rPr lang="en-US" dirty="0">
                <a:solidFill>
                  <a:srgbClr val="002060"/>
                </a:solidFill>
                <a:latin typeface="Times New Roman" panose="02020603050405020304" pitchFamily="18" charset="0"/>
                <a:cs typeface="Times New Roman" panose="02020603050405020304" pitchFamily="18" charset="0"/>
              </a:rPr>
              <a:t>processes information in a unidirectional manner, from the input layer through hidden layers to the output layer, without any cycles or loops </a:t>
            </a:r>
            <a:endParaRPr lang="en-US" dirty="0" smtClean="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T</a:t>
            </a:r>
            <a:r>
              <a:rPr lang="x-none" dirty="0" smtClean="0">
                <a:solidFill>
                  <a:srgbClr val="002060"/>
                </a:solidFill>
                <a:latin typeface="Times New Roman" panose="02020603050405020304" pitchFamily="18" charset="0"/>
                <a:cs typeface="Times New Roman" panose="02020603050405020304" pitchFamily="18" charset="0"/>
              </a:rPr>
              <a:t>wo </a:t>
            </a:r>
            <a:r>
              <a:rPr lang="x-none" dirty="0">
                <a:solidFill>
                  <a:srgbClr val="002060"/>
                </a:solidFill>
                <a:latin typeface="Times New Roman" panose="02020603050405020304" pitchFamily="18" charset="0"/>
                <a:cs typeface="Times New Roman" panose="02020603050405020304" pitchFamily="18" charset="0"/>
              </a:rPr>
              <a:t>neurons are taken in the input layer and one neuron is taken in the output layer of the architecture. Using six neurons in the hidden layer, a better training result is observed. </a:t>
            </a:r>
            <a:r>
              <a:rPr lang="en-US" dirty="0">
                <a:solidFill>
                  <a:srgbClr val="002060"/>
                </a:solidFill>
                <a:latin typeface="Times New Roman" panose="02020603050405020304" pitchFamily="18" charset="0"/>
                <a:cs typeface="Times New Roman" panose="02020603050405020304" pitchFamily="18" charset="0"/>
              </a:rPr>
              <a:t>In the hidden layer, the hyperbolic tangent sigmoid transfer function (</a:t>
            </a:r>
            <a:r>
              <a:rPr lang="en-US" dirty="0" err="1">
                <a:solidFill>
                  <a:srgbClr val="002060"/>
                </a:solidFill>
                <a:latin typeface="Times New Roman" panose="02020603050405020304" pitchFamily="18" charset="0"/>
                <a:cs typeface="Times New Roman" panose="02020603050405020304" pitchFamily="18" charset="0"/>
              </a:rPr>
              <a:t>tansig</a:t>
            </a:r>
            <a:r>
              <a:rPr lang="en-US" dirty="0">
                <a:solidFill>
                  <a:srgbClr val="002060"/>
                </a:solidFill>
                <a:latin typeface="Times New Roman" panose="02020603050405020304" pitchFamily="18" charset="0"/>
                <a:cs typeface="Times New Roman" panose="02020603050405020304" pitchFamily="18" charset="0"/>
              </a:rPr>
              <a:t>) is used as the activation function and the linear transfer </a:t>
            </a:r>
            <a:r>
              <a:rPr lang="en-US" dirty="0" smtClean="0">
                <a:solidFill>
                  <a:srgbClr val="002060"/>
                </a:solidFill>
                <a:latin typeface="Times New Roman" panose="02020603050405020304" pitchFamily="18" charset="0"/>
                <a:cs typeface="Times New Roman" panose="02020603050405020304" pitchFamily="18" charset="0"/>
              </a:rPr>
              <a:t>function </a:t>
            </a:r>
            <a:r>
              <a:rPr lang="en-US" dirty="0">
                <a:solidFill>
                  <a:srgbClr val="002060"/>
                </a:solidFill>
                <a:latin typeface="Times New Roman" panose="02020603050405020304" pitchFamily="18" charset="0"/>
                <a:cs typeface="Times New Roman" panose="02020603050405020304" pitchFamily="18" charset="0"/>
              </a:rPr>
              <a:t>(</a:t>
            </a:r>
            <a:r>
              <a:rPr lang="en-US" dirty="0" err="1">
                <a:solidFill>
                  <a:srgbClr val="002060"/>
                </a:solidFill>
                <a:latin typeface="Times New Roman" panose="02020603050405020304" pitchFamily="18" charset="0"/>
                <a:cs typeface="Times New Roman" panose="02020603050405020304" pitchFamily="18" charset="0"/>
              </a:rPr>
              <a:t>purelin</a:t>
            </a:r>
            <a:r>
              <a:rPr lang="en-US" dirty="0">
                <a:solidFill>
                  <a:srgbClr val="002060"/>
                </a:solidFill>
                <a:latin typeface="Times New Roman" panose="02020603050405020304" pitchFamily="18" charset="0"/>
                <a:cs typeface="Times New Roman" panose="02020603050405020304" pitchFamily="18" charset="0"/>
              </a:rPr>
              <a:t>) is used in the output layer</a:t>
            </a:r>
            <a:r>
              <a:rPr lang="en-US" dirty="0" smtClean="0">
                <a:solidFill>
                  <a:srgbClr val="002060"/>
                </a:solidFill>
                <a:latin typeface="Times New Roman" panose="02020603050405020304" pitchFamily="18" charset="0"/>
                <a:cs typeface="Times New Roman" panose="02020603050405020304" pitchFamily="18" charset="0"/>
              </a:rPr>
              <a:t>.</a:t>
            </a:r>
          </a:p>
          <a:p>
            <a:r>
              <a:rPr lang="en-US" dirty="0">
                <a:solidFill>
                  <a:srgbClr val="002060"/>
                </a:solidFill>
                <a:latin typeface="Times New Roman" panose="02020603050405020304" pitchFamily="18" charset="0"/>
                <a:cs typeface="Times New Roman" panose="02020603050405020304" pitchFamily="18" charset="0"/>
              </a:rPr>
              <a:t>The main concept of this architecture is to use a back-propagation </a:t>
            </a:r>
            <a:r>
              <a:rPr lang="en-US" dirty="0" smtClean="0">
                <a:solidFill>
                  <a:srgbClr val="002060"/>
                </a:solidFill>
                <a:latin typeface="Times New Roman" panose="02020603050405020304" pitchFamily="18" charset="0"/>
                <a:cs typeface="Times New Roman" panose="02020603050405020304" pitchFamily="18" charset="0"/>
              </a:rPr>
              <a:t>algorithm (e.g. </a:t>
            </a:r>
            <a:r>
              <a:rPr lang="en-US" dirty="0" err="1" smtClean="0">
                <a:solidFill>
                  <a:srgbClr val="002060"/>
                </a:solidFill>
                <a:latin typeface="Times New Roman" panose="02020603050405020304" pitchFamily="18" charset="0"/>
                <a:cs typeface="Times New Roman" panose="02020603050405020304" pitchFamily="18" charset="0"/>
              </a:rPr>
              <a:t>Levenberg</a:t>
            </a:r>
            <a:r>
              <a:rPr lang="en-US" dirty="0" smtClean="0">
                <a:solidFill>
                  <a:srgbClr val="002060"/>
                </a:solidFill>
                <a:latin typeface="Times New Roman" panose="02020603050405020304" pitchFamily="18" charset="0"/>
                <a:cs typeface="Times New Roman" panose="02020603050405020304" pitchFamily="18" charset="0"/>
              </a:rPr>
              <a:t>-Marquardt</a:t>
            </a:r>
            <a:r>
              <a:rPr lang="en-US" dirty="0" smtClean="0"/>
              <a:t>) </a:t>
            </a:r>
            <a:r>
              <a:rPr lang="en-US" dirty="0" smtClean="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which involves adjusting the weights of the neurons in each layer based on the difference between the actual output and the desired output.</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04044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Servo Response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err="1">
                <a:solidFill>
                  <a:srgbClr val="002060"/>
                </a:solidFill>
                <a:latin typeface="Times New Roman" panose="02020603050405020304" pitchFamily="18" charset="0"/>
                <a:cs typeface="Times New Roman" panose="02020603050405020304" pitchFamily="18" charset="0"/>
              </a:rPr>
              <a:t>Setpoint</a:t>
            </a:r>
            <a:r>
              <a:rPr lang="en-US" dirty="0">
                <a:solidFill>
                  <a:srgbClr val="002060"/>
                </a:solidFill>
                <a:latin typeface="Times New Roman" panose="02020603050405020304" pitchFamily="18" charset="0"/>
                <a:cs typeface="Times New Roman" panose="02020603050405020304" pitchFamily="18" charset="0"/>
              </a:rPr>
              <a:t> is set at 10 cm for the first 1000 seconds, then it is set at 47 cm for the next 2000 seconds and then it is set again at 23 cm for the next 2000 seconds and the output of the neural network model satisfactorily follows the </a:t>
            </a:r>
            <a:r>
              <a:rPr lang="en-US" dirty="0" err="1">
                <a:solidFill>
                  <a:srgbClr val="002060"/>
                </a:solidFill>
                <a:latin typeface="Times New Roman" panose="02020603050405020304" pitchFamily="18" charset="0"/>
                <a:cs typeface="Times New Roman" panose="02020603050405020304" pitchFamily="18" charset="0"/>
              </a:rPr>
              <a:t>setpoint</a:t>
            </a:r>
            <a:r>
              <a:rPr lang="en-US" dirty="0">
                <a:solidFill>
                  <a:srgbClr val="002060"/>
                </a:solidFill>
                <a:latin typeface="Times New Roman" panose="02020603050405020304" pitchFamily="18" charset="0"/>
                <a:cs typeface="Times New Roman" panose="02020603050405020304" pitchFamily="18" charset="0"/>
              </a:rPr>
              <a:t>. </a:t>
            </a:r>
            <a:endParaRPr lang="en-US" dirty="0" smtClean="0">
              <a:solidFill>
                <a:srgbClr val="002060"/>
              </a:solidFill>
              <a:latin typeface="Times New Roman" panose="02020603050405020304" pitchFamily="18" charset="0"/>
              <a:cs typeface="Times New Roman" panose="02020603050405020304" pitchFamily="18" charset="0"/>
            </a:endParaRPr>
          </a:p>
          <a:p>
            <a:r>
              <a:rPr lang="en-US" dirty="0" smtClean="0">
                <a:solidFill>
                  <a:srgbClr val="002060"/>
                </a:solidFill>
                <a:latin typeface="Times New Roman" panose="02020603050405020304" pitchFamily="18" charset="0"/>
                <a:cs typeface="Times New Roman" panose="02020603050405020304" pitchFamily="18" charset="0"/>
              </a:rPr>
              <a:t>The </a:t>
            </a:r>
            <a:r>
              <a:rPr lang="en-US" dirty="0">
                <a:solidFill>
                  <a:srgbClr val="002060"/>
                </a:solidFill>
                <a:latin typeface="Times New Roman" panose="02020603050405020304" pitchFamily="18" charset="0"/>
                <a:cs typeface="Times New Roman" panose="02020603050405020304" pitchFamily="18" charset="0"/>
              </a:rPr>
              <a:t>tracking response is shown in Fig. 9 and the controller output response is shown in Fig. 10. The variation of weights in the hidden layer is shown in Fig. 11.</a:t>
            </a:r>
            <a:endParaRPr lang="en-IN" dirty="0">
              <a:solidFill>
                <a:srgbClr val="00206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42902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srcRect l="21389" t="30605" r="20594" b="13652"/>
          <a:stretch/>
        </p:blipFill>
        <p:spPr>
          <a:xfrm>
            <a:off x="824249" y="2331076"/>
            <a:ext cx="7756224" cy="4189857"/>
          </a:xfrm>
          <a:prstGeom prst="rect">
            <a:avLst/>
          </a:prstGeom>
        </p:spPr>
      </p:pic>
    </p:spTree>
    <p:extLst>
      <p:ext uri="{BB962C8B-B14F-4D97-AF65-F5344CB8AC3E}">
        <p14:creationId xmlns:p14="http://schemas.microsoft.com/office/powerpoint/2010/main" val="11243127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26612" t="26292" r="21900" b="17301"/>
          <a:stretch/>
        </p:blipFill>
        <p:spPr>
          <a:xfrm>
            <a:off x="1906073" y="1930400"/>
            <a:ext cx="7040403" cy="4336479"/>
          </a:xfrm>
          <a:prstGeom prst="rect">
            <a:avLst/>
          </a:prstGeom>
        </p:spPr>
      </p:pic>
    </p:spTree>
    <p:extLst>
      <p:ext uri="{BB962C8B-B14F-4D97-AF65-F5344CB8AC3E}">
        <p14:creationId xmlns:p14="http://schemas.microsoft.com/office/powerpoint/2010/main" val="38341351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17844" t="17996" r="14811" b="11992"/>
          <a:stretch/>
        </p:blipFill>
        <p:spPr>
          <a:xfrm>
            <a:off x="1532587" y="1930400"/>
            <a:ext cx="7461698" cy="4361269"/>
          </a:xfrm>
          <a:prstGeom prst="rect">
            <a:avLst/>
          </a:prstGeom>
        </p:spPr>
      </p:pic>
    </p:spTree>
    <p:extLst>
      <p:ext uri="{BB962C8B-B14F-4D97-AF65-F5344CB8AC3E}">
        <p14:creationId xmlns:p14="http://schemas.microsoft.com/office/powerpoint/2010/main" val="21824116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Regulatory Response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err="1">
                <a:solidFill>
                  <a:srgbClr val="002060"/>
                </a:solidFill>
                <a:latin typeface="Times New Roman" panose="02020603050405020304" pitchFamily="18" charset="0"/>
                <a:cs typeface="Times New Roman" panose="02020603050405020304" pitchFamily="18" charset="0"/>
              </a:rPr>
              <a:t>Setpoint</a:t>
            </a:r>
            <a:r>
              <a:rPr lang="en-US" dirty="0">
                <a:solidFill>
                  <a:srgbClr val="002060"/>
                </a:solidFill>
                <a:latin typeface="Times New Roman" panose="02020603050405020304" pitchFamily="18" charset="0"/>
                <a:cs typeface="Times New Roman" panose="02020603050405020304" pitchFamily="18" charset="0"/>
              </a:rPr>
              <a:t> is set at 10 cm for the first 100 seconds and then it is set at 27 cm for the total simulation time but during the simulation, at time, t = 2000 sec, a disturbance is added by reducing the flow by 20 LPH for a time duration of 60 seconds and at time, t = 3500 sec, another one disturbance is produced by increasing the flow by 20 LPH again for a time duration of 60 seconds. </a:t>
            </a:r>
            <a:endParaRPr lang="en-US" dirty="0" smtClean="0">
              <a:solidFill>
                <a:srgbClr val="002060"/>
              </a:solidFill>
              <a:latin typeface="Times New Roman" panose="02020603050405020304" pitchFamily="18" charset="0"/>
              <a:cs typeface="Times New Roman" panose="02020603050405020304" pitchFamily="18" charset="0"/>
            </a:endParaRPr>
          </a:p>
          <a:p>
            <a:r>
              <a:rPr lang="en-US" dirty="0" smtClean="0">
                <a:solidFill>
                  <a:srgbClr val="002060"/>
                </a:solidFill>
                <a:latin typeface="Times New Roman" panose="02020603050405020304" pitchFamily="18" charset="0"/>
                <a:cs typeface="Times New Roman" panose="02020603050405020304" pitchFamily="18" charset="0"/>
              </a:rPr>
              <a:t>It </a:t>
            </a:r>
            <a:r>
              <a:rPr lang="en-US" dirty="0">
                <a:solidFill>
                  <a:srgbClr val="002060"/>
                </a:solidFill>
                <a:latin typeface="Times New Roman" panose="02020603050405020304" pitchFamily="18" charset="0"/>
                <a:cs typeface="Times New Roman" panose="02020603050405020304" pitchFamily="18" charset="0"/>
              </a:rPr>
              <a:t>is clearly observed that the output of the neural network model satisfactorily handles the disturbance and follows the </a:t>
            </a:r>
            <a:r>
              <a:rPr lang="en-US" dirty="0" err="1">
                <a:solidFill>
                  <a:srgbClr val="002060"/>
                </a:solidFill>
                <a:latin typeface="Times New Roman" panose="02020603050405020304" pitchFamily="18" charset="0"/>
                <a:cs typeface="Times New Roman" panose="02020603050405020304" pitchFamily="18" charset="0"/>
              </a:rPr>
              <a:t>setpoint</a:t>
            </a:r>
            <a:r>
              <a:rPr lang="en-US" dirty="0">
                <a:solidFill>
                  <a:srgbClr val="002060"/>
                </a:solidFill>
                <a:latin typeface="Times New Roman" panose="02020603050405020304" pitchFamily="18" charset="0"/>
                <a:cs typeface="Times New Roman" panose="02020603050405020304" pitchFamily="18" charset="0"/>
              </a:rPr>
              <a:t>. The tracking response is shown in Fig. 13 and the controller output response is shown in Fig. 14. The variation of weights in the hidden layer is shown in Fig. 15. </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28893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26612" t="17996" r="20221" b="27587"/>
          <a:stretch/>
        </p:blipFill>
        <p:spPr>
          <a:xfrm>
            <a:off x="1548527" y="2150772"/>
            <a:ext cx="6714291" cy="3863662"/>
          </a:xfrm>
          <a:prstGeom prst="rect">
            <a:avLst/>
          </a:prstGeom>
        </p:spPr>
      </p:pic>
    </p:spTree>
    <p:extLst>
      <p:ext uri="{BB962C8B-B14F-4D97-AF65-F5344CB8AC3E}">
        <p14:creationId xmlns:p14="http://schemas.microsoft.com/office/powerpoint/2010/main" val="23203254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26239" t="21977" r="25258" b="18297"/>
          <a:stretch/>
        </p:blipFill>
        <p:spPr>
          <a:xfrm>
            <a:off x="566670" y="1096686"/>
            <a:ext cx="7531277" cy="5213962"/>
          </a:xfrm>
          <a:prstGeom prst="rect">
            <a:avLst/>
          </a:prstGeom>
        </p:spPr>
      </p:pic>
    </p:spTree>
    <p:extLst>
      <p:ext uri="{BB962C8B-B14F-4D97-AF65-F5344CB8AC3E}">
        <p14:creationId xmlns:p14="http://schemas.microsoft.com/office/powerpoint/2010/main" val="10542703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22694" t="24632" r="22646" b="17302"/>
          <a:stretch/>
        </p:blipFill>
        <p:spPr>
          <a:xfrm>
            <a:off x="360609" y="837127"/>
            <a:ext cx="8043701" cy="4804260"/>
          </a:xfrm>
          <a:prstGeom prst="rect">
            <a:avLst/>
          </a:prstGeom>
        </p:spPr>
      </p:pic>
    </p:spTree>
    <p:extLst>
      <p:ext uri="{BB962C8B-B14F-4D97-AF65-F5344CB8AC3E}">
        <p14:creationId xmlns:p14="http://schemas.microsoft.com/office/powerpoint/2010/main" val="6747857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Contents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sz="1700" b="1" dirty="0" smtClean="0">
                <a:solidFill>
                  <a:srgbClr val="002060"/>
                </a:solidFill>
                <a:latin typeface="Times New Roman" panose="02020603050405020304" pitchFamily="18" charset="0"/>
                <a:cs typeface="Times New Roman" panose="02020603050405020304" pitchFamily="18" charset="0"/>
              </a:rPr>
              <a:t>Introduction</a:t>
            </a:r>
          </a:p>
          <a:p>
            <a:r>
              <a:rPr lang="en-US" sz="1700" b="1" dirty="0" smtClean="0">
                <a:solidFill>
                  <a:srgbClr val="002060"/>
                </a:solidFill>
                <a:latin typeface="Times New Roman" panose="02020603050405020304" pitchFamily="18" charset="0"/>
                <a:cs typeface="Times New Roman" panose="02020603050405020304" pitchFamily="18" charset="0"/>
              </a:rPr>
              <a:t>Conical Tank Level System</a:t>
            </a:r>
          </a:p>
          <a:p>
            <a:r>
              <a:rPr lang="en-US" sz="1700" b="1" dirty="0" smtClean="0">
                <a:solidFill>
                  <a:srgbClr val="002060"/>
                </a:solidFill>
                <a:latin typeface="Times New Roman" panose="02020603050405020304" pitchFamily="18" charset="0"/>
                <a:cs typeface="Times New Roman" panose="02020603050405020304" pitchFamily="18" charset="0"/>
              </a:rPr>
              <a:t>Mathematical Modelling</a:t>
            </a:r>
          </a:p>
          <a:p>
            <a:r>
              <a:rPr lang="en-US" sz="1700" b="1" dirty="0" smtClean="0">
                <a:solidFill>
                  <a:srgbClr val="002060"/>
                </a:solidFill>
                <a:latin typeface="Times New Roman" panose="02020603050405020304" pitchFamily="18" charset="0"/>
                <a:cs typeface="Times New Roman" panose="02020603050405020304" pitchFamily="18" charset="0"/>
              </a:rPr>
              <a:t>Control Methodologies</a:t>
            </a:r>
          </a:p>
          <a:p>
            <a:pPr lvl="1">
              <a:buFont typeface="Wingdings" panose="05000000000000000000" pitchFamily="2" charset="2"/>
              <a:buChar char="v"/>
            </a:pPr>
            <a:r>
              <a:rPr lang="en-US" sz="1700" b="1" dirty="0" smtClean="0">
                <a:solidFill>
                  <a:srgbClr val="002060"/>
                </a:solidFill>
                <a:latin typeface="Times New Roman" panose="02020603050405020304" pitchFamily="18" charset="0"/>
                <a:cs typeface="Times New Roman" panose="02020603050405020304" pitchFamily="18" charset="0"/>
              </a:rPr>
              <a:t>Conventional PI Control Scheme</a:t>
            </a:r>
          </a:p>
          <a:p>
            <a:pPr lvl="1">
              <a:buFont typeface="Wingdings" panose="05000000000000000000" pitchFamily="2" charset="2"/>
              <a:buChar char="v"/>
            </a:pPr>
            <a:r>
              <a:rPr lang="en-US" sz="1700" b="1" dirty="0" smtClean="0">
                <a:solidFill>
                  <a:srgbClr val="002060"/>
                </a:solidFill>
                <a:latin typeface="Times New Roman" panose="02020603050405020304" pitchFamily="18" charset="0"/>
                <a:cs typeface="Times New Roman" panose="02020603050405020304" pitchFamily="18" charset="0"/>
              </a:rPr>
              <a:t>Proposed Neural Network Control Scheme</a:t>
            </a:r>
          </a:p>
          <a:p>
            <a:r>
              <a:rPr lang="en-US" sz="1700" b="1" dirty="0" smtClean="0">
                <a:solidFill>
                  <a:srgbClr val="002060"/>
                </a:solidFill>
                <a:latin typeface="Times New Roman" panose="02020603050405020304" pitchFamily="18" charset="0"/>
                <a:cs typeface="Times New Roman" panose="02020603050405020304" pitchFamily="18" charset="0"/>
              </a:rPr>
              <a:t>Results &amp; Discussion</a:t>
            </a:r>
          </a:p>
          <a:p>
            <a:pPr lvl="1">
              <a:buFont typeface="Wingdings" panose="05000000000000000000" pitchFamily="2" charset="2"/>
              <a:buChar char="v"/>
            </a:pPr>
            <a:r>
              <a:rPr lang="en-US" sz="1700" b="1" dirty="0" smtClean="0">
                <a:solidFill>
                  <a:srgbClr val="002060"/>
                </a:solidFill>
                <a:latin typeface="Times New Roman" panose="02020603050405020304" pitchFamily="18" charset="0"/>
                <a:cs typeface="Times New Roman" panose="02020603050405020304" pitchFamily="18" charset="0"/>
              </a:rPr>
              <a:t>Servo Response</a:t>
            </a:r>
          </a:p>
          <a:p>
            <a:pPr lvl="1">
              <a:buFont typeface="Wingdings" panose="05000000000000000000" pitchFamily="2" charset="2"/>
              <a:buChar char="v"/>
            </a:pPr>
            <a:r>
              <a:rPr lang="en-US" sz="1700" b="1" dirty="0" smtClean="0">
                <a:solidFill>
                  <a:srgbClr val="002060"/>
                </a:solidFill>
                <a:latin typeface="Times New Roman" panose="02020603050405020304" pitchFamily="18" charset="0"/>
                <a:cs typeface="Times New Roman" panose="02020603050405020304" pitchFamily="18" charset="0"/>
              </a:rPr>
              <a:t>Regulatory Response</a:t>
            </a:r>
          </a:p>
          <a:p>
            <a:pPr lvl="1">
              <a:buFont typeface="Wingdings" panose="05000000000000000000" pitchFamily="2" charset="2"/>
              <a:buChar char="v"/>
            </a:pPr>
            <a:r>
              <a:rPr lang="en-US" sz="1700" b="1" dirty="0" smtClean="0">
                <a:solidFill>
                  <a:srgbClr val="002060"/>
                </a:solidFill>
                <a:latin typeface="Times New Roman" panose="02020603050405020304" pitchFamily="18" charset="0"/>
                <a:cs typeface="Times New Roman" panose="02020603050405020304" pitchFamily="18" charset="0"/>
              </a:rPr>
              <a:t>Parametric Uncertainty</a:t>
            </a:r>
          </a:p>
          <a:p>
            <a:r>
              <a:rPr lang="en-US" sz="1700" b="1" dirty="0" smtClean="0">
                <a:solidFill>
                  <a:srgbClr val="002060"/>
                </a:solidFill>
                <a:latin typeface="Times New Roman" panose="02020603050405020304" pitchFamily="18" charset="0"/>
                <a:cs typeface="Times New Roman" panose="02020603050405020304" pitchFamily="18" charset="0"/>
              </a:rPr>
              <a:t>Conclusion</a:t>
            </a:r>
            <a:endParaRPr lang="en-IN" sz="1700" b="1" dirty="0" smtClean="0">
              <a:solidFill>
                <a:srgbClr val="002060"/>
              </a:solidFill>
              <a:latin typeface="Times New Roman" panose="02020603050405020304" pitchFamily="18" charset="0"/>
              <a:cs typeface="Times New Roman" panose="02020603050405020304" pitchFamily="18" charset="0"/>
            </a:endParaRPr>
          </a:p>
          <a:p>
            <a:pPr marL="0" indent="0">
              <a:buNone/>
            </a:pPr>
            <a:endParaRPr lang="en-US" dirty="0" smtClean="0"/>
          </a:p>
        </p:txBody>
      </p:sp>
    </p:spTree>
    <p:extLst>
      <p:ext uri="{BB962C8B-B14F-4D97-AF65-F5344CB8AC3E}">
        <p14:creationId xmlns:p14="http://schemas.microsoft.com/office/powerpoint/2010/main" val="31848720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Parametric Uncertainty</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err="1">
                <a:solidFill>
                  <a:srgbClr val="002060"/>
                </a:solidFill>
                <a:latin typeface="Times New Roman" panose="02020603050405020304" pitchFamily="18" charset="0"/>
                <a:cs typeface="Times New Roman" panose="02020603050405020304" pitchFamily="18" charset="0"/>
              </a:rPr>
              <a:t>Setpoint</a:t>
            </a:r>
            <a:r>
              <a:rPr lang="en-US" dirty="0">
                <a:solidFill>
                  <a:srgbClr val="002060"/>
                </a:solidFill>
                <a:latin typeface="Times New Roman" panose="02020603050405020304" pitchFamily="18" charset="0"/>
                <a:cs typeface="Times New Roman" panose="02020603050405020304" pitchFamily="18" charset="0"/>
              </a:rPr>
              <a:t> is set at 27 cm and two pulse disturbances are added at time, t =1500 sec and at time, t = 3500 sec respectively to vary the outlet valve coefficient </a:t>
            </a:r>
            <a:r>
              <a:rPr lang="en-US" dirty="0" err="1">
                <a:solidFill>
                  <a:srgbClr val="002060"/>
                </a:solidFill>
                <a:latin typeface="Times New Roman" panose="02020603050405020304" pitchFamily="18" charset="0"/>
                <a:cs typeface="Times New Roman" panose="02020603050405020304" pitchFamily="18" charset="0"/>
              </a:rPr>
              <a:t>Kv</a:t>
            </a:r>
            <a:r>
              <a:rPr lang="en-US" dirty="0">
                <a:solidFill>
                  <a:srgbClr val="002060"/>
                </a:solidFill>
                <a:latin typeface="Times New Roman" panose="02020603050405020304" pitchFamily="18" charset="0"/>
                <a:cs typeface="Times New Roman" panose="02020603050405020304" pitchFamily="18" charset="0"/>
              </a:rPr>
              <a:t>. </a:t>
            </a:r>
            <a:r>
              <a:rPr lang="en-US" dirty="0" smtClean="0">
                <a:solidFill>
                  <a:srgbClr val="002060"/>
                </a:solidFill>
                <a:latin typeface="Times New Roman" panose="02020603050405020304" pitchFamily="18" charset="0"/>
                <a:cs typeface="Times New Roman" panose="02020603050405020304" pitchFamily="18" charset="0"/>
              </a:rPr>
              <a:t>The </a:t>
            </a:r>
            <a:r>
              <a:rPr lang="en-US" dirty="0">
                <a:solidFill>
                  <a:srgbClr val="002060"/>
                </a:solidFill>
                <a:latin typeface="Times New Roman" panose="02020603050405020304" pitchFamily="18" charset="0"/>
                <a:cs typeface="Times New Roman" panose="02020603050405020304" pitchFamily="18" charset="0"/>
              </a:rPr>
              <a:t>first one is having the amplitude = 4 and pulse width = 100 sec.  </a:t>
            </a:r>
            <a:r>
              <a:rPr lang="en-US" dirty="0" smtClean="0">
                <a:solidFill>
                  <a:srgbClr val="002060"/>
                </a:solidFill>
                <a:latin typeface="Times New Roman" panose="02020603050405020304" pitchFamily="18" charset="0"/>
                <a:cs typeface="Times New Roman" panose="02020603050405020304" pitchFamily="18" charset="0"/>
              </a:rPr>
              <a:t>The </a:t>
            </a:r>
            <a:r>
              <a:rPr lang="en-US" dirty="0">
                <a:solidFill>
                  <a:srgbClr val="002060"/>
                </a:solidFill>
                <a:latin typeface="Times New Roman" panose="02020603050405020304" pitchFamily="18" charset="0"/>
                <a:cs typeface="Times New Roman" panose="02020603050405020304" pitchFamily="18" charset="0"/>
              </a:rPr>
              <a:t>second one is having the amplitude = -4 and pulse width = 100 sec. </a:t>
            </a:r>
            <a:endParaRPr lang="en-US" dirty="0" smtClean="0">
              <a:solidFill>
                <a:srgbClr val="002060"/>
              </a:solidFill>
              <a:latin typeface="Times New Roman" panose="02020603050405020304" pitchFamily="18" charset="0"/>
              <a:cs typeface="Times New Roman" panose="02020603050405020304" pitchFamily="18" charset="0"/>
            </a:endParaRPr>
          </a:p>
          <a:p>
            <a:r>
              <a:rPr lang="en-US" dirty="0" smtClean="0">
                <a:solidFill>
                  <a:srgbClr val="002060"/>
                </a:solidFill>
                <a:latin typeface="Times New Roman" panose="02020603050405020304" pitchFamily="18" charset="0"/>
                <a:cs typeface="Times New Roman" panose="02020603050405020304" pitchFamily="18" charset="0"/>
              </a:rPr>
              <a:t>It </a:t>
            </a:r>
            <a:r>
              <a:rPr lang="en-US" dirty="0">
                <a:solidFill>
                  <a:srgbClr val="002060"/>
                </a:solidFill>
                <a:latin typeface="Times New Roman" panose="02020603050405020304" pitchFamily="18" charset="0"/>
                <a:cs typeface="Times New Roman" panose="02020603050405020304" pitchFamily="18" charset="0"/>
              </a:rPr>
              <a:t>is clearly observed that the output of the neural network model satisfactorily handles the disturbance and follows the </a:t>
            </a:r>
            <a:r>
              <a:rPr lang="en-US" dirty="0" err="1">
                <a:solidFill>
                  <a:srgbClr val="002060"/>
                </a:solidFill>
                <a:latin typeface="Times New Roman" panose="02020603050405020304" pitchFamily="18" charset="0"/>
                <a:cs typeface="Times New Roman" panose="02020603050405020304" pitchFamily="18" charset="0"/>
              </a:rPr>
              <a:t>setpoint</a:t>
            </a:r>
            <a:r>
              <a:rPr lang="en-US" dirty="0">
                <a:solidFill>
                  <a:srgbClr val="002060"/>
                </a:solidFill>
                <a:latin typeface="Times New Roman" panose="02020603050405020304" pitchFamily="18" charset="0"/>
                <a:cs typeface="Times New Roman" panose="02020603050405020304" pitchFamily="18" charset="0"/>
              </a:rPr>
              <a:t>. </a:t>
            </a:r>
            <a:endParaRPr lang="en-US" dirty="0" smtClean="0">
              <a:solidFill>
                <a:srgbClr val="002060"/>
              </a:solidFill>
              <a:latin typeface="Times New Roman" panose="02020603050405020304" pitchFamily="18" charset="0"/>
              <a:cs typeface="Times New Roman" panose="02020603050405020304" pitchFamily="18" charset="0"/>
            </a:endParaRPr>
          </a:p>
          <a:p>
            <a:r>
              <a:rPr lang="en-US" dirty="0" smtClean="0">
                <a:solidFill>
                  <a:srgbClr val="002060"/>
                </a:solidFill>
                <a:latin typeface="Times New Roman" panose="02020603050405020304" pitchFamily="18" charset="0"/>
                <a:cs typeface="Times New Roman" panose="02020603050405020304" pitchFamily="18" charset="0"/>
              </a:rPr>
              <a:t>The </a:t>
            </a:r>
            <a:r>
              <a:rPr lang="en-US" dirty="0">
                <a:solidFill>
                  <a:srgbClr val="002060"/>
                </a:solidFill>
                <a:latin typeface="Times New Roman" panose="02020603050405020304" pitchFamily="18" charset="0"/>
                <a:cs typeface="Times New Roman" panose="02020603050405020304" pitchFamily="18" charset="0"/>
              </a:rPr>
              <a:t>variation of </a:t>
            </a:r>
            <a:r>
              <a:rPr lang="en-US" dirty="0" err="1">
                <a:solidFill>
                  <a:srgbClr val="002060"/>
                </a:solidFill>
                <a:latin typeface="Times New Roman" panose="02020603050405020304" pitchFamily="18" charset="0"/>
                <a:cs typeface="Times New Roman" panose="02020603050405020304" pitchFamily="18" charset="0"/>
              </a:rPr>
              <a:t>Kv</a:t>
            </a:r>
            <a:r>
              <a:rPr lang="en-US" dirty="0">
                <a:solidFill>
                  <a:srgbClr val="002060"/>
                </a:solidFill>
                <a:latin typeface="Times New Roman" panose="02020603050405020304" pitchFamily="18" charset="0"/>
                <a:cs typeface="Times New Roman" panose="02020603050405020304" pitchFamily="18" charset="0"/>
              </a:rPr>
              <a:t> is shown in Fig. 16. The tracking response is shown in Fig. 17 and the controller output response is shown in Fig. 18. The variation of weights in the hidden layer is shown in Fig. 19. </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64304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22881" t="23969" r="22459" b="25928"/>
          <a:stretch/>
        </p:blipFill>
        <p:spPr>
          <a:xfrm>
            <a:off x="347731" y="755327"/>
            <a:ext cx="8603086" cy="4433671"/>
          </a:xfrm>
          <a:prstGeom prst="rect">
            <a:avLst/>
          </a:prstGeom>
        </p:spPr>
      </p:pic>
    </p:spTree>
    <p:extLst>
      <p:ext uri="{BB962C8B-B14F-4D97-AF65-F5344CB8AC3E}">
        <p14:creationId xmlns:p14="http://schemas.microsoft.com/office/powerpoint/2010/main" val="28231246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22881" t="26955" r="21154" b="27255"/>
          <a:stretch/>
        </p:blipFill>
        <p:spPr>
          <a:xfrm>
            <a:off x="566671" y="979826"/>
            <a:ext cx="8732993" cy="4017178"/>
          </a:xfrm>
          <a:prstGeom prst="rect">
            <a:avLst/>
          </a:prstGeom>
        </p:spPr>
      </p:pic>
    </p:spTree>
    <p:extLst>
      <p:ext uri="{BB962C8B-B14F-4D97-AF65-F5344CB8AC3E}">
        <p14:creationId xmlns:p14="http://schemas.microsoft.com/office/powerpoint/2010/main" val="31771224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18777" t="24964" r="19848" b="15642"/>
          <a:stretch/>
        </p:blipFill>
        <p:spPr>
          <a:xfrm>
            <a:off x="360609" y="940158"/>
            <a:ext cx="8496097" cy="4622497"/>
          </a:xfrm>
          <a:prstGeom prst="rect">
            <a:avLst/>
          </a:prstGeom>
        </p:spPr>
      </p:pic>
    </p:spTree>
    <p:extLst>
      <p:ext uri="{BB962C8B-B14F-4D97-AF65-F5344CB8AC3E}">
        <p14:creationId xmlns:p14="http://schemas.microsoft.com/office/powerpoint/2010/main" val="18276600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19896" t="24633" r="19288" b="14646"/>
          <a:stretch/>
        </p:blipFill>
        <p:spPr>
          <a:xfrm>
            <a:off x="347729" y="399245"/>
            <a:ext cx="8857287" cy="4972035"/>
          </a:xfrm>
          <a:prstGeom prst="rect">
            <a:avLst/>
          </a:prstGeom>
        </p:spPr>
      </p:pic>
    </p:spTree>
    <p:extLst>
      <p:ext uri="{BB962C8B-B14F-4D97-AF65-F5344CB8AC3E}">
        <p14:creationId xmlns:p14="http://schemas.microsoft.com/office/powerpoint/2010/main" val="33605264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lstStyle/>
          <a:p>
            <a:r>
              <a:rPr lang="x-none" dirty="0">
                <a:solidFill>
                  <a:srgbClr val="002060"/>
                </a:solidFill>
                <a:latin typeface="Times New Roman" panose="02020603050405020304" pitchFamily="18" charset="0"/>
                <a:cs typeface="Times New Roman" panose="02020603050405020304" pitchFamily="18" charset="0"/>
              </a:rPr>
              <a:t>This paper presents a case study on the application of an adaptive neural network control scheme to regulate the liquid level in a nonlinear tank-level system. </a:t>
            </a:r>
            <a:endParaRPr lang="en-US" dirty="0" smtClean="0">
              <a:solidFill>
                <a:srgbClr val="002060"/>
              </a:solidFill>
              <a:latin typeface="Times New Roman" panose="02020603050405020304" pitchFamily="18" charset="0"/>
              <a:cs typeface="Times New Roman" panose="02020603050405020304" pitchFamily="18" charset="0"/>
            </a:endParaRPr>
          </a:p>
          <a:p>
            <a:r>
              <a:rPr lang="en-US" dirty="0" smtClean="0">
                <a:solidFill>
                  <a:srgbClr val="002060"/>
                </a:solidFill>
                <a:latin typeface="Times New Roman" panose="02020603050405020304" pitchFamily="18" charset="0"/>
                <a:cs typeface="Times New Roman" panose="02020603050405020304" pitchFamily="18" charset="0"/>
              </a:rPr>
              <a:t>The </a:t>
            </a:r>
            <a:r>
              <a:rPr lang="en-US" dirty="0">
                <a:solidFill>
                  <a:srgbClr val="002060"/>
                </a:solidFill>
                <a:latin typeface="Times New Roman" panose="02020603050405020304" pitchFamily="18" charset="0"/>
                <a:cs typeface="Times New Roman" panose="02020603050405020304" pitchFamily="18" charset="0"/>
              </a:rPr>
              <a:t>s</a:t>
            </a:r>
            <a:r>
              <a:rPr lang="x-none" dirty="0">
                <a:solidFill>
                  <a:srgbClr val="002060"/>
                </a:solidFill>
                <a:latin typeface="Times New Roman" panose="02020603050405020304" pitchFamily="18" charset="0"/>
                <a:cs typeface="Times New Roman" panose="02020603050405020304" pitchFamily="18" charset="0"/>
              </a:rPr>
              <a:t>imulation results demonstrate that the controller achieves the desired performance for both the servo and regulatory response of the conical tank </a:t>
            </a:r>
            <a:r>
              <a:rPr lang="en-US" dirty="0">
                <a:solidFill>
                  <a:srgbClr val="002060"/>
                </a:solidFill>
                <a:latin typeface="Times New Roman" panose="02020603050405020304" pitchFamily="18" charset="0"/>
                <a:cs typeface="Times New Roman" panose="02020603050405020304" pitchFamily="18" charset="0"/>
              </a:rPr>
              <a:t>level </a:t>
            </a:r>
            <a:r>
              <a:rPr lang="x-none" dirty="0">
                <a:solidFill>
                  <a:srgbClr val="002060"/>
                </a:solidFill>
                <a:latin typeface="Times New Roman" panose="02020603050405020304" pitchFamily="18" charset="0"/>
                <a:cs typeface="Times New Roman" panose="02020603050405020304" pitchFamily="18" charset="0"/>
              </a:rPr>
              <a:t>system. </a:t>
            </a:r>
            <a:endParaRPr lang="en-US" dirty="0" smtClean="0">
              <a:solidFill>
                <a:srgbClr val="002060"/>
              </a:solidFill>
              <a:latin typeface="Times New Roman" panose="02020603050405020304" pitchFamily="18" charset="0"/>
              <a:cs typeface="Times New Roman" panose="02020603050405020304" pitchFamily="18" charset="0"/>
            </a:endParaRPr>
          </a:p>
          <a:p>
            <a:r>
              <a:rPr lang="x-none" dirty="0" smtClean="0">
                <a:solidFill>
                  <a:srgbClr val="002060"/>
                </a:solidFill>
                <a:latin typeface="Times New Roman" panose="02020603050405020304" pitchFamily="18" charset="0"/>
                <a:cs typeface="Times New Roman" panose="02020603050405020304" pitchFamily="18" charset="0"/>
              </a:rPr>
              <a:t>These </a:t>
            </a:r>
            <a:r>
              <a:rPr lang="x-none" dirty="0">
                <a:solidFill>
                  <a:srgbClr val="002060"/>
                </a:solidFill>
                <a:latin typeface="Times New Roman" panose="02020603050405020304" pitchFamily="18" charset="0"/>
                <a:cs typeface="Times New Roman" panose="02020603050405020304" pitchFamily="18" charset="0"/>
              </a:rPr>
              <a:t>findings are valuable for the field of process control industries, as they demonstrate the potential for effective control of liquid levels in nonlinear tank systems.</a:t>
            </a:r>
            <a:endParaRPr lang="en-IN" dirty="0">
              <a:solidFill>
                <a:srgbClr val="002060"/>
              </a:solidFill>
              <a:latin typeface="Times New Roman" panose="02020603050405020304" pitchFamily="18" charset="0"/>
              <a:cs typeface="Times New Roman" panose="02020603050405020304" pitchFamily="18" charset="0"/>
            </a:endParaRPr>
          </a:p>
          <a:p>
            <a:pPr marL="0" indent="0">
              <a:buNone/>
            </a:pP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81905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sz="2000" dirty="0">
                <a:solidFill>
                  <a:srgbClr val="002060"/>
                </a:solidFill>
                <a:latin typeface="Times New Roman" panose="02020603050405020304" pitchFamily="18" charset="0"/>
                <a:cs typeface="Times New Roman" panose="02020603050405020304" pitchFamily="18" charset="0"/>
              </a:rPr>
              <a:t>In the field of process industries, it became a very challenging problem to control the inlet flow of liquid and maintain a desired level of liquid at a constant value in a tank. </a:t>
            </a:r>
            <a:endParaRPr lang="en-US" sz="2000" dirty="0" smtClean="0">
              <a:solidFill>
                <a:srgbClr val="002060"/>
              </a:solidFill>
              <a:latin typeface="Times New Roman" panose="02020603050405020304" pitchFamily="18" charset="0"/>
              <a:cs typeface="Times New Roman" panose="02020603050405020304" pitchFamily="18" charset="0"/>
            </a:endParaRPr>
          </a:p>
          <a:p>
            <a:r>
              <a:rPr lang="en-US" sz="2000" dirty="0" smtClean="0">
                <a:solidFill>
                  <a:srgbClr val="002060"/>
                </a:solidFill>
                <a:latin typeface="Times New Roman" panose="02020603050405020304" pitchFamily="18" charset="0"/>
                <a:cs typeface="Times New Roman" panose="02020603050405020304" pitchFamily="18" charset="0"/>
              </a:rPr>
              <a:t>In </a:t>
            </a:r>
            <a:r>
              <a:rPr lang="en-US" sz="2000" dirty="0">
                <a:solidFill>
                  <a:srgbClr val="002060"/>
                </a:solidFill>
                <a:latin typeface="Times New Roman" panose="02020603050405020304" pitchFamily="18" charset="0"/>
                <a:cs typeface="Times New Roman" panose="02020603050405020304" pitchFamily="18" charset="0"/>
              </a:rPr>
              <a:t>this paper, the discussion has been done on the procedure of designing a controller for a conical tank-level system. </a:t>
            </a:r>
            <a:endParaRPr lang="en-US" sz="2000" dirty="0" smtClean="0">
              <a:solidFill>
                <a:srgbClr val="002060"/>
              </a:solidFill>
              <a:latin typeface="Times New Roman" panose="02020603050405020304" pitchFamily="18" charset="0"/>
              <a:cs typeface="Times New Roman" panose="02020603050405020304" pitchFamily="18" charset="0"/>
            </a:endParaRPr>
          </a:p>
          <a:p>
            <a:r>
              <a:rPr lang="en-US" sz="2000" dirty="0" smtClean="0">
                <a:solidFill>
                  <a:srgbClr val="002060"/>
                </a:solidFill>
                <a:latin typeface="Times New Roman" panose="02020603050405020304" pitchFamily="18" charset="0"/>
                <a:cs typeface="Times New Roman" panose="02020603050405020304" pitchFamily="18" charset="0"/>
              </a:rPr>
              <a:t>The </a:t>
            </a:r>
            <a:r>
              <a:rPr lang="en-US" sz="2000" dirty="0">
                <a:solidFill>
                  <a:srgbClr val="002060"/>
                </a:solidFill>
                <a:latin typeface="Times New Roman" panose="02020603050405020304" pitchFamily="18" charset="0"/>
                <a:cs typeface="Times New Roman" panose="02020603050405020304" pitchFamily="18" charset="0"/>
              </a:rPr>
              <a:t>modeling for a conical tank system is a little bit more complex than other linear tank systems (e.g. cubical, cylindrical, etc.) due to the change of its cross-sectional area from the bottom to top but it provides complete drainage as a result of it. </a:t>
            </a:r>
            <a:endParaRPr lang="en-US" sz="2000" dirty="0" smtClean="0">
              <a:solidFill>
                <a:srgbClr val="002060"/>
              </a:solidFill>
              <a:latin typeface="Times New Roman" panose="02020603050405020304" pitchFamily="18" charset="0"/>
              <a:cs typeface="Times New Roman" panose="02020603050405020304" pitchFamily="18" charset="0"/>
            </a:endParaRPr>
          </a:p>
          <a:p>
            <a:r>
              <a:rPr lang="en-US" sz="2000" dirty="0">
                <a:solidFill>
                  <a:srgbClr val="002060"/>
                </a:solidFill>
                <a:latin typeface="Times New Roman" panose="02020603050405020304" pitchFamily="18" charset="0"/>
                <a:cs typeface="Times New Roman" panose="02020603050405020304" pitchFamily="18" charset="0"/>
              </a:rPr>
              <a:t>T</a:t>
            </a:r>
            <a:r>
              <a:rPr lang="en-US" sz="2000" dirty="0" smtClean="0">
                <a:solidFill>
                  <a:srgbClr val="002060"/>
                </a:solidFill>
                <a:latin typeface="Times New Roman" panose="02020603050405020304" pitchFamily="18" charset="0"/>
                <a:cs typeface="Times New Roman" panose="02020603050405020304" pitchFamily="18" charset="0"/>
              </a:rPr>
              <a:t>he </a:t>
            </a:r>
            <a:r>
              <a:rPr lang="en-US" sz="2000" dirty="0">
                <a:solidFill>
                  <a:srgbClr val="002060"/>
                </a:solidFill>
                <a:latin typeface="Times New Roman" panose="02020603050405020304" pitchFamily="18" charset="0"/>
                <a:cs typeface="Times New Roman" panose="02020603050405020304" pitchFamily="18" charset="0"/>
              </a:rPr>
              <a:t>feed-forward back-propagation neural network is used to implement the architecture of the controller and </a:t>
            </a:r>
            <a:r>
              <a:rPr lang="en-US" sz="2000" dirty="0" smtClean="0">
                <a:solidFill>
                  <a:srgbClr val="002060"/>
                </a:solidFill>
                <a:latin typeface="Times New Roman" panose="02020603050405020304" pitchFamily="18" charset="0"/>
                <a:cs typeface="Times New Roman" panose="02020603050405020304" pitchFamily="18" charset="0"/>
              </a:rPr>
              <a:t>it is observed that the controller </a:t>
            </a:r>
            <a:r>
              <a:rPr lang="en-US" sz="2000" dirty="0">
                <a:solidFill>
                  <a:srgbClr val="002060"/>
                </a:solidFill>
                <a:latin typeface="Times New Roman" panose="02020603050405020304" pitchFamily="18" charset="0"/>
                <a:cs typeface="Times New Roman" panose="02020603050405020304" pitchFamily="18" charset="0"/>
              </a:rPr>
              <a:t>provides good results while performing the servo and regulatory response of the system</a:t>
            </a:r>
            <a:r>
              <a:rPr lang="en-US" dirty="0">
                <a:solidFill>
                  <a:srgbClr val="002060"/>
                </a:solidFill>
                <a:latin typeface="Times New Roman" panose="02020603050405020304" pitchFamily="18" charset="0"/>
                <a:cs typeface="Times New Roman" panose="02020603050405020304" pitchFamily="18" charset="0"/>
              </a:rPr>
              <a:t>. </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0997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9936" t="31854" r="19438" b="18043"/>
          <a:stretch/>
        </p:blipFill>
        <p:spPr>
          <a:xfrm>
            <a:off x="4686919" y="1270000"/>
            <a:ext cx="4654022" cy="4280794"/>
          </a:xfrm>
          <a:prstGeom prst="rect">
            <a:avLst/>
          </a:prstGeom>
        </p:spPr>
      </p:pic>
      <p:sp>
        <p:nvSpPr>
          <p:cNvPr id="5" name="Title 4"/>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Conical Tank Level System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normAutofit/>
          </a:bodyPr>
          <a:lstStyle/>
          <a:p>
            <a:r>
              <a:rPr lang="en-US" dirty="0">
                <a:solidFill>
                  <a:srgbClr val="002060"/>
                </a:solidFill>
                <a:latin typeface="Times New Roman" panose="02020603050405020304" pitchFamily="18" charset="0"/>
                <a:cs typeface="Times New Roman" panose="02020603050405020304" pitchFamily="18" charset="0"/>
              </a:rPr>
              <a:t>A conical tank level system is considered here for the research work because this is a highly nonlinear process with varying cross-sectional area where its area gets steeper towards the end for the guaranteed drainage of fluids </a:t>
            </a:r>
            <a:r>
              <a:rPr lang="en-US" dirty="0" smtClean="0">
                <a:solidFill>
                  <a:srgbClr val="002060"/>
                </a:solidFill>
                <a:latin typeface="Times New Roman" panose="02020603050405020304" pitchFamily="18" charset="0"/>
                <a:cs typeface="Times New Roman" panose="02020603050405020304" pitchFamily="18" charset="0"/>
              </a:rPr>
              <a:t>in </a:t>
            </a:r>
            <a:r>
              <a:rPr lang="en-US" dirty="0">
                <a:solidFill>
                  <a:srgbClr val="002060"/>
                </a:solidFill>
                <a:latin typeface="Times New Roman" panose="02020603050405020304" pitchFamily="18" charset="0"/>
                <a:cs typeface="Times New Roman" panose="02020603050405020304" pitchFamily="18" charset="0"/>
              </a:rPr>
              <a:t>chemical industries</a:t>
            </a:r>
            <a:r>
              <a:rPr lang="en-US" dirty="0" smtClean="0">
                <a:solidFill>
                  <a:srgbClr val="002060"/>
                </a:solidFill>
                <a:latin typeface="Times New Roman" panose="02020603050405020304" pitchFamily="18" charset="0"/>
                <a:cs typeface="Times New Roman" panose="02020603050405020304" pitchFamily="18" charset="0"/>
              </a:rPr>
              <a:t>.</a:t>
            </a:r>
          </a:p>
          <a:p>
            <a:r>
              <a:rPr lang="en-US" dirty="0">
                <a:solidFill>
                  <a:srgbClr val="002060"/>
                </a:solidFill>
                <a:latin typeface="Times New Roman" panose="02020603050405020304" pitchFamily="18" charset="0"/>
                <a:cs typeface="Times New Roman" panose="02020603050405020304" pitchFamily="18" charset="0"/>
              </a:rPr>
              <a:t>Conical tanks find wide applications in process industries such as food processing industries, petrochemical industries, and sewage and wastewater treatment industries.</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729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Mathematical Modelling</a:t>
            </a:r>
            <a:endParaRPr lang="en-IN" dirty="0">
              <a:latin typeface="Times New Roman" panose="02020603050405020304" pitchFamily="18" charset="0"/>
              <a:cs typeface="Times New Roman" panose="02020603050405020304" pitchFamily="18" charset="0"/>
            </a:endParaRPr>
          </a:p>
        </p:txBody>
      </p:sp>
      <p:pic>
        <p:nvPicPr>
          <p:cNvPr id="12" name="Content Placeholder 11"/>
          <p:cNvPicPr>
            <a:picLocks noGrp="1" noChangeAspect="1"/>
          </p:cNvPicPr>
          <p:nvPr>
            <p:ph idx="1"/>
          </p:nvPr>
        </p:nvPicPr>
        <p:blipFill rotWithShape="1">
          <a:blip r:embed="rId2">
            <a:extLst>
              <a:ext uri="{28A0092B-C50C-407E-A947-70E740481C1C}">
                <a14:useLocalDpi xmlns:a14="http://schemas.microsoft.com/office/drawing/2010/main" val="0"/>
              </a:ext>
            </a:extLst>
          </a:blip>
          <a:srcRect l="31463" t="13352" r="31974" b="7015"/>
          <a:stretch/>
        </p:blipFill>
        <p:spPr>
          <a:xfrm>
            <a:off x="978793" y="1287887"/>
            <a:ext cx="7972023" cy="5185348"/>
          </a:xfrm>
        </p:spPr>
      </p:pic>
    </p:spTree>
    <p:extLst>
      <p:ext uri="{BB962C8B-B14F-4D97-AF65-F5344CB8AC3E}">
        <p14:creationId xmlns:p14="http://schemas.microsoft.com/office/powerpoint/2010/main" val="39782527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2808" t="22310" r="10520" b="9006"/>
          <a:stretch/>
        </p:blipFill>
        <p:spPr>
          <a:xfrm>
            <a:off x="346570" y="502277"/>
            <a:ext cx="8924313" cy="5164428"/>
          </a:xfrm>
        </p:spPr>
      </p:pic>
    </p:spTree>
    <p:extLst>
      <p:ext uri="{BB962C8B-B14F-4D97-AF65-F5344CB8AC3E}">
        <p14:creationId xmlns:p14="http://schemas.microsoft.com/office/powerpoint/2010/main" val="31279197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24560" t="48524" r="20594" b="11660"/>
          <a:stretch/>
        </p:blipFill>
        <p:spPr>
          <a:xfrm>
            <a:off x="329054" y="1571222"/>
            <a:ext cx="9024227" cy="3683358"/>
          </a:xfrm>
        </p:spPr>
      </p:pic>
    </p:spTree>
    <p:extLst>
      <p:ext uri="{BB962C8B-B14F-4D97-AF65-F5344CB8AC3E}">
        <p14:creationId xmlns:p14="http://schemas.microsoft.com/office/powerpoint/2010/main" val="20533145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l="48878" t="42636" r="17576" b="34920"/>
          <a:stretch/>
        </p:blipFill>
        <p:spPr>
          <a:xfrm>
            <a:off x="5151549" y="2704563"/>
            <a:ext cx="4468969" cy="2382592"/>
          </a:xfrm>
        </p:spPr>
      </p:pic>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Conventional PI Control Scheme</a:t>
            </a:r>
            <a:endParaRPr lang="en-IN"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1"/>
          </p:nvPr>
        </p:nvSpPr>
        <p:spPr/>
        <p:txBody>
          <a:bodyPr>
            <a:normAutofit lnSpcReduction="10000"/>
          </a:bodyPr>
          <a:lstStyle/>
          <a:p>
            <a:r>
              <a:rPr lang="en-US" dirty="0" smtClean="0">
                <a:solidFill>
                  <a:srgbClr val="002060"/>
                </a:solidFill>
                <a:latin typeface="Times New Roman" panose="02020603050405020304" pitchFamily="18" charset="0"/>
                <a:cs typeface="Times New Roman" panose="02020603050405020304" pitchFamily="18" charset="0"/>
              </a:rPr>
              <a:t>The objective is </a:t>
            </a:r>
            <a:r>
              <a:rPr lang="en-US" dirty="0">
                <a:solidFill>
                  <a:srgbClr val="002060"/>
                </a:solidFill>
                <a:latin typeface="Times New Roman" panose="02020603050405020304" pitchFamily="18" charset="0"/>
                <a:cs typeface="Times New Roman" panose="02020603050405020304" pitchFamily="18" charset="0"/>
              </a:rPr>
              <a:t>to calculate an error value as the difference between a measured process variable and a desired set point. This error value is used as the input to the PI controller and the process input (i.e. the inlet flow of the liquid) is used as the output of </a:t>
            </a:r>
            <a:r>
              <a:rPr lang="en-US" dirty="0" smtClean="0">
                <a:solidFill>
                  <a:srgbClr val="002060"/>
                </a:solidFill>
                <a:latin typeface="Times New Roman" panose="02020603050405020304" pitchFamily="18" charset="0"/>
                <a:cs typeface="Times New Roman" panose="02020603050405020304" pitchFamily="18" charset="0"/>
              </a:rPr>
              <a:t>the controller.</a:t>
            </a:r>
          </a:p>
          <a:p>
            <a:r>
              <a:rPr lang="en-US" dirty="0">
                <a:solidFill>
                  <a:srgbClr val="002060"/>
                </a:solidFill>
                <a:latin typeface="Times New Roman" panose="02020603050405020304" pitchFamily="18" charset="0"/>
                <a:cs typeface="Times New Roman" panose="02020603050405020304" pitchFamily="18" charset="0"/>
              </a:rPr>
              <a:t>Ziegler and Nichols method is used here to tune the controller parameters (i.e. the proportional gain, K</a:t>
            </a:r>
            <a:r>
              <a:rPr lang="en-US" baseline="-25000" dirty="0">
                <a:solidFill>
                  <a:srgbClr val="002060"/>
                </a:solidFill>
                <a:latin typeface="Times New Roman" panose="02020603050405020304" pitchFamily="18" charset="0"/>
                <a:cs typeface="Times New Roman" panose="02020603050405020304" pitchFamily="18" charset="0"/>
              </a:rPr>
              <a:t>p,</a:t>
            </a:r>
            <a:r>
              <a:rPr lang="en-US" dirty="0">
                <a:solidFill>
                  <a:srgbClr val="002060"/>
                </a:solidFill>
                <a:latin typeface="Times New Roman" panose="02020603050405020304" pitchFamily="18" charset="0"/>
                <a:cs typeface="Times New Roman" panose="02020603050405020304" pitchFamily="18" charset="0"/>
              </a:rPr>
              <a:t> and the integral gain, K</a:t>
            </a:r>
            <a:r>
              <a:rPr lang="en-US" baseline="-25000" dirty="0">
                <a:solidFill>
                  <a:srgbClr val="002060"/>
                </a:solidFill>
                <a:latin typeface="Times New Roman" panose="02020603050405020304" pitchFamily="18" charset="0"/>
                <a:cs typeface="Times New Roman" panose="02020603050405020304" pitchFamily="18" charset="0"/>
              </a:rPr>
              <a:t>i</a:t>
            </a:r>
            <a:r>
              <a:rPr lang="en-US" dirty="0">
                <a:solidFill>
                  <a:srgbClr val="002060"/>
                </a:solidFill>
                <a:latin typeface="Times New Roman" panose="02020603050405020304" pitchFamily="18" charset="0"/>
                <a:cs typeface="Times New Roman" panose="02020603050405020304" pitchFamily="18" charset="0"/>
              </a:rPr>
              <a:t>), and the parameters are found as K</a:t>
            </a:r>
            <a:r>
              <a:rPr lang="en-US" baseline="-25000" dirty="0">
                <a:solidFill>
                  <a:srgbClr val="002060"/>
                </a:solidFill>
                <a:latin typeface="Times New Roman" panose="02020603050405020304" pitchFamily="18" charset="0"/>
                <a:cs typeface="Times New Roman" panose="02020603050405020304" pitchFamily="18" charset="0"/>
              </a:rPr>
              <a:t>p</a:t>
            </a:r>
            <a:r>
              <a:rPr lang="en-US" dirty="0">
                <a:solidFill>
                  <a:srgbClr val="002060"/>
                </a:solidFill>
                <a:latin typeface="Times New Roman" panose="02020603050405020304" pitchFamily="18" charset="0"/>
                <a:cs typeface="Times New Roman" panose="02020603050405020304" pitchFamily="18" charset="0"/>
              </a:rPr>
              <a:t> = 1.3950, and K</a:t>
            </a:r>
            <a:r>
              <a:rPr lang="en-US" baseline="-25000" dirty="0">
                <a:solidFill>
                  <a:srgbClr val="002060"/>
                </a:solidFill>
                <a:latin typeface="Times New Roman" panose="02020603050405020304" pitchFamily="18" charset="0"/>
                <a:cs typeface="Times New Roman" panose="02020603050405020304" pitchFamily="18" charset="0"/>
              </a:rPr>
              <a:t>i</a:t>
            </a:r>
            <a:r>
              <a:rPr lang="en-US" dirty="0">
                <a:solidFill>
                  <a:srgbClr val="002060"/>
                </a:solidFill>
                <a:latin typeface="Times New Roman" panose="02020603050405020304" pitchFamily="18" charset="0"/>
                <a:cs typeface="Times New Roman" panose="02020603050405020304" pitchFamily="18" charset="0"/>
              </a:rPr>
              <a:t> = 0.0042</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84400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Reference Model Response</a:t>
            </a:r>
            <a:endParaRPr lang="en-IN"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23768" t="24265" r="21749" b="19594"/>
          <a:stretch/>
        </p:blipFill>
        <p:spPr>
          <a:xfrm>
            <a:off x="397263" y="1249251"/>
            <a:ext cx="8203145" cy="4752304"/>
          </a:xfrm>
        </p:spPr>
      </p:pic>
    </p:spTree>
    <p:extLst>
      <p:ext uri="{BB962C8B-B14F-4D97-AF65-F5344CB8AC3E}">
        <p14:creationId xmlns:p14="http://schemas.microsoft.com/office/powerpoint/2010/main" val="133567872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96</TotalTime>
  <Words>1042</Words>
  <Application>Microsoft Office PowerPoint</Application>
  <PresentationFormat>Widescreen</PresentationFormat>
  <Paragraphs>48</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Times New Roman</vt:lpstr>
      <vt:lpstr>Trebuchet MS</vt:lpstr>
      <vt:lpstr>Wingdings</vt:lpstr>
      <vt:lpstr>Wingdings 3</vt:lpstr>
      <vt:lpstr>Facet</vt:lpstr>
      <vt:lpstr>Design and Implementation of a Neural Network based Controller on the Benchmark of Conical Tank Level System </vt:lpstr>
      <vt:lpstr>Contents</vt:lpstr>
      <vt:lpstr>Introduction</vt:lpstr>
      <vt:lpstr>Conical Tank Level System</vt:lpstr>
      <vt:lpstr>Mathematical Modelling</vt:lpstr>
      <vt:lpstr>PowerPoint Presentation</vt:lpstr>
      <vt:lpstr>PowerPoint Presentation</vt:lpstr>
      <vt:lpstr>Conventional PI Control Scheme</vt:lpstr>
      <vt:lpstr>Reference Model Response</vt:lpstr>
      <vt:lpstr>Proposed Neural Network Control Scheme</vt:lpstr>
      <vt:lpstr>PowerPoint Presentation</vt:lpstr>
      <vt:lpstr>Servo Response</vt:lpstr>
      <vt:lpstr>PowerPoint Presentation</vt:lpstr>
      <vt:lpstr>PowerPoint Presentation</vt:lpstr>
      <vt:lpstr>PowerPoint Presentation</vt:lpstr>
      <vt:lpstr>Regulatory Response</vt:lpstr>
      <vt:lpstr>PowerPoint Presentation</vt:lpstr>
      <vt:lpstr>PowerPoint Presentation</vt:lpstr>
      <vt:lpstr>PowerPoint Presentation</vt:lpstr>
      <vt:lpstr>Parametric Uncertainty</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of a Neural Network based Controller on the Benchmark of Conical Tank Level System</dc:title>
  <dc:creator>Microsoft account</dc:creator>
  <cp:lastModifiedBy>Microsoft account</cp:lastModifiedBy>
  <cp:revision>11</cp:revision>
  <dcterms:created xsi:type="dcterms:W3CDTF">2023-05-11T18:18:42Z</dcterms:created>
  <dcterms:modified xsi:type="dcterms:W3CDTF">2024-04-30T07:57:55Z</dcterms:modified>
</cp:coreProperties>
</file>