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47"/>
  </p:notesMasterIdLst>
  <p:sldIdLst>
    <p:sldId id="256" r:id="rId2"/>
    <p:sldId id="417" r:id="rId3"/>
    <p:sldId id="419" r:id="rId4"/>
    <p:sldId id="330" r:id="rId5"/>
    <p:sldId id="288" r:id="rId6"/>
    <p:sldId id="418" r:id="rId7"/>
    <p:sldId id="420" r:id="rId8"/>
    <p:sldId id="292" r:id="rId9"/>
    <p:sldId id="293" r:id="rId10"/>
    <p:sldId id="421" r:id="rId11"/>
    <p:sldId id="422" r:id="rId12"/>
    <p:sldId id="423" r:id="rId13"/>
    <p:sldId id="295" r:id="rId14"/>
    <p:sldId id="424" r:id="rId15"/>
    <p:sldId id="425" r:id="rId16"/>
    <p:sldId id="426" r:id="rId17"/>
    <p:sldId id="427" r:id="rId18"/>
    <p:sldId id="428" r:id="rId19"/>
    <p:sldId id="429" r:id="rId20"/>
    <p:sldId id="430" r:id="rId21"/>
    <p:sldId id="431" r:id="rId22"/>
    <p:sldId id="432" r:id="rId23"/>
    <p:sldId id="433" r:id="rId24"/>
    <p:sldId id="434" r:id="rId25"/>
    <p:sldId id="435" r:id="rId26"/>
    <p:sldId id="436" r:id="rId27"/>
    <p:sldId id="437" r:id="rId28"/>
    <p:sldId id="438" r:id="rId29"/>
    <p:sldId id="439" r:id="rId30"/>
    <p:sldId id="440" r:id="rId31"/>
    <p:sldId id="441" r:id="rId32"/>
    <p:sldId id="442" r:id="rId33"/>
    <p:sldId id="443" r:id="rId34"/>
    <p:sldId id="444" r:id="rId35"/>
    <p:sldId id="445" r:id="rId36"/>
    <p:sldId id="446" r:id="rId37"/>
    <p:sldId id="447" r:id="rId38"/>
    <p:sldId id="448" r:id="rId39"/>
    <p:sldId id="449" r:id="rId40"/>
    <p:sldId id="450" r:id="rId41"/>
    <p:sldId id="451" r:id="rId42"/>
    <p:sldId id="452" r:id="rId43"/>
    <p:sldId id="453" r:id="rId44"/>
    <p:sldId id="454" r:id="rId45"/>
    <p:sldId id="455" r:id="rId46"/>
  </p:sldIdLst>
  <p:sldSz cx="9144000" cy="5143500" type="screen16x9"/>
  <p:notesSz cx="6858000" cy="9144000"/>
  <p:embeddedFontLst>
    <p:embeddedFont>
      <p:font typeface="Barlow Light" panose="00000400000000000000" pitchFamily="2" charset="0"/>
      <p:regular r:id="rId48"/>
      <p:bold r:id="rId49"/>
      <p:italic r:id="rId50"/>
      <p:boldItalic r:id="rId51"/>
    </p:embeddedFont>
    <p:embeddedFont>
      <p:font typeface="Barlow SemiBold" panose="00000700000000000000" pitchFamily="2" charset="0"/>
      <p:regular r:id="rId52"/>
      <p:bold r:id="rId53"/>
      <p:italic r:id="rId54"/>
      <p:boldItalic r:id="rId55"/>
    </p:embeddedFont>
    <p:embeddedFont>
      <p:font typeface="Cambria Math" panose="02040503050406030204" pitchFamily="18" charset="0"/>
      <p:regular r:id="rId56"/>
    </p:embeddedFont>
    <p:embeddedFont>
      <p:font typeface="Palatino Linotype" panose="02040502050505030304" pitchFamily="18" charset="0"/>
      <p:regular r:id="rId57"/>
      <p:bold r:id="rId58"/>
      <p:italic r:id="rId59"/>
      <p:boldItalic r:id="rId6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7AEECF4-432E-4D26-AA6D-92A1E89D1F9B}">
  <a:tblStyle styleId="{D7AEECF4-432E-4D26-AA6D-92A1E89D1F9B}"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8EC20E35-A176-4012-BC5E-935CFFF8708E}" styleName="Style moyen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E25E649-3F16-4E02-A733-19D2CDBF48F0}" styleName="Style moyen 3 - Accentuation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EB9631B5-78F2-41C9-869B-9F39066F8104}" styleName="Style moyen 3 - Accentuation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85BE263C-DBD7-4A20-BB59-AAB30ACAA65A}" styleName="Style moyen 3 - Accentuation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344D84-9AFB-497E-A393-DC336BA19D2E}" styleName="Style moyen 3 - Accentuation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2D5ABB26-0587-4C30-8999-92F81FD0307C}" styleName="Aucun style, aucune grille">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012ECD-51FC-41F1-AA8D-1B2483CD663E}" styleName="Style léger 2 - Accentuation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E9639D4-E3E2-4D34-9284-5A2195B3D0D7}" styleName="Style clair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17292A2E-F333-43FB-9621-5CBBE7FDCDCB}" styleName="Style léger 2 - Accentuation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0" d="100"/>
          <a:sy n="90" d="100"/>
        </p:scale>
        <p:origin x="816" y="66"/>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font" Target="fonts/font3.fntdata"/><Relationship Id="rId55" Type="http://schemas.openxmlformats.org/officeDocument/2006/relationships/font" Target="fonts/font8.fntdata"/><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6.fntdata"/><Relationship Id="rId58" Type="http://schemas.openxmlformats.org/officeDocument/2006/relationships/font" Target="fonts/font11.fntdata"/><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1.fntdata"/><Relationship Id="rId56" Type="http://schemas.openxmlformats.org/officeDocument/2006/relationships/font" Target="fonts/font9.fntdata"/><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font" Target="fonts/font4.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12.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7.fntdata"/><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2.fntdata"/><Relationship Id="rId57" Type="http://schemas.openxmlformats.org/officeDocument/2006/relationships/font" Target="fonts/font10.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5.fntdata"/><Relationship Id="rId60" Type="http://schemas.openxmlformats.org/officeDocument/2006/relationships/font" Target="fonts/font13.fntdata"/><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2"/>
        <p:cNvGrpSpPr/>
        <p:nvPr/>
      </p:nvGrpSpPr>
      <p:grpSpPr>
        <a:xfrm>
          <a:off x="0" y="0"/>
          <a:ext cx="0" cy="0"/>
          <a:chOff x="0" y="0"/>
          <a:chExt cx="0" cy="0"/>
        </a:xfrm>
      </p:grpSpPr>
      <p:sp>
        <p:nvSpPr>
          <p:cNvPr id="513" name="Google Shape;513;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4" name="Google Shape;514;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6"/>
        <p:cNvGrpSpPr/>
        <p:nvPr/>
      </p:nvGrpSpPr>
      <p:grpSpPr>
        <a:xfrm>
          <a:off x="0" y="0"/>
          <a:ext cx="0" cy="0"/>
          <a:chOff x="0" y="0"/>
          <a:chExt cx="0" cy="0"/>
        </a:xfrm>
      </p:grpSpPr>
      <p:sp>
        <p:nvSpPr>
          <p:cNvPr id="547" name="Google Shape;54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8" name="Google Shape;54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519380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6"/>
        <p:cNvGrpSpPr/>
        <p:nvPr/>
      </p:nvGrpSpPr>
      <p:grpSpPr>
        <a:xfrm>
          <a:off x="0" y="0"/>
          <a:ext cx="0" cy="0"/>
          <a:chOff x="0" y="0"/>
          <a:chExt cx="0" cy="0"/>
        </a:xfrm>
      </p:grpSpPr>
      <p:sp>
        <p:nvSpPr>
          <p:cNvPr id="547" name="Google Shape;54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8" name="Google Shape;54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650692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6"/>
        <p:cNvGrpSpPr/>
        <p:nvPr/>
      </p:nvGrpSpPr>
      <p:grpSpPr>
        <a:xfrm>
          <a:off x="0" y="0"/>
          <a:ext cx="0" cy="0"/>
          <a:chOff x="0" y="0"/>
          <a:chExt cx="0" cy="0"/>
        </a:xfrm>
      </p:grpSpPr>
      <p:sp>
        <p:nvSpPr>
          <p:cNvPr id="547" name="Google Shape;54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8" name="Google Shape;54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087984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6"/>
        <p:cNvGrpSpPr/>
        <p:nvPr/>
      </p:nvGrpSpPr>
      <p:grpSpPr>
        <a:xfrm>
          <a:off x="0" y="0"/>
          <a:ext cx="0" cy="0"/>
          <a:chOff x="0" y="0"/>
          <a:chExt cx="0" cy="0"/>
        </a:xfrm>
      </p:grpSpPr>
      <p:sp>
        <p:nvSpPr>
          <p:cNvPr id="547" name="Google Shape;54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8" name="Google Shape;54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191464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6"/>
        <p:cNvGrpSpPr/>
        <p:nvPr/>
      </p:nvGrpSpPr>
      <p:grpSpPr>
        <a:xfrm>
          <a:off x="0" y="0"/>
          <a:ext cx="0" cy="0"/>
          <a:chOff x="0" y="0"/>
          <a:chExt cx="0" cy="0"/>
        </a:xfrm>
      </p:grpSpPr>
      <p:sp>
        <p:nvSpPr>
          <p:cNvPr id="547" name="Google Shape;54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8" name="Google Shape;54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278004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6"/>
        <p:cNvGrpSpPr/>
        <p:nvPr/>
      </p:nvGrpSpPr>
      <p:grpSpPr>
        <a:xfrm>
          <a:off x="0" y="0"/>
          <a:ext cx="0" cy="0"/>
          <a:chOff x="0" y="0"/>
          <a:chExt cx="0" cy="0"/>
        </a:xfrm>
      </p:grpSpPr>
      <p:sp>
        <p:nvSpPr>
          <p:cNvPr id="547" name="Google Shape;54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8" name="Google Shape;54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65784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6"/>
        <p:cNvGrpSpPr/>
        <p:nvPr/>
      </p:nvGrpSpPr>
      <p:grpSpPr>
        <a:xfrm>
          <a:off x="0" y="0"/>
          <a:ext cx="0" cy="0"/>
          <a:chOff x="0" y="0"/>
          <a:chExt cx="0" cy="0"/>
        </a:xfrm>
      </p:grpSpPr>
      <p:sp>
        <p:nvSpPr>
          <p:cNvPr id="547" name="Google Shape;54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8" name="Google Shape;54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654440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6"/>
        <p:cNvGrpSpPr/>
        <p:nvPr/>
      </p:nvGrpSpPr>
      <p:grpSpPr>
        <a:xfrm>
          <a:off x="0" y="0"/>
          <a:ext cx="0" cy="0"/>
          <a:chOff x="0" y="0"/>
          <a:chExt cx="0" cy="0"/>
        </a:xfrm>
      </p:grpSpPr>
      <p:sp>
        <p:nvSpPr>
          <p:cNvPr id="547" name="Google Shape;54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8" name="Google Shape;54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9266295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6"/>
        <p:cNvGrpSpPr/>
        <p:nvPr/>
      </p:nvGrpSpPr>
      <p:grpSpPr>
        <a:xfrm>
          <a:off x="0" y="0"/>
          <a:ext cx="0" cy="0"/>
          <a:chOff x="0" y="0"/>
          <a:chExt cx="0" cy="0"/>
        </a:xfrm>
      </p:grpSpPr>
      <p:sp>
        <p:nvSpPr>
          <p:cNvPr id="547" name="Google Shape;54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8" name="Google Shape;54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0049576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6"/>
        <p:cNvGrpSpPr/>
        <p:nvPr/>
      </p:nvGrpSpPr>
      <p:grpSpPr>
        <a:xfrm>
          <a:off x="0" y="0"/>
          <a:ext cx="0" cy="0"/>
          <a:chOff x="0" y="0"/>
          <a:chExt cx="0" cy="0"/>
        </a:xfrm>
      </p:grpSpPr>
      <p:sp>
        <p:nvSpPr>
          <p:cNvPr id="547" name="Google Shape;54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8" name="Google Shape;54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588142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6"/>
        <p:cNvGrpSpPr/>
        <p:nvPr/>
      </p:nvGrpSpPr>
      <p:grpSpPr>
        <a:xfrm>
          <a:off x="0" y="0"/>
          <a:ext cx="0" cy="0"/>
          <a:chOff x="0" y="0"/>
          <a:chExt cx="0" cy="0"/>
        </a:xfrm>
      </p:grpSpPr>
      <p:sp>
        <p:nvSpPr>
          <p:cNvPr id="547" name="Google Shape;54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8" name="Google Shape;54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1735539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6"/>
        <p:cNvGrpSpPr/>
        <p:nvPr/>
      </p:nvGrpSpPr>
      <p:grpSpPr>
        <a:xfrm>
          <a:off x="0" y="0"/>
          <a:ext cx="0" cy="0"/>
          <a:chOff x="0" y="0"/>
          <a:chExt cx="0" cy="0"/>
        </a:xfrm>
      </p:grpSpPr>
      <p:sp>
        <p:nvSpPr>
          <p:cNvPr id="547" name="Google Shape;54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8" name="Google Shape;54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2275594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6"/>
        <p:cNvGrpSpPr/>
        <p:nvPr/>
      </p:nvGrpSpPr>
      <p:grpSpPr>
        <a:xfrm>
          <a:off x="0" y="0"/>
          <a:ext cx="0" cy="0"/>
          <a:chOff x="0" y="0"/>
          <a:chExt cx="0" cy="0"/>
        </a:xfrm>
      </p:grpSpPr>
      <p:sp>
        <p:nvSpPr>
          <p:cNvPr id="547" name="Google Shape;54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8" name="Google Shape;54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6331750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6"/>
        <p:cNvGrpSpPr/>
        <p:nvPr/>
      </p:nvGrpSpPr>
      <p:grpSpPr>
        <a:xfrm>
          <a:off x="0" y="0"/>
          <a:ext cx="0" cy="0"/>
          <a:chOff x="0" y="0"/>
          <a:chExt cx="0" cy="0"/>
        </a:xfrm>
      </p:grpSpPr>
      <p:sp>
        <p:nvSpPr>
          <p:cNvPr id="547" name="Google Shape;54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8" name="Google Shape;54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4689963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6"/>
        <p:cNvGrpSpPr/>
        <p:nvPr/>
      </p:nvGrpSpPr>
      <p:grpSpPr>
        <a:xfrm>
          <a:off x="0" y="0"/>
          <a:ext cx="0" cy="0"/>
          <a:chOff x="0" y="0"/>
          <a:chExt cx="0" cy="0"/>
        </a:xfrm>
      </p:grpSpPr>
      <p:sp>
        <p:nvSpPr>
          <p:cNvPr id="547" name="Google Shape;54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8" name="Google Shape;54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7338162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6"/>
        <p:cNvGrpSpPr/>
        <p:nvPr/>
      </p:nvGrpSpPr>
      <p:grpSpPr>
        <a:xfrm>
          <a:off x="0" y="0"/>
          <a:ext cx="0" cy="0"/>
          <a:chOff x="0" y="0"/>
          <a:chExt cx="0" cy="0"/>
        </a:xfrm>
      </p:grpSpPr>
      <p:sp>
        <p:nvSpPr>
          <p:cNvPr id="547" name="Google Shape;54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8" name="Google Shape;54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1570239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6"/>
        <p:cNvGrpSpPr/>
        <p:nvPr/>
      </p:nvGrpSpPr>
      <p:grpSpPr>
        <a:xfrm>
          <a:off x="0" y="0"/>
          <a:ext cx="0" cy="0"/>
          <a:chOff x="0" y="0"/>
          <a:chExt cx="0" cy="0"/>
        </a:xfrm>
      </p:grpSpPr>
      <p:sp>
        <p:nvSpPr>
          <p:cNvPr id="547" name="Google Shape;54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8" name="Google Shape;54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3358701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6"/>
        <p:cNvGrpSpPr/>
        <p:nvPr/>
      </p:nvGrpSpPr>
      <p:grpSpPr>
        <a:xfrm>
          <a:off x="0" y="0"/>
          <a:ext cx="0" cy="0"/>
          <a:chOff x="0" y="0"/>
          <a:chExt cx="0" cy="0"/>
        </a:xfrm>
      </p:grpSpPr>
      <p:sp>
        <p:nvSpPr>
          <p:cNvPr id="547" name="Google Shape;54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8" name="Google Shape;54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5266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6"/>
        <p:cNvGrpSpPr/>
        <p:nvPr/>
      </p:nvGrpSpPr>
      <p:grpSpPr>
        <a:xfrm>
          <a:off x="0" y="0"/>
          <a:ext cx="0" cy="0"/>
          <a:chOff x="0" y="0"/>
          <a:chExt cx="0" cy="0"/>
        </a:xfrm>
      </p:grpSpPr>
      <p:sp>
        <p:nvSpPr>
          <p:cNvPr id="547" name="Google Shape;54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8" name="Google Shape;54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2018804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6"/>
        <p:cNvGrpSpPr/>
        <p:nvPr/>
      </p:nvGrpSpPr>
      <p:grpSpPr>
        <a:xfrm>
          <a:off x="0" y="0"/>
          <a:ext cx="0" cy="0"/>
          <a:chOff x="0" y="0"/>
          <a:chExt cx="0" cy="0"/>
        </a:xfrm>
      </p:grpSpPr>
      <p:sp>
        <p:nvSpPr>
          <p:cNvPr id="547" name="Google Shape;54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8" name="Google Shape;54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7076155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6"/>
        <p:cNvGrpSpPr/>
        <p:nvPr/>
      </p:nvGrpSpPr>
      <p:grpSpPr>
        <a:xfrm>
          <a:off x="0" y="0"/>
          <a:ext cx="0" cy="0"/>
          <a:chOff x="0" y="0"/>
          <a:chExt cx="0" cy="0"/>
        </a:xfrm>
      </p:grpSpPr>
      <p:sp>
        <p:nvSpPr>
          <p:cNvPr id="547" name="Google Shape;54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8" name="Google Shape;54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598726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6"/>
        <p:cNvGrpSpPr/>
        <p:nvPr/>
      </p:nvGrpSpPr>
      <p:grpSpPr>
        <a:xfrm>
          <a:off x="0" y="0"/>
          <a:ext cx="0" cy="0"/>
          <a:chOff x="0" y="0"/>
          <a:chExt cx="0" cy="0"/>
        </a:xfrm>
      </p:grpSpPr>
      <p:sp>
        <p:nvSpPr>
          <p:cNvPr id="547" name="Google Shape;54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8" name="Google Shape;54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8093893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6"/>
        <p:cNvGrpSpPr/>
        <p:nvPr/>
      </p:nvGrpSpPr>
      <p:grpSpPr>
        <a:xfrm>
          <a:off x="0" y="0"/>
          <a:ext cx="0" cy="0"/>
          <a:chOff x="0" y="0"/>
          <a:chExt cx="0" cy="0"/>
        </a:xfrm>
      </p:grpSpPr>
      <p:sp>
        <p:nvSpPr>
          <p:cNvPr id="547" name="Google Shape;54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8" name="Google Shape;54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3456659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6"/>
        <p:cNvGrpSpPr/>
        <p:nvPr/>
      </p:nvGrpSpPr>
      <p:grpSpPr>
        <a:xfrm>
          <a:off x="0" y="0"/>
          <a:ext cx="0" cy="0"/>
          <a:chOff x="0" y="0"/>
          <a:chExt cx="0" cy="0"/>
        </a:xfrm>
      </p:grpSpPr>
      <p:sp>
        <p:nvSpPr>
          <p:cNvPr id="547" name="Google Shape;54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8" name="Google Shape;54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6996070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6"/>
        <p:cNvGrpSpPr/>
        <p:nvPr/>
      </p:nvGrpSpPr>
      <p:grpSpPr>
        <a:xfrm>
          <a:off x="0" y="0"/>
          <a:ext cx="0" cy="0"/>
          <a:chOff x="0" y="0"/>
          <a:chExt cx="0" cy="0"/>
        </a:xfrm>
      </p:grpSpPr>
      <p:sp>
        <p:nvSpPr>
          <p:cNvPr id="547" name="Google Shape;54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8" name="Google Shape;54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940859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6"/>
        <p:cNvGrpSpPr/>
        <p:nvPr/>
      </p:nvGrpSpPr>
      <p:grpSpPr>
        <a:xfrm>
          <a:off x="0" y="0"/>
          <a:ext cx="0" cy="0"/>
          <a:chOff x="0" y="0"/>
          <a:chExt cx="0" cy="0"/>
        </a:xfrm>
      </p:grpSpPr>
      <p:sp>
        <p:nvSpPr>
          <p:cNvPr id="547" name="Google Shape;54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8" name="Google Shape;54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3425776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6"/>
        <p:cNvGrpSpPr/>
        <p:nvPr/>
      </p:nvGrpSpPr>
      <p:grpSpPr>
        <a:xfrm>
          <a:off x="0" y="0"/>
          <a:ext cx="0" cy="0"/>
          <a:chOff x="0" y="0"/>
          <a:chExt cx="0" cy="0"/>
        </a:xfrm>
      </p:grpSpPr>
      <p:sp>
        <p:nvSpPr>
          <p:cNvPr id="547" name="Google Shape;54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8" name="Google Shape;54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7292962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6"/>
        <p:cNvGrpSpPr/>
        <p:nvPr/>
      </p:nvGrpSpPr>
      <p:grpSpPr>
        <a:xfrm>
          <a:off x="0" y="0"/>
          <a:ext cx="0" cy="0"/>
          <a:chOff x="0" y="0"/>
          <a:chExt cx="0" cy="0"/>
        </a:xfrm>
      </p:grpSpPr>
      <p:sp>
        <p:nvSpPr>
          <p:cNvPr id="547" name="Google Shape;54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8" name="Google Shape;54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6024527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6"/>
        <p:cNvGrpSpPr/>
        <p:nvPr/>
      </p:nvGrpSpPr>
      <p:grpSpPr>
        <a:xfrm>
          <a:off x="0" y="0"/>
          <a:ext cx="0" cy="0"/>
          <a:chOff x="0" y="0"/>
          <a:chExt cx="0" cy="0"/>
        </a:xfrm>
      </p:grpSpPr>
      <p:sp>
        <p:nvSpPr>
          <p:cNvPr id="547" name="Google Shape;54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8" name="Google Shape;54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4890200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6"/>
        <p:cNvGrpSpPr/>
        <p:nvPr/>
      </p:nvGrpSpPr>
      <p:grpSpPr>
        <a:xfrm>
          <a:off x="0" y="0"/>
          <a:ext cx="0" cy="0"/>
          <a:chOff x="0" y="0"/>
          <a:chExt cx="0" cy="0"/>
        </a:xfrm>
      </p:grpSpPr>
      <p:sp>
        <p:nvSpPr>
          <p:cNvPr id="547" name="Google Shape;54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8" name="Google Shape;54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0791529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6"/>
        <p:cNvGrpSpPr/>
        <p:nvPr/>
      </p:nvGrpSpPr>
      <p:grpSpPr>
        <a:xfrm>
          <a:off x="0" y="0"/>
          <a:ext cx="0" cy="0"/>
          <a:chOff x="0" y="0"/>
          <a:chExt cx="0" cy="0"/>
        </a:xfrm>
      </p:grpSpPr>
      <p:sp>
        <p:nvSpPr>
          <p:cNvPr id="547" name="Google Shape;54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8" name="Google Shape;54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7887733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6"/>
        <p:cNvGrpSpPr/>
        <p:nvPr/>
      </p:nvGrpSpPr>
      <p:grpSpPr>
        <a:xfrm>
          <a:off x="0" y="0"/>
          <a:ext cx="0" cy="0"/>
          <a:chOff x="0" y="0"/>
          <a:chExt cx="0" cy="0"/>
        </a:xfrm>
      </p:grpSpPr>
      <p:sp>
        <p:nvSpPr>
          <p:cNvPr id="547" name="Google Shape;54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8" name="Google Shape;54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737346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6"/>
        <p:cNvGrpSpPr/>
        <p:nvPr/>
      </p:nvGrpSpPr>
      <p:grpSpPr>
        <a:xfrm>
          <a:off x="0" y="0"/>
          <a:ext cx="0" cy="0"/>
          <a:chOff x="0" y="0"/>
          <a:chExt cx="0" cy="0"/>
        </a:xfrm>
      </p:grpSpPr>
      <p:sp>
        <p:nvSpPr>
          <p:cNvPr id="547" name="Google Shape;54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8" name="Google Shape;54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6"/>
        <p:cNvGrpSpPr/>
        <p:nvPr/>
      </p:nvGrpSpPr>
      <p:grpSpPr>
        <a:xfrm>
          <a:off x="0" y="0"/>
          <a:ext cx="0" cy="0"/>
          <a:chOff x="0" y="0"/>
          <a:chExt cx="0" cy="0"/>
        </a:xfrm>
      </p:grpSpPr>
      <p:sp>
        <p:nvSpPr>
          <p:cNvPr id="547" name="Google Shape;54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8" name="Google Shape;54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041587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6"/>
        <p:cNvGrpSpPr/>
        <p:nvPr/>
      </p:nvGrpSpPr>
      <p:grpSpPr>
        <a:xfrm>
          <a:off x="0" y="0"/>
          <a:ext cx="0" cy="0"/>
          <a:chOff x="0" y="0"/>
          <a:chExt cx="0" cy="0"/>
        </a:xfrm>
      </p:grpSpPr>
      <p:sp>
        <p:nvSpPr>
          <p:cNvPr id="547" name="Google Shape;54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8" name="Google Shape;54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6"/>
        <p:cNvGrpSpPr/>
        <p:nvPr/>
      </p:nvGrpSpPr>
      <p:grpSpPr>
        <a:xfrm>
          <a:off x="0" y="0"/>
          <a:ext cx="0" cy="0"/>
          <a:chOff x="0" y="0"/>
          <a:chExt cx="0" cy="0"/>
        </a:xfrm>
      </p:grpSpPr>
      <p:sp>
        <p:nvSpPr>
          <p:cNvPr id="547" name="Google Shape;54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8" name="Google Shape;54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6"/>
        <p:cNvGrpSpPr/>
        <p:nvPr/>
      </p:nvGrpSpPr>
      <p:grpSpPr>
        <a:xfrm>
          <a:off x="0" y="0"/>
          <a:ext cx="0" cy="0"/>
          <a:chOff x="0" y="0"/>
          <a:chExt cx="0" cy="0"/>
        </a:xfrm>
      </p:grpSpPr>
      <p:sp>
        <p:nvSpPr>
          <p:cNvPr id="547" name="Google Shape;54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8" name="Google Shape;54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527249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6"/>
        <p:cNvGrpSpPr/>
        <p:nvPr/>
      </p:nvGrpSpPr>
      <p:grpSpPr>
        <a:xfrm>
          <a:off x="0" y="0"/>
          <a:ext cx="0" cy="0"/>
          <a:chOff x="0" y="0"/>
          <a:chExt cx="0" cy="0"/>
        </a:xfrm>
      </p:grpSpPr>
      <p:sp>
        <p:nvSpPr>
          <p:cNvPr id="547" name="Google Shape;54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8" name="Google Shape;54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887812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6"/>
        <p:cNvGrpSpPr/>
        <p:nvPr/>
      </p:nvGrpSpPr>
      <p:grpSpPr>
        <a:xfrm>
          <a:off x="0" y="0"/>
          <a:ext cx="0" cy="0"/>
          <a:chOff x="0" y="0"/>
          <a:chExt cx="0" cy="0"/>
        </a:xfrm>
      </p:grpSpPr>
      <p:sp>
        <p:nvSpPr>
          <p:cNvPr id="547" name="Google Shape;54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8" name="Google Shape;54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grpSp>
        <p:nvGrpSpPr>
          <p:cNvPr id="10" name="Google Shape;10;p2"/>
          <p:cNvGrpSpPr/>
          <p:nvPr/>
        </p:nvGrpSpPr>
        <p:grpSpPr>
          <a:xfrm>
            <a:off x="-225" y="0"/>
            <a:ext cx="9144224" cy="5143512"/>
            <a:chOff x="-225" y="0"/>
            <a:chExt cx="9144224" cy="5143512"/>
          </a:xfrm>
        </p:grpSpPr>
        <p:sp>
          <p:nvSpPr>
            <p:cNvPr id="11" name="Google Shape;11;p2"/>
            <p:cNvSpPr/>
            <p:nvPr/>
          </p:nvSpPr>
          <p:spPr>
            <a:xfrm>
              <a:off x="0" y="0"/>
              <a:ext cx="61002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175" y="1541675"/>
              <a:ext cx="6870000" cy="2060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 name="Google Shape;13;p2"/>
            <p:cNvGrpSpPr/>
            <p:nvPr/>
          </p:nvGrpSpPr>
          <p:grpSpPr>
            <a:xfrm>
              <a:off x="8477595" y="4477088"/>
              <a:ext cx="666403" cy="666424"/>
              <a:chOff x="7996345" y="980275"/>
              <a:chExt cx="666403" cy="666424"/>
            </a:xfrm>
          </p:grpSpPr>
          <p:sp>
            <p:nvSpPr>
              <p:cNvPr id="14" name="Google Shape;14;p2"/>
              <p:cNvSpPr/>
              <p:nvPr/>
            </p:nvSpPr>
            <p:spPr>
              <a:xfrm>
                <a:off x="7996345" y="980275"/>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8198672" y="980275"/>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400998" y="980275"/>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996345" y="1182617"/>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8198672" y="1182617"/>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8400998" y="1182617"/>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7996345" y="1384958"/>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198672" y="1384958"/>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400998" y="1384958"/>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7996345" y="1587299"/>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8198672" y="1587299"/>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400998" y="1587299"/>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603324" y="980275"/>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603324" y="1182617"/>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603324" y="1384958"/>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8603349" y="1587299"/>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2"/>
            <p:cNvGrpSpPr/>
            <p:nvPr/>
          </p:nvGrpSpPr>
          <p:grpSpPr>
            <a:xfrm>
              <a:off x="7042555" y="1541664"/>
              <a:ext cx="730045" cy="2060087"/>
              <a:chOff x="7022220" y="1541675"/>
              <a:chExt cx="666403" cy="1880499"/>
            </a:xfrm>
          </p:grpSpPr>
          <p:sp>
            <p:nvSpPr>
              <p:cNvPr id="31" name="Google Shape;31;p2"/>
              <p:cNvSpPr/>
              <p:nvPr/>
            </p:nvSpPr>
            <p:spPr>
              <a:xfrm>
                <a:off x="7022220" y="1541675"/>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7224547" y="1541675"/>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7426873" y="1541675"/>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7022220" y="1744017"/>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7224547" y="1744017"/>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7426873" y="1744017"/>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7022220" y="1946358"/>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7224547" y="1946358"/>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7426873" y="1946358"/>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7022220" y="2148699"/>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7224547" y="2148699"/>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7426873" y="2148699"/>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7629199" y="1541675"/>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7629199" y="1744017"/>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7629199" y="1946358"/>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7629224" y="2148699"/>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7022220" y="2351050"/>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7224547" y="2351050"/>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7426873" y="2351050"/>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7022220" y="2553392"/>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7224547" y="2553392"/>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7426873" y="2553392"/>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7022220" y="2755733"/>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7224547" y="2755733"/>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7426873" y="2755733"/>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7022220" y="2958074"/>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7224547" y="2958074"/>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7426873" y="2958074"/>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7629199" y="2351050"/>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7629199" y="2553392"/>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7629199" y="2755733"/>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7629224" y="2958074"/>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7022220" y="3160433"/>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7224547" y="3160433"/>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7426873" y="3160433"/>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7022220" y="3362774"/>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7224547" y="3362774"/>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7426873" y="3362774"/>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7629199" y="3160433"/>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7629224" y="3362774"/>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 name="Google Shape;71;p2"/>
            <p:cNvGrpSpPr/>
            <p:nvPr/>
          </p:nvGrpSpPr>
          <p:grpSpPr>
            <a:xfrm>
              <a:off x="-225" y="2008293"/>
              <a:ext cx="301775" cy="1126923"/>
              <a:chOff x="-225" y="1987280"/>
              <a:chExt cx="318900" cy="1190873"/>
            </a:xfrm>
          </p:grpSpPr>
          <p:sp>
            <p:nvSpPr>
              <p:cNvPr id="72" name="Google Shape;72;p2"/>
              <p:cNvSpPr/>
              <p:nvPr/>
            </p:nvSpPr>
            <p:spPr>
              <a:xfrm>
                <a:off x="-175" y="1987280"/>
                <a:ext cx="318794" cy="116648"/>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175" y="2255817"/>
                <a:ext cx="318794" cy="116648"/>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175" y="2524353"/>
                <a:ext cx="318794" cy="116648"/>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225" y="2792878"/>
                <a:ext cx="318900" cy="11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225" y="3061453"/>
                <a:ext cx="318900" cy="11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 name="Google Shape;77;p2"/>
            <p:cNvGrpSpPr/>
            <p:nvPr/>
          </p:nvGrpSpPr>
          <p:grpSpPr>
            <a:xfrm>
              <a:off x="8842175" y="668859"/>
              <a:ext cx="301822" cy="872807"/>
              <a:chOff x="-225" y="2255817"/>
              <a:chExt cx="318950" cy="922336"/>
            </a:xfrm>
          </p:grpSpPr>
          <p:sp>
            <p:nvSpPr>
              <p:cNvPr id="78" name="Google Shape;78;p2"/>
              <p:cNvSpPr/>
              <p:nvPr/>
            </p:nvSpPr>
            <p:spPr>
              <a:xfrm>
                <a:off x="-175" y="2255817"/>
                <a:ext cx="318900" cy="116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175" y="2524353"/>
                <a:ext cx="318900" cy="116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225" y="2792878"/>
                <a:ext cx="318900" cy="116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225" y="3061453"/>
                <a:ext cx="318900" cy="116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 name="Google Shape;82;p2"/>
            <p:cNvGrpSpPr/>
            <p:nvPr/>
          </p:nvGrpSpPr>
          <p:grpSpPr>
            <a:xfrm>
              <a:off x="5798375" y="4270684"/>
              <a:ext cx="301822" cy="872807"/>
              <a:chOff x="1611209" y="2255817"/>
              <a:chExt cx="318950" cy="922336"/>
            </a:xfrm>
          </p:grpSpPr>
          <p:sp>
            <p:nvSpPr>
              <p:cNvPr id="83" name="Google Shape;83;p2"/>
              <p:cNvSpPr/>
              <p:nvPr/>
            </p:nvSpPr>
            <p:spPr>
              <a:xfrm>
                <a:off x="1611259" y="2255817"/>
                <a:ext cx="318900" cy="11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1611259" y="2524353"/>
                <a:ext cx="318900" cy="11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1611209" y="2792878"/>
                <a:ext cx="318900" cy="11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1611209" y="3061453"/>
                <a:ext cx="318900" cy="11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 name="Google Shape;87;p2"/>
            <p:cNvGrpSpPr/>
            <p:nvPr/>
          </p:nvGrpSpPr>
          <p:grpSpPr>
            <a:xfrm>
              <a:off x="685795" y="0"/>
              <a:ext cx="666403" cy="666424"/>
              <a:chOff x="7996345" y="980275"/>
              <a:chExt cx="666403" cy="666424"/>
            </a:xfrm>
          </p:grpSpPr>
          <p:sp>
            <p:nvSpPr>
              <p:cNvPr id="88" name="Google Shape;88;p2"/>
              <p:cNvSpPr/>
              <p:nvPr/>
            </p:nvSpPr>
            <p:spPr>
              <a:xfrm>
                <a:off x="7996345" y="980275"/>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8198672" y="980275"/>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8400998" y="980275"/>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7996345" y="1182617"/>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a:off x="8198672" y="1182617"/>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a:off x="8400998" y="1182617"/>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a:off x="7996345" y="1384958"/>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a:off x="8198672" y="1384958"/>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a:off x="8400998" y="1384958"/>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a:off x="7996345" y="1587299"/>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a:off x="8198672" y="1587299"/>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a:off x="8400998" y="1587299"/>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
              <p:cNvSpPr/>
              <p:nvPr/>
            </p:nvSpPr>
            <p:spPr>
              <a:xfrm>
                <a:off x="8603324" y="980275"/>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
              <p:cNvSpPr/>
              <p:nvPr/>
            </p:nvSpPr>
            <p:spPr>
              <a:xfrm>
                <a:off x="8603324" y="1182617"/>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
              <p:cNvSpPr/>
              <p:nvPr/>
            </p:nvSpPr>
            <p:spPr>
              <a:xfrm>
                <a:off x="8603324" y="1384958"/>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
              <p:cNvSpPr/>
              <p:nvPr/>
            </p:nvSpPr>
            <p:spPr>
              <a:xfrm>
                <a:off x="8603349" y="1587299"/>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04" name="Google Shape;104;p2"/>
          <p:cNvSpPr txBox="1">
            <a:spLocks noGrp="1"/>
          </p:cNvSpPr>
          <p:nvPr>
            <p:ph type="ctrTitle"/>
          </p:nvPr>
        </p:nvSpPr>
        <p:spPr>
          <a:xfrm>
            <a:off x="685800" y="1541675"/>
            <a:ext cx="5740200" cy="2060100"/>
          </a:xfrm>
          <a:prstGeom prst="rect">
            <a:avLst/>
          </a:prstGeom>
        </p:spPr>
        <p:txBody>
          <a:bodyPr spcFirstLastPara="1" wrap="square" lIns="0" tIns="0" rIns="0" bIns="0"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56"/>
        <p:cNvGrpSpPr/>
        <p:nvPr/>
      </p:nvGrpSpPr>
      <p:grpSpPr>
        <a:xfrm>
          <a:off x="0" y="0"/>
          <a:ext cx="0" cy="0"/>
          <a:chOff x="0" y="0"/>
          <a:chExt cx="0" cy="0"/>
        </a:xfrm>
      </p:grpSpPr>
      <p:grpSp>
        <p:nvGrpSpPr>
          <p:cNvPr id="257" name="Google Shape;257;p5"/>
          <p:cNvGrpSpPr/>
          <p:nvPr/>
        </p:nvGrpSpPr>
        <p:grpSpPr>
          <a:xfrm>
            <a:off x="-207" y="0"/>
            <a:ext cx="9158157" cy="5149835"/>
            <a:chOff x="-207" y="0"/>
            <a:chExt cx="9158157" cy="5149835"/>
          </a:xfrm>
        </p:grpSpPr>
        <p:sp>
          <p:nvSpPr>
            <p:cNvPr id="258" name="Google Shape;258;p5"/>
            <p:cNvSpPr/>
            <p:nvPr/>
          </p:nvSpPr>
          <p:spPr>
            <a:xfrm>
              <a:off x="8504250" y="4489800"/>
              <a:ext cx="653700" cy="653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5"/>
            <p:cNvSpPr/>
            <p:nvPr/>
          </p:nvSpPr>
          <p:spPr>
            <a:xfrm>
              <a:off x="0" y="0"/>
              <a:ext cx="6537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5"/>
            <p:cNvSpPr/>
            <p:nvPr/>
          </p:nvSpPr>
          <p:spPr>
            <a:xfrm>
              <a:off x="322375" y="664300"/>
              <a:ext cx="8181900" cy="653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1" name="Google Shape;261;p5"/>
            <p:cNvGrpSpPr/>
            <p:nvPr/>
          </p:nvGrpSpPr>
          <p:grpSpPr>
            <a:xfrm>
              <a:off x="-207" y="664293"/>
              <a:ext cx="155867" cy="653721"/>
              <a:chOff x="5385375" y="498300"/>
              <a:chExt cx="802200" cy="556500"/>
            </a:xfrm>
          </p:grpSpPr>
          <p:sp>
            <p:nvSpPr>
              <p:cNvPr id="262" name="Google Shape;262;p5"/>
              <p:cNvSpPr/>
              <p:nvPr/>
            </p:nvSpPr>
            <p:spPr>
              <a:xfrm>
                <a:off x="5385375" y="4983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5"/>
              <p:cNvSpPr/>
              <p:nvPr/>
            </p:nvSpPr>
            <p:spPr>
              <a:xfrm>
                <a:off x="5385375" y="7269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5"/>
              <p:cNvSpPr/>
              <p:nvPr/>
            </p:nvSpPr>
            <p:spPr>
              <a:xfrm>
                <a:off x="5385375" y="9555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5" name="Google Shape;265;p5"/>
            <p:cNvGrpSpPr/>
            <p:nvPr/>
          </p:nvGrpSpPr>
          <p:grpSpPr>
            <a:xfrm>
              <a:off x="322384" y="4483463"/>
              <a:ext cx="666347" cy="666373"/>
              <a:chOff x="7134700" y="414375"/>
              <a:chExt cx="501919" cy="501900"/>
            </a:xfrm>
          </p:grpSpPr>
          <p:sp>
            <p:nvSpPr>
              <p:cNvPr id="266" name="Google Shape;266;p5"/>
              <p:cNvSpPr/>
              <p:nvPr/>
            </p:nvSpPr>
            <p:spPr>
              <a:xfrm>
                <a:off x="71347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5"/>
              <p:cNvSpPr/>
              <p:nvPr/>
            </p:nvSpPr>
            <p:spPr>
              <a:xfrm>
                <a:off x="72871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5"/>
              <p:cNvSpPr/>
              <p:nvPr/>
            </p:nvSpPr>
            <p:spPr>
              <a:xfrm>
                <a:off x="74395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5"/>
              <p:cNvSpPr/>
              <p:nvPr/>
            </p:nvSpPr>
            <p:spPr>
              <a:xfrm>
                <a:off x="71347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5"/>
              <p:cNvSpPr/>
              <p:nvPr/>
            </p:nvSpPr>
            <p:spPr>
              <a:xfrm>
                <a:off x="72871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5"/>
              <p:cNvSpPr/>
              <p:nvPr/>
            </p:nvSpPr>
            <p:spPr>
              <a:xfrm>
                <a:off x="74395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5"/>
              <p:cNvSpPr/>
              <p:nvPr/>
            </p:nvSpPr>
            <p:spPr>
              <a:xfrm>
                <a:off x="71347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5"/>
              <p:cNvSpPr/>
              <p:nvPr/>
            </p:nvSpPr>
            <p:spPr>
              <a:xfrm>
                <a:off x="72871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5"/>
              <p:cNvSpPr/>
              <p:nvPr/>
            </p:nvSpPr>
            <p:spPr>
              <a:xfrm>
                <a:off x="74395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5"/>
              <p:cNvSpPr/>
              <p:nvPr/>
            </p:nvSpPr>
            <p:spPr>
              <a:xfrm>
                <a:off x="71347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5"/>
              <p:cNvSpPr/>
              <p:nvPr/>
            </p:nvSpPr>
            <p:spPr>
              <a:xfrm>
                <a:off x="72871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5"/>
              <p:cNvSpPr/>
              <p:nvPr/>
            </p:nvSpPr>
            <p:spPr>
              <a:xfrm>
                <a:off x="74395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5"/>
              <p:cNvSpPr/>
              <p:nvPr/>
            </p:nvSpPr>
            <p:spPr>
              <a:xfrm>
                <a:off x="75919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5"/>
              <p:cNvSpPr/>
              <p:nvPr/>
            </p:nvSpPr>
            <p:spPr>
              <a:xfrm>
                <a:off x="75919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5"/>
              <p:cNvSpPr/>
              <p:nvPr/>
            </p:nvSpPr>
            <p:spPr>
              <a:xfrm>
                <a:off x="75919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5"/>
              <p:cNvSpPr/>
              <p:nvPr/>
            </p:nvSpPr>
            <p:spPr>
              <a:xfrm>
                <a:off x="7591919"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2" name="Google Shape;282;p5"/>
            <p:cNvGrpSpPr/>
            <p:nvPr/>
          </p:nvGrpSpPr>
          <p:grpSpPr>
            <a:xfrm>
              <a:off x="8832384" y="670955"/>
              <a:ext cx="311815" cy="653721"/>
              <a:chOff x="5385375" y="498300"/>
              <a:chExt cx="802200" cy="556500"/>
            </a:xfrm>
          </p:grpSpPr>
          <p:sp>
            <p:nvSpPr>
              <p:cNvPr id="283" name="Google Shape;283;p5"/>
              <p:cNvSpPr/>
              <p:nvPr/>
            </p:nvSpPr>
            <p:spPr>
              <a:xfrm>
                <a:off x="5385375" y="4983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5"/>
              <p:cNvSpPr/>
              <p:nvPr/>
            </p:nvSpPr>
            <p:spPr>
              <a:xfrm>
                <a:off x="5385375" y="7269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5"/>
              <p:cNvSpPr/>
              <p:nvPr/>
            </p:nvSpPr>
            <p:spPr>
              <a:xfrm>
                <a:off x="5385375" y="9555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86" name="Google Shape;286;p5"/>
          <p:cNvSpPr txBox="1">
            <a:spLocks noGrp="1"/>
          </p:cNvSpPr>
          <p:nvPr>
            <p:ph type="title"/>
          </p:nvPr>
        </p:nvSpPr>
        <p:spPr>
          <a:xfrm>
            <a:off x="661100" y="664300"/>
            <a:ext cx="7843200" cy="653700"/>
          </a:xfrm>
          <a:prstGeom prst="rect">
            <a:avLst/>
          </a:prstGeom>
        </p:spPr>
        <p:txBody>
          <a:bodyPr spcFirstLastPara="1" wrap="square" lIns="0" tIns="0" rIns="0" bIns="0" anchor="ctr" anchorCtr="0">
            <a:noAutofit/>
          </a:bodyPr>
          <a:lstStyle>
            <a:lvl1pPr lvl="0" rtl="0">
              <a:spcBef>
                <a:spcPts val="0"/>
              </a:spcBef>
              <a:spcAft>
                <a:spcPts val="0"/>
              </a:spcAft>
              <a:buSzPts val="2600"/>
              <a:buNone/>
              <a:defRPr/>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a:endParaRPr/>
          </a:p>
        </p:txBody>
      </p:sp>
      <p:sp>
        <p:nvSpPr>
          <p:cNvPr id="287" name="Google Shape;287;p5"/>
          <p:cNvSpPr txBox="1">
            <a:spLocks noGrp="1"/>
          </p:cNvSpPr>
          <p:nvPr>
            <p:ph type="body" idx="1"/>
          </p:nvPr>
        </p:nvSpPr>
        <p:spPr>
          <a:xfrm>
            <a:off x="1199775" y="1599700"/>
            <a:ext cx="6650700" cy="2886000"/>
          </a:xfrm>
          <a:prstGeom prst="rect">
            <a:avLst/>
          </a:prstGeom>
        </p:spPr>
        <p:txBody>
          <a:bodyPr spcFirstLastPara="1" wrap="square" lIns="0" tIns="0" rIns="0" bIns="0" anchor="t" anchorCtr="0">
            <a:noAutofit/>
          </a:bodyPr>
          <a:lstStyle>
            <a:lvl1pPr marL="457200" lvl="0" indent="-381000" rtl="0">
              <a:spcBef>
                <a:spcPts val="600"/>
              </a:spcBef>
              <a:spcAft>
                <a:spcPts val="0"/>
              </a:spcAft>
              <a:buSzPts val="2400"/>
              <a:buChar char="▪"/>
              <a:defRPr/>
            </a:lvl1pPr>
            <a:lvl2pPr marL="914400" lvl="1" indent="-381000" rtl="0">
              <a:spcBef>
                <a:spcPts val="0"/>
              </a:spcBef>
              <a:spcAft>
                <a:spcPts val="0"/>
              </a:spcAft>
              <a:buSzPts val="2400"/>
              <a:buChar char="▫"/>
              <a:defRPr/>
            </a:lvl2pPr>
            <a:lvl3pPr marL="1371600" lvl="2" indent="-381000" rtl="0">
              <a:spcBef>
                <a:spcPts val="0"/>
              </a:spcBef>
              <a:spcAft>
                <a:spcPts val="0"/>
              </a:spcAft>
              <a:buSzPts val="2400"/>
              <a:buChar char="▫"/>
              <a:defRPr/>
            </a:lvl3pPr>
            <a:lvl4pPr marL="1828800" lvl="3" indent="-381000" rtl="0">
              <a:spcBef>
                <a:spcPts val="0"/>
              </a:spcBef>
              <a:spcAft>
                <a:spcPts val="0"/>
              </a:spcAft>
              <a:buSzPts val="2400"/>
              <a:buChar char="▫"/>
              <a:defRPr/>
            </a:lvl4pPr>
            <a:lvl5pPr marL="2286000" lvl="4" indent="-381000" rtl="0">
              <a:spcBef>
                <a:spcPts val="0"/>
              </a:spcBef>
              <a:spcAft>
                <a:spcPts val="0"/>
              </a:spcAft>
              <a:buSzPts val="2400"/>
              <a:buChar char="▫"/>
              <a:defRPr/>
            </a:lvl5pPr>
            <a:lvl6pPr marL="2743200" lvl="5" indent="-381000" rtl="0">
              <a:spcBef>
                <a:spcPts val="0"/>
              </a:spcBef>
              <a:spcAft>
                <a:spcPts val="0"/>
              </a:spcAft>
              <a:buSzPts val="2400"/>
              <a:buChar char="▫"/>
              <a:defRPr/>
            </a:lvl6pPr>
            <a:lvl7pPr marL="3200400" lvl="6" indent="-381000" rtl="0">
              <a:spcBef>
                <a:spcPts val="0"/>
              </a:spcBef>
              <a:spcAft>
                <a:spcPts val="0"/>
              </a:spcAft>
              <a:buSzPts val="2400"/>
              <a:buChar char="▫"/>
              <a:defRPr/>
            </a:lvl7pPr>
            <a:lvl8pPr marL="3657600" lvl="7" indent="-381000" rtl="0">
              <a:spcBef>
                <a:spcPts val="0"/>
              </a:spcBef>
              <a:spcAft>
                <a:spcPts val="0"/>
              </a:spcAft>
              <a:buSzPts val="2400"/>
              <a:buChar char="▫"/>
              <a:defRPr/>
            </a:lvl8pPr>
            <a:lvl9pPr marL="4114800" lvl="8" indent="-381000" rtl="0">
              <a:spcBef>
                <a:spcPts val="0"/>
              </a:spcBef>
              <a:spcAft>
                <a:spcPts val="0"/>
              </a:spcAft>
              <a:buSzPts val="2400"/>
              <a:buChar char="▫"/>
              <a:defRPr/>
            </a:lvl9pPr>
          </a:lstStyle>
          <a:p>
            <a:endParaRPr/>
          </a:p>
        </p:txBody>
      </p:sp>
      <p:sp>
        <p:nvSpPr>
          <p:cNvPr id="288" name="Google Shape;288;p5"/>
          <p:cNvSpPr txBox="1">
            <a:spLocks noGrp="1"/>
          </p:cNvSpPr>
          <p:nvPr>
            <p:ph type="sldNum" idx="12"/>
          </p:nvPr>
        </p:nvSpPr>
        <p:spPr>
          <a:xfrm>
            <a:off x="8504254" y="4489800"/>
            <a:ext cx="653700" cy="6537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‹N°›</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321"/>
        <p:cNvGrpSpPr/>
        <p:nvPr/>
      </p:nvGrpSpPr>
      <p:grpSpPr>
        <a:xfrm>
          <a:off x="0" y="0"/>
          <a:ext cx="0" cy="0"/>
          <a:chOff x="0" y="0"/>
          <a:chExt cx="0" cy="0"/>
        </a:xfrm>
      </p:grpSpPr>
      <p:grpSp>
        <p:nvGrpSpPr>
          <p:cNvPr id="322" name="Google Shape;322;p7"/>
          <p:cNvGrpSpPr/>
          <p:nvPr/>
        </p:nvGrpSpPr>
        <p:grpSpPr>
          <a:xfrm>
            <a:off x="-207" y="0"/>
            <a:ext cx="9158157" cy="5149835"/>
            <a:chOff x="-207" y="0"/>
            <a:chExt cx="9158157" cy="5149835"/>
          </a:xfrm>
        </p:grpSpPr>
        <p:sp>
          <p:nvSpPr>
            <p:cNvPr id="323" name="Google Shape;323;p7"/>
            <p:cNvSpPr/>
            <p:nvPr/>
          </p:nvSpPr>
          <p:spPr>
            <a:xfrm>
              <a:off x="8504250" y="4489800"/>
              <a:ext cx="653700" cy="653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7"/>
            <p:cNvSpPr/>
            <p:nvPr/>
          </p:nvSpPr>
          <p:spPr>
            <a:xfrm>
              <a:off x="0" y="0"/>
              <a:ext cx="6537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7"/>
            <p:cNvSpPr/>
            <p:nvPr/>
          </p:nvSpPr>
          <p:spPr>
            <a:xfrm>
              <a:off x="322375" y="664300"/>
              <a:ext cx="8181900" cy="653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6" name="Google Shape;326;p7"/>
            <p:cNvGrpSpPr/>
            <p:nvPr/>
          </p:nvGrpSpPr>
          <p:grpSpPr>
            <a:xfrm>
              <a:off x="-207" y="664293"/>
              <a:ext cx="155867" cy="653721"/>
              <a:chOff x="5385375" y="498300"/>
              <a:chExt cx="802200" cy="556500"/>
            </a:xfrm>
          </p:grpSpPr>
          <p:sp>
            <p:nvSpPr>
              <p:cNvPr id="327" name="Google Shape;327;p7"/>
              <p:cNvSpPr/>
              <p:nvPr/>
            </p:nvSpPr>
            <p:spPr>
              <a:xfrm>
                <a:off x="5385375" y="4983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7"/>
              <p:cNvSpPr/>
              <p:nvPr/>
            </p:nvSpPr>
            <p:spPr>
              <a:xfrm>
                <a:off x="5385375" y="7269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7"/>
              <p:cNvSpPr/>
              <p:nvPr/>
            </p:nvSpPr>
            <p:spPr>
              <a:xfrm>
                <a:off x="5385375" y="9555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0" name="Google Shape;330;p7"/>
            <p:cNvGrpSpPr/>
            <p:nvPr/>
          </p:nvGrpSpPr>
          <p:grpSpPr>
            <a:xfrm>
              <a:off x="322384" y="4483463"/>
              <a:ext cx="666347" cy="666373"/>
              <a:chOff x="7134700" y="414375"/>
              <a:chExt cx="501919" cy="501900"/>
            </a:xfrm>
          </p:grpSpPr>
          <p:sp>
            <p:nvSpPr>
              <p:cNvPr id="331" name="Google Shape;331;p7"/>
              <p:cNvSpPr/>
              <p:nvPr/>
            </p:nvSpPr>
            <p:spPr>
              <a:xfrm>
                <a:off x="71347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7"/>
              <p:cNvSpPr/>
              <p:nvPr/>
            </p:nvSpPr>
            <p:spPr>
              <a:xfrm>
                <a:off x="72871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7"/>
              <p:cNvSpPr/>
              <p:nvPr/>
            </p:nvSpPr>
            <p:spPr>
              <a:xfrm>
                <a:off x="74395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7"/>
              <p:cNvSpPr/>
              <p:nvPr/>
            </p:nvSpPr>
            <p:spPr>
              <a:xfrm>
                <a:off x="71347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7"/>
              <p:cNvSpPr/>
              <p:nvPr/>
            </p:nvSpPr>
            <p:spPr>
              <a:xfrm>
                <a:off x="72871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7"/>
              <p:cNvSpPr/>
              <p:nvPr/>
            </p:nvSpPr>
            <p:spPr>
              <a:xfrm>
                <a:off x="74395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7"/>
              <p:cNvSpPr/>
              <p:nvPr/>
            </p:nvSpPr>
            <p:spPr>
              <a:xfrm>
                <a:off x="71347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7"/>
              <p:cNvSpPr/>
              <p:nvPr/>
            </p:nvSpPr>
            <p:spPr>
              <a:xfrm>
                <a:off x="72871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7"/>
              <p:cNvSpPr/>
              <p:nvPr/>
            </p:nvSpPr>
            <p:spPr>
              <a:xfrm>
                <a:off x="74395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7"/>
              <p:cNvSpPr/>
              <p:nvPr/>
            </p:nvSpPr>
            <p:spPr>
              <a:xfrm>
                <a:off x="71347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7"/>
              <p:cNvSpPr/>
              <p:nvPr/>
            </p:nvSpPr>
            <p:spPr>
              <a:xfrm>
                <a:off x="72871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7"/>
              <p:cNvSpPr/>
              <p:nvPr/>
            </p:nvSpPr>
            <p:spPr>
              <a:xfrm>
                <a:off x="74395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7"/>
              <p:cNvSpPr/>
              <p:nvPr/>
            </p:nvSpPr>
            <p:spPr>
              <a:xfrm>
                <a:off x="75919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7"/>
              <p:cNvSpPr/>
              <p:nvPr/>
            </p:nvSpPr>
            <p:spPr>
              <a:xfrm>
                <a:off x="75919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7"/>
              <p:cNvSpPr/>
              <p:nvPr/>
            </p:nvSpPr>
            <p:spPr>
              <a:xfrm>
                <a:off x="75919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7"/>
              <p:cNvSpPr/>
              <p:nvPr/>
            </p:nvSpPr>
            <p:spPr>
              <a:xfrm>
                <a:off x="7591919"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7" name="Google Shape;347;p7"/>
            <p:cNvGrpSpPr/>
            <p:nvPr/>
          </p:nvGrpSpPr>
          <p:grpSpPr>
            <a:xfrm>
              <a:off x="8832384" y="670955"/>
              <a:ext cx="311815" cy="653721"/>
              <a:chOff x="5385375" y="498300"/>
              <a:chExt cx="802200" cy="556500"/>
            </a:xfrm>
          </p:grpSpPr>
          <p:sp>
            <p:nvSpPr>
              <p:cNvPr id="348" name="Google Shape;348;p7"/>
              <p:cNvSpPr/>
              <p:nvPr/>
            </p:nvSpPr>
            <p:spPr>
              <a:xfrm>
                <a:off x="5385375" y="4983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7"/>
              <p:cNvSpPr/>
              <p:nvPr/>
            </p:nvSpPr>
            <p:spPr>
              <a:xfrm>
                <a:off x="5385375" y="7269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7"/>
              <p:cNvSpPr/>
              <p:nvPr/>
            </p:nvSpPr>
            <p:spPr>
              <a:xfrm>
                <a:off x="5385375" y="9555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51" name="Google Shape;351;p7"/>
          <p:cNvSpPr txBox="1">
            <a:spLocks noGrp="1"/>
          </p:cNvSpPr>
          <p:nvPr>
            <p:ph type="title"/>
          </p:nvPr>
        </p:nvSpPr>
        <p:spPr>
          <a:xfrm>
            <a:off x="661100" y="664300"/>
            <a:ext cx="7843200" cy="653700"/>
          </a:xfrm>
          <a:prstGeom prst="rect">
            <a:avLst/>
          </a:prstGeom>
        </p:spPr>
        <p:txBody>
          <a:bodyPr spcFirstLastPara="1" wrap="square" lIns="0" tIns="0" rIns="0" bIns="0" anchor="ctr" anchorCtr="0">
            <a:noAutofit/>
          </a:bodyPr>
          <a:lstStyle>
            <a:lvl1pPr lvl="0" rtl="0">
              <a:spcBef>
                <a:spcPts val="0"/>
              </a:spcBef>
              <a:spcAft>
                <a:spcPts val="0"/>
              </a:spcAft>
              <a:buSzPts val="2600"/>
              <a:buNone/>
              <a:defRPr/>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a:endParaRPr/>
          </a:p>
        </p:txBody>
      </p:sp>
      <p:sp>
        <p:nvSpPr>
          <p:cNvPr id="352" name="Google Shape;352;p7"/>
          <p:cNvSpPr txBox="1">
            <a:spLocks noGrp="1"/>
          </p:cNvSpPr>
          <p:nvPr>
            <p:ph type="body" idx="1"/>
          </p:nvPr>
        </p:nvSpPr>
        <p:spPr>
          <a:xfrm>
            <a:off x="1172650" y="1599700"/>
            <a:ext cx="3447300" cy="2890200"/>
          </a:xfrm>
          <a:prstGeom prst="rect">
            <a:avLst/>
          </a:prstGeom>
        </p:spPr>
        <p:txBody>
          <a:bodyPr spcFirstLastPara="1" wrap="square" lIns="0" tIns="0" rIns="0" bIns="0" anchor="t" anchorCtr="0">
            <a:noAutofit/>
          </a:bodyPr>
          <a:lstStyle>
            <a:lvl1pPr marL="457200" lvl="0" indent="-355600" rtl="0">
              <a:spcBef>
                <a:spcPts val="600"/>
              </a:spcBef>
              <a:spcAft>
                <a:spcPts val="0"/>
              </a:spcAft>
              <a:buSzPts val="2000"/>
              <a:buChar char="▪"/>
              <a:defRPr sz="2000"/>
            </a:lvl1pPr>
            <a:lvl2pPr marL="914400" lvl="1" indent="-355600" rtl="0">
              <a:spcBef>
                <a:spcPts val="0"/>
              </a:spcBef>
              <a:spcAft>
                <a:spcPts val="0"/>
              </a:spcAft>
              <a:buSzPts val="2000"/>
              <a:buChar char="▫"/>
              <a:defRPr sz="2000"/>
            </a:lvl2pPr>
            <a:lvl3pPr marL="1371600" lvl="2" indent="-355600" rtl="0">
              <a:spcBef>
                <a:spcPts val="0"/>
              </a:spcBef>
              <a:spcAft>
                <a:spcPts val="0"/>
              </a:spcAft>
              <a:buSzPts val="2000"/>
              <a:buChar char="▫"/>
              <a:defRPr sz="2000"/>
            </a:lvl3pPr>
            <a:lvl4pPr marL="1828800" lvl="3" indent="-355600" rtl="0">
              <a:spcBef>
                <a:spcPts val="0"/>
              </a:spcBef>
              <a:spcAft>
                <a:spcPts val="0"/>
              </a:spcAft>
              <a:buSzPts val="2000"/>
              <a:buChar char="▫"/>
              <a:defRPr sz="2000"/>
            </a:lvl4pPr>
            <a:lvl5pPr marL="2286000" lvl="4" indent="-355600" rtl="0">
              <a:spcBef>
                <a:spcPts val="0"/>
              </a:spcBef>
              <a:spcAft>
                <a:spcPts val="0"/>
              </a:spcAft>
              <a:buSzPts val="2000"/>
              <a:buChar char="▫"/>
              <a:defRPr sz="2000"/>
            </a:lvl5pPr>
            <a:lvl6pPr marL="2743200" lvl="5" indent="-355600" rtl="0">
              <a:spcBef>
                <a:spcPts val="0"/>
              </a:spcBef>
              <a:spcAft>
                <a:spcPts val="0"/>
              </a:spcAft>
              <a:buSzPts val="2000"/>
              <a:buChar char="▫"/>
              <a:defRPr sz="2000"/>
            </a:lvl6pPr>
            <a:lvl7pPr marL="3200400" lvl="6" indent="-355600" rtl="0">
              <a:spcBef>
                <a:spcPts val="0"/>
              </a:spcBef>
              <a:spcAft>
                <a:spcPts val="0"/>
              </a:spcAft>
              <a:buSzPts val="2000"/>
              <a:buChar char="▫"/>
              <a:defRPr sz="2000"/>
            </a:lvl7pPr>
            <a:lvl8pPr marL="3657600" lvl="7" indent="-355600" rtl="0">
              <a:spcBef>
                <a:spcPts val="0"/>
              </a:spcBef>
              <a:spcAft>
                <a:spcPts val="0"/>
              </a:spcAft>
              <a:buSzPts val="2000"/>
              <a:buChar char="▫"/>
              <a:defRPr sz="2000"/>
            </a:lvl8pPr>
            <a:lvl9pPr marL="4114800" lvl="8" indent="-355600" rtl="0">
              <a:spcBef>
                <a:spcPts val="0"/>
              </a:spcBef>
              <a:spcAft>
                <a:spcPts val="0"/>
              </a:spcAft>
              <a:buSzPts val="2000"/>
              <a:buChar char="▫"/>
              <a:defRPr sz="2000"/>
            </a:lvl9pPr>
          </a:lstStyle>
          <a:p>
            <a:endParaRPr/>
          </a:p>
        </p:txBody>
      </p:sp>
      <p:sp>
        <p:nvSpPr>
          <p:cNvPr id="353" name="Google Shape;353;p7"/>
          <p:cNvSpPr txBox="1">
            <a:spLocks noGrp="1"/>
          </p:cNvSpPr>
          <p:nvPr>
            <p:ph type="body" idx="2"/>
          </p:nvPr>
        </p:nvSpPr>
        <p:spPr>
          <a:xfrm>
            <a:off x="5056888" y="1599700"/>
            <a:ext cx="3447300" cy="2890200"/>
          </a:xfrm>
          <a:prstGeom prst="rect">
            <a:avLst/>
          </a:prstGeom>
        </p:spPr>
        <p:txBody>
          <a:bodyPr spcFirstLastPara="1" wrap="square" lIns="0" tIns="0" rIns="0" bIns="0" anchor="t" anchorCtr="0">
            <a:noAutofit/>
          </a:bodyPr>
          <a:lstStyle>
            <a:lvl1pPr marL="457200" lvl="0" indent="-355600" rtl="0">
              <a:spcBef>
                <a:spcPts val="600"/>
              </a:spcBef>
              <a:spcAft>
                <a:spcPts val="0"/>
              </a:spcAft>
              <a:buSzPts val="2000"/>
              <a:buChar char="▪"/>
              <a:defRPr sz="2000"/>
            </a:lvl1pPr>
            <a:lvl2pPr marL="914400" lvl="1" indent="-355600" rtl="0">
              <a:spcBef>
                <a:spcPts val="0"/>
              </a:spcBef>
              <a:spcAft>
                <a:spcPts val="0"/>
              </a:spcAft>
              <a:buSzPts val="2000"/>
              <a:buChar char="▫"/>
              <a:defRPr sz="2000"/>
            </a:lvl2pPr>
            <a:lvl3pPr marL="1371600" lvl="2" indent="-355600" rtl="0">
              <a:spcBef>
                <a:spcPts val="0"/>
              </a:spcBef>
              <a:spcAft>
                <a:spcPts val="0"/>
              </a:spcAft>
              <a:buSzPts val="2000"/>
              <a:buChar char="▫"/>
              <a:defRPr sz="2000"/>
            </a:lvl3pPr>
            <a:lvl4pPr marL="1828800" lvl="3" indent="-355600" rtl="0">
              <a:spcBef>
                <a:spcPts val="0"/>
              </a:spcBef>
              <a:spcAft>
                <a:spcPts val="0"/>
              </a:spcAft>
              <a:buSzPts val="2000"/>
              <a:buChar char="▫"/>
              <a:defRPr sz="2000"/>
            </a:lvl4pPr>
            <a:lvl5pPr marL="2286000" lvl="4" indent="-355600" rtl="0">
              <a:spcBef>
                <a:spcPts val="0"/>
              </a:spcBef>
              <a:spcAft>
                <a:spcPts val="0"/>
              </a:spcAft>
              <a:buSzPts val="2000"/>
              <a:buChar char="▫"/>
              <a:defRPr sz="2000"/>
            </a:lvl5pPr>
            <a:lvl6pPr marL="2743200" lvl="5" indent="-355600" rtl="0">
              <a:spcBef>
                <a:spcPts val="0"/>
              </a:spcBef>
              <a:spcAft>
                <a:spcPts val="0"/>
              </a:spcAft>
              <a:buSzPts val="2000"/>
              <a:buChar char="▫"/>
              <a:defRPr sz="2000"/>
            </a:lvl6pPr>
            <a:lvl7pPr marL="3200400" lvl="6" indent="-355600" rtl="0">
              <a:spcBef>
                <a:spcPts val="0"/>
              </a:spcBef>
              <a:spcAft>
                <a:spcPts val="0"/>
              </a:spcAft>
              <a:buSzPts val="2000"/>
              <a:buChar char="▫"/>
              <a:defRPr sz="2000"/>
            </a:lvl7pPr>
            <a:lvl8pPr marL="3657600" lvl="7" indent="-355600" rtl="0">
              <a:spcBef>
                <a:spcPts val="0"/>
              </a:spcBef>
              <a:spcAft>
                <a:spcPts val="0"/>
              </a:spcAft>
              <a:buSzPts val="2000"/>
              <a:buChar char="▫"/>
              <a:defRPr sz="2000"/>
            </a:lvl8pPr>
            <a:lvl9pPr marL="4114800" lvl="8" indent="-355600" rtl="0">
              <a:spcBef>
                <a:spcPts val="0"/>
              </a:spcBef>
              <a:spcAft>
                <a:spcPts val="0"/>
              </a:spcAft>
              <a:buSzPts val="2000"/>
              <a:buChar char="▫"/>
              <a:defRPr sz="2000"/>
            </a:lvl9pPr>
          </a:lstStyle>
          <a:p>
            <a:endParaRPr/>
          </a:p>
        </p:txBody>
      </p:sp>
      <p:sp>
        <p:nvSpPr>
          <p:cNvPr id="354" name="Google Shape;354;p7"/>
          <p:cNvSpPr txBox="1">
            <a:spLocks noGrp="1"/>
          </p:cNvSpPr>
          <p:nvPr>
            <p:ph type="sldNum" idx="12"/>
          </p:nvPr>
        </p:nvSpPr>
        <p:spPr>
          <a:xfrm>
            <a:off x="8504254" y="4489800"/>
            <a:ext cx="653700" cy="6537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2"/>
        <p:cNvGrpSpPr/>
        <p:nvPr/>
      </p:nvGrpSpPr>
      <p:grpSpPr>
        <a:xfrm>
          <a:off x="0" y="0"/>
          <a:ext cx="0" cy="0"/>
          <a:chOff x="0" y="0"/>
          <a:chExt cx="0" cy="0"/>
        </a:xfrm>
      </p:grpSpPr>
      <p:sp>
        <p:nvSpPr>
          <p:cNvPr id="423" name="Google Shape;423;p10"/>
          <p:cNvSpPr/>
          <p:nvPr/>
        </p:nvSpPr>
        <p:spPr>
          <a:xfrm>
            <a:off x="8504250" y="4489800"/>
            <a:ext cx="653700" cy="653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10"/>
          <p:cNvSpPr/>
          <p:nvPr/>
        </p:nvSpPr>
        <p:spPr>
          <a:xfrm>
            <a:off x="0" y="0"/>
            <a:ext cx="6537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10"/>
          <p:cNvSpPr/>
          <p:nvPr/>
        </p:nvSpPr>
        <p:spPr>
          <a:xfrm>
            <a:off x="322375" y="4489799"/>
            <a:ext cx="7524000" cy="331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6" name="Google Shape;426;p10"/>
          <p:cNvGrpSpPr/>
          <p:nvPr/>
        </p:nvGrpSpPr>
        <p:grpSpPr>
          <a:xfrm>
            <a:off x="-207" y="664293"/>
            <a:ext cx="155867" cy="653721"/>
            <a:chOff x="5385375" y="498300"/>
            <a:chExt cx="802200" cy="556500"/>
          </a:xfrm>
        </p:grpSpPr>
        <p:sp>
          <p:nvSpPr>
            <p:cNvPr id="427" name="Google Shape;427;p10"/>
            <p:cNvSpPr/>
            <p:nvPr/>
          </p:nvSpPr>
          <p:spPr>
            <a:xfrm>
              <a:off x="5385375" y="498300"/>
              <a:ext cx="802200" cy="99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10"/>
            <p:cNvSpPr/>
            <p:nvPr/>
          </p:nvSpPr>
          <p:spPr>
            <a:xfrm>
              <a:off x="5385375" y="726900"/>
              <a:ext cx="802200" cy="99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10"/>
            <p:cNvSpPr/>
            <p:nvPr/>
          </p:nvSpPr>
          <p:spPr>
            <a:xfrm>
              <a:off x="5385375" y="955500"/>
              <a:ext cx="802200" cy="99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0" name="Google Shape;430;p10"/>
          <p:cNvGrpSpPr/>
          <p:nvPr/>
        </p:nvGrpSpPr>
        <p:grpSpPr>
          <a:xfrm>
            <a:off x="322384" y="657975"/>
            <a:ext cx="666347" cy="666373"/>
            <a:chOff x="7134700" y="414375"/>
            <a:chExt cx="501919" cy="501900"/>
          </a:xfrm>
        </p:grpSpPr>
        <p:sp>
          <p:nvSpPr>
            <p:cNvPr id="431" name="Google Shape;431;p10"/>
            <p:cNvSpPr/>
            <p:nvPr/>
          </p:nvSpPr>
          <p:spPr>
            <a:xfrm>
              <a:off x="7134700" y="4143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10"/>
            <p:cNvSpPr/>
            <p:nvPr/>
          </p:nvSpPr>
          <p:spPr>
            <a:xfrm>
              <a:off x="7287100" y="4143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10"/>
            <p:cNvSpPr/>
            <p:nvPr/>
          </p:nvSpPr>
          <p:spPr>
            <a:xfrm>
              <a:off x="7439500" y="4143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10"/>
            <p:cNvSpPr/>
            <p:nvPr/>
          </p:nvSpPr>
          <p:spPr>
            <a:xfrm>
              <a:off x="7134700" y="5667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10"/>
            <p:cNvSpPr/>
            <p:nvPr/>
          </p:nvSpPr>
          <p:spPr>
            <a:xfrm>
              <a:off x="7287100" y="5667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10"/>
            <p:cNvSpPr/>
            <p:nvPr/>
          </p:nvSpPr>
          <p:spPr>
            <a:xfrm>
              <a:off x="7439500" y="5667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10"/>
            <p:cNvSpPr/>
            <p:nvPr/>
          </p:nvSpPr>
          <p:spPr>
            <a:xfrm>
              <a:off x="7134700" y="7191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10"/>
            <p:cNvSpPr/>
            <p:nvPr/>
          </p:nvSpPr>
          <p:spPr>
            <a:xfrm>
              <a:off x="7287100" y="7191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10"/>
            <p:cNvSpPr/>
            <p:nvPr/>
          </p:nvSpPr>
          <p:spPr>
            <a:xfrm>
              <a:off x="7439500" y="7191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10"/>
            <p:cNvSpPr/>
            <p:nvPr/>
          </p:nvSpPr>
          <p:spPr>
            <a:xfrm>
              <a:off x="7134700" y="8715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10"/>
            <p:cNvSpPr/>
            <p:nvPr/>
          </p:nvSpPr>
          <p:spPr>
            <a:xfrm>
              <a:off x="7287100" y="8715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10"/>
            <p:cNvSpPr/>
            <p:nvPr/>
          </p:nvSpPr>
          <p:spPr>
            <a:xfrm>
              <a:off x="7439500" y="8715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10"/>
            <p:cNvSpPr/>
            <p:nvPr/>
          </p:nvSpPr>
          <p:spPr>
            <a:xfrm>
              <a:off x="7591900" y="4143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10"/>
            <p:cNvSpPr/>
            <p:nvPr/>
          </p:nvSpPr>
          <p:spPr>
            <a:xfrm>
              <a:off x="7591900" y="5667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10"/>
            <p:cNvSpPr/>
            <p:nvPr/>
          </p:nvSpPr>
          <p:spPr>
            <a:xfrm>
              <a:off x="7591900" y="7191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10"/>
            <p:cNvSpPr/>
            <p:nvPr/>
          </p:nvSpPr>
          <p:spPr>
            <a:xfrm>
              <a:off x="7591919" y="8715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7" name="Google Shape;447;p10"/>
          <p:cNvGrpSpPr/>
          <p:nvPr/>
        </p:nvGrpSpPr>
        <p:grpSpPr>
          <a:xfrm>
            <a:off x="8832384" y="670955"/>
            <a:ext cx="311815" cy="653721"/>
            <a:chOff x="5385375" y="498300"/>
            <a:chExt cx="802200" cy="556500"/>
          </a:xfrm>
        </p:grpSpPr>
        <p:sp>
          <p:nvSpPr>
            <p:cNvPr id="448" name="Google Shape;448;p10"/>
            <p:cNvSpPr/>
            <p:nvPr/>
          </p:nvSpPr>
          <p:spPr>
            <a:xfrm>
              <a:off x="5385375" y="4983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10"/>
            <p:cNvSpPr/>
            <p:nvPr/>
          </p:nvSpPr>
          <p:spPr>
            <a:xfrm>
              <a:off x="5385375" y="7269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10"/>
            <p:cNvSpPr/>
            <p:nvPr/>
          </p:nvSpPr>
          <p:spPr>
            <a:xfrm>
              <a:off x="5385375" y="9555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1" name="Google Shape;451;p10"/>
          <p:cNvSpPr txBox="1">
            <a:spLocks noGrp="1"/>
          </p:cNvSpPr>
          <p:nvPr>
            <p:ph type="body" idx="1"/>
          </p:nvPr>
        </p:nvSpPr>
        <p:spPr>
          <a:xfrm>
            <a:off x="650725" y="4489800"/>
            <a:ext cx="7195800" cy="331200"/>
          </a:xfrm>
          <a:prstGeom prst="rect">
            <a:avLst/>
          </a:prstGeom>
        </p:spPr>
        <p:txBody>
          <a:bodyPr spcFirstLastPara="1" wrap="square" lIns="0" tIns="0" rIns="0" bIns="0" anchor="ctr" anchorCtr="0">
            <a:noAutofit/>
          </a:bodyPr>
          <a:lstStyle>
            <a:lvl1pPr marL="457200" lvl="0" indent="-228600" rtl="0">
              <a:spcBef>
                <a:spcPts val="360"/>
              </a:spcBef>
              <a:spcAft>
                <a:spcPts val="0"/>
              </a:spcAft>
              <a:buSzPts val="1400"/>
              <a:buNone/>
              <a:defRPr sz="1400"/>
            </a:lvl1pPr>
          </a:lstStyle>
          <a:p>
            <a:endParaRPr/>
          </a:p>
        </p:txBody>
      </p:sp>
      <p:sp>
        <p:nvSpPr>
          <p:cNvPr id="452" name="Google Shape;452;p10"/>
          <p:cNvSpPr txBox="1">
            <a:spLocks noGrp="1"/>
          </p:cNvSpPr>
          <p:nvPr>
            <p:ph type="sldNum" idx="12"/>
          </p:nvPr>
        </p:nvSpPr>
        <p:spPr>
          <a:xfrm>
            <a:off x="8504254" y="4489800"/>
            <a:ext cx="653700" cy="6537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61100" y="664300"/>
            <a:ext cx="7843200" cy="653700"/>
          </a:xfrm>
          <a:prstGeom prst="rect">
            <a:avLst/>
          </a:prstGeom>
          <a:noFill/>
          <a:ln>
            <a:noFill/>
          </a:ln>
        </p:spPr>
        <p:txBody>
          <a:bodyPr spcFirstLastPara="1" wrap="square" lIns="0" tIns="0" rIns="0" bIns="0" anchor="ctr" anchorCtr="0">
            <a:noAutofit/>
          </a:bodyPr>
          <a:lstStyle>
            <a:lvl1pPr lvl="0" rtl="0">
              <a:lnSpc>
                <a:spcPct val="90000"/>
              </a:lnSpc>
              <a:spcBef>
                <a:spcPts val="0"/>
              </a:spcBef>
              <a:spcAft>
                <a:spcPts val="0"/>
              </a:spcAft>
              <a:buClr>
                <a:schemeClr val="lt1"/>
              </a:buClr>
              <a:buSzPts val="2600"/>
              <a:buFont typeface="Barlow SemiBold"/>
              <a:buNone/>
              <a:defRPr sz="2600">
                <a:solidFill>
                  <a:schemeClr val="lt1"/>
                </a:solidFill>
                <a:latin typeface="Barlow SemiBold"/>
                <a:ea typeface="Barlow SemiBold"/>
                <a:cs typeface="Barlow SemiBold"/>
                <a:sym typeface="Barlow SemiBold"/>
              </a:defRPr>
            </a:lvl1pPr>
            <a:lvl2pPr lvl="1" rtl="0">
              <a:lnSpc>
                <a:spcPct val="90000"/>
              </a:lnSpc>
              <a:spcBef>
                <a:spcPts val="0"/>
              </a:spcBef>
              <a:spcAft>
                <a:spcPts val="0"/>
              </a:spcAft>
              <a:buClr>
                <a:schemeClr val="lt1"/>
              </a:buClr>
              <a:buSzPts val="2600"/>
              <a:buFont typeface="Barlow SemiBold"/>
              <a:buNone/>
              <a:defRPr sz="2600">
                <a:solidFill>
                  <a:schemeClr val="lt1"/>
                </a:solidFill>
                <a:latin typeface="Barlow SemiBold"/>
                <a:ea typeface="Barlow SemiBold"/>
                <a:cs typeface="Barlow SemiBold"/>
                <a:sym typeface="Barlow SemiBold"/>
              </a:defRPr>
            </a:lvl2pPr>
            <a:lvl3pPr lvl="2" rtl="0">
              <a:lnSpc>
                <a:spcPct val="90000"/>
              </a:lnSpc>
              <a:spcBef>
                <a:spcPts val="0"/>
              </a:spcBef>
              <a:spcAft>
                <a:spcPts val="0"/>
              </a:spcAft>
              <a:buClr>
                <a:schemeClr val="lt1"/>
              </a:buClr>
              <a:buSzPts val="2600"/>
              <a:buFont typeface="Barlow SemiBold"/>
              <a:buNone/>
              <a:defRPr sz="2600">
                <a:solidFill>
                  <a:schemeClr val="lt1"/>
                </a:solidFill>
                <a:latin typeface="Barlow SemiBold"/>
                <a:ea typeface="Barlow SemiBold"/>
                <a:cs typeface="Barlow SemiBold"/>
                <a:sym typeface="Barlow SemiBold"/>
              </a:defRPr>
            </a:lvl3pPr>
            <a:lvl4pPr lvl="3" rtl="0">
              <a:lnSpc>
                <a:spcPct val="90000"/>
              </a:lnSpc>
              <a:spcBef>
                <a:spcPts val="0"/>
              </a:spcBef>
              <a:spcAft>
                <a:spcPts val="0"/>
              </a:spcAft>
              <a:buClr>
                <a:schemeClr val="lt1"/>
              </a:buClr>
              <a:buSzPts val="2600"/>
              <a:buFont typeface="Barlow SemiBold"/>
              <a:buNone/>
              <a:defRPr sz="2600">
                <a:solidFill>
                  <a:schemeClr val="lt1"/>
                </a:solidFill>
                <a:latin typeface="Barlow SemiBold"/>
                <a:ea typeface="Barlow SemiBold"/>
                <a:cs typeface="Barlow SemiBold"/>
                <a:sym typeface="Barlow SemiBold"/>
              </a:defRPr>
            </a:lvl4pPr>
            <a:lvl5pPr lvl="4" rtl="0">
              <a:lnSpc>
                <a:spcPct val="90000"/>
              </a:lnSpc>
              <a:spcBef>
                <a:spcPts val="0"/>
              </a:spcBef>
              <a:spcAft>
                <a:spcPts val="0"/>
              </a:spcAft>
              <a:buClr>
                <a:schemeClr val="lt1"/>
              </a:buClr>
              <a:buSzPts val="2600"/>
              <a:buFont typeface="Barlow SemiBold"/>
              <a:buNone/>
              <a:defRPr sz="2600">
                <a:solidFill>
                  <a:schemeClr val="lt1"/>
                </a:solidFill>
                <a:latin typeface="Barlow SemiBold"/>
                <a:ea typeface="Barlow SemiBold"/>
                <a:cs typeface="Barlow SemiBold"/>
                <a:sym typeface="Barlow SemiBold"/>
              </a:defRPr>
            </a:lvl5pPr>
            <a:lvl6pPr lvl="5" rtl="0">
              <a:lnSpc>
                <a:spcPct val="90000"/>
              </a:lnSpc>
              <a:spcBef>
                <a:spcPts val="0"/>
              </a:spcBef>
              <a:spcAft>
                <a:spcPts val="0"/>
              </a:spcAft>
              <a:buClr>
                <a:schemeClr val="lt1"/>
              </a:buClr>
              <a:buSzPts val="2600"/>
              <a:buFont typeface="Barlow SemiBold"/>
              <a:buNone/>
              <a:defRPr sz="2600">
                <a:solidFill>
                  <a:schemeClr val="lt1"/>
                </a:solidFill>
                <a:latin typeface="Barlow SemiBold"/>
                <a:ea typeface="Barlow SemiBold"/>
                <a:cs typeface="Barlow SemiBold"/>
                <a:sym typeface="Barlow SemiBold"/>
              </a:defRPr>
            </a:lvl6pPr>
            <a:lvl7pPr lvl="6" rtl="0">
              <a:lnSpc>
                <a:spcPct val="90000"/>
              </a:lnSpc>
              <a:spcBef>
                <a:spcPts val="0"/>
              </a:spcBef>
              <a:spcAft>
                <a:spcPts val="0"/>
              </a:spcAft>
              <a:buClr>
                <a:schemeClr val="lt1"/>
              </a:buClr>
              <a:buSzPts val="2600"/>
              <a:buFont typeface="Barlow SemiBold"/>
              <a:buNone/>
              <a:defRPr sz="2600">
                <a:solidFill>
                  <a:schemeClr val="lt1"/>
                </a:solidFill>
                <a:latin typeface="Barlow SemiBold"/>
                <a:ea typeface="Barlow SemiBold"/>
                <a:cs typeface="Barlow SemiBold"/>
                <a:sym typeface="Barlow SemiBold"/>
              </a:defRPr>
            </a:lvl7pPr>
            <a:lvl8pPr lvl="7" rtl="0">
              <a:lnSpc>
                <a:spcPct val="90000"/>
              </a:lnSpc>
              <a:spcBef>
                <a:spcPts val="0"/>
              </a:spcBef>
              <a:spcAft>
                <a:spcPts val="0"/>
              </a:spcAft>
              <a:buClr>
                <a:schemeClr val="lt1"/>
              </a:buClr>
              <a:buSzPts val="2600"/>
              <a:buFont typeface="Barlow SemiBold"/>
              <a:buNone/>
              <a:defRPr sz="2600">
                <a:solidFill>
                  <a:schemeClr val="lt1"/>
                </a:solidFill>
                <a:latin typeface="Barlow SemiBold"/>
                <a:ea typeface="Barlow SemiBold"/>
                <a:cs typeface="Barlow SemiBold"/>
                <a:sym typeface="Barlow SemiBold"/>
              </a:defRPr>
            </a:lvl8pPr>
            <a:lvl9pPr lvl="8" rtl="0">
              <a:lnSpc>
                <a:spcPct val="90000"/>
              </a:lnSpc>
              <a:spcBef>
                <a:spcPts val="0"/>
              </a:spcBef>
              <a:spcAft>
                <a:spcPts val="0"/>
              </a:spcAft>
              <a:buClr>
                <a:schemeClr val="lt1"/>
              </a:buClr>
              <a:buSzPts val="2600"/>
              <a:buFont typeface="Barlow SemiBold"/>
              <a:buNone/>
              <a:defRPr sz="2600">
                <a:solidFill>
                  <a:schemeClr val="lt1"/>
                </a:solidFill>
                <a:latin typeface="Barlow SemiBold"/>
                <a:ea typeface="Barlow SemiBold"/>
                <a:cs typeface="Barlow SemiBold"/>
                <a:sym typeface="Barlow SemiBold"/>
              </a:defRPr>
            </a:lvl9pPr>
          </a:lstStyle>
          <a:p>
            <a:endParaRPr/>
          </a:p>
        </p:txBody>
      </p:sp>
      <p:sp>
        <p:nvSpPr>
          <p:cNvPr id="7" name="Google Shape;7;p1"/>
          <p:cNvSpPr txBox="1">
            <a:spLocks noGrp="1"/>
          </p:cNvSpPr>
          <p:nvPr>
            <p:ph type="body" idx="1"/>
          </p:nvPr>
        </p:nvSpPr>
        <p:spPr>
          <a:xfrm>
            <a:off x="1314800" y="1599700"/>
            <a:ext cx="7189500" cy="2886000"/>
          </a:xfrm>
          <a:prstGeom prst="rect">
            <a:avLst/>
          </a:prstGeom>
          <a:noFill/>
          <a:ln>
            <a:noFill/>
          </a:ln>
        </p:spPr>
        <p:txBody>
          <a:bodyPr spcFirstLastPara="1" wrap="square" lIns="0" tIns="0" rIns="0" bIns="0" anchor="t" anchorCtr="0">
            <a:noAutofit/>
          </a:bodyPr>
          <a:lstStyle>
            <a:lvl1pPr marL="457200" lvl="0" indent="-381000" rtl="0">
              <a:lnSpc>
                <a:spcPct val="115000"/>
              </a:lnSpc>
              <a:spcBef>
                <a:spcPts val="600"/>
              </a:spcBef>
              <a:spcAft>
                <a:spcPts val="0"/>
              </a:spcAft>
              <a:buClr>
                <a:schemeClr val="accent1"/>
              </a:buClr>
              <a:buSzPts val="2400"/>
              <a:buFont typeface="Barlow Light"/>
              <a:buChar char="▪"/>
              <a:defRPr sz="2400">
                <a:solidFill>
                  <a:schemeClr val="dk1"/>
                </a:solidFill>
                <a:latin typeface="Barlow Light"/>
                <a:ea typeface="Barlow Light"/>
                <a:cs typeface="Barlow Light"/>
                <a:sym typeface="Barlow Light"/>
              </a:defRPr>
            </a:lvl1pPr>
            <a:lvl2pPr marL="914400" lvl="1" indent="-381000" rtl="0">
              <a:lnSpc>
                <a:spcPct val="115000"/>
              </a:lnSpc>
              <a:spcBef>
                <a:spcPts val="0"/>
              </a:spcBef>
              <a:spcAft>
                <a:spcPts val="0"/>
              </a:spcAft>
              <a:buClr>
                <a:schemeClr val="accent1"/>
              </a:buClr>
              <a:buSzPts val="2400"/>
              <a:buFont typeface="Barlow Light"/>
              <a:buChar char="▫"/>
              <a:defRPr sz="2400">
                <a:solidFill>
                  <a:schemeClr val="dk1"/>
                </a:solidFill>
                <a:latin typeface="Barlow Light"/>
                <a:ea typeface="Barlow Light"/>
                <a:cs typeface="Barlow Light"/>
                <a:sym typeface="Barlow Light"/>
              </a:defRPr>
            </a:lvl2pPr>
            <a:lvl3pPr marL="1371600" lvl="2" indent="-381000" rtl="0">
              <a:lnSpc>
                <a:spcPct val="115000"/>
              </a:lnSpc>
              <a:spcBef>
                <a:spcPts val="0"/>
              </a:spcBef>
              <a:spcAft>
                <a:spcPts val="0"/>
              </a:spcAft>
              <a:buClr>
                <a:schemeClr val="dk2"/>
              </a:buClr>
              <a:buSzPts val="2400"/>
              <a:buFont typeface="Barlow Light"/>
              <a:buChar char="▫"/>
              <a:defRPr sz="2400">
                <a:solidFill>
                  <a:schemeClr val="dk1"/>
                </a:solidFill>
                <a:latin typeface="Barlow Light"/>
                <a:ea typeface="Barlow Light"/>
                <a:cs typeface="Barlow Light"/>
                <a:sym typeface="Barlow Light"/>
              </a:defRPr>
            </a:lvl3pPr>
            <a:lvl4pPr marL="1828800" lvl="3" indent="-381000" rtl="0">
              <a:lnSpc>
                <a:spcPct val="115000"/>
              </a:lnSpc>
              <a:spcBef>
                <a:spcPts val="0"/>
              </a:spcBef>
              <a:spcAft>
                <a:spcPts val="0"/>
              </a:spcAft>
              <a:buClr>
                <a:schemeClr val="dk2"/>
              </a:buClr>
              <a:buSzPts val="2400"/>
              <a:buFont typeface="Barlow Light"/>
              <a:buChar char="▫"/>
              <a:defRPr sz="2400">
                <a:solidFill>
                  <a:schemeClr val="dk1"/>
                </a:solidFill>
                <a:latin typeface="Barlow Light"/>
                <a:ea typeface="Barlow Light"/>
                <a:cs typeface="Barlow Light"/>
                <a:sym typeface="Barlow Light"/>
              </a:defRPr>
            </a:lvl4pPr>
            <a:lvl5pPr marL="2286000" lvl="4" indent="-381000" rtl="0">
              <a:lnSpc>
                <a:spcPct val="115000"/>
              </a:lnSpc>
              <a:spcBef>
                <a:spcPts val="0"/>
              </a:spcBef>
              <a:spcAft>
                <a:spcPts val="0"/>
              </a:spcAft>
              <a:buClr>
                <a:schemeClr val="dk2"/>
              </a:buClr>
              <a:buSzPts val="2400"/>
              <a:buFont typeface="Barlow Light"/>
              <a:buChar char="▫"/>
              <a:defRPr sz="2400">
                <a:solidFill>
                  <a:schemeClr val="dk1"/>
                </a:solidFill>
                <a:latin typeface="Barlow Light"/>
                <a:ea typeface="Barlow Light"/>
                <a:cs typeface="Barlow Light"/>
                <a:sym typeface="Barlow Light"/>
              </a:defRPr>
            </a:lvl5pPr>
            <a:lvl6pPr marL="2743200" lvl="5" indent="-381000" rtl="0">
              <a:lnSpc>
                <a:spcPct val="115000"/>
              </a:lnSpc>
              <a:spcBef>
                <a:spcPts val="0"/>
              </a:spcBef>
              <a:spcAft>
                <a:spcPts val="0"/>
              </a:spcAft>
              <a:buClr>
                <a:schemeClr val="dk2"/>
              </a:buClr>
              <a:buSzPts val="2400"/>
              <a:buFont typeface="Barlow Light"/>
              <a:buChar char="▫"/>
              <a:defRPr sz="2400">
                <a:solidFill>
                  <a:schemeClr val="dk1"/>
                </a:solidFill>
                <a:latin typeface="Barlow Light"/>
                <a:ea typeface="Barlow Light"/>
                <a:cs typeface="Barlow Light"/>
                <a:sym typeface="Barlow Light"/>
              </a:defRPr>
            </a:lvl6pPr>
            <a:lvl7pPr marL="3200400" lvl="6" indent="-381000" rtl="0">
              <a:lnSpc>
                <a:spcPct val="115000"/>
              </a:lnSpc>
              <a:spcBef>
                <a:spcPts val="0"/>
              </a:spcBef>
              <a:spcAft>
                <a:spcPts val="0"/>
              </a:spcAft>
              <a:buClr>
                <a:schemeClr val="dk2"/>
              </a:buClr>
              <a:buSzPts val="2400"/>
              <a:buFont typeface="Barlow Light"/>
              <a:buChar char="▫"/>
              <a:defRPr sz="2400">
                <a:solidFill>
                  <a:schemeClr val="dk1"/>
                </a:solidFill>
                <a:latin typeface="Barlow Light"/>
                <a:ea typeface="Barlow Light"/>
                <a:cs typeface="Barlow Light"/>
                <a:sym typeface="Barlow Light"/>
              </a:defRPr>
            </a:lvl7pPr>
            <a:lvl8pPr marL="3657600" lvl="7" indent="-381000" rtl="0">
              <a:lnSpc>
                <a:spcPct val="115000"/>
              </a:lnSpc>
              <a:spcBef>
                <a:spcPts val="0"/>
              </a:spcBef>
              <a:spcAft>
                <a:spcPts val="0"/>
              </a:spcAft>
              <a:buClr>
                <a:schemeClr val="dk2"/>
              </a:buClr>
              <a:buSzPts val="2400"/>
              <a:buFont typeface="Barlow Light"/>
              <a:buChar char="▫"/>
              <a:defRPr sz="2400">
                <a:solidFill>
                  <a:schemeClr val="dk1"/>
                </a:solidFill>
                <a:latin typeface="Barlow Light"/>
                <a:ea typeface="Barlow Light"/>
                <a:cs typeface="Barlow Light"/>
                <a:sym typeface="Barlow Light"/>
              </a:defRPr>
            </a:lvl8pPr>
            <a:lvl9pPr marL="4114800" lvl="8" indent="-381000" rtl="0">
              <a:lnSpc>
                <a:spcPct val="115000"/>
              </a:lnSpc>
              <a:spcBef>
                <a:spcPts val="0"/>
              </a:spcBef>
              <a:spcAft>
                <a:spcPts val="0"/>
              </a:spcAft>
              <a:buClr>
                <a:schemeClr val="dk2"/>
              </a:buClr>
              <a:buSzPts val="2400"/>
              <a:buFont typeface="Barlow Light"/>
              <a:buChar char="▫"/>
              <a:defRPr sz="2400">
                <a:solidFill>
                  <a:schemeClr val="dk1"/>
                </a:solidFill>
                <a:latin typeface="Barlow Light"/>
                <a:ea typeface="Barlow Light"/>
                <a:cs typeface="Barlow Light"/>
                <a:sym typeface="Barlow Light"/>
              </a:defRPr>
            </a:lvl9pPr>
          </a:lstStyle>
          <a:p>
            <a:endParaRPr/>
          </a:p>
        </p:txBody>
      </p:sp>
      <p:sp>
        <p:nvSpPr>
          <p:cNvPr id="8" name="Google Shape;8;p1"/>
          <p:cNvSpPr txBox="1">
            <a:spLocks noGrp="1"/>
          </p:cNvSpPr>
          <p:nvPr>
            <p:ph type="sldNum" idx="12"/>
          </p:nvPr>
        </p:nvSpPr>
        <p:spPr>
          <a:xfrm>
            <a:off x="8504254" y="4489800"/>
            <a:ext cx="653700" cy="653700"/>
          </a:xfrm>
          <a:prstGeom prst="rect">
            <a:avLst/>
          </a:prstGeom>
          <a:noFill/>
          <a:ln>
            <a:noFill/>
          </a:ln>
        </p:spPr>
        <p:txBody>
          <a:bodyPr spcFirstLastPara="1" wrap="square" lIns="0" tIns="0" rIns="0" bIns="0" anchor="ctr" anchorCtr="0">
            <a:noAutofit/>
          </a:bodyPr>
          <a:lstStyle>
            <a:lvl1pPr lvl="0" algn="ctr" rtl="0">
              <a:buNone/>
              <a:defRPr sz="1300">
                <a:solidFill>
                  <a:schemeClr val="accent1"/>
                </a:solidFill>
                <a:latin typeface="Barlow Light"/>
                <a:ea typeface="Barlow Light"/>
                <a:cs typeface="Barlow Light"/>
                <a:sym typeface="Barlow Light"/>
              </a:defRPr>
            </a:lvl1pPr>
            <a:lvl2pPr lvl="1" algn="ctr" rtl="0">
              <a:buNone/>
              <a:defRPr sz="1300">
                <a:solidFill>
                  <a:schemeClr val="accent1"/>
                </a:solidFill>
                <a:latin typeface="Barlow Light"/>
                <a:ea typeface="Barlow Light"/>
                <a:cs typeface="Barlow Light"/>
                <a:sym typeface="Barlow Light"/>
              </a:defRPr>
            </a:lvl2pPr>
            <a:lvl3pPr lvl="2" algn="ctr" rtl="0">
              <a:buNone/>
              <a:defRPr sz="1300">
                <a:solidFill>
                  <a:schemeClr val="accent1"/>
                </a:solidFill>
                <a:latin typeface="Barlow Light"/>
                <a:ea typeface="Barlow Light"/>
                <a:cs typeface="Barlow Light"/>
                <a:sym typeface="Barlow Light"/>
              </a:defRPr>
            </a:lvl3pPr>
            <a:lvl4pPr lvl="3" algn="ctr" rtl="0">
              <a:buNone/>
              <a:defRPr sz="1300">
                <a:solidFill>
                  <a:schemeClr val="accent1"/>
                </a:solidFill>
                <a:latin typeface="Barlow Light"/>
                <a:ea typeface="Barlow Light"/>
                <a:cs typeface="Barlow Light"/>
                <a:sym typeface="Barlow Light"/>
              </a:defRPr>
            </a:lvl4pPr>
            <a:lvl5pPr lvl="4" algn="ctr" rtl="0">
              <a:buNone/>
              <a:defRPr sz="1300">
                <a:solidFill>
                  <a:schemeClr val="accent1"/>
                </a:solidFill>
                <a:latin typeface="Barlow Light"/>
                <a:ea typeface="Barlow Light"/>
                <a:cs typeface="Barlow Light"/>
                <a:sym typeface="Barlow Light"/>
              </a:defRPr>
            </a:lvl5pPr>
            <a:lvl6pPr lvl="5" algn="ctr" rtl="0">
              <a:buNone/>
              <a:defRPr sz="1300">
                <a:solidFill>
                  <a:schemeClr val="accent1"/>
                </a:solidFill>
                <a:latin typeface="Barlow Light"/>
                <a:ea typeface="Barlow Light"/>
                <a:cs typeface="Barlow Light"/>
                <a:sym typeface="Barlow Light"/>
              </a:defRPr>
            </a:lvl6pPr>
            <a:lvl7pPr lvl="6" algn="ctr" rtl="0">
              <a:buNone/>
              <a:defRPr sz="1300">
                <a:solidFill>
                  <a:schemeClr val="accent1"/>
                </a:solidFill>
                <a:latin typeface="Barlow Light"/>
                <a:ea typeface="Barlow Light"/>
                <a:cs typeface="Barlow Light"/>
                <a:sym typeface="Barlow Light"/>
              </a:defRPr>
            </a:lvl7pPr>
            <a:lvl8pPr lvl="7" algn="ctr" rtl="0">
              <a:buNone/>
              <a:defRPr sz="1300">
                <a:solidFill>
                  <a:schemeClr val="accent1"/>
                </a:solidFill>
                <a:latin typeface="Barlow Light"/>
                <a:ea typeface="Barlow Light"/>
                <a:cs typeface="Barlow Light"/>
                <a:sym typeface="Barlow Light"/>
              </a:defRPr>
            </a:lvl8pPr>
            <a:lvl9pPr lvl="8" algn="ctr" rtl="0">
              <a:buNone/>
              <a:defRPr sz="1300">
                <a:solidFill>
                  <a:schemeClr val="accent1"/>
                </a:solidFill>
                <a:latin typeface="Barlow Light"/>
                <a:ea typeface="Barlow Light"/>
                <a:cs typeface="Barlow Light"/>
                <a:sym typeface="Barlow Light"/>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‹N°›</a:t>
            </a:fld>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3" r:id="rId3"/>
    <p:sldLayoutId id="2147483656" r:id="rId4"/>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Kadi.ilham@gmail.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15"/>
        <p:cNvGrpSpPr/>
        <p:nvPr/>
      </p:nvGrpSpPr>
      <p:grpSpPr>
        <a:xfrm>
          <a:off x="0" y="0"/>
          <a:ext cx="0" cy="0"/>
          <a:chOff x="0" y="0"/>
          <a:chExt cx="0" cy="0"/>
        </a:xfrm>
      </p:grpSpPr>
      <p:sp>
        <p:nvSpPr>
          <p:cNvPr id="516" name="Google Shape;516;p13"/>
          <p:cNvSpPr txBox="1">
            <a:spLocks noGrp="1"/>
          </p:cNvSpPr>
          <p:nvPr>
            <p:ph type="ctrTitle"/>
          </p:nvPr>
        </p:nvSpPr>
        <p:spPr>
          <a:xfrm>
            <a:off x="685800" y="1541675"/>
            <a:ext cx="5740200" cy="20601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t>Arbre de décision</a:t>
            </a:r>
            <a:endParaRPr dirty="0"/>
          </a:p>
        </p:txBody>
      </p:sp>
      <p:sp>
        <p:nvSpPr>
          <p:cNvPr id="3" name="Google Shape;516;p13"/>
          <p:cNvSpPr txBox="1">
            <a:spLocks/>
          </p:cNvSpPr>
          <p:nvPr/>
        </p:nvSpPr>
        <p:spPr>
          <a:xfrm>
            <a:off x="107504" y="4587974"/>
            <a:ext cx="5740200" cy="555526"/>
          </a:xfrm>
          <a:prstGeom prst="rect">
            <a:avLst/>
          </a:prstGeom>
          <a:noFill/>
          <a:ln>
            <a:noFill/>
          </a:ln>
        </p:spPr>
        <p:txBody>
          <a:bodyPr spcFirstLastPara="1" wrap="square" lIns="0" tIns="0" rIns="0" bIns="0" anchor="ctr" anchorCtr="0">
            <a:noAutofit/>
          </a:bodyPr>
          <a:lstStyle/>
          <a:p>
            <a:pPr marL="0" marR="0" lvl="0" indent="0" algn="l" defTabSz="914400" rtl="0" eaLnBrk="1" fontAlgn="auto" latinLnBrk="0" hangingPunct="1">
              <a:lnSpc>
                <a:spcPct val="90000"/>
              </a:lnSpc>
              <a:spcBef>
                <a:spcPts val="0"/>
              </a:spcBef>
              <a:spcAft>
                <a:spcPts val="0"/>
              </a:spcAft>
              <a:buClr>
                <a:schemeClr val="lt1"/>
              </a:buClr>
              <a:buSzPts val="4800"/>
              <a:buFont typeface="Barlow SemiBold"/>
              <a:buNone/>
              <a:tabLst/>
              <a:defRPr/>
            </a:pPr>
            <a:r>
              <a:rPr kumimoji="0" lang="fr-FR" sz="1800" b="0" i="0" u="none" strike="noStrike" kern="0" cap="none" spc="0" normalizeH="0" baseline="0" noProof="0" dirty="0">
                <a:ln>
                  <a:noFill/>
                </a:ln>
                <a:solidFill>
                  <a:schemeClr val="bg2">
                    <a:lumMod val="50000"/>
                  </a:schemeClr>
                </a:solidFill>
                <a:effectLst/>
                <a:uLnTx/>
                <a:uFillTx/>
                <a:latin typeface="Barlow SemiBold"/>
                <a:ea typeface="Barlow SemiBold"/>
                <a:cs typeface="Barlow SemiBold"/>
                <a:sym typeface="Barlow SemiBold"/>
              </a:rPr>
              <a:t>Dr. Imane CHLIOUI				2020/2021</a:t>
            </a:r>
          </a:p>
          <a:p>
            <a:pPr lvl="0" algn="ctr">
              <a:lnSpc>
                <a:spcPct val="90000"/>
              </a:lnSpc>
              <a:buClr>
                <a:schemeClr val="lt1"/>
              </a:buClr>
              <a:buSzPts val="4800"/>
            </a:pPr>
            <a:r>
              <a:rPr lang="fr-FR" sz="1800">
                <a:solidFill>
                  <a:schemeClr val="bg2">
                    <a:lumMod val="50000"/>
                  </a:schemeClr>
                </a:solidFill>
                <a:latin typeface="Barlow SemiBold"/>
                <a:ea typeface="Barlow SemiBold"/>
                <a:cs typeface="Barlow SemiBold"/>
                <a:sym typeface="Barlow SemiBold"/>
                <a:hlinkClick r:id="rId3"/>
              </a:rPr>
              <a:t>imanechlioui@</a:t>
            </a:r>
            <a:r>
              <a:rPr lang="fr-FR" sz="1800" dirty="0">
                <a:solidFill>
                  <a:schemeClr val="bg2">
                    <a:lumMod val="50000"/>
                  </a:schemeClr>
                </a:solidFill>
                <a:latin typeface="Barlow SemiBold"/>
                <a:ea typeface="Barlow SemiBold"/>
                <a:cs typeface="Barlow SemiBold"/>
                <a:sym typeface="Barlow SemiBold"/>
                <a:hlinkClick r:id="rId3"/>
              </a:rPr>
              <a:t>gmail.com</a:t>
            </a:r>
            <a:endParaRPr lang="fr-FR" sz="1800" dirty="0">
              <a:solidFill>
                <a:schemeClr val="bg2">
                  <a:lumMod val="50000"/>
                </a:schemeClr>
              </a:solidFill>
              <a:latin typeface="Barlow SemiBold"/>
              <a:ea typeface="Barlow SemiBold"/>
              <a:cs typeface="Barlow SemiBold"/>
              <a:sym typeface="Barlow SemiBold"/>
            </a:endParaRPr>
          </a:p>
          <a:p>
            <a:pPr marL="0" marR="0" lvl="0" indent="0" algn="l" defTabSz="914400" rtl="0" eaLnBrk="1" fontAlgn="auto" latinLnBrk="0" hangingPunct="1">
              <a:lnSpc>
                <a:spcPct val="90000"/>
              </a:lnSpc>
              <a:spcBef>
                <a:spcPts val="0"/>
              </a:spcBef>
              <a:spcAft>
                <a:spcPts val="0"/>
              </a:spcAft>
              <a:buClr>
                <a:schemeClr val="lt1"/>
              </a:buClr>
              <a:buSzPts val="4800"/>
              <a:buFont typeface="Barlow SemiBold"/>
              <a:buNone/>
              <a:tabLst/>
              <a:defRPr/>
            </a:pPr>
            <a:endParaRPr kumimoji="0" lang="fr-FR" sz="1800" b="0" i="0" u="none" strike="noStrike" kern="0" cap="none" spc="0" normalizeH="0" baseline="0" noProof="0" dirty="0">
              <a:ln>
                <a:noFill/>
              </a:ln>
              <a:solidFill>
                <a:schemeClr val="bg2">
                  <a:lumMod val="50000"/>
                </a:schemeClr>
              </a:solidFill>
              <a:effectLst/>
              <a:uLnTx/>
              <a:uFillTx/>
              <a:latin typeface="Barlow SemiBold"/>
              <a:ea typeface="Barlow SemiBold"/>
              <a:cs typeface="Barlow SemiBold"/>
              <a:sym typeface="Barlow SemiBo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49"/>
        <p:cNvGrpSpPr/>
        <p:nvPr/>
      </p:nvGrpSpPr>
      <p:grpSpPr>
        <a:xfrm>
          <a:off x="0" y="0"/>
          <a:ext cx="0" cy="0"/>
          <a:chOff x="0" y="0"/>
          <a:chExt cx="0" cy="0"/>
        </a:xfrm>
      </p:grpSpPr>
      <p:sp>
        <p:nvSpPr>
          <p:cNvPr id="550" name="Google Shape;550;p18"/>
          <p:cNvSpPr txBox="1">
            <a:spLocks noGrp="1"/>
          </p:cNvSpPr>
          <p:nvPr>
            <p:ph type="title"/>
          </p:nvPr>
        </p:nvSpPr>
        <p:spPr>
          <a:xfrm>
            <a:off x="661100" y="664300"/>
            <a:ext cx="7843200" cy="653700"/>
          </a:xfrm>
          <a:prstGeom prst="rect">
            <a:avLst/>
          </a:prstGeom>
        </p:spPr>
        <p:txBody>
          <a:bodyPr spcFirstLastPara="1" wrap="square" lIns="0" tIns="0" rIns="0" bIns="0" anchor="ctr" anchorCtr="0">
            <a:noAutofit/>
          </a:bodyPr>
          <a:lstStyle/>
          <a:p>
            <a:r>
              <a:rPr lang="en" sz="3200" b="1" dirty="0"/>
              <a:t>Arbre de décision: Construction</a:t>
            </a:r>
          </a:p>
        </p:txBody>
      </p:sp>
      <p:sp>
        <p:nvSpPr>
          <p:cNvPr id="551" name="Google Shape;551;p18"/>
          <p:cNvSpPr txBox="1">
            <a:spLocks noGrp="1"/>
          </p:cNvSpPr>
          <p:nvPr>
            <p:ph type="body" idx="1"/>
          </p:nvPr>
        </p:nvSpPr>
        <p:spPr>
          <a:xfrm>
            <a:off x="971600" y="1635646"/>
            <a:ext cx="7532654" cy="3291830"/>
          </a:xfrm>
          <a:prstGeom prst="rect">
            <a:avLst/>
          </a:prstGeom>
        </p:spPr>
        <p:txBody>
          <a:bodyPr spcFirstLastPara="1" wrap="square" lIns="0" tIns="0" rIns="0" bIns="0" anchor="t" anchorCtr="0">
            <a:noAutofit/>
          </a:bodyPr>
          <a:lstStyle/>
          <a:p>
            <a:pPr marL="76200" lvl="0" indent="0">
              <a:buNone/>
            </a:pPr>
            <a:r>
              <a:rPr lang="fr-FR" sz="2000" b="1" u="sng" dirty="0">
                <a:solidFill>
                  <a:schemeClr val="accent2"/>
                </a:solidFill>
                <a:effectLst>
                  <a:outerShdw blurRad="38100" dist="38100" dir="2700000" algn="tl">
                    <a:srgbClr val="000000">
                      <a:alpha val="43137"/>
                    </a:srgbClr>
                  </a:outerShdw>
                </a:effectLst>
              </a:rPr>
              <a:t>Pureté d’un nœud</a:t>
            </a:r>
            <a:r>
              <a:rPr lang="fr-FR" sz="2000" b="1" dirty="0"/>
              <a:t> </a:t>
            </a:r>
          </a:p>
          <a:p>
            <a:pPr lvl="0">
              <a:buFont typeface="Wingdings" panose="05000000000000000000" pitchFamily="2" charset="2"/>
              <a:buChar char="§"/>
            </a:pPr>
            <a:r>
              <a:rPr lang="fr-FR" sz="2000" dirty="0"/>
              <a:t>Un nœud est </a:t>
            </a:r>
            <a:r>
              <a:rPr lang="fr-FR" sz="2000" b="1" dirty="0"/>
              <a:t>pur</a:t>
            </a:r>
            <a:r>
              <a:rPr lang="fr-FR" sz="2000" dirty="0"/>
              <a:t> si tous les individus associés appartiennent à la même classe.</a:t>
            </a:r>
          </a:p>
          <a:p>
            <a:pPr lvl="0">
              <a:buFont typeface="Wingdings" panose="05000000000000000000" pitchFamily="2" charset="2"/>
              <a:buChar char="§"/>
            </a:pPr>
            <a:endParaRPr lang="fr-FR" sz="2000" dirty="0"/>
          </a:p>
          <a:p>
            <a:pPr marL="76200" lvl="0" indent="0">
              <a:buNone/>
            </a:pPr>
            <a:r>
              <a:rPr lang="fr-FR" sz="2000" b="1" dirty="0">
                <a:solidFill>
                  <a:schemeClr val="tx1"/>
                </a:solidFill>
              </a:rPr>
              <a:t>Exemple:</a:t>
            </a:r>
          </a:p>
          <a:p>
            <a:pPr lvl="0">
              <a:buFont typeface="Wingdings" panose="05000000000000000000" pitchFamily="2" charset="2"/>
              <a:buChar char="§"/>
            </a:pPr>
            <a:r>
              <a:rPr lang="fr-FR" sz="2000" dirty="0"/>
              <a:t>Construire un arbre de décision qui classe et détermine les caractéristiques des clients qui consultent leurs comptes sur internet.</a:t>
            </a:r>
          </a:p>
        </p:txBody>
      </p:sp>
      <p:sp>
        <p:nvSpPr>
          <p:cNvPr id="552" name="Google Shape;552;p18"/>
          <p:cNvSpPr txBox="1">
            <a:spLocks noGrp="1"/>
          </p:cNvSpPr>
          <p:nvPr>
            <p:ph type="sldNum" idx="12"/>
          </p:nvPr>
        </p:nvSpPr>
        <p:spPr>
          <a:xfrm>
            <a:off x="8504254" y="4489800"/>
            <a:ext cx="653700" cy="653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10</a:t>
            </a:fld>
            <a:endParaRPr/>
          </a:p>
        </p:txBody>
      </p:sp>
    </p:spTree>
    <p:extLst>
      <p:ext uri="{BB962C8B-B14F-4D97-AF65-F5344CB8AC3E}">
        <p14:creationId xmlns:p14="http://schemas.microsoft.com/office/powerpoint/2010/main" val="2069386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C669408-9903-48CE-A82A-0CD7267D20E3}"/>
              </a:ext>
            </a:extLst>
          </p:cNvPr>
          <p:cNvSpPr>
            <a:spLocks noGrp="1"/>
          </p:cNvSpPr>
          <p:nvPr>
            <p:ph type="title"/>
          </p:nvPr>
        </p:nvSpPr>
        <p:spPr/>
        <p:txBody>
          <a:bodyPr/>
          <a:lstStyle/>
          <a:p>
            <a:r>
              <a:rPr lang="en" sz="2800" b="1" dirty="0"/>
              <a:t>Arbre de décision: Construction</a:t>
            </a:r>
            <a:endParaRPr lang="fr-FR" dirty="0"/>
          </a:p>
        </p:txBody>
      </p:sp>
      <p:sp>
        <p:nvSpPr>
          <p:cNvPr id="3" name="Espace réservé du texte 2">
            <a:extLst>
              <a:ext uri="{FF2B5EF4-FFF2-40B4-BE49-F238E27FC236}">
                <a16:creationId xmlns:a16="http://schemas.microsoft.com/office/drawing/2014/main" id="{F0EB5C62-570B-4128-B96D-FF9F05938035}"/>
              </a:ext>
            </a:extLst>
          </p:cNvPr>
          <p:cNvSpPr>
            <a:spLocks noGrp="1"/>
          </p:cNvSpPr>
          <p:nvPr>
            <p:ph type="body" idx="1"/>
          </p:nvPr>
        </p:nvSpPr>
        <p:spPr>
          <a:xfrm>
            <a:off x="1155273" y="3592133"/>
            <a:ext cx="3447300" cy="1774134"/>
          </a:xfrm>
        </p:spPr>
        <p:txBody>
          <a:bodyPr/>
          <a:lstStyle/>
          <a:p>
            <a:pPr>
              <a:buFont typeface="Wingdings" panose="05000000000000000000" pitchFamily="2" charset="2"/>
              <a:buChar char="§"/>
            </a:pPr>
            <a:r>
              <a:rPr lang="fr-FR" sz="1800" dirty="0"/>
              <a:t>M: moyenne des montants sur le compte</a:t>
            </a:r>
          </a:p>
          <a:p>
            <a:pPr>
              <a:buFont typeface="Wingdings" panose="05000000000000000000" pitchFamily="2" charset="2"/>
              <a:buChar char="§"/>
            </a:pPr>
            <a:r>
              <a:rPr lang="fr-FR" sz="1800" dirty="0"/>
              <a:t>A: âge du client</a:t>
            </a:r>
          </a:p>
          <a:p>
            <a:pPr>
              <a:buFont typeface="Wingdings" panose="05000000000000000000" pitchFamily="2" charset="2"/>
              <a:buChar char="§"/>
            </a:pPr>
            <a:r>
              <a:rPr lang="fr-FR" sz="1800" dirty="0"/>
              <a:t>R: lieu de résidence du client</a:t>
            </a:r>
          </a:p>
        </p:txBody>
      </p:sp>
      <p:sp>
        <p:nvSpPr>
          <p:cNvPr id="4" name="Espace réservé du texte 3">
            <a:extLst>
              <a:ext uri="{FF2B5EF4-FFF2-40B4-BE49-F238E27FC236}">
                <a16:creationId xmlns:a16="http://schemas.microsoft.com/office/drawing/2014/main" id="{6323EC54-5E8C-4C74-96AF-53859ED2ED95}"/>
              </a:ext>
            </a:extLst>
          </p:cNvPr>
          <p:cNvSpPr>
            <a:spLocks noGrp="1"/>
          </p:cNvSpPr>
          <p:nvPr>
            <p:ph type="body" idx="2"/>
          </p:nvPr>
        </p:nvSpPr>
        <p:spPr>
          <a:xfrm>
            <a:off x="4932040" y="3617862"/>
            <a:ext cx="3447300" cy="1774134"/>
          </a:xfrm>
        </p:spPr>
        <p:txBody>
          <a:bodyPr/>
          <a:lstStyle/>
          <a:p>
            <a:pPr>
              <a:buFont typeface="Wingdings" panose="05000000000000000000" pitchFamily="2" charset="2"/>
              <a:buChar char="§"/>
            </a:pPr>
            <a:r>
              <a:rPr lang="fr-FR" sz="1800" dirty="0"/>
              <a:t>E: le client fait des études supérieures ?</a:t>
            </a:r>
          </a:p>
          <a:p>
            <a:pPr>
              <a:buFont typeface="Wingdings" panose="05000000000000000000" pitchFamily="2" charset="2"/>
              <a:buChar char="§"/>
            </a:pPr>
            <a:r>
              <a:rPr lang="fr-FR" sz="1800" dirty="0"/>
              <a:t>I: le client consulte ses comptes sur Internet ?</a:t>
            </a:r>
          </a:p>
        </p:txBody>
      </p:sp>
      <p:sp>
        <p:nvSpPr>
          <p:cNvPr id="5" name="Espace réservé du numéro de diapositive 4">
            <a:extLst>
              <a:ext uri="{FF2B5EF4-FFF2-40B4-BE49-F238E27FC236}">
                <a16:creationId xmlns:a16="http://schemas.microsoft.com/office/drawing/2014/main" id="{21396CEA-A05B-4543-9F75-2D8A8B0BEFA5}"/>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fr-FR" smtClean="0"/>
              <a:pPr marL="0" lvl="0" indent="0" algn="ctr" rtl="0">
                <a:spcBef>
                  <a:spcPts val="0"/>
                </a:spcBef>
                <a:spcAft>
                  <a:spcPts val="0"/>
                </a:spcAft>
                <a:buNone/>
              </a:pPr>
              <a:t>11</a:t>
            </a:fld>
            <a:endParaRPr lang="fr-FR"/>
          </a:p>
        </p:txBody>
      </p:sp>
      <p:pic>
        <p:nvPicPr>
          <p:cNvPr id="7" name="Image 6">
            <a:extLst>
              <a:ext uri="{FF2B5EF4-FFF2-40B4-BE49-F238E27FC236}">
                <a16:creationId xmlns:a16="http://schemas.microsoft.com/office/drawing/2014/main" id="{6738881F-2692-4111-8E8C-A62BB26321BE}"/>
              </a:ext>
            </a:extLst>
          </p:cNvPr>
          <p:cNvPicPr>
            <a:picLocks noChangeAspect="1"/>
          </p:cNvPicPr>
          <p:nvPr/>
        </p:nvPicPr>
        <p:blipFill>
          <a:blip r:embed="rId2"/>
          <a:stretch>
            <a:fillRect/>
          </a:stretch>
        </p:blipFill>
        <p:spPr>
          <a:xfrm>
            <a:off x="899592" y="1315804"/>
            <a:ext cx="7583308" cy="2304255"/>
          </a:xfrm>
          <a:prstGeom prst="rect">
            <a:avLst/>
          </a:prstGeom>
        </p:spPr>
      </p:pic>
    </p:spTree>
    <p:extLst>
      <p:ext uri="{BB962C8B-B14F-4D97-AF65-F5344CB8AC3E}">
        <p14:creationId xmlns:p14="http://schemas.microsoft.com/office/powerpoint/2010/main" val="31073253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49"/>
        <p:cNvGrpSpPr/>
        <p:nvPr/>
      </p:nvGrpSpPr>
      <p:grpSpPr>
        <a:xfrm>
          <a:off x="0" y="0"/>
          <a:ext cx="0" cy="0"/>
          <a:chOff x="0" y="0"/>
          <a:chExt cx="0" cy="0"/>
        </a:xfrm>
      </p:grpSpPr>
      <p:sp>
        <p:nvSpPr>
          <p:cNvPr id="550" name="Google Shape;550;p18"/>
          <p:cNvSpPr txBox="1">
            <a:spLocks noGrp="1"/>
          </p:cNvSpPr>
          <p:nvPr>
            <p:ph type="title"/>
          </p:nvPr>
        </p:nvSpPr>
        <p:spPr>
          <a:xfrm>
            <a:off x="661100" y="664300"/>
            <a:ext cx="7843200" cy="653700"/>
          </a:xfrm>
          <a:prstGeom prst="rect">
            <a:avLst/>
          </a:prstGeom>
        </p:spPr>
        <p:txBody>
          <a:bodyPr spcFirstLastPara="1" wrap="square" lIns="0" tIns="0" rIns="0" bIns="0" anchor="ctr" anchorCtr="0">
            <a:noAutofit/>
          </a:bodyPr>
          <a:lstStyle/>
          <a:p>
            <a:r>
              <a:rPr lang="en" sz="3200" b="1" dirty="0"/>
              <a:t>Arbre de décision: Construction</a:t>
            </a:r>
          </a:p>
        </p:txBody>
      </p:sp>
      <p:sp>
        <p:nvSpPr>
          <p:cNvPr id="551" name="Google Shape;551;p18"/>
          <p:cNvSpPr txBox="1">
            <a:spLocks noGrp="1"/>
          </p:cNvSpPr>
          <p:nvPr>
            <p:ph type="body" idx="1"/>
          </p:nvPr>
        </p:nvSpPr>
        <p:spPr>
          <a:xfrm>
            <a:off x="971600" y="1635646"/>
            <a:ext cx="7532654" cy="3291830"/>
          </a:xfrm>
          <a:prstGeom prst="rect">
            <a:avLst/>
          </a:prstGeom>
        </p:spPr>
        <p:txBody>
          <a:bodyPr spcFirstLastPara="1" wrap="square" lIns="0" tIns="0" rIns="0" bIns="0" anchor="t" anchorCtr="0">
            <a:noAutofit/>
          </a:bodyPr>
          <a:lstStyle/>
          <a:p>
            <a:pPr lvl="0">
              <a:buFont typeface="Wingdings" panose="05000000000000000000" pitchFamily="2" charset="2"/>
              <a:buChar char="§"/>
            </a:pPr>
            <a:r>
              <a:rPr lang="fr-FR" sz="2000" dirty="0"/>
              <a:t>Construction descendante.</a:t>
            </a:r>
          </a:p>
          <a:p>
            <a:pPr lvl="0">
              <a:buFont typeface="Wingdings" panose="05000000000000000000" pitchFamily="2" charset="2"/>
              <a:buChar char="§"/>
            </a:pPr>
            <a:r>
              <a:rPr lang="fr-FR" sz="2000" dirty="0"/>
              <a:t>Au début, tous les individus sont regroupés.</a:t>
            </a:r>
          </a:p>
          <a:p>
            <a:pPr lvl="0">
              <a:buFont typeface="Wingdings" panose="05000000000000000000" pitchFamily="2" charset="2"/>
              <a:buChar char="§"/>
            </a:pPr>
            <a:r>
              <a:rPr lang="fr-FR" sz="2000" dirty="0"/>
              <a:t>Est-ce que le nœud initial est un nœud terminal ou est-ce qu’on peut construire un test sur une variable qui permettra de mieux discriminer les individus ? </a:t>
            </a:r>
          </a:p>
          <a:p>
            <a:pPr lvl="0">
              <a:buFont typeface="Wingdings" panose="05000000000000000000" pitchFamily="2" charset="2"/>
              <a:buChar char="§"/>
            </a:pPr>
            <a:r>
              <a:rPr lang="fr-FR" sz="2000" dirty="0"/>
              <a:t>Quatre constructions possibles suivant les variables Montant (M), Age(A), Résidence (R), et Etudes (E).</a:t>
            </a:r>
          </a:p>
        </p:txBody>
      </p:sp>
      <p:sp>
        <p:nvSpPr>
          <p:cNvPr id="552" name="Google Shape;552;p18"/>
          <p:cNvSpPr txBox="1">
            <a:spLocks noGrp="1"/>
          </p:cNvSpPr>
          <p:nvPr>
            <p:ph type="sldNum" idx="12"/>
          </p:nvPr>
        </p:nvSpPr>
        <p:spPr>
          <a:xfrm>
            <a:off x="8504254" y="4489800"/>
            <a:ext cx="653700" cy="653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12</a:t>
            </a:fld>
            <a:endParaRPr/>
          </a:p>
        </p:txBody>
      </p:sp>
    </p:spTree>
    <p:extLst>
      <p:ext uri="{BB962C8B-B14F-4D97-AF65-F5344CB8AC3E}">
        <p14:creationId xmlns:p14="http://schemas.microsoft.com/office/powerpoint/2010/main" val="28462357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49"/>
        <p:cNvGrpSpPr/>
        <p:nvPr/>
      </p:nvGrpSpPr>
      <p:grpSpPr>
        <a:xfrm>
          <a:off x="0" y="0"/>
          <a:ext cx="0" cy="0"/>
          <a:chOff x="0" y="0"/>
          <a:chExt cx="0" cy="0"/>
        </a:xfrm>
      </p:grpSpPr>
      <p:sp>
        <p:nvSpPr>
          <p:cNvPr id="550" name="Google Shape;550;p18"/>
          <p:cNvSpPr txBox="1">
            <a:spLocks noGrp="1"/>
          </p:cNvSpPr>
          <p:nvPr>
            <p:ph type="title"/>
          </p:nvPr>
        </p:nvSpPr>
        <p:spPr>
          <a:xfrm>
            <a:off x="661100" y="664300"/>
            <a:ext cx="7843200" cy="653700"/>
          </a:xfrm>
          <a:prstGeom prst="rect">
            <a:avLst/>
          </a:prstGeom>
        </p:spPr>
        <p:txBody>
          <a:bodyPr spcFirstLastPara="1" wrap="square" lIns="0" tIns="0" rIns="0" bIns="0" anchor="ctr" anchorCtr="0">
            <a:noAutofit/>
          </a:bodyPr>
          <a:lstStyle/>
          <a:p>
            <a:r>
              <a:rPr lang="en" sz="3200" b="1" dirty="0"/>
              <a:t>Arbre de décision: Construction</a:t>
            </a:r>
          </a:p>
        </p:txBody>
      </p:sp>
      <p:sp>
        <p:nvSpPr>
          <p:cNvPr id="552" name="Google Shape;552;p18"/>
          <p:cNvSpPr txBox="1">
            <a:spLocks noGrp="1"/>
          </p:cNvSpPr>
          <p:nvPr>
            <p:ph type="sldNum" idx="12"/>
          </p:nvPr>
        </p:nvSpPr>
        <p:spPr>
          <a:xfrm>
            <a:off x="8504254" y="4489800"/>
            <a:ext cx="653700" cy="653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13</a:t>
            </a:fld>
            <a:endParaRPr/>
          </a:p>
        </p:txBody>
      </p:sp>
      <p:pic>
        <p:nvPicPr>
          <p:cNvPr id="3" name="Image 2">
            <a:extLst>
              <a:ext uri="{FF2B5EF4-FFF2-40B4-BE49-F238E27FC236}">
                <a16:creationId xmlns:a16="http://schemas.microsoft.com/office/drawing/2014/main" id="{261520EE-26FC-4140-9732-516CF704E7E9}"/>
              </a:ext>
            </a:extLst>
          </p:cNvPr>
          <p:cNvPicPr>
            <a:picLocks noChangeAspect="1"/>
          </p:cNvPicPr>
          <p:nvPr/>
        </p:nvPicPr>
        <p:blipFill>
          <a:blip r:embed="rId3"/>
          <a:stretch>
            <a:fillRect/>
          </a:stretch>
        </p:blipFill>
        <p:spPr>
          <a:xfrm>
            <a:off x="1187624" y="1419622"/>
            <a:ext cx="7153275" cy="360040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49"/>
        <p:cNvGrpSpPr/>
        <p:nvPr/>
      </p:nvGrpSpPr>
      <p:grpSpPr>
        <a:xfrm>
          <a:off x="0" y="0"/>
          <a:ext cx="0" cy="0"/>
          <a:chOff x="0" y="0"/>
          <a:chExt cx="0" cy="0"/>
        </a:xfrm>
      </p:grpSpPr>
      <p:sp>
        <p:nvSpPr>
          <p:cNvPr id="550" name="Google Shape;550;p18"/>
          <p:cNvSpPr txBox="1">
            <a:spLocks noGrp="1"/>
          </p:cNvSpPr>
          <p:nvPr>
            <p:ph type="title"/>
          </p:nvPr>
        </p:nvSpPr>
        <p:spPr>
          <a:xfrm>
            <a:off x="661100" y="664300"/>
            <a:ext cx="7843200" cy="653700"/>
          </a:xfrm>
          <a:prstGeom prst="rect">
            <a:avLst/>
          </a:prstGeom>
        </p:spPr>
        <p:txBody>
          <a:bodyPr spcFirstLastPara="1" wrap="square" lIns="0" tIns="0" rIns="0" bIns="0" anchor="ctr" anchorCtr="0">
            <a:noAutofit/>
          </a:bodyPr>
          <a:lstStyle/>
          <a:p>
            <a:r>
              <a:rPr lang="en" sz="3200" b="1" dirty="0"/>
              <a:t>Arbre de décision: Construction</a:t>
            </a:r>
          </a:p>
        </p:txBody>
      </p:sp>
      <p:sp>
        <p:nvSpPr>
          <p:cNvPr id="552" name="Google Shape;552;p18"/>
          <p:cNvSpPr txBox="1">
            <a:spLocks noGrp="1"/>
          </p:cNvSpPr>
          <p:nvPr>
            <p:ph type="sldNum" idx="12"/>
          </p:nvPr>
        </p:nvSpPr>
        <p:spPr>
          <a:xfrm>
            <a:off x="8504254" y="4489800"/>
            <a:ext cx="653700" cy="653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14</a:t>
            </a:fld>
            <a:endParaRPr/>
          </a:p>
        </p:txBody>
      </p:sp>
      <p:pic>
        <p:nvPicPr>
          <p:cNvPr id="4" name="Image 3">
            <a:extLst>
              <a:ext uri="{FF2B5EF4-FFF2-40B4-BE49-F238E27FC236}">
                <a16:creationId xmlns:a16="http://schemas.microsoft.com/office/drawing/2014/main" id="{D364CA0D-46FD-47BD-9407-35091B96F7C1}"/>
              </a:ext>
            </a:extLst>
          </p:cNvPr>
          <p:cNvPicPr>
            <a:picLocks noChangeAspect="1"/>
          </p:cNvPicPr>
          <p:nvPr/>
        </p:nvPicPr>
        <p:blipFill>
          <a:blip r:embed="rId3"/>
          <a:stretch>
            <a:fillRect/>
          </a:stretch>
        </p:blipFill>
        <p:spPr>
          <a:xfrm>
            <a:off x="1105991" y="1318000"/>
            <a:ext cx="7210425" cy="3630014"/>
          </a:xfrm>
          <a:prstGeom prst="rect">
            <a:avLst/>
          </a:prstGeom>
        </p:spPr>
      </p:pic>
    </p:spTree>
    <p:extLst>
      <p:ext uri="{BB962C8B-B14F-4D97-AF65-F5344CB8AC3E}">
        <p14:creationId xmlns:p14="http://schemas.microsoft.com/office/powerpoint/2010/main" val="7708918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49"/>
        <p:cNvGrpSpPr/>
        <p:nvPr/>
      </p:nvGrpSpPr>
      <p:grpSpPr>
        <a:xfrm>
          <a:off x="0" y="0"/>
          <a:ext cx="0" cy="0"/>
          <a:chOff x="0" y="0"/>
          <a:chExt cx="0" cy="0"/>
        </a:xfrm>
      </p:grpSpPr>
      <p:sp>
        <p:nvSpPr>
          <p:cNvPr id="550" name="Google Shape;550;p18"/>
          <p:cNvSpPr txBox="1">
            <a:spLocks noGrp="1"/>
          </p:cNvSpPr>
          <p:nvPr>
            <p:ph type="title"/>
          </p:nvPr>
        </p:nvSpPr>
        <p:spPr>
          <a:xfrm>
            <a:off x="661100" y="664300"/>
            <a:ext cx="7843200" cy="653700"/>
          </a:xfrm>
          <a:prstGeom prst="rect">
            <a:avLst/>
          </a:prstGeom>
        </p:spPr>
        <p:txBody>
          <a:bodyPr spcFirstLastPara="1" wrap="square" lIns="0" tIns="0" rIns="0" bIns="0" anchor="ctr" anchorCtr="0">
            <a:noAutofit/>
          </a:bodyPr>
          <a:lstStyle/>
          <a:p>
            <a:r>
              <a:rPr lang="en" sz="3200" b="1" dirty="0"/>
              <a:t>Arbre de décision: Construction</a:t>
            </a:r>
          </a:p>
        </p:txBody>
      </p:sp>
      <p:sp>
        <p:nvSpPr>
          <p:cNvPr id="552" name="Google Shape;552;p18"/>
          <p:cNvSpPr txBox="1">
            <a:spLocks noGrp="1"/>
          </p:cNvSpPr>
          <p:nvPr>
            <p:ph type="sldNum" idx="12"/>
          </p:nvPr>
        </p:nvSpPr>
        <p:spPr>
          <a:xfrm>
            <a:off x="8504254" y="4489800"/>
            <a:ext cx="653700" cy="653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15</a:t>
            </a:fld>
            <a:endParaRPr/>
          </a:p>
        </p:txBody>
      </p:sp>
      <p:pic>
        <p:nvPicPr>
          <p:cNvPr id="3" name="Image 2">
            <a:extLst>
              <a:ext uri="{FF2B5EF4-FFF2-40B4-BE49-F238E27FC236}">
                <a16:creationId xmlns:a16="http://schemas.microsoft.com/office/drawing/2014/main" id="{097489D4-151D-4A80-B0D4-BDDDF504EFA6}"/>
              </a:ext>
            </a:extLst>
          </p:cNvPr>
          <p:cNvPicPr>
            <a:picLocks noChangeAspect="1"/>
          </p:cNvPicPr>
          <p:nvPr/>
        </p:nvPicPr>
        <p:blipFill>
          <a:blip r:embed="rId3"/>
          <a:stretch>
            <a:fillRect/>
          </a:stretch>
        </p:blipFill>
        <p:spPr>
          <a:xfrm>
            <a:off x="1144091" y="1420341"/>
            <a:ext cx="7172325" cy="3527673"/>
          </a:xfrm>
          <a:prstGeom prst="rect">
            <a:avLst/>
          </a:prstGeom>
        </p:spPr>
      </p:pic>
    </p:spTree>
    <p:extLst>
      <p:ext uri="{BB962C8B-B14F-4D97-AF65-F5344CB8AC3E}">
        <p14:creationId xmlns:p14="http://schemas.microsoft.com/office/powerpoint/2010/main" val="14457926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49"/>
        <p:cNvGrpSpPr/>
        <p:nvPr/>
      </p:nvGrpSpPr>
      <p:grpSpPr>
        <a:xfrm>
          <a:off x="0" y="0"/>
          <a:ext cx="0" cy="0"/>
          <a:chOff x="0" y="0"/>
          <a:chExt cx="0" cy="0"/>
        </a:xfrm>
      </p:grpSpPr>
      <p:sp>
        <p:nvSpPr>
          <p:cNvPr id="550" name="Google Shape;550;p18"/>
          <p:cNvSpPr txBox="1">
            <a:spLocks noGrp="1"/>
          </p:cNvSpPr>
          <p:nvPr>
            <p:ph type="title"/>
          </p:nvPr>
        </p:nvSpPr>
        <p:spPr>
          <a:xfrm>
            <a:off x="661100" y="664300"/>
            <a:ext cx="7843200" cy="653700"/>
          </a:xfrm>
          <a:prstGeom prst="rect">
            <a:avLst/>
          </a:prstGeom>
        </p:spPr>
        <p:txBody>
          <a:bodyPr spcFirstLastPara="1" wrap="square" lIns="0" tIns="0" rIns="0" bIns="0" anchor="ctr" anchorCtr="0">
            <a:noAutofit/>
          </a:bodyPr>
          <a:lstStyle/>
          <a:p>
            <a:r>
              <a:rPr lang="en" sz="3200" b="1" dirty="0"/>
              <a:t>Arbre de décision: Construction</a:t>
            </a:r>
          </a:p>
        </p:txBody>
      </p:sp>
      <p:sp>
        <p:nvSpPr>
          <p:cNvPr id="552" name="Google Shape;552;p18"/>
          <p:cNvSpPr txBox="1">
            <a:spLocks noGrp="1"/>
          </p:cNvSpPr>
          <p:nvPr>
            <p:ph type="sldNum" idx="12"/>
          </p:nvPr>
        </p:nvSpPr>
        <p:spPr>
          <a:xfrm>
            <a:off x="8504254" y="4489800"/>
            <a:ext cx="653700" cy="653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16</a:t>
            </a:fld>
            <a:endParaRPr/>
          </a:p>
        </p:txBody>
      </p:sp>
      <p:pic>
        <p:nvPicPr>
          <p:cNvPr id="4" name="Image 3">
            <a:extLst>
              <a:ext uri="{FF2B5EF4-FFF2-40B4-BE49-F238E27FC236}">
                <a16:creationId xmlns:a16="http://schemas.microsoft.com/office/drawing/2014/main" id="{5BB7C748-7FC8-48B9-AEFA-CE07EABFEB64}"/>
              </a:ext>
            </a:extLst>
          </p:cNvPr>
          <p:cNvPicPr>
            <a:picLocks noChangeAspect="1"/>
          </p:cNvPicPr>
          <p:nvPr/>
        </p:nvPicPr>
        <p:blipFill>
          <a:blip r:embed="rId3"/>
          <a:stretch>
            <a:fillRect/>
          </a:stretch>
        </p:blipFill>
        <p:spPr>
          <a:xfrm>
            <a:off x="1153616" y="1367383"/>
            <a:ext cx="7162800" cy="3580631"/>
          </a:xfrm>
          <a:prstGeom prst="rect">
            <a:avLst/>
          </a:prstGeom>
        </p:spPr>
      </p:pic>
    </p:spTree>
    <p:extLst>
      <p:ext uri="{BB962C8B-B14F-4D97-AF65-F5344CB8AC3E}">
        <p14:creationId xmlns:p14="http://schemas.microsoft.com/office/powerpoint/2010/main" val="40440566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B5F33AF-FEA2-4931-9EF1-B2FEA6DE12E6}"/>
              </a:ext>
            </a:extLst>
          </p:cNvPr>
          <p:cNvSpPr>
            <a:spLocks noGrp="1"/>
          </p:cNvSpPr>
          <p:nvPr>
            <p:ph type="title"/>
          </p:nvPr>
        </p:nvSpPr>
        <p:spPr/>
        <p:txBody>
          <a:bodyPr/>
          <a:lstStyle/>
          <a:p>
            <a:r>
              <a:rPr lang="en" sz="2800" b="1" dirty="0"/>
              <a:t>Arbre de décision: Construction</a:t>
            </a:r>
            <a:endParaRPr lang="fr-FR" dirty="0"/>
          </a:p>
        </p:txBody>
      </p:sp>
      <p:sp>
        <p:nvSpPr>
          <p:cNvPr id="3" name="Espace réservé du texte 2">
            <a:extLst>
              <a:ext uri="{FF2B5EF4-FFF2-40B4-BE49-F238E27FC236}">
                <a16:creationId xmlns:a16="http://schemas.microsoft.com/office/drawing/2014/main" id="{4DCD4FCE-C422-4120-89CE-5EF86FB8E99F}"/>
              </a:ext>
            </a:extLst>
          </p:cNvPr>
          <p:cNvSpPr>
            <a:spLocks noGrp="1"/>
          </p:cNvSpPr>
          <p:nvPr>
            <p:ph type="body" idx="1"/>
          </p:nvPr>
        </p:nvSpPr>
        <p:spPr>
          <a:xfrm>
            <a:off x="899592" y="1347614"/>
            <a:ext cx="3960440" cy="4572450"/>
          </a:xfrm>
        </p:spPr>
        <p:txBody>
          <a:bodyPr/>
          <a:lstStyle/>
          <a:p>
            <a:pPr marL="101600" indent="0" algn="just">
              <a:buNone/>
            </a:pPr>
            <a:r>
              <a:rPr lang="fr-FR" sz="1800" dirty="0"/>
              <a:t>Quel test choisir ?</a:t>
            </a:r>
          </a:p>
          <a:p>
            <a:pPr algn="just">
              <a:buFont typeface="Wingdings" panose="05000000000000000000" pitchFamily="2" charset="2"/>
              <a:buChar char="§"/>
            </a:pPr>
            <a:r>
              <a:rPr lang="fr-FR" sz="1800" dirty="0"/>
              <a:t>Un test est intéressant s’il permet une bonne discrimination.</a:t>
            </a:r>
          </a:p>
          <a:p>
            <a:pPr algn="just">
              <a:buFont typeface="Wingdings" panose="05000000000000000000" pitchFamily="2" charset="2"/>
              <a:buChar char="§"/>
            </a:pPr>
            <a:r>
              <a:rPr lang="fr-FR" sz="1800" dirty="0"/>
              <a:t>Sur R, aucune discrimination sur aucune branche : on ne gagne rien avec ce test !</a:t>
            </a:r>
          </a:p>
          <a:p>
            <a:pPr algn="just">
              <a:buFont typeface="Wingdings" panose="05000000000000000000" pitchFamily="2" charset="2"/>
              <a:buChar char="§"/>
            </a:pPr>
            <a:r>
              <a:rPr lang="fr-FR" sz="1800" dirty="0"/>
              <a:t>Sur A, deux nœuds sur trois sont purs.</a:t>
            </a:r>
          </a:p>
          <a:p>
            <a:pPr algn="just">
              <a:buFont typeface="Wingdings" panose="05000000000000000000" pitchFamily="2" charset="2"/>
              <a:buChar char="§"/>
            </a:pPr>
            <a:r>
              <a:rPr lang="fr-FR" sz="1800" dirty="0"/>
              <a:t>Comment  écrire cela de manière algorithmique et mathématique ?</a:t>
            </a:r>
          </a:p>
        </p:txBody>
      </p:sp>
      <p:sp>
        <p:nvSpPr>
          <p:cNvPr id="5" name="Espace réservé du numéro de diapositive 4">
            <a:extLst>
              <a:ext uri="{FF2B5EF4-FFF2-40B4-BE49-F238E27FC236}">
                <a16:creationId xmlns:a16="http://schemas.microsoft.com/office/drawing/2014/main" id="{8386D06D-9904-42FB-BA2C-FD7B4B236D69}"/>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fr-FR" smtClean="0"/>
              <a:pPr marL="0" lvl="0" indent="0" algn="ctr" rtl="0">
                <a:spcBef>
                  <a:spcPts val="0"/>
                </a:spcBef>
                <a:spcAft>
                  <a:spcPts val="0"/>
                </a:spcAft>
                <a:buNone/>
              </a:pPr>
              <a:t>17</a:t>
            </a:fld>
            <a:endParaRPr lang="fr-FR"/>
          </a:p>
        </p:txBody>
      </p:sp>
      <p:pic>
        <p:nvPicPr>
          <p:cNvPr id="7" name="Image 6">
            <a:extLst>
              <a:ext uri="{FF2B5EF4-FFF2-40B4-BE49-F238E27FC236}">
                <a16:creationId xmlns:a16="http://schemas.microsoft.com/office/drawing/2014/main" id="{05376A52-AFC8-4F9C-B3B9-F6B05AFBB0A1}"/>
              </a:ext>
            </a:extLst>
          </p:cNvPr>
          <p:cNvPicPr>
            <a:picLocks noChangeAspect="1"/>
          </p:cNvPicPr>
          <p:nvPr/>
        </p:nvPicPr>
        <p:blipFill>
          <a:blip r:embed="rId2"/>
          <a:stretch>
            <a:fillRect/>
          </a:stretch>
        </p:blipFill>
        <p:spPr>
          <a:xfrm>
            <a:off x="5164414" y="2139702"/>
            <a:ext cx="3672408" cy="1901823"/>
          </a:xfrm>
          <a:prstGeom prst="rect">
            <a:avLst/>
          </a:prstGeom>
        </p:spPr>
      </p:pic>
    </p:spTree>
    <p:extLst>
      <p:ext uri="{BB962C8B-B14F-4D97-AF65-F5344CB8AC3E}">
        <p14:creationId xmlns:p14="http://schemas.microsoft.com/office/powerpoint/2010/main" val="1058892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49"/>
        <p:cNvGrpSpPr/>
        <p:nvPr/>
      </p:nvGrpSpPr>
      <p:grpSpPr>
        <a:xfrm>
          <a:off x="0" y="0"/>
          <a:ext cx="0" cy="0"/>
          <a:chOff x="0" y="0"/>
          <a:chExt cx="0" cy="0"/>
        </a:xfrm>
      </p:grpSpPr>
      <p:sp>
        <p:nvSpPr>
          <p:cNvPr id="550" name="Google Shape;550;p18"/>
          <p:cNvSpPr txBox="1">
            <a:spLocks noGrp="1"/>
          </p:cNvSpPr>
          <p:nvPr>
            <p:ph type="title"/>
          </p:nvPr>
        </p:nvSpPr>
        <p:spPr>
          <a:xfrm>
            <a:off x="661100" y="664300"/>
            <a:ext cx="7843200" cy="653700"/>
          </a:xfrm>
          <a:prstGeom prst="rect">
            <a:avLst/>
          </a:prstGeom>
        </p:spPr>
        <p:txBody>
          <a:bodyPr spcFirstLastPara="1" wrap="square" lIns="0" tIns="0" rIns="0" bIns="0" anchor="ctr" anchorCtr="0">
            <a:noAutofit/>
          </a:bodyPr>
          <a:lstStyle/>
          <a:p>
            <a:r>
              <a:rPr lang="en" sz="3200" b="1" dirty="0"/>
              <a:t>Arbre de décision: Construction</a:t>
            </a:r>
          </a:p>
        </p:txBody>
      </p:sp>
      <p:sp>
        <p:nvSpPr>
          <p:cNvPr id="551" name="Google Shape;551;p18"/>
          <p:cNvSpPr txBox="1">
            <a:spLocks noGrp="1"/>
          </p:cNvSpPr>
          <p:nvPr>
            <p:ph type="body" idx="1"/>
          </p:nvPr>
        </p:nvSpPr>
        <p:spPr>
          <a:xfrm>
            <a:off x="971600" y="1728192"/>
            <a:ext cx="7532654" cy="3507854"/>
          </a:xfrm>
          <a:prstGeom prst="rect">
            <a:avLst/>
          </a:prstGeom>
        </p:spPr>
        <p:txBody>
          <a:bodyPr spcFirstLastPara="1" wrap="square" lIns="0" tIns="0" rIns="0" bIns="0" anchor="t" anchorCtr="0">
            <a:noAutofit/>
          </a:bodyPr>
          <a:lstStyle/>
          <a:p>
            <a:pPr lvl="0">
              <a:buFont typeface="Wingdings" panose="05000000000000000000" pitchFamily="2" charset="2"/>
              <a:buChar char="§"/>
            </a:pPr>
            <a:r>
              <a:rPr lang="fr-FR" sz="2000" dirty="0"/>
              <a:t>On a besoin de comparer les différents choix possibles.</a:t>
            </a:r>
          </a:p>
          <a:p>
            <a:pPr lvl="0">
              <a:buFont typeface="Wingdings" panose="05000000000000000000" pitchFamily="2" charset="2"/>
              <a:buChar char="§"/>
            </a:pPr>
            <a:r>
              <a:rPr lang="fr-FR" sz="2000" dirty="0"/>
              <a:t>Introduire des fonctions permettant de mesurer le degré de désordre dans les différentes classes (pureté d’un nœud)</a:t>
            </a:r>
          </a:p>
          <a:p>
            <a:pPr lvl="0">
              <a:buFont typeface="Wingdings" panose="05000000000000000000" pitchFamily="2" charset="2"/>
              <a:buChar char="§"/>
            </a:pPr>
            <a:r>
              <a:rPr lang="fr-FR" sz="2000" dirty="0"/>
              <a:t>Propriétés des fonctions (degré de désordre) :</a:t>
            </a:r>
          </a:p>
          <a:p>
            <a:pPr lvl="1">
              <a:buFont typeface="Arial" panose="020B0604020202020204" pitchFamily="34" charset="0"/>
              <a:buChar char="•"/>
            </a:pPr>
            <a:r>
              <a:rPr lang="fr-FR" sz="2000" dirty="0"/>
              <a:t>Le minimum est atteint lorsque tous les nœuds sont purs.</a:t>
            </a:r>
          </a:p>
          <a:p>
            <a:pPr lvl="1">
              <a:buFont typeface="Arial" panose="020B0604020202020204" pitchFamily="34" charset="0"/>
              <a:buChar char="•"/>
            </a:pPr>
            <a:r>
              <a:rPr lang="fr-FR" sz="2000" dirty="0"/>
              <a:t>Le maximum est atteint lorsque les individus sont équirépartis entre les classes.</a:t>
            </a:r>
          </a:p>
          <a:p>
            <a:pPr lvl="0">
              <a:buFont typeface="Wingdings" panose="05000000000000000000" pitchFamily="2" charset="2"/>
              <a:buChar char="§"/>
            </a:pPr>
            <a:r>
              <a:rPr lang="fr-FR" sz="2000" dirty="0"/>
              <a:t>Exemples de fonctions :Indice de Gini, Entropie,…</a:t>
            </a:r>
          </a:p>
        </p:txBody>
      </p:sp>
      <p:sp>
        <p:nvSpPr>
          <p:cNvPr id="552" name="Google Shape;552;p18"/>
          <p:cNvSpPr txBox="1">
            <a:spLocks noGrp="1"/>
          </p:cNvSpPr>
          <p:nvPr>
            <p:ph type="sldNum" idx="12"/>
          </p:nvPr>
        </p:nvSpPr>
        <p:spPr>
          <a:xfrm>
            <a:off x="8504254" y="4489800"/>
            <a:ext cx="653700" cy="653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18</a:t>
            </a:fld>
            <a:endParaRPr/>
          </a:p>
        </p:txBody>
      </p:sp>
    </p:spTree>
    <p:extLst>
      <p:ext uri="{BB962C8B-B14F-4D97-AF65-F5344CB8AC3E}">
        <p14:creationId xmlns:p14="http://schemas.microsoft.com/office/powerpoint/2010/main" val="25980918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49"/>
        <p:cNvGrpSpPr/>
        <p:nvPr/>
      </p:nvGrpSpPr>
      <p:grpSpPr>
        <a:xfrm>
          <a:off x="0" y="0"/>
          <a:ext cx="0" cy="0"/>
          <a:chOff x="0" y="0"/>
          <a:chExt cx="0" cy="0"/>
        </a:xfrm>
      </p:grpSpPr>
      <p:sp>
        <p:nvSpPr>
          <p:cNvPr id="550" name="Google Shape;550;p18"/>
          <p:cNvSpPr txBox="1">
            <a:spLocks noGrp="1"/>
          </p:cNvSpPr>
          <p:nvPr>
            <p:ph type="title"/>
          </p:nvPr>
        </p:nvSpPr>
        <p:spPr>
          <a:xfrm>
            <a:off x="661100" y="664300"/>
            <a:ext cx="7843200" cy="653700"/>
          </a:xfrm>
          <a:prstGeom prst="rect">
            <a:avLst/>
          </a:prstGeom>
        </p:spPr>
        <p:txBody>
          <a:bodyPr spcFirstLastPara="1" wrap="square" lIns="0" tIns="0" rIns="0" bIns="0" anchor="ctr" anchorCtr="0">
            <a:noAutofit/>
          </a:bodyPr>
          <a:lstStyle/>
          <a:p>
            <a:r>
              <a:rPr lang="fr-FR" sz="3200" b="1" dirty="0"/>
              <a:t>Choix de l’attribut discriminant</a:t>
            </a:r>
            <a:endParaRPr lang="en" sz="3200" b="1" dirty="0"/>
          </a:p>
        </p:txBody>
      </p:sp>
      <p:sp>
        <p:nvSpPr>
          <p:cNvPr id="551" name="Google Shape;551;p18"/>
          <p:cNvSpPr txBox="1">
            <a:spLocks noGrp="1"/>
          </p:cNvSpPr>
          <p:nvPr>
            <p:ph type="body" idx="1"/>
          </p:nvPr>
        </p:nvSpPr>
        <p:spPr>
          <a:xfrm>
            <a:off x="971600" y="1728192"/>
            <a:ext cx="7532654" cy="3507854"/>
          </a:xfrm>
          <a:prstGeom prst="rect">
            <a:avLst/>
          </a:prstGeom>
        </p:spPr>
        <p:txBody>
          <a:bodyPr spcFirstLastPara="1" wrap="square" lIns="0" tIns="0" rIns="0" bIns="0" anchor="t" anchorCtr="0">
            <a:noAutofit/>
          </a:bodyPr>
          <a:lstStyle/>
          <a:p>
            <a:pPr lvl="0">
              <a:buFont typeface="Wingdings" panose="05000000000000000000" pitchFamily="2" charset="2"/>
              <a:buChar char="§"/>
            </a:pPr>
            <a:r>
              <a:rPr lang="fr-FR" sz="2000" dirty="0"/>
              <a:t>Comment spécifier la condition de test ?</a:t>
            </a:r>
          </a:p>
          <a:p>
            <a:pPr marL="533400" lvl="0" indent="-457200">
              <a:buFont typeface="+mj-lt"/>
              <a:buAutoNum type="arabicPeriod"/>
            </a:pPr>
            <a:r>
              <a:rPr lang="fr-FR" sz="2000" dirty="0"/>
              <a:t>Dépend du type d’attribut </a:t>
            </a:r>
          </a:p>
          <a:p>
            <a:pPr lvl="1">
              <a:buFont typeface="Arial" panose="020B0604020202020204" pitchFamily="34" charset="0"/>
              <a:buChar char="•"/>
            </a:pPr>
            <a:r>
              <a:rPr lang="fr-FR" sz="2000" dirty="0"/>
              <a:t>Nominal</a:t>
            </a:r>
          </a:p>
          <a:p>
            <a:pPr lvl="1">
              <a:buFont typeface="Arial" panose="020B0604020202020204" pitchFamily="34" charset="0"/>
              <a:buChar char="•"/>
            </a:pPr>
            <a:r>
              <a:rPr lang="fr-FR" sz="2000" dirty="0"/>
              <a:t>Ordinal</a:t>
            </a:r>
          </a:p>
          <a:p>
            <a:pPr lvl="1">
              <a:buFont typeface="Arial" panose="020B0604020202020204" pitchFamily="34" charset="0"/>
              <a:buChar char="•"/>
            </a:pPr>
            <a:r>
              <a:rPr lang="fr-FR" sz="2000" dirty="0"/>
              <a:t>Continu</a:t>
            </a:r>
          </a:p>
          <a:p>
            <a:pPr marL="533400" lvl="0" indent="-457200">
              <a:buFont typeface="+mj-lt"/>
              <a:buAutoNum type="arabicPeriod"/>
            </a:pPr>
            <a:r>
              <a:rPr lang="fr-FR" sz="2000" dirty="0"/>
              <a:t>Dépend du nombre de façon de diviser </a:t>
            </a:r>
          </a:p>
          <a:p>
            <a:pPr lvl="1">
              <a:buFont typeface="Arial" panose="020B0604020202020204" pitchFamily="34" charset="0"/>
              <a:buChar char="•"/>
            </a:pPr>
            <a:r>
              <a:rPr lang="fr-FR" sz="2000" dirty="0"/>
              <a:t>Division en 2</a:t>
            </a:r>
          </a:p>
          <a:p>
            <a:pPr lvl="1">
              <a:buFont typeface="Arial" panose="020B0604020202020204" pitchFamily="34" charset="0"/>
              <a:buChar char="•"/>
            </a:pPr>
            <a:r>
              <a:rPr lang="fr-FR" sz="2000" dirty="0"/>
              <a:t>Division en n</a:t>
            </a:r>
          </a:p>
        </p:txBody>
      </p:sp>
      <p:sp>
        <p:nvSpPr>
          <p:cNvPr id="552" name="Google Shape;552;p18"/>
          <p:cNvSpPr txBox="1">
            <a:spLocks noGrp="1"/>
          </p:cNvSpPr>
          <p:nvPr>
            <p:ph type="sldNum" idx="12"/>
          </p:nvPr>
        </p:nvSpPr>
        <p:spPr>
          <a:xfrm>
            <a:off x="8504254" y="4489800"/>
            <a:ext cx="653700" cy="653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19</a:t>
            </a:fld>
            <a:endParaRPr/>
          </a:p>
        </p:txBody>
      </p:sp>
    </p:spTree>
    <p:extLst>
      <p:ext uri="{BB962C8B-B14F-4D97-AF65-F5344CB8AC3E}">
        <p14:creationId xmlns:p14="http://schemas.microsoft.com/office/powerpoint/2010/main" val="12365320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49"/>
        <p:cNvGrpSpPr/>
        <p:nvPr/>
      </p:nvGrpSpPr>
      <p:grpSpPr>
        <a:xfrm>
          <a:off x="0" y="0"/>
          <a:ext cx="0" cy="0"/>
          <a:chOff x="0" y="0"/>
          <a:chExt cx="0" cy="0"/>
        </a:xfrm>
      </p:grpSpPr>
      <p:sp>
        <p:nvSpPr>
          <p:cNvPr id="550" name="Google Shape;550;p18"/>
          <p:cNvSpPr txBox="1">
            <a:spLocks noGrp="1"/>
          </p:cNvSpPr>
          <p:nvPr>
            <p:ph type="title"/>
          </p:nvPr>
        </p:nvSpPr>
        <p:spPr>
          <a:xfrm>
            <a:off x="661100" y="664300"/>
            <a:ext cx="7843200" cy="6537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3200" b="1" dirty="0"/>
              <a:t>Arbre de décision: Définition</a:t>
            </a:r>
            <a:endParaRPr sz="3200" b="1" dirty="0"/>
          </a:p>
        </p:txBody>
      </p:sp>
      <p:sp>
        <p:nvSpPr>
          <p:cNvPr id="551" name="Google Shape;551;p18"/>
          <p:cNvSpPr txBox="1">
            <a:spLocks noGrp="1"/>
          </p:cNvSpPr>
          <p:nvPr>
            <p:ph type="body" idx="1"/>
          </p:nvPr>
        </p:nvSpPr>
        <p:spPr>
          <a:xfrm>
            <a:off x="1199774" y="1995686"/>
            <a:ext cx="6900617" cy="2490014"/>
          </a:xfrm>
          <a:prstGeom prst="rect">
            <a:avLst/>
          </a:prstGeom>
          <a:ln>
            <a:solidFill>
              <a:schemeClr val="accent1"/>
            </a:solidFill>
          </a:ln>
          <a:effectLst>
            <a:outerShdw blurRad="63500" sx="102000" sy="102000" algn="ctr"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spcFirstLastPara="1" wrap="square" lIns="0" tIns="0" rIns="0" bIns="0" anchor="ctr" anchorCtr="0">
            <a:noAutofit/>
          </a:bodyPr>
          <a:lstStyle/>
          <a:p>
            <a:pPr lvl="0" algn="ctr">
              <a:spcBef>
                <a:spcPts val="1200"/>
              </a:spcBef>
              <a:spcAft>
                <a:spcPts val="1200"/>
              </a:spcAft>
              <a:buNone/>
            </a:pPr>
            <a:r>
              <a:rPr lang="fr-FR" dirty="0">
                <a:effectLst/>
                <a:latin typeface="Barlow Light" panose="020B0604020202020204" charset="0"/>
              </a:rPr>
              <a:t>Les arbres de décision sont des r</a:t>
            </a:r>
            <a:r>
              <a:rPr lang="fr-FR" dirty="0">
                <a:latin typeface="Barlow Light" panose="020B0604020202020204" charset="0"/>
              </a:rPr>
              <a:t>è</a:t>
            </a:r>
            <a:r>
              <a:rPr lang="fr-FR" dirty="0">
                <a:effectLst/>
                <a:latin typeface="Barlow Light" panose="020B0604020202020204" charset="0"/>
              </a:rPr>
              <a:t>gles de classification qui basent leur décision sur une suite de tests associ</a:t>
            </a:r>
            <a:r>
              <a:rPr lang="fr-FR" dirty="0">
                <a:latin typeface="Barlow Light" panose="020B0604020202020204" charset="0"/>
              </a:rPr>
              <a:t>é</a:t>
            </a:r>
            <a:r>
              <a:rPr lang="fr-FR" dirty="0">
                <a:effectLst/>
                <a:latin typeface="Barlow Light" panose="020B0604020202020204" charset="0"/>
              </a:rPr>
              <a:t>s aux attributs, les tests étant organis</a:t>
            </a:r>
            <a:r>
              <a:rPr lang="fr-FR" dirty="0">
                <a:latin typeface="Barlow Light" panose="020B0604020202020204" charset="0"/>
              </a:rPr>
              <a:t>é</a:t>
            </a:r>
            <a:r>
              <a:rPr lang="fr-FR" dirty="0">
                <a:effectLst/>
                <a:latin typeface="Barlow Light" panose="020B0604020202020204" charset="0"/>
              </a:rPr>
              <a:t>s de mani</a:t>
            </a:r>
            <a:r>
              <a:rPr lang="fr-FR" dirty="0">
                <a:latin typeface="Barlow Light" panose="020B0604020202020204" charset="0"/>
              </a:rPr>
              <a:t>è</a:t>
            </a:r>
            <a:r>
              <a:rPr lang="fr-FR" dirty="0">
                <a:effectLst/>
                <a:latin typeface="Barlow Light" panose="020B0604020202020204" charset="0"/>
              </a:rPr>
              <a:t>re arborescente.</a:t>
            </a:r>
            <a:endParaRPr sz="2800" dirty="0">
              <a:latin typeface="Barlow Light" panose="020B0604020202020204" charset="0"/>
            </a:endParaRPr>
          </a:p>
        </p:txBody>
      </p:sp>
      <p:sp>
        <p:nvSpPr>
          <p:cNvPr id="552" name="Google Shape;552;p18"/>
          <p:cNvSpPr txBox="1">
            <a:spLocks noGrp="1"/>
          </p:cNvSpPr>
          <p:nvPr>
            <p:ph type="sldNum" idx="12"/>
          </p:nvPr>
        </p:nvSpPr>
        <p:spPr>
          <a:xfrm>
            <a:off x="8504254" y="4489800"/>
            <a:ext cx="653700" cy="653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2</a:t>
            </a:fld>
            <a:endParaRPr/>
          </a:p>
        </p:txBody>
      </p:sp>
    </p:spTree>
    <p:extLst>
      <p:ext uri="{BB962C8B-B14F-4D97-AF65-F5344CB8AC3E}">
        <p14:creationId xmlns:p14="http://schemas.microsoft.com/office/powerpoint/2010/main" val="26695959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49"/>
        <p:cNvGrpSpPr/>
        <p:nvPr/>
      </p:nvGrpSpPr>
      <p:grpSpPr>
        <a:xfrm>
          <a:off x="0" y="0"/>
          <a:ext cx="0" cy="0"/>
          <a:chOff x="0" y="0"/>
          <a:chExt cx="0" cy="0"/>
        </a:xfrm>
      </p:grpSpPr>
      <p:sp>
        <p:nvSpPr>
          <p:cNvPr id="550" name="Google Shape;550;p18"/>
          <p:cNvSpPr txBox="1">
            <a:spLocks noGrp="1"/>
          </p:cNvSpPr>
          <p:nvPr>
            <p:ph type="title"/>
          </p:nvPr>
        </p:nvSpPr>
        <p:spPr>
          <a:xfrm>
            <a:off x="661100" y="664300"/>
            <a:ext cx="7843200" cy="653700"/>
          </a:xfrm>
          <a:prstGeom prst="rect">
            <a:avLst/>
          </a:prstGeom>
        </p:spPr>
        <p:txBody>
          <a:bodyPr spcFirstLastPara="1" wrap="square" lIns="0" tIns="0" rIns="0" bIns="0" anchor="ctr" anchorCtr="0">
            <a:noAutofit/>
          </a:bodyPr>
          <a:lstStyle/>
          <a:p>
            <a:r>
              <a:rPr lang="fr-FR" sz="3200" b="1" dirty="0"/>
              <a:t>Attribut nominal / Ordinal</a:t>
            </a:r>
            <a:endParaRPr lang="en" sz="3200" b="1" dirty="0"/>
          </a:p>
        </p:txBody>
      </p:sp>
      <p:sp>
        <p:nvSpPr>
          <p:cNvPr id="551" name="Google Shape;551;p18"/>
          <p:cNvSpPr txBox="1">
            <a:spLocks noGrp="1"/>
          </p:cNvSpPr>
          <p:nvPr>
            <p:ph type="body" idx="1"/>
          </p:nvPr>
        </p:nvSpPr>
        <p:spPr>
          <a:xfrm>
            <a:off x="971600" y="1419622"/>
            <a:ext cx="7632848" cy="3507854"/>
          </a:xfrm>
          <a:prstGeom prst="rect">
            <a:avLst/>
          </a:prstGeom>
        </p:spPr>
        <p:txBody>
          <a:bodyPr spcFirstLastPara="1" wrap="square" lIns="0" tIns="0" rIns="0" bIns="0" anchor="t" anchorCtr="0">
            <a:noAutofit/>
          </a:bodyPr>
          <a:lstStyle/>
          <a:p>
            <a:pPr lvl="0">
              <a:buFont typeface="Wingdings" panose="05000000000000000000" pitchFamily="2" charset="2"/>
              <a:buChar char="§"/>
            </a:pPr>
            <a:r>
              <a:rPr lang="fr-FR" sz="2000" b="1" dirty="0"/>
              <a:t>Division multiple </a:t>
            </a:r>
            <a:r>
              <a:rPr lang="fr-FR" sz="2000" dirty="0"/>
              <a:t>: autant de partitions que de valeurs distinctes.</a:t>
            </a:r>
          </a:p>
          <a:p>
            <a:pPr lvl="0">
              <a:buFont typeface="Wingdings" panose="05000000000000000000" pitchFamily="2" charset="2"/>
              <a:buChar char="§"/>
            </a:pPr>
            <a:endParaRPr lang="fr-FR" sz="2000" dirty="0"/>
          </a:p>
          <a:p>
            <a:pPr lvl="0">
              <a:buFont typeface="Wingdings" panose="05000000000000000000" pitchFamily="2" charset="2"/>
              <a:buChar char="§"/>
            </a:pPr>
            <a:endParaRPr lang="fr-FR" sz="2000" dirty="0"/>
          </a:p>
          <a:p>
            <a:pPr lvl="0">
              <a:buFont typeface="Wingdings" panose="05000000000000000000" pitchFamily="2" charset="2"/>
              <a:buChar char="§"/>
            </a:pPr>
            <a:r>
              <a:rPr lang="fr-FR" sz="2000" b="1" dirty="0"/>
              <a:t>Division binaire </a:t>
            </a:r>
            <a:r>
              <a:rPr lang="fr-FR" sz="2000" dirty="0"/>
              <a:t>: Division des valeurs en deux sous-ensembles ⇒ Trouver le partitionnement optimal.</a:t>
            </a:r>
          </a:p>
        </p:txBody>
      </p:sp>
      <p:sp>
        <p:nvSpPr>
          <p:cNvPr id="552" name="Google Shape;552;p18"/>
          <p:cNvSpPr txBox="1">
            <a:spLocks noGrp="1"/>
          </p:cNvSpPr>
          <p:nvPr>
            <p:ph type="sldNum" idx="12"/>
          </p:nvPr>
        </p:nvSpPr>
        <p:spPr>
          <a:xfrm>
            <a:off x="8504254" y="4489800"/>
            <a:ext cx="653700" cy="653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20</a:t>
            </a:fld>
            <a:endParaRPr/>
          </a:p>
        </p:txBody>
      </p:sp>
      <p:pic>
        <p:nvPicPr>
          <p:cNvPr id="7" name="Image 6">
            <a:extLst>
              <a:ext uri="{FF2B5EF4-FFF2-40B4-BE49-F238E27FC236}">
                <a16:creationId xmlns:a16="http://schemas.microsoft.com/office/drawing/2014/main" id="{294FEAD6-336E-481E-B245-81E50E441169}"/>
              </a:ext>
            </a:extLst>
          </p:cNvPr>
          <p:cNvPicPr>
            <a:picLocks noChangeAspect="1"/>
          </p:cNvPicPr>
          <p:nvPr/>
        </p:nvPicPr>
        <p:blipFill>
          <a:blip r:embed="rId3"/>
          <a:stretch>
            <a:fillRect/>
          </a:stretch>
        </p:blipFill>
        <p:spPr>
          <a:xfrm>
            <a:off x="3563888" y="1851670"/>
            <a:ext cx="1936799" cy="971351"/>
          </a:xfrm>
          <a:prstGeom prst="rect">
            <a:avLst/>
          </a:prstGeom>
        </p:spPr>
      </p:pic>
      <p:pic>
        <p:nvPicPr>
          <p:cNvPr id="11" name="Image 10">
            <a:extLst>
              <a:ext uri="{FF2B5EF4-FFF2-40B4-BE49-F238E27FC236}">
                <a16:creationId xmlns:a16="http://schemas.microsoft.com/office/drawing/2014/main" id="{A8B10F31-F6F3-4A55-A8FF-86BE6DD6B446}"/>
              </a:ext>
            </a:extLst>
          </p:cNvPr>
          <p:cNvPicPr>
            <a:picLocks noChangeAspect="1"/>
          </p:cNvPicPr>
          <p:nvPr/>
        </p:nvPicPr>
        <p:blipFill>
          <a:blip r:embed="rId4"/>
          <a:stretch>
            <a:fillRect/>
          </a:stretch>
        </p:blipFill>
        <p:spPr>
          <a:xfrm>
            <a:off x="1331640" y="3680175"/>
            <a:ext cx="2066925" cy="1247301"/>
          </a:xfrm>
          <a:prstGeom prst="rect">
            <a:avLst/>
          </a:prstGeom>
        </p:spPr>
      </p:pic>
      <p:pic>
        <p:nvPicPr>
          <p:cNvPr id="13" name="Image 12">
            <a:extLst>
              <a:ext uri="{FF2B5EF4-FFF2-40B4-BE49-F238E27FC236}">
                <a16:creationId xmlns:a16="http://schemas.microsoft.com/office/drawing/2014/main" id="{217C34EC-6C69-4A66-868F-C5162EF87668}"/>
              </a:ext>
            </a:extLst>
          </p:cNvPr>
          <p:cNvPicPr>
            <a:picLocks noChangeAspect="1"/>
          </p:cNvPicPr>
          <p:nvPr/>
        </p:nvPicPr>
        <p:blipFill>
          <a:blip r:embed="rId5"/>
          <a:stretch>
            <a:fillRect/>
          </a:stretch>
        </p:blipFill>
        <p:spPr>
          <a:xfrm>
            <a:off x="4313659" y="3717199"/>
            <a:ext cx="1914525" cy="1086799"/>
          </a:xfrm>
          <a:prstGeom prst="rect">
            <a:avLst/>
          </a:prstGeom>
        </p:spPr>
      </p:pic>
      <p:pic>
        <p:nvPicPr>
          <p:cNvPr id="15" name="Image 14">
            <a:extLst>
              <a:ext uri="{FF2B5EF4-FFF2-40B4-BE49-F238E27FC236}">
                <a16:creationId xmlns:a16="http://schemas.microsoft.com/office/drawing/2014/main" id="{FED8792D-82D1-44BC-AA88-E7FBB662AFB8}"/>
              </a:ext>
            </a:extLst>
          </p:cNvPr>
          <p:cNvPicPr>
            <a:picLocks noChangeAspect="1"/>
          </p:cNvPicPr>
          <p:nvPr/>
        </p:nvPicPr>
        <p:blipFill>
          <a:blip r:embed="rId6"/>
          <a:stretch>
            <a:fillRect/>
          </a:stretch>
        </p:blipFill>
        <p:spPr>
          <a:xfrm>
            <a:off x="7092280" y="3717199"/>
            <a:ext cx="2057400" cy="1014791"/>
          </a:xfrm>
          <a:prstGeom prst="rect">
            <a:avLst/>
          </a:prstGeom>
        </p:spPr>
      </p:pic>
      <p:sp>
        <p:nvSpPr>
          <p:cNvPr id="16" name="ZoneTexte 15">
            <a:extLst>
              <a:ext uri="{FF2B5EF4-FFF2-40B4-BE49-F238E27FC236}">
                <a16:creationId xmlns:a16="http://schemas.microsoft.com/office/drawing/2014/main" id="{D3214D0F-DE87-491A-876C-17EDE8A69FED}"/>
              </a:ext>
            </a:extLst>
          </p:cNvPr>
          <p:cNvSpPr txBox="1"/>
          <p:nvPr/>
        </p:nvSpPr>
        <p:spPr>
          <a:xfrm>
            <a:off x="3637936" y="4149936"/>
            <a:ext cx="576064" cy="307777"/>
          </a:xfrm>
          <a:prstGeom prst="rect">
            <a:avLst/>
          </a:prstGeom>
          <a:noFill/>
        </p:spPr>
        <p:txBody>
          <a:bodyPr wrap="square" rtlCol="0">
            <a:spAutoFit/>
          </a:bodyPr>
          <a:lstStyle/>
          <a:p>
            <a:r>
              <a:rPr lang="fr-FR" b="1" dirty="0">
                <a:solidFill>
                  <a:schemeClr val="accent2"/>
                </a:solidFill>
              </a:rPr>
              <a:t>OU</a:t>
            </a:r>
          </a:p>
        </p:txBody>
      </p:sp>
      <p:sp>
        <p:nvSpPr>
          <p:cNvPr id="17" name="ZoneTexte 16">
            <a:extLst>
              <a:ext uri="{FF2B5EF4-FFF2-40B4-BE49-F238E27FC236}">
                <a16:creationId xmlns:a16="http://schemas.microsoft.com/office/drawing/2014/main" id="{ED7E5E55-0CAD-4596-9720-2D548752ABE7}"/>
              </a:ext>
            </a:extLst>
          </p:cNvPr>
          <p:cNvSpPr txBox="1"/>
          <p:nvPr/>
        </p:nvSpPr>
        <p:spPr>
          <a:xfrm>
            <a:off x="6392664" y="4137460"/>
            <a:ext cx="576064" cy="307777"/>
          </a:xfrm>
          <a:prstGeom prst="rect">
            <a:avLst/>
          </a:prstGeom>
          <a:noFill/>
        </p:spPr>
        <p:txBody>
          <a:bodyPr wrap="square" rtlCol="0">
            <a:spAutoFit/>
          </a:bodyPr>
          <a:lstStyle/>
          <a:p>
            <a:r>
              <a:rPr lang="fr-FR" b="1" dirty="0">
                <a:solidFill>
                  <a:schemeClr val="accent2"/>
                </a:solidFill>
              </a:rPr>
              <a:t>OU</a:t>
            </a:r>
          </a:p>
        </p:txBody>
      </p:sp>
    </p:spTree>
    <p:extLst>
      <p:ext uri="{BB962C8B-B14F-4D97-AF65-F5344CB8AC3E}">
        <p14:creationId xmlns:p14="http://schemas.microsoft.com/office/powerpoint/2010/main" val="30060497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49"/>
        <p:cNvGrpSpPr/>
        <p:nvPr/>
      </p:nvGrpSpPr>
      <p:grpSpPr>
        <a:xfrm>
          <a:off x="0" y="0"/>
          <a:ext cx="0" cy="0"/>
          <a:chOff x="0" y="0"/>
          <a:chExt cx="0" cy="0"/>
        </a:xfrm>
      </p:grpSpPr>
      <p:sp>
        <p:nvSpPr>
          <p:cNvPr id="550" name="Google Shape;550;p18"/>
          <p:cNvSpPr txBox="1">
            <a:spLocks noGrp="1"/>
          </p:cNvSpPr>
          <p:nvPr>
            <p:ph type="title"/>
          </p:nvPr>
        </p:nvSpPr>
        <p:spPr>
          <a:xfrm>
            <a:off x="661100" y="664300"/>
            <a:ext cx="7843200" cy="653700"/>
          </a:xfrm>
          <a:prstGeom prst="rect">
            <a:avLst/>
          </a:prstGeom>
        </p:spPr>
        <p:txBody>
          <a:bodyPr spcFirstLastPara="1" wrap="square" lIns="0" tIns="0" rIns="0" bIns="0" anchor="ctr" anchorCtr="0">
            <a:noAutofit/>
          </a:bodyPr>
          <a:lstStyle/>
          <a:p>
            <a:r>
              <a:rPr lang="fr-FR" sz="3200" b="1" dirty="0"/>
              <a:t>Attribut continu</a:t>
            </a:r>
            <a:endParaRPr lang="en" sz="3200" b="1" dirty="0"/>
          </a:p>
        </p:txBody>
      </p:sp>
      <p:sp>
        <p:nvSpPr>
          <p:cNvPr id="551" name="Google Shape;551;p18"/>
          <p:cNvSpPr txBox="1">
            <a:spLocks noGrp="1"/>
          </p:cNvSpPr>
          <p:nvPr>
            <p:ph type="body" idx="1"/>
          </p:nvPr>
        </p:nvSpPr>
        <p:spPr>
          <a:xfrm>
            <a:off x="971600" y="1563638"/>
            <a:ext cx="7632848" cy="3363838"/>
          </a:xfrm>
          <a:prstGeom prst="rect">
            <a:avLst/>
          </a:prstGeom>
        </p:spPr>
        <p:txBody>
          <a:bodyPr spcFirstLastPara="1" wrap="square" lIns="0" tIns="0" rIns="0" bIns="0" anchor="t" anchorCtr="0">
            <a:noAutofit/>
          </a:bodyPr>
          <a:lstStyle/>
          <a:p>
            <a:pPr lvl="0">
              <a:buFont typeface="Wingdings" panose="05000000000000000000" pitchFamily="2" charset="2"/>
              <a:buChar char="§"/>
            </a:pPr>
            <a:r>
              <a:rPr lang="fr-FR" sz="2000" dirty="0"/>
              <a:t>Différentes manières de discrétiser :</a:t>
            </a:r>
          </a:p>
          <a:p>
            <a:pPr lvl="1">
              <a:buFont typeface="Arial" panose="020B0604020202020204" pitchFamily="34" charset="0"/>
              <a:buChar char="•"/>
            </a:pPr>
            <a:r>
              <a:rPr lang="fr-FR" sz="2000" dirty="0"/>
              <a:t>Discrétisation pour former un attribut ordinal.</a:t>
            </a:r>
          </a:p>
          <a:p>
            <a:pPr lvl="1">
              <a:buFont typeface="Arial" panose="020B0604020202020204" pitchFamily="34" charset="0"/>
              <a:buChar char="•"/>
            </a:pPr>
            <a:r>
              <a:rPr lang="fr-FR" sz="2000" dirty="0"/>
              <a:t>Décision binaire</a:t>
            </a:r>
          </a:p>
          <a:p>
            <a:pPr lvl="0">
              <a:buFont typeface="Wingdings" panose="05000000000000000000" pitchFamily="2" charset="2"/>
              <a:buChar char="§"/>
            </a:pPr>
            <a:endParaRPr lang="fr-FR" sz="2000" dirty="0"/>
          </a:p>
        </p:txBody>
      </p:sp>
      <p:sp>
        <p:nvSpPr>
          <p:cNvPr id="552" name="Google Shape;552;p18"/>
          <p:cNvSpPr txBox="1">
            <a:spLocks noGrp="1"/>
          </p:cNvSpPr>
          <p:nvPr>
            <p:ph type="sldNum" idx="12"/>
          </p:nvPr>
        </p:nvSpPr>
        <p:spPr>
          <a:xfrm>
            <a:off x="8504254" y="4489800"/>
            <a:ext cx="653700" cy="653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21</a:t>
            </a:fld>
            <a:endParaRPr/>
          </a:p>
        </p:txBody>
      </p:sp>
      <p:pic>
        <p:nvPicPr>
          <p:cNvPr id="3" name="Image 2">
            <a:extLst>
              <a:ext uri="{FF2B5EF4-FFF2-40B4-BE49-F238E27FC236}">
                <a16:creationId xmlns:a16="http://schemas.microsoft.com/office/drawing/2014/main" id="{D4B3CAD0-19DC-4C95-8861-7BEBBF466E61}"/>
              </a:ext>
            </a:extLst>
          </p:cNvPr>
          <p:cNvPicPr>
            <a:picLocks noChangeAspect="1"/>
          </p:cNvPicPr>
          <p:nvPr/>
        </p:nvPicPr>
        <p:blipFill>
          <a:blip r:embed="rId3"/>
          <a:stretch>
            <a:fillRect/>
          </a:stretch>
        </p:blipFill>
        <p:spPr>
          <a:xfrm>
            <a:off x="1763687" y="2682812"/>
            <a:ext cx="5976665" cy="2460687"/>
          </a:xfrm>
          <a:prstGeom prst="rect">
            <a:avLst/>
          </a:prstGeom>
        </p:spPr>
      </p:pic>
    </p:spTree>
    <p:extLst>
      <p:ext uri="{BB962C8B-B14F-4D97-AF65-F5344CB8AC3E}">
        <p14:creationId xmlns:p14="http://schemas.microsoft.com/office/powerpoint/2010/main" val="23246513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49"/>
        <p:cNvGrpSpPr/>
        <p:nvPr/>
      </p:nvGrpSpPr>
      <p:grpSpPr>
        <a:xfrm>
          <a:off x="0" y="0"/>
          <a:ext cx="0" cy="0"/>
          <a:chOff x="0" y="0"/>
          <a:chExt cx="0" cy="0"/>
        </a:xfrm>
      </p:grpSpPr>
      <p:sp>
        <p:nvSpPr>
          <p:cNvPr id="550" name="Google Shape;550;p18"/>
          <p:cNvSpPr txBox="1">
            <a:spLocks noGrp="1"/>
          </p:cNvSpPr>
          <p:nvPr>
            <p:ph type="title"/>
          </p:nvPr>
        </p:nvSpPr>
        <p:spPr>
          <a:xfrm>
            <a:off x="661100" y="664300"/>
            <a:ext cx="7843200" cy="653700"/>
          </a:xfrm>
          <a:prstGeom prst="rect">
            <a:avLst/>
          </a:prstGeom>
        </p:spPr>
        <p:txBody>
          <a:bodyPr spcFirstLastPara="1" wrap="square" lIns="0" tIns="0" rIns="0" bIns="0" anchor="ctr" anchorCtr="0">
            <a:noAutofit/>
          </a:bodyPr>
          <a:lstStyle/>
          <a:p>
            <a:r>
              <a:rPr lang="fr-FR" sz="3200" b="1" dirty="0"/>
              <a:t>Choix de l’attribut discriminant</a:t>
            </a:r>
            <a:endParaRPr lang="en" sz="3200" b="1" dirty="0"/>
          </a:p>
        </p:txBody>
      </p:sp>
      <p:sp>
        <p:nvSpPr>
          <p:cNvPr id="551" name="Google Shape;551;p18"/>
          <p:cNvSpPr txBox="1">
            <a:spLocks noGrp="1"/>
          </p:cNvSpPr>
          <p:nvPr>
            <p:ph type="body" idx="1"/>
          </p:nvPr>
        </p:nvSpPr>
        <p:spPr>
          <a:xfrm>
            <a:off x="971600" y="1440160"/>
            <a:ext cx="7532654" cy="3507854"/>
          </a:xfrm>
          <a:prstGeom prst="rect">
            <a:avLst/>
          </a:prstGeom>
        </p:spPr>
        <p:txBody>
          <a:bodyPr spcFirstLastPara="1" wrap="square" lIns="0" tIns="0" rIns="0" bIns="0" anchor="t" anchorCtr="0">
            <a:noAutofit/>
          </a:bodyPr>
          <a:lstStyle/>
          <a:p>
            <a:pPr lvl="0">
              <a:buFont typeface="Wingdings" panose="05000000000000000000" pitchFamily="2" charset="2"/>
              <a:buChar char="§"/>
            </a:pPr>
            <a:r>
              <a:rPr lang="fr-FR" sz="1900" dirty="0"/>
              <a:t>On privilégie les nœuds avec des distributions homogènes.</a:t>
            </a:r>
          </a:p>
          <a:p>
            <a:pPr lvl="0">
              <a:buFont typeface="Wingdings" panose="05000000000000000000" pitchFamily="2" charset="2"/>
              <a:buChar char="§"/>
            </a:pPr>
            <a:endParaRPr lang="fr-FR" sz="1900" dirty="0"/>
          </a:p>
          <a:p>
            <a:pPr lvl="0">
              <a:buFont typeface="Wingdings" panose="05000000000000000000" pitchFamily="2" charset="2"/>
              <a:buChar char="§"/>
            </a:pPr>
            <a:endParaRPr lang="fr-FR" sz="1900" dirty="0"/>
          </a:p>
          <a:p>
            <a:pPr lvl="0">
              <a:buFont typeface="Wingdings" panose="05000000000000000000" pitchFamily="2" charset="2"/>
              <a:buChar char="§"/>
            </a:pPr>
            <a:endParaRPr lang="fr-FR" sz="1900" dirty="0"/>
          </a:p>
          <a:p>
            <a:pPr lvl="0">
              <a:buFont typeface="Wingdings" panose="05000000000000000000" pitchFamily="2" charset="2"/>
              <a:buChar char="§"/>
            </a:pPr>
            <a:endParaRPr lang="fr-FR" sz="1900" dirty="0"/>
          </a:p>
          <a:p>
            <a:pPr lvl="0">
              <a:buFont typeface="Wingdings" panose="05000000000000000000" pitchFamily="2" charset="2"/>
              <a:buChar char="§"/>
            </a:pPr>
            <a:r>
              <a:rPr lang="fr-FR" sz="1900" dirty="0"/>
              <a:t>Mesure du désordre d’un nœud:</a:t>
            </a:r>
          </a:p>
          <a:p>
            <a:pPr lvl="1">
              <a:buFont typeface="Arial" panose="020B0604020202020204" pitchFamily="34" charset="0"/>
              <a:buChar char="•"/>
            </a:pPr>
            <a:r>
              <a:rPr lang="fr-FR" sz="1900" dirty="0"/>
              <a:t>Indice de Gini</a:t>
            </a:r>
          </a:p>
          <a:p>
            <a:pPr lvl="1">
              <a:buFont typeface="Arial" panose="020B0604020202020204" pitchFamily="34" charset="0"/>
              <a:buChar char="•"/>
            </a:pPr>
            <a:r>
              <a:rPr lang="fr-FR" sz="1900" dirty="0"/>
              <a:t>Entropie</a:t>
            </a:r>
          </a:p>
          <a:p>
            <a:pPr lvl="1">
              <a:buFont typeface="Arial" panose="020B0604020202020204" pitchFamily="34" charset="0"/>
              <a:buChar char="•"/>
            </a:pPr>
            <a:r>
              <a:rPr lang="fr-FR" sz="1900" dirty="0"/>
              <a:t>Taux de classification</a:t>
            </a:r>
          </a:p>
        </p:txBody>
      </p:sp>
      <p:sp>
        <p:nvSpPr>
          <p:cNvPr id="552" name="Google Shape;552;p18"/>
          <p:cNvSpPr txBox="1">
            <a:spLocks noGrp="1"/>
          </p:cNvSpPr>
          <p:nvPr>
            <p:ph type="sldNum" idx="12"/>
          </p:nvPr>
        </p:nvSpPr>
        <p:spPr>
          <a:xfrm>
            <a:off x="8504254" y="4489800"/>
            <a:ext cx="653700" cy="653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22</a:t>
            </a:fld>
            <a:endParaRPr/>
          </a:p>
        </p:txBody>
      </p:sp>
      <p:sp>
        <p:nvSpPr>
          <p:cNvPr id="2" name="ZoneTexte 1">
            <a:extLst>
              <a:ext uri="{FF2B5EF4-FFF2-40B4-BE49-F238E27FC236}">
                <a16:creationId xmlns:a16="http://schemas.microsoft.com/office/drawing/2014/main" id="{47A92538-3AB8-47AA-8266-DA4BF2A20CF1}"/>
              </a:ext>
            </a:extLst>
          </p:cNvPr>
          <p:cNvSpPr txBox="1"/>
          <p:nvPr/>
        </p:nvSpPr>
        <p:spPr>
          <a:xfrm>
            <a:off x="2771800" y="1954003"/>
            <a:ext cx="720080" cy="584775"/>
          </a:xfrm>
          <a:prstGeom prst="rect">
            <a:avLst/>
          </a:prstGeom>
          <a:noFill/>
          <a:ln>
            <a:solidFill>
              <a:schemeClr val="accent1"/>
            </a:solidFill>
          </a:ln>
        </p:spPr>
        <p:txBody>
          <a:bodyPr wrap="square" rtlCol="0">
            <a:spAutoFit/>
          </a:bodyPr>
          <a:lstStyle/>
          <a:p>
            <a:r>
              <a:rPr lang="fr-FR" sz="1600" b="1" dirty="0">
                <a:solidFill>
                  <a:schemeClr val="tx2">
                    <a:lumMod val="25000"/>
                  </a:schemeClr>
                </a:solidFill>
              </a:rPr>
              <a:t>C0: 5</a:t>
            </a:r>
          </a:p>
          <a:p>
            <a:r>
              <a:rPr lang="fr-FR" sz="1600" b="1" dirty="0">
                <a:solidFill>
                  <a:schemeClr val="tx2">
                    <a:lumMod val="25000"/>
                  </a:schemeClr>
                </a:solidFill>
              </a:rPr>
              <a:t>C1: 5</a:t>
            </a:r>
          </a:p>
        </p:txBody>
      </p:sp>
      <p:sp>
        <p:nvSpPr>
          <p:cNvPr id="3" name="ZoneTexte 2">
            <a:extLst>
              <a:ext uri="{FF2B5EF4-FFF2-40B4-BE49-F238E27FC236}">
                <a16:creationId xmlns:a16="http://schemas.microsoft.com/office/drawing/2014/main" id="{E516533A-6F25-4E13-A026-83D2FEDBE260}"/>
              </a:ext>
            </a:extLst>
          </p:cNvPr>
          <p:cNvSpPr txBox="1"/>
          <p:nvPr/>
        </p:nvSpPr>
        <p:spPr>
          <a:xfrm>
            <a:off x="5652122" y="1954002"/>
            <a:ext cx="720080" cy="584775"/>
          </a:xfrm>
          <a:prstGeom prst="rect">
            <a:avLst/>
          </a:prstGeom>
          <a:noFill/>
          <a:ln>
            <a:solidFill>
              <a:schemeClr val="accent1"/>
            </a:solidFill>
          </a:ln>
        </p:spPr>
        <p:txBody>
          <a:bodyPr wrap="square" rtlCol="0">
            <a:spAutoFit/>
          </a:bodyPr>
          <a:lstStyle/>
          <a:p>
            <a:r>
              <a:rPr lang="fr-FR" sz="1600" b="1" dirty="0">
                <a:solidFill>
                  <a:schemeClr val="tx2">
                    <a:lumMod val="25000"/>
                  </a:schemeClr>
                </a:solidFill>
              </a:rPr>
              <a:t>C0: 9</a:t>
            </a:r>
          </a:p>
          <a:p>
            <a:r>
              <a:rPr lang="fr-FR" sz="1600" b="1" dirty="0">
                <a:solidFill>
                  <a:schemeClr val="tx2">
                    <a:lumMod val="25000"/>
                  </a:schemeClr>
                </a:solidFill>
              </a:rPr>
              <a:t>C1</a:t>
            </a:r>
            <a:r>
              <a:rPr lang="fr-FR" sz="1600" b="1">
                <a:solidFill>
                  <a:schemeClr val="tx2">
                    <a:lumMod val="25000"/>
                  </a:schemeClr>
                </a:solidFill>
              </a:rPr>
              <a:t>: 1</a:t>
            </a:r>
            <a:endParaRPr lang="fr-FR" sz="1600" b="1" dirty="0">
              <a:solidFill>
                <a:schemeClr val="tx2">
                  <a:lumMod val="25000"/>
                </a:schemeClr>
              </a:solidFill>
            </a:endParaRPr>
          </a:p>
        </p:txBody>
      </p:sp>
      <p:sp>
        <p:nvSpPr>
          <p:cNvPr id="4" name="ZoneTexte 3">
            <a:extLst>
              <a:ext uri="{FF2B5EF4-FFF2-40B4-BE49-F238E27FC236}">
                <a16:creationId xmlns:a16="http://schemas.microsoft.com/office/drawing/2014/main" id="{D02A47C5-469F-4FBD-B9F1-6A5DA1824D44}"/>
              </a:ext>
            </a:extLst>
          </p:cNvPr>
          <p:cNvSpPr txBox="1"/>
          <p:nvPr/>
        </p:nvSpPr>
        <p:spPr>
          <a:xfrm>
            <a:off x="2339752" y="2563039"/>
            <a:ext cx="1805828" cy="584775"/>
          </a:xfrm>
          <a:prstGeom prst="rect">
            <a:avLst/>
          </a:prstGeom>
          <a:noFill/>
        </p:spPr>
        <p:txBody>
          <a:bodyPr wrap="square" rtlCol="0">
            <a:spAutoFit/>
          </a:bodyPr>
          <a:lstStyle/>
          <a:p>
            <a:r>
              <a:rPr lang="fr-FR" sz="1600" i="1" dirty="0">
                <a:solidFill>
                  <a:schemeClr val="dk1"/>
                </a:solidFill>
                <a:latin typeface="Barlow Light"/>
                <a:sym typeface="Barlow Light"/>
              </a:rPr>
              <a:t>Non homogène</a:t>
            </a:r>
          </a:p>
          <a:p>
            <a:r>
              <a:rPr lang="fr-FR" sz="1600" i="1" dirty="0">
                <a:solidFill>
                  <a:schemeClr val="dk1"/>
                </a:solidFill>
                <a:latin typeface="Barlow Light"/>
                <a:sym typeface="Barlow Light"/>
              </a:rPr>
              <a:t>Impureté forte</a:t>
            </a:r>
          </a:p>
        </p:txBody>
      </p:sp>
      <p:sp>
        <p:nvSpPr>
          <p:cNvPr id="5" name="ZoneTexte 4">
            <a:extLst>
              <a:ext uri="{FF2B5EF4-FFF2-40B4-BE49-F238E27FC236}">
                <a16:creationId xmlns:a16="http://schemas.microsoft.com/office/drawing/2014/main" id="{C83D6006-6BE6-48C4-A119-BDB8FD0DF703}"/>
              </a:ext>
            </a:extLst>
          </p:cNvPr>
          <p:cNvSpPr txBox="1"/>
          <p:nvPr/>
        </p:nvSpPr>
        <p:spPr>
          <a:xfrm>
            <a:off x="5389152" y="2563039"/>
            <a:ext cx="1805828" cy="584775"/>
          </a:xfrm>
          <a:prstGeom prst="rect">
            <a:avLst/>
          </a:prstGeom>
          <a:noFill/>
        </p:spPr>
        <p:txBody>
          <a:bodyPr wrap="square" rtlCol="0">
            <a:spAutoFit/>
          </a:bodyPr>
          <a:lstStyle/>
          <a:p>
            <a:r>
              <a:rPr lang="fr-FR" sz="1600" i="1" dirty="0">
                <a:solidFill>
                  <a:schemeClr val="dk1"/>
                </a:solidFill>
                <a:latin typeface="Barlow Light"/>
                <a:sym typeface="Barlow Light"/>
              </a:rPr>
              <a:t>Homogène</a:t>
            </a:r>
          </a:p>
          <a:p>
            <a:r>
              <a:rPr lang="fr-FR" sz="1600" i="1" dirty="0">
                <a:solidFill>
                  <a:schemeClr val="dk1"/>
                </a:solidFill>
                <a:latin typeface="Barlow Light"/>
                <a:sym typeface="Barlow Light"/>
              </a:rPr>
              <a:t>Impureté faible</a:t>
            </a:r>
          </a:p>
        </p:txBody>
      </p:sp>
    </p:spTree>
    <p:extLst>
      <p:ext uri="{BB962C8B-B14F-4D97-AF65-F5344CB8AC3E}">
        <p14:creationId xmlns:p14="http://schemas.microsoft.com/office/powerpoint/2010/main" val="13829809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49"/>
        <p:cNvGrpSpPr/>
        <p:nvPr/>
      </p:nvGrpSpPr>
      <p:grpSpPr>
        <a:xfrm>
          <a:off x="0" y="0"/>
          <a:ext cx="0" cy="0"/>
          <a:chOff x="0" y="0"/>
          <a:chExt cx="0" cy="0"/>
        </a:xfrm>
      </p:grpSpPr>
      <p:sp>
        <p:nvSpPr>
          <p:cNvPr id="550" name="Google Shape;550;p18"/>
          <p:cNvSpPr txBox="1">
            <a:spLocks noGrp="1"/>
          </p:cNvSpPr>
          <p:nvPr>
            <p:ph type="title"/>
          </p:nvPr>
        </p:nvSpPr>
        <p:spPr>
          <a:xfrm>
            <a:off x="661100" y="664300"/>
            <a:ext cx="7843200" cy="653700"/>
          </a:xfrm>
          <a:prstGeom prst="rect">
            <a:avLst/>
          </a:prstGeom>
        </p:spPr>
        <p:txBody>
          <a:bodyPr spcFirstLastPara="1" wrap="square" lIns="0" tIns="0" rIns="0" bIns="0" anchor="ctr" anchorCtr="0">
            <a:noAutofit/>
          </a:bodyPr>
          <a:lstStyle/>
          <a:p>
            <a:r>
              <a:rPr lang="fr-FR" sz="3200" b="1" dirty="0"/>
              <a:t>Mesure du désordre : GINI</a:t>
            </a:r>
            <a:endParaRPr lang="en" sz="3200" b="1" dirty="0"/>
          </a:p>
        </p:txBody>
      </p:sp>
      <mc:AlternateContent xmlns:mc="http://schemas.openxmlformats.org/markup-compatibility/2006" xmlns:a14="http://schemas.microsoft.com/office/drawing/2010/main">
        <mc:Choice Requires="a14">
          <p:sp>
            <p:nvSpPr>
              <p:cNvPr id="551" name="Google Shape;551;p18"/>
              <p:cNvSpPr txBox="1">
                <a:spLocks noGrp="1"/>
              </p:cNvSpPr>
              <p:nvPr>
                <p:ph type="body" idx="1"/>
              </p:nvPr>
            </p:nvSpPr>
            <p:spPr>
              <a:xfrm>
                <a:off x="971600" y="1491630"/>
                <a:ext cx="7532654" cy="3507854"/>
              </a:xfrm>
              <a:prstGeom prst="rect">
                <a:avLst/>
              </a:prstGeom>
            </p:spPr>
            <p:txBody>
              <a:bodyPr spcFirstLastPara="1" wrap="square" lIns="0" tIns="0" rIns="0" bIns="0" anchor="t" anchorCtr="0">
                <a:noAutofit/>
              </a:bodyPr>
              <a:lstStyle/>
              <a:p>
                <a:pPr lvl="0">
                  <a:buFont typeface="Wingdings" panose="05000000000000000000" pitchFamily="2" charset="2"/>
                  <a:buChar char="§"/>
                </a:pPr>
                <a:r>
                  <a:rPr lang="fr-FR" sz="1800" dirty="0"/>
                  <a:t>Pour un nœud </a:t>
                </a:r>
                <a:r>
                  <a:rPr lang="fr-FR" sz="1800" b="1" i="1" dirty="0"/>
                  <a:t>t</a:t>
                </a:r>
                <a:r>
                  <a:rPr lang="fr-FR" sz="1800" dirty="0"/>
                  <a:t> donné : Dépend du type d’attribut.</a:t>
                </a:r>
              </a:p>
              <a:p>
                <a:pPr lvl="0">
                  <a:buFont typeface="Wingdings" panose="05000000000000000000" pitchFamily="2" charset="2"/>
                  <a:buChar char="§"/>
                </a:pPr>
                <a:endParaRPr lang="fr-FR" sz="1800" dirty="0"/>
              </a:p>
              <a:p>
                <a:pPr marL="76200" lvl="0" indent="0">
                  <a:buNone/>
                </a:pPr>
                <a:endParaRPr lang="fr-FR" sz="1800" dirty="0"/>
              </a:p>
              <a:p>
                <a:pPr marL="76200" lvl="0" indent="0">
                  <a:buNone/>
                </a:pPr>
                <a:endParaRPr lang="fr-FR" sz="1800" dirty="0"/>
              </a:p>
              <a:p>
                <a:pPr lvl="0">
                  <a:buFont typeface="Wingdings" panose="05000000000000000000" pitchFamily="2" charset="2"/>
                  <a:buChar char="§"/>
                </a:pPr>
                <a:r>
                  <a:rPr lang="fr-FR" sz="1800" dirty="0"/>
                  <a:t>Avec </a:t>
                </a:r>
                <a:r>
                  <a:rPr lang="fr-FR" sz="1800" i="1" dirty="0"/>
                  <a:t>p(</a:t>
                </a:r>
                <a:r>
                  <a:rPr lang="fr-FR" sz="1800" i="1" dirty="0" err="1"/>
                  <a:t>j|t</a:t>
                </a:r>
                <a:r>
                  <a:rPr lang="fr-FR" sz="1800" i="1" dirty="0"/>
                  <a:t>) </a:t>
                </a:r>
                <a:r>
                  <a:rPr lang="fr-FR" sz="1800" dirty="0"/>
                  <a:t>la fréquence relative de la classe j au nœud t.</a:t>
                </a:r>
              </a:p>
              <a:p>
                <a:pPr lvl="1">
                  <a:buFont typeface="Wingdings" panose="05000000000000000000" pitchFamily="2" charset="2"/>
                  <a:buChar char="§"/>
                </a:pPr>
                <a:r>
                  <a:rPr lang="fr-FR" sz="1800" dirty="0"/>
                  <a:t>Maximum : </a:t>
                </a:r>
                <a14:m>
                  <m:oMath xmlns:m="http://schemas.openxmlformats.org/officeDocument/2006/math">
                    <m:r>
                      <a:rPr lang="fr-FR" sz="1800" i="1" smtClean="0">
                        <a:effectLst/>
                        <a:latin typeface="Cambria Math" panose="02040503050406030204" pitchFamily="18" charset="0"/>
                        <a:ea typeface="Calibri" panose="020F0502020204030204" pitchFamily="34" charset="0"/>
                        <a:cs typeface="Cambria Math" panose="02040503050406030204" pitchFamily="18" charset="0"/>
                      </a:rPr>
                      <m:t>1−</m:t>
                    </m:r>
                    <m:f>
                      <m:fPr>
                        <m:ctrlPr>
                          <a:rPr lang="fr-FR" sz="1800" i="1">
                            <a:effectLst/>
                            <a:latin typeface="Cambria Math" panose="02040503050406030204" pitchFamily="18" charset="0"/>
                          </a:rPr>
                        </m:ctrlPr>
                      </m:fPr>
                      <m:num>
                        <m:r>
                          <a:rPr lang="fr-FR" sz="1800">
                            <a:effectLst/>
                            <a:latin typeface="Cambria Math" panose="02040503050406030204" pitchFamily="18" charset="0"/>
                            <a:ea typeface="Calibri" panose="020F0502020204030204" pitchFamily="34" charset="0"/>
                            <a:cs typeface="Cambria Math" panose="02040503050406030204" pitchFamily="18" charset="0"/>
                          </a:rPr>
                          <m:t>1</m:t>
                        </m:r>
                      </m:num>
                      <m:den>
                        <m:sSub>
                          <m:sSubPr>
                            <m:ctrlPr>
                              <a:rPr lang="fr-F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fr-FR" sz="1800" i="1">
                                <a:effectLst/>
                                <a:latin typeface="Cambria Math" panose="02040503050406030204" pitchFamily="18" charset="0"/>
                                <a:ea typeface="Times New Roman" panose="02020603050405020304" pitchFamily="18" charset="0"/>
                                <a:cs typeface="Times New Roman" panose="02020603050405020304" pitchFamily="18" charset="0"/>
                              </a:rPr>
                              <m:t>𝑛</m:t>
                            </m:r>
                          </m:e>
                          <m:sub>
                            <m:r>
                              <a:rPr lang="fr-FR" sz="1800" i="1">
                                <a:effectLst/>
                                <a:latin typeface="Cambria Math" panose="02040503050406030204" pitchFamily="18" charset="0"/>
                                <a:ea typeface="Times New Roman" panose="02020603050405020304" pitchFamily="18" charset="0"/>
                                <a:cs typeface="Times New Roman" panose="02020603050405020304" pitchFamily="18" charset="0"/>
                              </a:rPr>
                              <m:t>𝑐</m:t>
                            </m:r>
                          </m:sub>
                        </m:sSub>
                      </m:den>
                    </m:f>
                  </m:oMath>
                </a14:m>
                <a:r>
                  <a:rPr lang="fr-FR" sz="1800" dirty="0"/>
                  <a:t>  quand tous les enregistrements sont distribués de manière égale parmi toutes les classes.</a:t>
                </a:r>
              </a:p>
              <a:p>
                <a:pPr lvl="1">
                  <a:buFont typeface="Wingdings" panose="05000000000000000000" pitchFamily="2" charset="2"/>
                  <a:buChar char="§"/>
                </a:pPr>
                <a:r>
                  <a:rPr lang="fr-FR" sz="1800" dirty="0"/>
                  <a:t>Minimum : 0.0 quand tous les enregistrements appartiennent à une classe.</a:t>
                </a:r>
              </a:p>
              <a:p>
                <a:pPr lvl="0">
                  <a:buFont typeface="Wingdings" panose="05000000000000000000" pitchFamily="2" charset="2"/>
                  <a:buChar char="§"/>
                </a:pPr>
                <a:endParaRPr lang="fr-FR" sz="1800" dirty="0"/>
              </a:p>
            </p:txBody>
          </p:sp>
        </mc:Choice>
        <mc:Fallback xmlns="">
          <p:sp>
            <p:nvSpPr>
              <p:cNvPr id="551" name="Google Shape;551;p18"/>
              <p:cNvSpPr txBox="1">
                <a:spLocks noGrp="1" noRot="1" noChangeAspect="1" noMove="1" noResize="1" noEditPoints="1" noAdjustHandles="1" noChangeArrowheads="1" noChangeShapeType="1" noTextEdit="1"/>
              </p:cNvSpPr>
              <p:nvPr>
                <p:ph type="body" idx="1"/>
              </p:nvPr>
            </p:nvSpPr>
            <p:spPr>
              <a:xfrm>
                <a:off x="971600" y="1491630"/>
                <a:ext cx="7532654" cy="3507854"/>
              </a:xfrm>
              <a:prstGeom prst="rect">
                <a:avLst/>
              </a:prstGeom>
              <a:blipFill>
                <a:blip r:embed="rId3"/>
                <a:stretch>
                  <a:fillRect l="-1214" t="-1565" r="-2346"/>
                </a:stretch>
              </a:blipFill>
            </p:spPr>
            <p:txBody>
              <a:bodyPr/>
              <a:lstStyle/>
              <a:p>
                <a:r>
                  <a:rPr lang="fr-FR">
                    <a:noFill/>
                  </a:rPr>
                  <a:t> </a:t>
                </a:r>
              </a:p>
            </p:txBody>
          </p:sp>
        </mc:Fallback>
      </mc:AlternateContent>
      <p:sp>
        <p:nvSpPr>
          <p:cNvPr id="552" name="Google Shape;552;p18"/>
          <p:cNvSpPr txBox="1">
            <a:spLocks noGrp="1"/>
          </p:cNvSpPr>
          <p:nvPr>
            <p:ph type="sldNum" idx="12"/>
          </p:nvPr>
        </p:nvSpPr>
        <p:spPr>
          <a:xfrm>
            <a:off x="8504254" y="4489800"/>
            <a:ext cx="653700" cy="653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23</a:t>
            </a:fld>
            <a:endParaRPr/>
          </a:p>
        </p:txBody>
      </p:sp>
      <p:pic>
        <p:nvPicPr>
          <p:cNvPr id="3" name="Image 2">
            <a:extLst>
              <a:ext uri="{FF2B5EF4-FFF2-40B4-BE49-F238E27FC236}">
                <a16:creationId xmlns:a16="http://schemas.microsoft.com/office/drawing/2014/main" id="{03240645-295B-468E-B578-D43071CF16CB}"/>
              </a:ext>
            </a:extLst>
          </p:cNvPr>
          <p:cNvPicPr>
            <a:picLocks noChangeAspect="1"/>
          </p:cNvPicPr>
          <p:nvPr/>
        </p:nvPicPr>
        <p:blipFill>
          <a:blip r:embed="rId4"/>
          <a:stretch>
            <a:fillRect/>
          </a:stretch>
        </p:blipFill>
        <p:spPr>
          <a:xfrm>
            <a:off x="2987824" y="2070547"/>
            <a:ext cx="2925431" cy="789235"/>
          </a:xfrm>
          <a:prstGeom prst="rect">
            <a:avLst/>
          </a:prstGeom>
        </p:spPr>
      </p:pic>
    </p:spTree>
    <p:extLst>
      <p:ext uri="{BB962C8B-B14F-4D97-AF65-F5344CB8AC3E}">
        <p14:creationId xmlns:p14="http://schemas.microsoft.com/office/powerpoint/2010/main" val="31680990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49"/>
        <p:cNvGrpSpPr/>
        <p:nvPr/>
      </p:nvGrpSpPr>
      <p:grpSpPr>
        <a:xfrm>
          <a:off x="0" y="0"/>
          <a:ext cx="0" cy="0"/>
          <a:chOff x="0" y="0"/>
          <a:chExt cx="0" cy="0"/>
        </a:xfrm>
      </p:grpSpPr>
      <p:sp>
        <p:nvSpPr>
          <p:cNvPr id="550" name="Google Shape;550;p18"/>
          <p:cNvSpPr txBox="1">
            <a:spLocks noGrp="1"/>
          </p:cNvSpPr>
          <p:nvPr>
            <p:ph type="title"/>
          </p:nvPr>
        </p:nvSpPr>
        <p:spPr>
          <a:xfrm>
            <a:off x="661100" y="664300"/>
            <a:ext cx="7843200" cy="653700"/>
          </a:xfrm>
          <a:prstGeom prst="rect">
            <a:avLst/>
          </a:prstGeom>
        </p:spPr>
        <p:txBody>
          <a:bodyPr spcFirstLastPara="1" wrap="square" lIns="0" tIns="0" rIns="0" bIns="0" anchor="ctr" anchorCtr="0">
            <a:noAutofit/>
          </a:bodyPr>
          <a:lstStyle/>
          <a:p>
            <a:r>
              <a:rPr lang="fr-FR" sz="3200" b="1" dirty="0"/>
              <a:t>Mesure du désordre : GINI</a:t>
            </a:r>
            <a:endParaRPr lang="en" sz="3200" b="1" dirty="0"/>
          </a:p>
        </p:txBody>
      </p:sp>
      <p:sp>
        <p:nvSpPr>
          <p:cNvPr id="552" name="Google Shape;552;p18"/>
          <p:cNvSpPr txBox="1">
            <a:spLocks noGrp="1"/>
          </p:cNvSpPr>
          <p:nvPr>
            <p:ph type="sldNum" idx="12"/>
          </p:nvPr>
        </p:nvSpPr>
        <p:spPr>
          <a:xfrm>
            <a:off x="8504254" y="4489800"/>
            <a:ext cx="653700" cy="653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24</a:t>
            </a:fld>
            <a:endParaRPr/>
          </a:p>
        </p:txBody>
      </p:sp>
      <p:pic>
        <p:nvPicPr>
          <p:cNvPr id="6" name="Image 5">
            <a:extLst>
              <a:ext uri="{FF2B5EF4-FFF2-40B4-BE49-F238E27FC236}">
                <a16:creationId xmlns:a16="http://schemas.microsoft.com/office/drawing/2014/main" id="{B66D68B4-1750-4279-955C-2C9C4567D624}"/>
              </a:ext>
            </a:extLst>
          </p:cNvPr>
          <p:cNvPicPr>
            <a:picLocks noChangeAspect="1"/>
          </p:cNvPicPr>
          <p:nvPr/>
        </p:nvPicPr>
        <p:blipFill>
          <a:blip r:embed="rId3"/>
          <a:stretch>
            <a:fillRect/>
          </a:stretch>
        </p:blipFill>
        <p:spPr>
          <a:xfrm>
            <a:off x="1691680" y="1556112"/>
            <a:ext cx="6039312" cy="3103870"/>
          </a:xfrm>
          <a:prstGeom prst="rect">
            <a:avLst/>
          </a:prstGeom>
        </p:spPr>
      </p:pic>
    </p:spTree>
    <p:extLst>
      <p:ext uri="{BB962C8B-B14F-4D97-AF65-F5344CB8AC3E}">
        <p14:creationId xmlns:p14="http://schemas.microsoft.com/office/powerpoint/2010/main" val="35173282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549"/>
        <p:cNvGrpSpPr/>
        <p:nvPr/>
      </p:nvGrpSpPr>
      <p:grpSpPr>
        <a:xfrm>
          <a:off x="0" y="0"/>
          <a:ext cx="0" cy="0"/>
          <a:chOff x="0" y="0"/>
          <a:chExt cx="0" cy="0"/>
        </a:xfrm>
      </p:grpSpPr>
      <p:sp>
        <p:nvSpPr>
          <p:cNvPr id="550" name="Google Shape;550;p18"/>
          <p:cNvSpPr txBox="1">
            <a:spLocks noGrp="1"/>
          </p:cNvSpPr>
          <p:nvPr>
            <p:ph type="title"/>
          </p:nvPr>
        </p:nvSpPr>
        <p:spPr>
          <a:xfrm>
            <a:off x="661100" y="664300"/>
            <a:ext cx="7843200" cy="653700"/>
          </a:xfrm>
          <a:prstGeom prst="rect">
            <a:avLst/>
          </a:prstGeom>
        </p:spPr>
        <p:txBody>
          <a:bodyPr spcFirstLastPara="1" wrap="square" lIns="0" tIns="0" rIns="0" bIns="0" anchor="ctr" anchorCtr="0">
            <a:noAutofit/>
          </a:bodyPr>
          <a:lstStyle/>
          <a:p>
            <a:r>
              <a:rPr lang="fr-FR" sz="3200" b="1" dirty="0"/>
              <a:t>Mesure du désordre : Gain de GINI</a:t>
            </a:r>
            <a:endParaRPr lang="en" sz="3200" b="1" dirty="0"/>
          </a:p>
        </p:txBody>
      </p:sp>
      <mc:AlternateContent xmlns:mc="http://schemas.openxmlformats.org/markup-compatibility/2006" xmlns:a14="http://schemas.microsoft.com/office/drawing/2010/main">
        <mc:Choice Requires="a14">
          <p:sp>
            <p:nvSpPr>
              <p:cNvPr id="551" name="Google Shape;551;p18"/>
              <p:cNvSpPr txBox="1">
                <a:spLocks noGrp="1"/>
              </p:cNvSpPr>
              <p:nvPr>
                <p:ph type="body" idx="1"/>
              </p:nvPr>
            </p:nvSpPr>
            <p:spPr>
              <a:xfrm>
                <a:off x="971600" y="1491630"/>
                <a:ext cx="7532654" cy="3507854"/>
              </a:xfrm>
              <a:prstGeom prst="rect">
                <a:avLst/>
              </a:prstGeom>
            </p:spPr>
            <p:txBody>
              <a:bodyPr spcFirstLastPara="1" wrap="square" lIns="0" tIns="0" rIns="0" bIns="0" anchor="t" anchorCtr="0">
                <a:noAutofit/>
              </a:bodyPr>
              <a:lstStyle/>
              <a:p>
                <a:pPr lvl="0">
                  <a:buFont typeface="Wingdings" panose="05000000000000000000" pitchFamily="2" charset="2"/>
                  <a:buChar char="§"/>
                </a:pPr>
                <a:r>
                  <a:rPr lang="fr-FR" sz="1800" dirty="0"/>
                  <a:t>Utilisé dans les algorithmes CART, SPLIQ et SPRINT.</a:t>
                </a:r>
              </a:p>
              <a:p>
                <a:pPr lvl="0">
                  <a:buFont typeface="Wingdings" panose="05000000000000000000" pitchFamily="2" charset="2"/>
                  <a:buChar char="§"/>
                </a:pPr>
                <a:r>
                  <a:rPr lang="fr-FR" sz="1800" dirty="0"/>
                  <a:t>Calculer le </a:t>
                </a:r>
                <a:r>
                  <a:rPr lang="fr-FR" sz="1800" b="1" dirty="0"/>
                  <a:t>Gain de Gini </a:t>
                </a:r>
                <a:r>
                  <a:rPr lang="fr-FR" sz="1800" dirty="0"/>
                  <a:t>et choisir le nœud qui a le plus petit Gain,</a:t>
                </a:r>
              </a:p>
              <a:p>
                <a:pPr lvl="0">
                  <a:buFont typeface="Wingdings" panose="05000000000000000000" pitchFamily="2" charset="2"/>
                  <a:buChar char="§"/>
                </a:pPr>
                <a:r>
                  <a:rPr lang="fr-FR" sz="1800" dirty="0"/>
                  <a:t>Quand un nœud </a:t>
                </a:r>
                <a:r>
                  <a:rPr lang="fr-FR" sz="1800" b="1" i="1" dirty="0"/>
                  <a:t>p</a:t>
                </a:r>
                <a:r>
                  <a:rPr lang="fr-FR" sz="1800" dirty="0"/>
                  <a:t> est divisé en </a:t>
                </a:r>
                <a:r>
                  <a:rPr lang="fr-FR" sz="1800" b="1" i="1" dirty="0"/>
                  <a:t>k</a:t>
                </a:r>
                <a:r>
                  <a:rPr lang="fr-FR" sz="1800" dirty="0"/>
                  <a:t> partitions, la qualité de la division est calculée par </a:t>
                </a:r>
              </a:p>
              <a:p>
                <a:pPr marL="76200" lvl="0" indent="0">
                  <a:buNone/>
                </a:pPr>
                <a14:m>
                  <m:oMathPara xmlns:m="http://schemas.openxmlformats.org/officeDocument/2006/math">
                    <m:oMathParaPr>
                      <m:jc m:val="centerGroup"/>
                    </m:oMathParaPr>
                    <m:oMath xmlns:m="http://schemas.openxmlformats.org/officeDocument/2006/math">
                      <m:sSub>
                        <m:sSubPr>
                          <m:ctrlPr>
                            <a:rPr lang="fr-FR" sz="2000" i="1" smtClean="0">
                              <a:effectLst/>
                              <a:latin typeface="Cambria Math" panose="02040503050406030204" pitchFamily="18" charset="0"/>
                              <a:cs typeface="Cambria Math" panose="02040503050406030204" pitchFamily="18" charset="0"/>
                            </a:rPr>
                          </m:ctrlPr>
                        </m:sSubPr>
                        <m:e>
                          <m:r>
                            <a:rPr lang="fr-FR" sz="2000" i="1">
                              <a:effectLst/>
                              <a:latin typeface="Cambria Math" panose="02040503050406030204" pitchFamily="18" charset="0"/>
                              <a:ea typeface="Calibri" panose="020F0502020204030204" pitchFamily="34" charset="0"/>
                              <a:cs typeface="Cambria Math" panose="02040503050406030204" pitchFamily="18" charset="0"/>
                            </a:rPr>
                            <m:t>𝐺𝑎𝑖𝑛</m:t>
                          </m:r>
                          <m:r>
                            <a:rPr lang="fr-FR" sz="2000" i="1">
                              <a:effectLst/>
                              <a:latin typeface="Cambria Math" panose="02040503050406030204" pitchFamily="18" charset="0"/>
                              <a:ea typeface="Calibri" panose="020F0502020204030204" pitchFamily="34" charset="0"/>
                              <a:cs typeface="Cambria Math" panose="02040503050406030204" pitchFamily="18" charset="0"/>
                            </a:rPr>
                            <m:t> </m:t>
                          </m:r>
                          <m:r>
                            <a:rPr lang="fr-FR" sz="2000" i="1">
                              <a:effectLst/>
                              <a:latin typeface="Cambria Math" panose="02040503050406030204" pitchFamily="18" charset="0"/>
                              <a:ea typeface="Calibri" panose="020F0502020204030204" pitchFamily="34" charset="0"/>
                              <a:cs typeface="Cambria Math" panose="02040503050406030204" pitchFamily="18" charset="0"/>
                            </a:rPr>
                            <m:t>𝑑𝑒</m:t>
                          </m:r>
                          <m:r>
                            <a:rPr lang="fr-FR" sz="2000" i="1">
                              <a:effectLst/>
                              <a:latin typeface="Cambria Math" panose="02040503050406030204" pitchFamily="18" charset="0"/>
                              <a:ea typeface="Calibri" panose="020F0502020204030204" pitchFamily="34" charset="0"/>
                              <a:cs typeface="Cambria Math" panose="02040503050406030204" pitchFamily="18" charset="0"/>
                            </a:rPr>
                            <m:t> </m:t>
                          </m:r>
                          <m:r>
                            <a:rPr lang="fr-FR" sz="2000" i="1">
                              <a:effectLst/>
                              <a:latin typeface="Cambria Math" panose="02040503050406030204" pitchFamily="18" charset="0"/>
                              <a:ea typeface="Calibri" panose="020F0502020204030204" pitchFamily="34" charset="0"/>
                              <a:cs typeface="Cambria Math" panose="02040503050406030204" pitchFamily="18" charset="0"/>
                            </a:rPr>
                            <m:t>𝐺𝐼𝑁𝐼</m:t>
                          </m:r>
                        </m:e>
                        <m:sub>
                          <m:r>
                            <a:rPr lang="fr-FR" sz="2000" i="1">
                              <a:effectLst/>
                              <a:latin typeface="Cambria Math" panose="02040503050406030204" pitchFamily="18" charset="0"/>
                              <a:ea typeface="Calibri" panose="020F0502020204030204" pitchFamily="34" charset="0"/>
                              <a:cs typeface="Cambria Math" panose="02040503050406030204" pitchFamily="18" charset="0"/>
                            </a:rPr>
                            <m:t>𝑝</m:t>
                          </m:r>
                        </m:sub>
                      </m:sSub>
                      <m:r>
                        <a:rPr lang="fr-FR" sz="2000" i="1">
                          <a:effectLst/>
                          <a:latin typeface="Cambria Math" panose="02040503050406030204" pitchFamily="18" charset="0"/>
                          <a:ea typeface="Calibri" panose="020F0502020204030204" pitchFamily="34" charset="0"/>
                          <a:cs typeface="Cambria Math" panose="02040503050406030204" pitchFamily="18" charset="0"/>
                        </a:rPr>
                        <m:t>=</m:t>
                      </m:r>
                      <m:nary>
                        <m:naryPr>
                          <m:chr m:val="∑"/>
                          <m:limLoc m:val="undOvr"/>
                          <m:ctrlPr>
                            <a:rPr lang="fr-FR" sz="2000" i="1">
                              <a:effectLst/>
                              <a:latin typeface="Cambria Math" panose="02040503050406030204" pitchFamily="18" charset="0"/>
                              <a:cs typeface="Cambria Math" panose="02040503050406030204" pitchFamily="18" charset="0"/>
                            </a:rPr>
                          </m:ctrlPr>
                        </m:naryPr>
                        <m:sub>
                          <m:r>
                            <a:rPr lang="fr-FR" sz="2000" i="1">
                              <a:effectLst/>
                              <a:latin typeface="Cambria Math" panose="02040503050406030204" pitchFamily="18" charset="0"/>
                              <a:ea typeface="Calibri" panose="020F0502020204030204" pitchFamily="34" charset="0"/>
                              <a:cs typeface="Cambria Math" panose="02040503050406030204" pitchFamily="18" charset="0"/>
                            </a:rPr>
                            <m:t>𝑖</m:t>
                          </m:r>
                          <m:r>
                            <a:rPr lang="fr-FR" sz="2000" i="1">
                              <a:effectLst/>
                              <a:latin typeface="Cambria Math" panose="02040503050406030204" pitchFamily="18" charset="0"/>
                              <a:ea typeface="Calibri" panose="020F0502020204030204" pitchFamily="34" charset="0"/>
                              <a:cs typeface="Cambria Math" panose="02040503050406030204" pitchFamily="18" charset="0"/>
                            </a:rPr>
                            <m:t>=1</m:t>
                          </m:r>
                        </m:sub>
                        <m:sup>
                          <m:r>
                            <a:rPr lang="fr-FR" sz="2000" i="1">
                              <a:effectLst/>
                              <a:latin typeface="Cambria Math" panose="02040503050406030204" pitchFamily="18" charset="0"/>
                              <a:ea typeface="Calibri" panose="020F0502020204030204" pitchFamily="34" charset="0"/>
                              <a:cs typeface="Cambria Math" panose="02040503050406030204" pitchFamily="18" charset="0"/>
                            </a:rPr>
                            <m:t>𝑘</m:t>
                          </m:r>
                        </m:sup>
                        <m:e>
                          <m:f>
                            <m:fPr>
                              <m:ctrlPr>
                                <a:rPr lang="fr-FR" sz="2000" i="1">
                                  <a:effectLst/>
                                  <a:latin typeface="Cambria Math" panose="02040503050406030204" pitchFamily="18" charset="0"/>
                                  <a:cs typeface="Cambria Math" panose="02040503050406030204" pitchFamily="18" charset="0"/>
                                </a:rPr>
                              </m:ctrlPr>
                            </m:fPr>
                            <m:num>
                              <m:sSub>
                                <m:sSubPr>
                                  <m:ctrlPr>
                                    <a:rPr lang="fr-FR" sz="2000" i="1">
                                      <a:effectLst/>
                                      <a:latin typeface="Cambria Math" panose="02040503050406030204" pitchFamily="18" charset="0"/>
                                      <a:cs typeface="Cambria Math" panose="02040503050406030204" pitchFamily="18" charset="0"/>
                                    </a:rPr>
                                  </m:ctrlPr>
                                </m:sSubPr>
                                <m:e>
                                  <m:r>
                                    <a:rPr lang="fr-FR" sz="2000" i="1">
                                      <a:effectLst/>
                                      <a:latin typeface="Cambria Math" panose="02040503050406030204" pitchFamily="18" charset="0"/>
                                      <a:ea typeface="Calibri" panose="020F0502020204030204" pitchFamily="34" charset="0"/>
                                      <a:cs typeface="Cambria Math" panose="02040503050406030204" pitchFamily="18" charset="0"/>
                                    </a:rPr>
                                    <m:t>𝑛</m:t>
                                  </m:r>
                                </m:e>
                                <m:sub>
                                  <m:r>
                                    <a:rPr lang="fr-FR" sz="2000" i="1">
                                      <a:effectLst/>
                                      <a:latin typeface="Cambria Math" panose="02040503050406030204" pitchFamily="18" charset="0"/>
                                      <a:ea typeface="Calibri" panose="020F0502020204030204" pitchFamily="34" charset="0"/>
                                      <a:cs typeface="Cambria Math" panose="02040503050406030204" pitchFamily="18" charset="0"/>
                                    </a:rPr>
                                    <m:t>𝑖</m:t>
                                  </m:r>
                                </m:sub>
                              </m:sSub>
                            </m:num>
                            <m:den>
                              <m:r>
                                <a:rPr lang="fr-FR" sz="2000" i="1">
                                  <a:effectLst/>
                                  <a:latin typeface="Cambria Math" panose="02040503050406030204" pitchFamily="18" charset="0"/>
                                  <a:ea typeface="Calibri" panose="020F0502020204030204" pitchFamily="34" charset="0"/>
                                  <a:cs typeface="Cambria Math" panose="02040503050406030204" pitchFamily="18" charset="0"/>
                                </a:rPr>
                                <m:t>𝑛</m:t>
                              </m:r>
                            </m:den>
                          </m:f>
                        </m:e>
                      </m:nary>
                      <m:r>
                        <a:rPr lang="fr-FR" sz="2000" i="1">
                          <a:effectLst/>
                          <a:latin typeface="Cambria Math" panose="02040503050406030204" pitchFamily="18" charset="0"/>
                          <a:ea typeface="Calibri" panose="020F0502020204030204" pitchFamily="34" charset="0"/>
                          <a:cs typeface="Cambria Math" panose="02040503050406030204" pitchFamily="18" charset="0"/>
                        </a:rPr>
                        <m:t>𝐺𝐼𝑁𝐼</m:t>
                      </m:r>
                      <m:r>
                        <a:rPr lang="fr-FR" sz="2000" i="1">
                          <a:effectLst/>
                          <a:latin typeface="Cambria Math" panose="02040503050406030204" pitchFamily="18" charset="0"/>
                          <a:ea typeface="Calibri" panose="020F0502020204030204" pitchFamily="34" charset="0"/>
                          <a:cs typeface="Cambria Math" panose="02040503050406030204" pitchFamily="18" charset="0"/>
                        </a:rPr>
                        <m:t>(</m:t>
                      </m:r>
                      <m:r>
                        <a:rPr lang="fr-FR" sz="2000" i="1">
                          <a:effectLst/>
                          <a:latin typeface="Cambria Math" panose="02040503050406030204" pitchFamily="18" charset="0"/>
                          <a:ea typeface="Calibri" panose="020F0502020204030204" pitchFamily="34" charset="0"/>
                          <a:cs typeface="Cambria Math" panose="02040503050406030204" pitchFamily="18" charset="0"/>
                        </a:rPr>
                        <m:t>𝑖</m:t>
                      </m:r>
                      <m:r>
                        <a:rPr lang="fr-FR" sz="2000" i="1">
                          <a:effectLst/>
                          <a:latin typeface="Cambria Math" panose="02040503050406030204" pitchFamily="18" charset="0"/>
                          <a:ea typeface="Calibri" panose="020F0502020204030204" pitchFamily="34" charset="0"/>
                          <a:cs typeface="Cambria Math" panose="02040503050406030204" pitchFamily="18" charset="0"/>
                        </a:rPr>
                        <m:t>)</m:t>
                      </m:r>
                    </m:oMath>
                  </m:oMathPara>
                </a14:m>
                <a:endParaRPr lang="fr-FR" sz="2000" dirty="0"/>
              </a:p>
              <a:p>
                <a:pPr lvl="0">
                  <a:buFont typeface="Wingdings" panose="05000000000000000000" pitchFamily="2" charset="2"/>
                  <a:buChar char="§"/>
                </a:pPr>
                <a:r>
                  <a:rPr lang="fr-FR" sz="1800" dirty="0"/>
                  <a:t>Avec:</a:t>
                </a:r>
              </a:p>
              <a:p>
                <a:pPr lvl="1">
                  <a:buFont typeface="Arial" panose="020B0604020202020204" pitchFamily="34" charset="0"/>
                  <a:buChar char="•"/>
                </a:pPr>
                <a14:m>
                  <m:oMath xmlns:m="http://schemas.openxmlformats.org/officeDocument/2006/math">
                    <m:sSub>
                      <m:sSubPr>
                        <m:ctrlPr>
                          <a:rPr lang="fr-FR" sz="1800" i="1" smtClean="0">
                            <a:effectLst/>
                            <a:latin typeface="Cambria Math" panose="02040503050406030204" pitchFamily="18" charset="0"/>
                          </a:rPr>
                        </m:ctrlPr>
                      </m:sSubPr>
                      <m:e>
                        <m:r>
                          <a:rPr lang="fr-FR" sz="1800" i="1">
                            <a:effectLst/>
                            <a:latin typeface="Cambria Math" panose="02040503050406030204" pitchFamily="18" charset="0"/>
                            <a:ea typeface="Calibri" panose="020F0502020204030204" pitchFamily="34" charset="0"/>
                            <a:cs typeface="Arial" panose="020B0604020202020204" pitchFamily="34" charset="0"/>
                          </a:rPr>
                          <m:t>𝑛</m:t>
                        </m:r>
                      </m:e>
                      <m:sub>
                        <m:r>
                          <a:rPr lang="fr-FR" sz="1800" i="1">
                            <a:effectLst/>
                            <a:latin typeface="Cambria Math" panose="02040503050406030204" pitchFamily="18" charset="0"/>
                            <a:ea typeface="Calibri" panose="020F0502020204030204" pitchFamily="34" charset="0"/>
                            <a:cs typeface="Arial" panose="020B0604020202020204" pitchFamily="34" charset="0"/>
                          </a:rPr>
                          <m:t>𝑖</m:t>
                        </m:r>
                      </m:sub>
                    </m:sSub>
                  </m:oMath>
                </a14:m>
                <a:r>
                  <a:rPr lang="fr-FR" sz="1800" dirty="0"/>
                  <a:t>: nombre d’enregistrements au nœud </a:t>
                </a:r>
                <a:r>
                  <a:rPr lang="fr-FR" sz="1800" b="1" i="1" dirty="0"/>
                  <a:t>i</a:t>
                </a:r>
                <a:r>
                  <a:rPr lang="fr-FR" sz="1800" dirty="0"/>
                  <a:t>.</a:t>
                </a:r>
              </a:p>
              <a:p>
                <a:pPr lvl="1">
                  <a:buFont typeface="Arial" panose="020B0604020202020204" pitchFamily="34" charset="0"/>
                  <a:buChar char="•"/>
                </a:pPr>
                <a:r>
                  <a:rPr lang="fr-FR" sz="1800" dirty="0"/>
                  <a:t>n: nombre d’enregistrements au nœud </a:t>
                </a:r>
                <a:r>
                  <a:rPr lang="fr-FR" sz="1800" b="1" i="1" dirty="0"/>
                  <a:t>p</a:t>
                </a:r>
                <a:r>
                  <a:rPr lang="fr-FR" sz="1800" dirty="0"/>
                  <a:t>.</a:t>
                </a:r>
              </a:p>
            </p:txBody>
          </p:sp>
        </mc:Choice>
        <mc:Fallback xmlns="">
          <p:sp>
            <p:nvSpPr>
              <p:cNvPr id="551" name="Google Shape;551;p18"/>
              <p:cNvSpPr txBox="1">
                <a:spLocks noGrp="1" noRot="1" noChangeAspect="1" noMove="1" noResize="1" noEditPoints="1" noAdjustHandles="1" noChangeArrowheads="1" noChangeShapeType="1" noTextEdit="1"/>
              </p:cNvSpPr>
              <p:nvPr>
                <p:ph type="body" idx="1"/>
              </p:nvPr>
            </p:nvSpPr>
            <p:spPr>
              <a:xfrm>
                <a:off x="971600" y="1491630"/>
                <a:ext cx="7532654" cy="3507854"/>
              </a:xfrm>
              <a:prstGeom prst="rect">
                <a:avLst/>
              </a:prstGeom>
              <a:blipFill>
                <a:blip r:embed="rId3"/>
                <a:stretch>
                  <a:fillRect l="-1214" t="-1565" b="-4522"/>
                </a:stretch>
              </a:blipFill>
            </p:spPr>
            <p:txBody>
              <a:bodyPr/>
              <a:lstStyle/>
              <a:p>
                <a:r>
                  <a:rPr lang="fr-FR">
                    <a:noFill/>
                  </a:rPr>
                  <a:t> </a:t>
                </a:r>
              </a:p>
            </p:txBody>
          </p:sp>
        </mc:Fallback>
      </mc:AlternateContent>
      <p:sp>
        <p:nvSpPr>
          <p:cNvPr id="552" name="Google Shape;552;p18"/>
          <p:cNvSpPr txBox="1">
            <a:spLocks noGrp="1"/>
          </p:cNvSpPr>
          <p:nvPr>
            <p:ph type="sldNum" idx="12"/>
          </p:nvPr>
        </p:nvSpPr>
        <p:spPr>
          <a:xfrm>
            <a:off x="8504254" y="4489800"/>
            <a:ext cx="653700" cy="653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25</a:t>
            </a:fld>
            <a:endParaRPr/>
          </a:p>
        </p:txBody>
      </p:sp>
    </p:spTree>
    <p:extLst>
      <p:ext uri="{BB962C8B-B14F-4D97-AF65-F5344CB8AC3E}">
        <p14:creationId xmlns:p14="http://schemas.microsoft.com/office/powerpoint/2010/main" val="19739875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549"/>
        <p:cNvGrpSpPr/>
        <p:nvPr/>
      </p:nvGrpSpPr>
      <p:grpSpPr>
        <a:xfrm>
          <a:off x="0" y="0"/>
          <a:ext cx="0" cy="0"/>
          <a:chOff x="0" y="0"/>
          <a:chExt cx="0" cy="0"/>
        </a:xfrm>
      </p:grpSpPr>
      <p:sp>
        <p:nvSpPr>
          <p:cNvPr id="550" name="Google Shape;550;p18"/>
          <p:cNvSpPr txBox="1">
            <a:spLocks noGrp="1"/>
          </p:cNvSpPr>
          <p:nvPr>
            <p:ph type="title"/>
          </p:nvPr>
        </p:nvSpPr>
        <p:spPr>
          <a:xfrm>
            <a:off x="661100" y="664300"/>
            <a:ext cx="7843200" cy="653700"/>
          </a:xfrm>
          <a:prstGeom prst="rect">
            <a:avLst/>
          </a:prstGeom>
        </p:spPr>
        <p:txBody>
          <a:bodyPr spcFirstLastPara="1" wrap="square" lIns="0" tIns="0" rIns="0" bIns="0" anchor="ctr" anchorCtr="0">
            <a:noAutofit/>
          </a:bodyPr>
          <a:lstStyle/>
          <a:p>
            <a:r>
              <a:rPr lang="fr-FR" sz="3200" b="1" dirty="0"/>
              <a:t>Attributs binaires : indice de Gini</a:t>
            </a:r>
            <a:endParaRPr lang="en" sz="3200" b="1" dirty="0"/>
          </a:p>
        </p:txBody>
      </p:sp>
      <p:sp>
        <p:nvSpPr>
          <p:cNvPr id="552" name="Google Shape;552;p18"/>
          <p:cNvSpPr txBox="1">
            <a:spLocks noGrp="1"/>
          </p:cNvSpPr>
          <p:nvPr>
            <p:ph type="sldNum" idx="12"/>
          </p:nvPr>
        </p:nvSpPr>
        <p:spPr>
          <a:xfrm>
            <a:off x="8504254" y="4489800"/>
            <a:ext cx="653700" cy="653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26</a:t>
            </a:fld>
            <a:endParaRPr/>
          </a:p>
        </p:txBody>
      </p:sp>
      <p:pic>
        <p:nvPicPr>
          <p:cNvPr id="3" name="Image 2">
            <a:extLst>
              <a:ext uri="{FF2B5EF4-FFF2-40B4-BE49-F238E27FC236}">
                <a16:creationId xmlns:a16="http://schemas.microsoft.com/office/drawing/2014/main" id="{34873F0C-7519-4E85-BB77-E66BD37F9B92}"/>
              </a:ext>
            </a:extLst>
          </p:cNvPr>
          <p:cNvPicPr>
            <a:picLocks noChangeAspect="1"/>
          </p:cNvPicPr>
          <p:nvPr/>
        </p:nvPicPr>
        <p:blipFill>
          <a:blip r:embed="rId3"/>
          <a:stretch>
            <a:fillRect/>
          </a:stretch>
        </p:blipFill>
        <p:spPr>
          <a:xfrm>
            <a:off x="2987824" y="1491630"/>
            <a:ext cx="2776897" cy="1420738"/>
          </a:xfrm>
          <a:prstGeom prst="rect">
            <a:avLst/>
          </a:prstGeom>
        </p:spPr>
      </p:pic>
      <p:graphicFrame>
        <p:nvGraphicFramePr>
          <p:cNvPr id="4" name="Tableau 4">
            <a:extLst>
              <a:ext uri="{FF2B5EF4-FFF2-40B4-BE49-F238E27FC236}">
                <a16:creationId xmlns:a16="http://schemas.microsoft.com/office/drawing/2014/main" id="{6B97AA76-748D-4E11-BC1A-1BA229D39C51}"/>
              </a:ext>
            </a:extLst>
          </p:cNvPr>
          <p:cNvGraphicFramePr>
            <a:graphicFrameLocks noGrp="1"/>
          </p:cNvGraphicFramePr>
          <p:nvPr>
            <p:extLst>
              <p:ext uri="{D42A27DB-BD31-4B8C-83A1-F6EECF244321}">
                <p14:modId xmlns:p14="http://schemas.microsoft.com/office/powerpoint/2010/main" val="2429360232"/>
              </p:ext>
            </p:extLst>
          </p:nvPr>
        </p:nvGraphicFramePr>
        <p:xfrm>
          <a:off x="3851920" y="3366680"/>
          <a:ext cx="1440160" cy="1483360"/>
        </p:xfrm>
        <a:graphic>
          <a:graphicData uri="http://schemas.openxmlformats.org/drawingml/2006/table">
            <a:tbl>
              <a:tblPr firstRow="1" bandRow="1">
                <a:tableStyleId>{D7AEECF4-432E-4D26-AA6D-92A1E89D1F9B}</a:tableStyleId>
              </a:tblPr>
              <a:tblGrid>
                <a:gridCol w="469582">
                  <a:extLst>
                    <a:ext uri="{9D8B030D-6E8A-4147-A177-3AD203B41FA5}">
                      <a16:colId xmlns:a16="http://schemas.microsoft.com/office/drawing/2014/main" val="1810775092"/>
                    </a:ext>
                  </a:extLst>
                </a:gridCol>
                <a:gridCol w="485289">
                  <a:extLst>
                    <a:ext uri="{9D8B030D-6E8A-4147-A177-3AD203B41FA5}">
                      <a16:colId xmlns:a16="http://schemas.microsoft.com/office/drawing/2014/main" val="2305690228"/>
                    </a:ext>
                  </a:extLst>
                </a:gridCol>
                <a:gridCol w="485289">
                  <a:extLst>
                    <a:ext uri="{9D8B030D-6E8A-4147-A177-3AD203B41FA5}">
                      <a16:colId xmlns:a16="http://schemas.microsoft.com/office/drawing/2014/main" val="1162828447"/>
                    </a:ext>
                  </a:extLst>
                </a:gridCol>
              </a:tblGrid>
              <a:tr h="370840">
                <a:tc>
                  <a:txBody>
                    <a:bodyPr/>
                    <a:lstStyle/>
                    <a:p>
                      <a:pPr algn="ctr"/>
                      <a:endParaRPr lang="fr-FR" sz="1600" b="1">
                        <a:latin typeface="Barlow Light" panose="020B0604020202020204" charset="0"/>
                      </a:endParaRPr>
                    </a:p>
                  </a:txBody>
                  <a:tcPr/>
                </a:tc>
                <a:tc>
                  <a:txBody>
                    <a:bodyPr/>
                    <a:lstStyle/>
                    <a:p>
                      <a:pPr algn="ctr"/>
                      <a:r>
                        <a:rPr lang="fr-FR" sz="1600" b="1" dirty="0">
                          <a:latin typeface="Barlow Light" panose="020B0604020202020204" charset="0"/>
                        </a:rPr>
                        <a:t>N1</a:t>
                      </a:r>
                    </a:p>
                  </a:txBody>
                  <a:tcPr/>
                </a:tc>
                <a:tc>
                  <a:txBody>
                    <a:bodyPr/>
                    <a:lstStyle/>
                    <a:p>
                      <a:pPr algn="ctr"/>
                      <a:r>
                        <a:rPr lang="fr-FR" sz="1600" b="1" dirty="0">
                          <a:latin typeface="Barlow Light" panose="020B0604020202020204" charset="0"/>
                        </a:rPr>
                        <a:t>N2</a:t>
                      </a:r>
                    </a:p>
                  </a:txBody>
                  <a:tcPr/>
                </a:tc>
                <a:extLst>
                  <a:ext uri="{0D108BD9-81ED-4DB2-BD59-A6C34878D82A}">
                    <a16:rowId xmlns:a16="http://schemas.microsoft.com/office/drawing/2014/main" val="784287024"/>
                  </a:ext>
                </a:extLst>
              </a:tr>
              <a:tr h="370840">
                <a:tc>
                  <a:txBody>
                    <a:bodyPr/>
                    <a:lstStyle/>
                    <a:p>
                      <a:pPr algn="ctr"/>
                      <a:r>
                        <a:rPr lang="fr-FR" sz="1600" b="1" dirty="0">
                          <a:latin typeface="Barlow Light" panose="020B0604020202020204" charset="0"/>
                        </a:rPr>
                        <a:t>C1</a:t>
                      </a:r>
                    </a:p>
                  </a:txBody>
                  <a:tcPr/>
                </a:tc>
                <a:tc>
                  <a:txBody>
                    <a:bodyPr/>
                    <a:lstStyle/>
                    <a:p>
                      <a:pPr algn="ctr"/>
                      <a:r>
                        <a:rPr lang="fr-FR" sz="1600" b="1" dirty="0">
                          <a:latin typeface="Barlow Light" panose="020B0604020202020204" charset="0"/>
                        </a:rPr>
                        <a:t>5</a:t>
                      </a:r>
                    </a:p>
                  </a:txBody>
                  <a:tcPr/>
                </a:tc>
                <a:tc>
                  <a:txBody>
                    <a:bodyPr/>
                    <a:lstStyle/>
                    <a:p>
                      <a:pPr algn="ctr"/>
                      <a:r>
                        <a:rPr lang="fr-FR" sz="1600" b="1" dirty="0">
                          <a:latin typeface="Barlow Light" panose="020B0604020202020204" charset="0"/>
                        </a:rPr>
                        <a:t>1</a:t>
                      </a:r>
                    </a:p>
                  </a:txBody>
                  <a:tcPr/>
                </a:tc>
                <a:extLst>
                  <a:ext uri="{0D108BD9-81ED-4DB2-BD59-A6C34878D82A}">
                    <a16:rowId xmlns:a16="http://schemas.microsoft.com/office/drawing/2014/main" val="2078977749"/>
                  </a:ext>
                </a:extLst>
              </a:tr>
              <a:tr h="370840">
                <a:tc>
                  <a:txBody>
                    <a:bodyPr/>
                    <a:lstStyle/>
                    <a:p>
                      <a:pPr algn="ctr"/>
                      <a:r>
                        <a:rPr lang="fr-FR" sz="1600" b="1" dirty="0">
                          <a:latin typeface="Barlow Light" panose="020B0604020202020204" charset="0"/>
                        </a:rPr>
                        <a:t>C2</a:t>
                      </a:r>
                    </a:p>
                  </a:txBody>
                  <a:tcPr/>
                </a:tc>
                <a:tc>
                  <a:txBody>
                    <a:bodyPr/>
                    <a:lstStyle/>
                    <a:p>
                      <a:pPr algn="ctr"/>
                      <a:r>
                        <a:rPr lang="fr-FR" sz="1600" b="1" dirty="0">
                          <a:latin typeface="Barlow Light" panose="020B0604020202020204" charset="0"/>
                        </a:rPr>
                        <a:t>2</a:t>
                      </a:r>
                    </a:p>
                  </a:txBody>
                  <a:tcPr/>
                </a:tc>
                <a:tc>
                  <a:txBody>
                    <a:bodyPr/>
                    <a:lstStyle/>
                    <a:p>
                      <a:pPr algn="ctr"/>
                      <a:r>
                        <a:rPr lang="fr-FR" sz="1600" b="1" dirty="0">
                          <a:latin typeface="Barlow Light" panose="020B0604020202020204" charset="0"/>
                        </a:rPr>
                        <a:t>4</a:t>
                      </a:r>
                    </a:p>
                  </a:txBody>
                  <a:tcPr/>
                </a:tc>
                <a:extLst>
                  <a:ext uri="{0D108BD9-81ED-4DB2-BD59-A6C34878D82A}">
                    <a16:rowId xmlns:a16="http://schemas.microsoft.com/office/drawing/2014/main" val="1680427869"/>
                  </a:ext>
                </a:extLst>
              </a:tr>
              <a:tr h="370840">
                <a:tc gridSpan="3">
                  <a:txBody>
                    <a:bodyPr/>
                    <a:lstStyle/>
                    <a:p>
                      <a:pPr algn="ctr"/>
                      <a:r>
                        <a:rPr lang="fr-FR" sz="1600" b="1" dirty="0">
                          <a:latin typeface="Barlow Light" panose="020B0604020202020204" charset="0"/>
                        </a:rPr>
                        <a:t>Gain= 0,37</a:t>
                      </a:r>
                    </a:p>
                  </a:txBody>
                  <a:tcPr/>
                </a:tc>
                <a:tc hMerge="1">
                  <a:txBody>
                    <a:bodyPr/>
                    <a:lstStyle/>
                    <a:p>
                      <a:pPr algn="ctr"/>
                      <a:endParaRPr lang="fr-FR" sz="1600" b="1" dirty="0">
                        <a:latin typeface="Barlow Light" panose="020B0604020202020204" charset="0"/>
                      </a:endParaRPr>
                    </a:p>
                  </a:txBody>
                  <a:tcPr/>
                </a:tc>
                <a:tc hMerge="1">
                  <a:txBody>
                    <a:bodyPr/>
                    <a:lstStyle/>
                    <a:p>
                      <a:pPr algn="ctr"/>
                      <a:endParaRPr lang="fr-FR" sz="1600" b="1" dirty="0">
                        <a:latin typeface="Barlow Light" panose="020B0604020202020204" charset="0"/>
                      </a:endParaRPr>
                    </a:p>
                  </a:txBody>
                  <a:tcPr/>
                </a:tc>
                <a:extLst>
                  <a:ext uri="{0D108BD9-81ED-4DB2-BD59-A6C34878D82A}">
                    <a16:rowId xmlns:a16="http://schemas.microsoft.com/office/drawing/2014/main" val="1249126144"/>
                  </a:ext>
                </a:extLst>
              </a:tr>
            </a:tbl>
          </a:graphicData>
        </a:graphic>
      </p:graphicFrame>
      <mc:AlternateContent xmlns:mc="http://schemas.openxmlformats.org/markup-compatibility/2006" xmlns:a14="http://schemas.microsoft.com/office/drawing/2010/main">
        <mc:Choice Requires="a14">
          <p:sp>
            <p:nvSpPr>
              <p:cNvPr id="5" name="ZoneTexte 4">
                <a:extLst>
                  <a:ext uri="{FF2B5EF4-FFF2-40B4-BE49-F238E27FC236}">
                    <a16:creationId xmlns:a16="http://schemas.microsoft.com/office/drawing/2014/main" id="{41BBCB92-77F8-434F-86DF-6A7A4DDE5C91}"/>
                  </a:ext>
                </a:extLst>
              </p:cNvPr>
              <p:cNvSpPr txBox="1"/>
              <p:nvPr/>
            </p:nvSpPr>
            <p:spPr>
              <a:xfrm>
                <a:off x="1077647" y="3465045"/>
                <a:ext cx="2304256" cy="1384995"/>
              </a:xfrm>
              <a:prstGeom prst="rect">
                <a:avLst/>
              </a:prstGeom>
              <a:noFill/>
            </p:spPr>
            <p:txBody>
              <a:bodyPr wrap="square" rtlCol="0">
                <a:spAutoFit/>
              </a:bodyPr>
              <a:lstStyle/>
              <a:p>
                <a:r>
                  <a:rPr lang="fr-FR" b="1" dirty="0">
                    <a:solidFill>
                      <a:schemeClr val="accent3">
                        <a:lumMod val="50000"/>
                      </a:schemeClr>
                    </a:solidFill>
                  </a:rPr>
                  <a:t>Gini(N1)</a:t>
                </a:r>
                <a:r>
                  <a:rPr lang="fr-FR" b="1" dirty="0"/>
                  <a:t>= 1-</a:t>
                </a:r>
                <a14:m>
                  <m:oMath xmlns:m="http://schemas.openxmlformats.org/officeDocument/2006/math">
                    <m:sSup>
                      <m:sSupPr>
                        <m:ctrlPr>
                          <a:rPr lang="fr-FR" b="1" i="1" smtClean="0">
                            <a:latin typeface="Cambria Math" panose="02040503050406030204" pitchFamily="18" charset="0"/>
                          </a:rPr>
                        </m:ctrlPr>
                      </m:sSupPr>
                      <m:e>
                        <m:r>
                          <m:rPr>
                            <m:nor/>
                          </m:rPr>
                          <a:rPr lang="fr-FR" b="1" dirty="0"/>
                          <m:t>(5/7)</m:t>
                        </m:r>
                      </m:e>
                      <m:sup>
                        <m:r>
                          <a:rPr lang="fr-FR" b="1" i="1" smtClean="0">
                            <a:latin typeface="Cambria Math" panose="02040503050406030204" pitchFamily="18" charset="0"/>
                          </a:rPr>
                          <m:t>𝟐</m:t>
                        </m:r>
                      </m:sup>
                    </m:sSup>
                    <m:r>
                      <a:rPr lang="fr-FR" b="1" i="1" smtClean="0">
                        <a:latin typeface="Cambria Math" panose="02040503050406030204" pitchFamily="18" charset="0"/>
                      </a:rPr>
                      <m:t> −</m:t>
                    </m:r>
                    <m:sSup>
                      <m:sSupPr>
                        <m:ctrlPr>
                          <a:rPr lang="fr-FR" b="1" i="1">
                            <a:latin typeface="Cambria Math" panose="02040503050406030204" pitchFamily="18" charset="0"/>
                          </a:rPr>
                        </m:ctrlPr>
                      </m:sSupPr>
                      <m:e>
                        <m:r>
                          <m:rPr>
                            <m:nor/>
                          </m:rPr>
                          <a:rPr lang="fr-FR" b="1" dirty="0"/>
                          <m:t>(</m:t>
                        </m:r>
                        <m:r>
                          <m:rPr>
                            <m:nor/>
                          </m:rPr>
                          <a:rPr lang="fr-FR" b="1" i="0" dirty="0" smtClean="0"/>
                          <m:t>2</m:t>
                        </m:r>
                        <m:r>
                          <m:rPr>
                            <m:nor/>
                          </m:rPr>
                          <a:rPr lang="fr-FR" b="1" dirty="0"/>
                          <m:t>/7)</m:t>
                        </m:r>
                      </m:e>
                      <m:sup>
                        <m:r>
                          <a:rPr lang="fr-FR" b="1" i="1">
                            <a:latin typeface="Cambria Math" panose="02040503050406030204" pitchFamily="18" charset="0"/>
                          </a:rPr>
                          <m:t>𝟐</m:t>
                        </m:r>
                      </m:sup>
                    </m:sSup>
                  </m:oMath>
                </a14:m>
                <a:endParaRPr lang="fr-FR" b="1" dirty="0"/>
              </a:p>
              <a:p>
                <a:r>
                  <a:rPr lang="fr-FR" b="1" dirty="0"/>
                  <a:t>             = 0,42</a:t>
                </a:r>
              </a:p>
              <a:p>
                <a:endParaRPr lang="fr-FR" b="1" dirty="0"/>
              </a:p>
              <a:p>
                <a:r>
                  <a:rPr lang="fr-FR" b="1" dirty="0">
                    <a:solidFill>
                      <a:schemeClr val="accent3">
                        <a:lumMod val="50000"/>
                      </a:schemeClr>
                    </a:solidFill>
                  </a:rPr>
                  <a:t>Gini(N2)</a:t>
                </a:r>
                <a:r>
                  <a:rPr lang="fr-FR" b="1" dirty="0"/>
                  <a:t>= 1-</a:t>
                </a:r>
                <a14:m>
                  <m:oMath xmlns:m="http://schemas.openxmlformats.org/officeDocument/2006/math">
                    <m:sSup>
                      <m:sSupPr>
                        <m:ctrlPr>
                          <a:rPr lang="fr-FR" b="1" i="1" smtClean="0">
                            <a:latin typeface="Cambria Math" panose="02040503050406030204" pitchFamily="18" charset="0"/>
                          </a:rPr>
                        </m:ctrlPr>
                      </m:sSupPr>
                      <m:e>
                        <m:r>
                          <m:rPr>
                            <m:nor/>
                          </m:rPr>
                          <a:rPr lang="fr-FR" b="1" dirty="0"/>
                          <m:t>(</m:t>
                        </m:r>
                        <m:r>
                          <m:rPr>
                            <m:nor/>
                          </m:rPr>
                          <a:rPr lang="fr-FR" b="1" i="0" dirty="0" smtClean="0"/>
                          <m:t>1</m:t>
                        </m:r>
                        <m:r>
                          <m:rPr>
                            <m:nor/>
                          </m:rPr>
                          <a:rPr lang="fr-FR" b="1" dirty="0"/>
                          <m:t>/</m:t>
                        </m:r>
                        <m:r>
                          <m:rPr>
                            <m:nor/>
                          </m:rPr>
                          <a:rPr lang="fr-FR" b="1" i="0" dirty="0" smtClean="0"/>
                          <m:t>5</m:t>
                        </m:r>
                        <m:r>
                          <m:rPr>
                            <m:nor/>
                          </m:rPr>
                          <a:rPr lang="fr-FR" b="1" dirty="0"/>
                          <m:t>)</m:t>
                        </m:r>
                      </m:e>
                      <m:sup>
                        <m:r>
                          <a:rPr lang="fr-FR" b="1" i="1" smtClean="0">
                            <a:latin typeface="Cambria Math" panose="02040503050406030204" pitchFamily="18" charset="0"/>
                          </a:rPr>
                          <m:t>𝟐</m:t>
                        </m:r>
                      </m:sup>
                    </m:sSup>
                    <m:r>
                      <a:rPr lang="fr-FR" b="1" i="1" smtClean="0">
                        <a:latin typeface="Cambria Math" panose="02040503050406030204" pitchFamily="18" charset="0"/>
                      </a:rPr>
                      <m:t> −</m:t>
                    </m:r>
                    <m:sSup>
                      <m:sSupPr>
                        <m:ctrlPr>
                          <a:rPr lang="fr-FR" b="1" i="1">
                            <a:latin typeface="Cambria Math" panose="02040503050406030204" pitchFamily="18" charset="0"/>
                          </a:rPr>
                        </m:ctrlPr>
                      </m:sSupPr>
                      <m:e>
                        <m:r>
                          <m:rPr>
                            <m:nor/>
                          </m:rPr>
                          <a:rPr lang="fr-FR" b="1" dirty="0"/>
                          <m:t>(</m:t>
                        </m:r>
                        <m:r>
                          <m:rPr>
                            <m:nor/>
                          </m:rPr>
                          <a:rPr lang="fr-FR" b="1" i="0" dirty="0" smtClean="0"/>
                          <m:t>4</m:t>
                        </m:r>
                        <m:r>
                          <m:rPr>
                            <m:nor/>
                          </m:rPr>
                          <a:rPr lang="fr-FR" b="1" dirty="0"/>
                          <m:t>/</m:t>
                        </m:r>
                        <m:r>
                          <m:rPr>
                            <m:nor/>
                          </m:rPr>
                          <a:rPr lang="fr-FR" b="1" i="0" dirty="0" smtClean="0"/>
                          <m:t>5</m:t>
                        </m:r>
                        <m:r>
                          <m:rPr>
                            <m:nor/>
                          </m:rPr>
                          <a:rPr lang="fr-FR" b="1" dirty="0"/>
                          <m:t>)</m:t>
                        </m:r>
                      </m:e>
                      <m:sup>
                        <m:r>
                          <a:rPr lang="fr-FR" b="1" i="1">
                            <a:latin typeface="Cambria Math" panose="02040503050406030204" pitchFamily="18" charset="0"/>
                          </a:rPr>
                          <m:t>𝟐</m:t>
                        </m:r>
                      </m:sup>
                    </m:sSup>
                  </m:oMath>
                </a14:m>
                <a:endParaRPr lang="fr-FR" b="1" dirty="0"/>
              </a:p>
              <a:p>
                <a:r>
                  <a:rPr lang="fr-FR" b="1" dirty="0"/>
                  <a:t>             = 0,32</a:t>
                </a:r>
              </a:p>
              <a:p>
                <a:endParaRPr lang="fr-FR" b="1" dirty="0"/>
              </a:p>
            </p:txBody>
          </p:sp>
        </mc:Choice>
        <mc:Fallback xmlns="">
          <p:sp>
            <p:nvSpPr>
              <p:cNvPr id="5" name="ZoneTexte 4">
                <a:extLst>
                  <a:ext uri="{FF2B5EF4-FFF2-40B4-BE49-F238E27FC236}">
                    <a16:creationId xmlns:a16="http://schemas.microsoft.com/office/drawing/2014/main" id="{41BBCB92-77F8-434F-86DF-6A7A4DDE5C91}"/>
                  </a:ext>
                </a:extLst>
              </p:cNvPr>
              <p:cNvSpPr txBox="1">
                <a:spLocks noRot="1" noChangeAspect="1" noMove="1" noResize="1" noEditPoints="1" noAdjustHandles="1" noChangeArrowheads="1" noChangeShapeType="1" noTextEdit="1"/>
              </p:cNvSpPr>
              <p:nvPr/>
            </p:nvSpPr>
            <p:spPr>
              <a:xfrm>
                <a:off x="1077647" y="3465045"/>
                <a:ext cx="2304256" cy="1384995"/>
              </a:xfrm>
              <a:prstGeom prst="rect">
                <a:avLst/>
              </a:prstGeom>
              <a:blipFill>
                <a:blip r:embed="rId4"/>
                <a:stretch>
                  <a:fillRect l="-794"/>
                </a:stretch>
              </a:blipFill>
            </p:spPr>
            <p:txBody>
              <a:bodyPr/>
              <a:lstStyle/>
              <a:p>
                <a:r>
                  <a:rPr lang="fr-FR">
                    <a:noFill/>
                  </a:rPr>
                  <a:t> </a:t>
                </a:r>
              </a:p>
            </p:txBody>
          </p:sp>
        </mc:Fallback>
      </mc:AlternateContent>
      <p:sp>
        <p:nvSpPr>
          <p:cNvPr id="7" name="ZoneTexte 6">
            <a:extLst>
              <a:ext uri="{FF2B5EF4-FFF2-40B4-BE49-F238E27FC236}">
                <a16:creationId xmlns:a16="http://schemas.microsoft.com/office/drawing/2014/main" id="{09935B80-0DF6-47C2-9CDD-E2462ABCC843}"/>
              </a:ext>
            </a:extLst>
          </p:cNvPr>
          <p:cNvSpPr txBox="1"/>
          <p:nvPr/>
        </p:nvSpPr>
        <p:spPr>
          <a:xfrm>
            <a:off x="5800067" y="3456169"/>
            <a:ext cx="2704187" cy="738664"/>
          </a:xfrm>
          <a:prstGeom prst="rect">
            <a:avLst/>
          </a:prstGeom>
          <a:noFill/>
        </p:spPr>
        <p:txBody>
          <a:bodyPr wrap="square" rtlCol="0">
            <a:spAutoFit/>
          </a:bodyPr>
          <a:lstStyle/>
          <a:p>
            <a:r>
              <a:rPr lang="fr-FR" b="1" dirty="0" err="1">
                <a:solidFill>
                  <a:schemeClr val="accent3">
                    <a:lumMod val="50000"/>
                  </a:schemeClr>
                </a:solidFill>
              </a:rPr>
              <a:t>Gain_de_GINI</a:t>
            </a:r>
            <a:r>
              <a:rPr lang="fr-FR" b="1" dirty="0">
                <a:solidFill>
                  <a:schemeClr val="accent3">
                    <a:lumMod val="50000"/>
                  </a:schemeClr>
                </a:solidFill>
              </a:rPr>
              <a:t>(B)</a:t>
            </a:r>
          </a:p>
          <a:p>
            <a:r>
              <a:rPr lang="fr-FR" b="1" dirty="0"/>
              <a:t>   = (7/12)*0,42 + (5/12)*0,32</a:t>
            </a:r>
          </a:p>
          <a:p>
            <a:r>
              <a:rPr lang="fr-FR" b="1" dirty="0"/>
              <a:t>   </a:t>
            </a:r>
            <a:r>
              <a:rPr lang="fr-FR" b="1"/>
              <a:t>= 0,37</a:t>
            </a:r>
            <a:endParaRPr lang="fr-FR" b="1" dirty="0"/>
          </a:p>
        </p:txBody>
      </p:sp>
    </p:spTree>
    <p:extLst>
      <p:ext uri="{BB962C8B-B14F-4D97-AF65-F5344CB8AC3E}">
        <p14:creationId xmlns:p14="http://schemas.microsoft.com/office/powerpoint/2010/main" val="31737077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549"/>
        <p:cNvGrpSpPr/>
        <p:nvPr/>
      </p:nvGrpSpPr>
      <p:grpSpPr>
        <a:xfrm>
          <a:off x="0" y="0"/>
          <a:ext cx="0" cy="0"/>
          <a:chOff x="0" y="0"/>
          <a:chExt cx="0" cy="0"/>
        </a:xfrm>
      </p:grpSpPr>
      <p:sp>
        <p:nvSpPr>
          <p:cNvPr id="550" name="Google Shape;550;p18"/>
          <p:cNvSpPr txBox="1">
            <a:spLocks noGrp="1"/>
          </p:cNvSpPr>
          <p:nvPr>
            <p:ph type="title"/>
          </p:nvPr>
        </p:nvSpPr>
        <p:spPr>
          <a:xfrm>
            <a:off x="661100" y="664300"/>
            <a:ext cx="7843200" cy="653700"/>
          </a:xfrm>
          <a:prstGeom prst="rect">
            <a:avLst/>
          </a:prstGeom>
        </p:spPr>
        <p:txBody>
          <a:bodyPr spcFirstLastPara="1" wrap="square" lIns="0" tIns="0" rIns="0" bIns="0" anchor="ctr" anchorCtr="0">
            <a:noAutofit/>
          </a:bodyPr>
          <a:lstStyle/>
          <a:p>
            <a:r>
              <a:rPr lang="fr-FR" sz="3200" b="1" dirty="0"/>
              <a:t>Attributs catégoriques : indice de Gini</a:t>
            </a:r>
            <a:endParaRPr lang="en" sz="3200" b="1" dirty="0"/>
          </a:p>
        </p:txBody>
      </p:sp>
      <p:sp>
        <p:nvSpPr>
          <p:cNvPr id="552" name="Google Shape;552;p18"/>
          <p:cNvSpPr txBox="1">
            <a:spLocks noGrp="1"/>
          </p:cNvSpPr>
          <p:nvPr>
            <p:ph type="sldNum" idx="12"/>
          </p:nvPr>
        </p:nvSpPr>
        <p:spPr>
          <a:xfrm>
            <a:off x="8504254" y="4489800"/>
            <a:ext cx="653700" cy="653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27</a:t>
            </a:fld>
            <a:endParaRPr/>
          </a:p>
        </p:txBody>
      </p:sp>
      <p:pic>
        <p:nvPicPr>
          <p:cNvPr id="6" name="Image 5">
            <a:extLst>
              <a:ext uri="{FF2B5EF4-FFF2-40B4-BE49-F238E27FC236}">
                <a16:creationId xmlns:a16="http://schemas.microsoft.com/office/drawing/2014/main" id="{30A9089D-E25A-41B6-A3A8-E4C1A49DC6A8}"/>
              </a:ext>
            </a:extLst>
          </p:cNvPr>
          <p:cNvPicPr>
            <a:picLocks noChangeAspect="1"/>
          </p:cNvPicPr>
          <p:nvPr/>
        </p:nvPicPr>
        <p:blipFill>
          <a:blip r:embed="rId3"/>
          <a:stretch>
            <a:fillRect/>
          </a:stretch>
        </p:blipFill>
        <p:spPr>
          <a:xfrm>
            <a:off x="1331640" y="1949076"/>
            <a:ext cx="6984775" cy="2638898"/>
          </a:xfrm>
          <a:prstGeom prst="rect">
            <a:avLst/>
          </a:prstGeom>
        </p:spPr>
      </p:pic>
    </p:spTree>
    <p:extLst>
      <p:ext uri="{BB962C8B-B14F-4D97-AF65-F5344CB8AC3E}">
        <p14:creationId xmlns:p14="http://schemas.microsoft.com/office/powerpoint/2010/main" val="38544059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549"/>
        <p:cNvGrpSpPr/>
        <p:nvPr/>
      </p:nvGrpSpPr>
      <p:grpSpPr>
        <a:xfrm>
          <a:off x="0" y="0"/>
          <a:ext cx="0" cy="0"/>
          <a:chOff x="0" y="0"/>
          <a:chExt cx="0" cy="0"/>
        </a:xfrm>
      </p:grpSpPr>
      <p:sp>
        <p:nvSpPr>
          <p:cNvPr id="550" name="Google Shape;550;p18"/>
          <p:cNvSpPr txBox="1">
            <a:spLocks noGrp="1"/>
          </p:cNvSpPr>
          <p:nvPr>
            <p:ph type="title"/>
          </p:nvPr>
        </p:nvSpPr>
        <p:spPr>
          <a:xfrm>
            <a:off x="661100" y="664300"/>
            <a:ext cx="7843200" cy="653700"/>
          </a:xfrm>
          <a:prstGeom prst="rect">
            <a:avLst/>
          </a:prstGeom>
        </p:spPr>
        <p:txBody>
          <a:bodyPr spcFirstLastPara="1" wrap="square" lIns="0" tIns="0" rIns="0" bIns="0" anchor="ctr" anchorCtr="0">
            <a:noAutofit/>
          </a:bodyPr>
          <a:lstStyle/>
          <a:p>
            <a:r>
              <a:rPr lang="fr-FR" sz="3200" b="1" dirty="0"/>
              <a:t>Attributs continus : indice de Gini</a:t>
            </a:r>
            <a:endParaRPr lang="en" sz="3200" b="1" dirty="0"/>
          </a:p>
        </p:txBody>
      </p:sp>
      <p:sp>
        <p:nvSpPr>
          <p:cNvPr id="551" name="Google Shape;551;p18"/>
          <p:cNvSpPr txBox="1">
            <a:spLocks noGrp="1"/>
          </p:cNvSpPr>
          <p:nvPr>
            <p:ph type="body" idx="1"/>
          </p:nvPr>
        </p:nvSpPr>
        <p:spPr>
          <a:xfrm>
            <a:off x="971600" y="1491630"/>
            <a:ext cx="7532654" cy="3507854"/>
          </a:xfrm>
          <a:prstGeom prst="rect">
            <a:avLst/>
          </a:prstGeom>
        </p:spPr>
        <p:txBody>
          <a:bodyPr spcFirstLastPara="1" wrap="square" lIns="0" tIns="0" rIns="0" bIns="0" anchor="t" anchorCtr="0">
            <a:noAutofit/>
          </a:bodyPr>
          <a:lstStyle/>
          <a:p>
            <a:pPr lvl="0">
              <a:buFont typeface="Wingdings" panose="05000000000000000000" pitchFamily="2" charset="2"/>
              <a:buChar char="§"/>
            </a:pPr>
            <a:r>
              <a:rPr lang="fr-FR" sz="1800" dirty="0"/>
              <a:t>Pour chaque attribut:</a:t>
            </a:r>
          </a:p>
          <a:p>
            <a:pPr lvl="1">
              <a:buFont typeface="Arial" panose="020B0604020202020204" pitchFamily="34" charset="0"/>
              <a:buChar char="•"/>
            </a:pPr>
            <a:r>
              <a:rPr lang="fr-FR" sz="1800" dirty="0"/>
              <a:t>Trier les attributs par valeurs</a:t>
            </a:r>
          </a:p>
          <a:p>
            <a:pPr lvl="1">
              <a:buFont typeface="Arial" panose="020B0604020202020204" pitchFamily="34" charset="0"/>
              <a:buChar char="•"/>
            </a:pPr>
            <a:r>
              <a:rPr lang="fr-FR" sz="1800" dirty="0"/>
              <a:t>Scanner linéairement les valeurs , en calculant l’indice de Gini</a:t>
            </a:r>
          </a:p>
          <a:p>
            <a:pPr lvl="1">
              <a:buFont typeface="Arial" panose="020B0604020202020204" pitchFamily="34" charset="0"/>
              <a:buChar char="•"/>
            </a:pPr>
            <a:r>
              <a:rPr lang="fr-FR" sz="1800" dirty="0"/>
              <a:t>Choisir la position qui a le plus petit indice de Gini</a:t>
            </a:r>
          </a:p>
        </p:txBody>
      </p:sp>
      <p:sp>
        <p:nvSpPr>
          <p:cNvPr id="552" name="Google Shape;552;p18"/>
          <p:cNvSpPr txBox="1">
            <a:spLocks noGrp="1"/>
          </p:cNvSpPr>
          <p:nvPr>
            <p:ph type="sldNum" idx="12"/>
          </p:nvPr>
        </p:nvSpPr>
        <p:spPr>
          <a:xfrm>
            <a:off x="8504254" y="4489800"/>
            <a:ext cx="653700" cy="653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28</a:t>
            </a:fld>
            <a:endParaRPr/>
          </a:p>
        </p:txBody>
      </p:sp>
      <p:pic>
        <p:nvPicPr>
          <p:cNvPr id="3" name="Image 2">
            <a:extLst>
              <a:ext uri="{FF2B5EF4-FFF2-40B4-BE49-F238E27FC236}">
                <a16:creationId xmlns:a16="http://schemas.microsoft.com/office/drawing/2014/main" id="{0E0EAE99-027D-4A5B-B659-D85A2D4FE569}"/>
              </a:ext>
            </a:extLst>
          </p:cNvPr>
          <p:cNvPicPr>
            <a:picLocks noChangeAspect="1"/>
          </p:cNvPicPr>
          <p:nvPr/>
        </p:nvPicPr>
        <p:blipFill>
          <a:blip r:embed="rId3"/>
          <a:stretch>
            <a:fillRect/>
          </a:stretch>
        </p:blipFill>
        <p:spPr>
          <a:xfrm>
            <a:off x="1187625" y="2864025"/>
            <a:ext cx="7200800" cy="2279475"/>
          </a:xfrm>
          <a:prstGeom prst="rect">
            <a:avLst/>
          </a:prstGeom>
        </p:spPr>
      </p:pic>
    </p:spTree>
    <p:extLst>
      <p:ext uri="{BB962C8B-B14F-4D97-AF65-F5344CB8AC3E}">
        <p14:creationId xmlns:p14="http://schemas.microsoft.com/office/powerpoint/2010/main" val="37947929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549"/>
        <p:cNvGrpSpPr/>
        <p:nvPr/>
      </p:nvGrpSpPr>
      <p:grpSpPr>
        <a:xfrm>
          <a:off x="0" y="0"/>
          <a:ext cx="0" cy="0"/>
          <a:chOff x="0" y="0"/>
          <a:chExt cx="0" cy="0"/>
        </a:xfrm>
      </p:grpSpPr>
      <p:sp>
        <p:nvSpPr>
          <p:cNvPr id="550" name="Google Shape;550;p18"/>
          <p:cNvSpPr txBox="1">
            <a:spLocks noGrp="1"/>
          </p:cNvSpPr>
          <p:nvPr>
            <p:ph type="title"/>
          </p:nvPr>
        </p:nvSpPr>
        <p:spPr>
          <a:xfrm>
            <a:off x="661100" y="664300"/>
            <a:ext cx="7843200" cy="653700"/>
          </a:xfrm>
          <a:prstGeom prst="rect">
            <a:avLst/>
          </a:prstGeom>
        </p:spPr>
        <p:txBody>
          <a:bodyPr spcFirstLastPara="1" wrap="square" lIns="0" tIns="0" rIns="0" bIns="0" anchor="ctr" anchorCtr="0">
            <a:noAutofit/>
          </a:bodyPr>
          <a:lstStyle/>
          <a:p>
            <a:r>
              <a:rPr lang="fr-FR" sz="3200" b="1" dirty="0"/>
              <a:t>Mesure du désordre : Entropie</a:t>
            </a:r>
            <a:endParaRPr lang="en" sz="3200" b="1" dirty="0"/>
          </a:p>
        </p:txBody>
      </p:sp>
      <p:sp>
        <p:nvSpPr>
          <p:cNvPr id="551" name="Google Shape;551;p18"/>
          <p:cNvSpPr txBox="1">
            <a:spLocks noGrp="1"/>
          </p:cNvSpPr>
          <p:nvPr>
            <p:ph type="body" idx="1"/>
          </p:nvPr>
        </p:nvSpPr>
        <p:spPr>
          <a:xfrm>
            <a:off x="971600" y="1491630"/>
            <a:ext cx="7532654" cy="3507854"/>
          </a:xfrm>
          <a:prstGeom prst="rect">
            <a:avLst/>
          </a:prstGeom>
        </p:spPr>
        <p:txBody>
          <a:bodyPr spcFirstLastPara="1" wrap="square" lIns="0" tIns="0" rIns="0" bIns="0" anchor="t" anchorCtr="0">
            <a:noAutofit/>
          </a:bodyPr>
          <a:lstStyle/>
          <a:p>
            <a:pPr lvl="0">
              <a:buFont typeface="Wingdings" panose="05000000000000000000" pitchFamily="2" charset="2"/>
              <a:buChar char="§"/>
            </a:pPr>
            <a:r>
              <a:rPr lang="fr-FR" sz="1800" dirty="0"/>
              <a:t>Calculer l’Entropie à un nœud </a:t>
            </a:r>
            <a:r>
              <a:rPr lang="fr-FR" sz="1800" b="1" i="1" dirty="0"/>
              <a:t>t</a:t>
            </a:r>
            <a:r>
              <a:rPr lang="fr-FR" sz="1800" dirty="0"/>
              <a:t>:</a:t>
            </a:r>
          </a:p>
          <a:p>
            <a:pPr marL="76200" lvl="0" indent="0">
              <a:buNone/>
            </a:pPr>
            <a:endParaRPr lang="fr-FR" sz="1800" dirty="0"/>
          </a:p>
          <a:p>
            <a:pPr marL="76200" lvl="0" indent="0">
              <a:buNone/>
            </a:pPr>
            <a:endParaRPr lang="fr-FR" sz="1800" dirty="0"/>
          </a:p>
          <a:p>
            <a:pPr lvl="0">
              <a:buFont typeface="Wingdings" panose="05000000000000000000" pitchFamily="2" charset="2"/>
              <a:buChar char="§"/>
            </a:pPr>
            <a:r>
              <a:rPr lang="fr-FR" sz="1800" dirty="0"/>
              <a:t>Calculer le Gain d’entropie à un nœud </a:t>
            </a:r>
            <a:r>
              <a:rPr lang="fr-FR" sz="1800" b="1" i="1" dirty="0"/>
              <a:t>t</a:t>
            </a:r>
          </a:p>
          <a:p>
            <a:pPr lvl="0">
              <a:buFont typeface="Wingdings" panose="05000000000000000000" pitchFamily="2" charset="2"/>
              <a:buChar char="§"/>
            </a:pPr>
            <a:endParaRPr lang="fr-FR" sz="1800" b="1" i="1" dirty="0"/>
          </a:p>
          <a:p>
            <a:pPr lvl="0">
              <a:buFont typeface="Wingdings" panose="05000000000000000000" pitchFamily="2" charset="2"/>
              <a:buChar char="§"/>
            </a:pPr>
            <a:endParaRPr lang="fr-FR" sz="1800" dirty="0">
              <a:latin typeface="Barlow Light" panose="020B0604020202020204" charset="0"/>
            </a:endParaRPr>
          </a:p>
          <a:p>
            <a:pPr lvl="0">
              <a:buFont typeface="Wingdings" panose="05000000000000000000" pitchFamily="2" charset="2"/>
              <a:buChar char="§"/>
            </a:pPr>
            <a:r>
              <a:rPr lang="fr-FR" sz="1800" dirty="0">
                <a:latin typeface="Barlow Light" panose="020B0604020202020204" charset="0"/>
              </a:rPr>
              <a:t>Sélectionner l’attribut </a:t>
            </a:r>
            <a:r>
              <a:rPr lang="fr-FR" sz="1800" b="1" i="1" dirty="0">
                <a:latin typeface="Barlow Light" panose="020B0604020202020204" charset="0"/>
              </a:rPr>
              <a:t>A</a:t>
            </a:r>
            <a:r>
              <a:rPr lang="fr-FR" sz="1800" dirty="0">
                <a:latin typeface="Barlow Light" panose="020B0604020202020204" charset="0"/>
              </a:rPr>
              <a:t> ayant le meilleur Gain </a:t>
            </a:r>
            <a:r>
              <a:rPr lang="fr-FR" sz="1800" kern="0" dirty="0">
                <a:latin typeface="Barlow Light" panose="020B0604020202020204" charset="0"/>
              </a:rPr>
              <a:t>d'entropie</a:t>
            </a:r>
            <a:r>
              <a:rPr lang="fr-FR" sz="1800" dirty="0">
                <a:latin typeface="Barlow Light" panose="020B0604020202020204" charset="0"/>
              </a:rPr>
              <a:t> dans l’ensemble de données </a:t>
            </a:r>
            <a:r>
              <a:rPr lang="fr-FR" sz="1800" i="1" dirty="0">
                <a:latin typeface="Barlow Light" panose="020B0604020202020204" charset="0"/>
              </a:rPr>
              <a:t>S.</a:t>
            </a:r>
          </a:p>
          <a:p>
            <a:pPr lvl="0">
              <a:buFont typeface="Wingdings" panose="05000000000000000000" pitchFamily="2" charset="2"/>
              <a:buChar char="§"/>
            </a:pPr>
            <a:endParaRPr lang="fr-FR" sz="1800" dirty="0"/>
          </a:p>
        </p:txBody>
      </p:sp>
      <p:sp>
        <p:nvSpPr>
          <p:cNvPr id="552" name="Google Shape;552;p18"/>
          <p:cNvSpPr txBox="1">
            <a:spLocks noGrp="1"/>
          </p:cNvSpPr>
          <p:nvPr>
            <p:ph type="sldNum" idx="12"/>
          </p:nvPr>
        </p:nvSpPr>
        <p:spPr>
          <a:xfrm>
            <a:off x="8504254" y="4489800"/>
            <a:ext cx="653700" cy="653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29</a:t>
            </a:fld>
            <a:endParaRPr/>
          </a:p>
        </p:txBody>
      </p:sp>
      <mc:AlternateContent xmlns:mc="http://schemas.openxmlformats.org/markup-compatibility/2006" xmlns:a14="http://schemas.microsoft.com/office/drawing/2010/main">
        <mc:Choice Requires="a14">
          <p:sp>
            <p:nvSpPr>
              <p:cNvPr id="13" name="ZoneTexte 12">
                <a:extLst>
                  <a:ext uri="{FF2B5EF4-FFF2-40B4-BE49-F238E27FC236}">
                    <a16:creationId xmlns:a16="http://schemas.microsoft.com/office/drawing/2014/main" id="{590E61B8-6A25-412F-BEE3-C003B9E99BE8}"/>
                  </a:ext>
                </a:extLst>
              </p:cNvPr>
              <p:cNvSpPr txBox="1"/>
              <p:nvPr/>
            </p:nvSpPr>
            <p:spPr>
              <a:xfrm>
                <a:off x="2195736" y="1838859"/>
                <a:ext cx="4577316" cy="876907"/>
              </a:xfrm>
              <a:prstGeom prst="rect">
                <a:avLst/>
              </a:prstGeom>
              <a:noFill/>
            </p:spPr>
            <p:txBody>
              <a:bodyPr wrap="square">
                <a:spAutoFit/>
              </a:bodyPr>
              <a:lstStyle/>
              <a:p>
                <a:pPr marL="76200" lvl="0" indent="0">
                  <a:buNone/>
                </a:pPr>
                <a14:m>
                  <m:oMathPara xmlns:m="http://schemas.openxmlformats.org/officeDocument/2006/math">
                    <m:oMathParaPr>
                      <m:jc m:val="centerGroup"/>
                    </m:oMathParaPr>
                    <m:oMath xmlns:m="http://schemas.openxmlformats.org/officeDocument/2006/math">
                      <m:r>
                        <a:rPr lang="fr-FR" sz="1800" b="0" i="1" smtClean="0">
                          <a:effectLst/>
                          <a:latin typeface="Cambria Math" panose="02040503050406030204" pitchFamily="18" charset="0"/>
                          <a:cs typeface="Cambria Math" panose="02040503050406030204" pitchFamily="18" charset="0"/>
                        </a:rPr>
                        <m:t>𝐸𝑛𝑡𝑟𝑜𝑝𝑖𝑒</m:t>
                      </m:r>
                      <m:d>
                        <m:dPr>
                          <m:ctrlPr>
                            <a:rPr lang="fr-FR" sz="1800" b="0" i="1" smtClean="0">
                              <a:effectLst/>
                              <a:latin typeface="Cambria Math" panose="02040503050406030204" pitchFamily="18" charset="0"/>
                              <a:cs typeface="Cambria Math" panose="02040503050406030204" pitchFamily="18" charset="0"/>
                            </a:rPr>
                          </m:ctrlPr>
                        </m:dPr>
                        <m:e>
                          <m:r>
                            <a:rPr lang="fr-FR" sz="1800" b="0" i="1" smtClean="0">
                              <a:effectLst/>
                              <a:latin typeface="Cambria Math" panose="02040503050406030204" pitchFamily="18" charset="0"/>
                              <a:cs typeface="Cambria Math" panose="02040503050406030204" pitchFamily="18" charset="0"/>
                            </a:rPr>
                            <m:t>𝑡</m:t>
                          </m:r>
                        </m:e>
                      </m:d>
                      <m:r>
                        <a:rPr lang="fr-FR" sz="1800" i="1">
                          <a:effectLst/>
                          <a:latin typeface="Cambria Math" panose="02040503050406030204" pitchFamily="18" charset="0"/>
                          <a:ea typeface="Calibri" panose="020F0502020204030204" pitchFamily="34" charset="0"/>
                          <a:cs typeface="Cambria Math" panose="02040503050406030204" pitchFamily="18" charset="0"/>
                        </a:rPr>
                        <m:t>=</m:t>
                      </m:r>
                      <m:r>
                        <a:rPr lang="fr-FR" sz="1800" b="0" i="1" smtClean="0">
                          <a:effectLst/>
                          <a:latin typeface="Cambria Math" panose="02040503050406030204" pitchFamily="18" charset="0"/>
                          <a:ea typeface="Calibri" panose="020F0502020204030204" pitchFamily="34" charset="0"/>
                          <a:cs typeface="Cambria Math" panose="02040503050406030204" pitchFamily="18" charset="0"/>
                        </a:rPr>
                        <m:t>−</m:t>
                      </m:r>
                      <m:nary>
                        <m:naryPr>
                          <m:chr m:val="∑"/>
                          <m:limLoc m:val="undOvr"/>
                          <m:ctrlPr>
                            <a:rPr lang="fr-FR" sz="1800" i="1">
                              <a:effectLst/>
                              <a:latin typeface="Cambria Math" panose="02040503050406030204" pitchFamily="18" charset="0"/>
                              <a:cs typeface="Cambria Math" panose="02040503050406030204" pitchFamily="18" charset="0"/>
                            </a:rPr>
                          </m:ctrlPr>
                        </m:naryPr>
                        <m:sub>
                          <m:r>
                            <a:rPr lang="fr-FR" sz="1800" i="1">
                              <a:effectLst/>
                              <a:latin typeface="Cambria Math" panose="02040503050406030204" pitchFamily="18" charset="0"/>
                              <a:ea typeface="Calibri" panose="020F0502020204030204" pitchFamily="34" charset="0"/>
                              <a:cs typeface="Cambria Math" panose="02040503050406030204" pitchFamily="18" charset="0"/>
                            </a:rPr>
                            <m:t>𝑖</m:t>
                          </m:r>
                          <m:r>
                            <a:rPr lang="fr-FR" sz="1800" i="1">
                              <a:effectLst/>
                              <a:latin typeface="Cambria Math" panose="02040503050406030204" pitchFamily="18" charset="0"/>
                              <a:ea typeface="Calibri" panose="020F0502020204030204" pitchFamily="34" charset="0"/>
                              <a:cs typeface="Cambria Math" panose="02040503050406030204" pitchFamily="18" charset="0"/>
                            </a:rPr>
                            <m:t>=1</m:t>
                          </m:r>
                        </m:sub>
                        <m:sup>
                          <m:r>
                            <a:rPr lang="fr-FR" sz="1800" i="1">
                              <a:effectLst/>
                              <a:latin typeface="Cambria Math" panose="02040503050406030204" pitchFamily="18" charset="0"/>
                              <a:ea typeface="Calibri" panose="020F0502020204030204" pitchFamily="34" charset="0"/>
                              <a:cs typeface="Cambria Math" panose="02040503050406030204" pitchFamily="18" charset="0"/>
                            </a:rPr>
                            <m:t>𝑘</m:t>
                          </m:r>
                        </m:sup>
                        <m:e>
                          <m:r>
                            <a:rPr lang="fr-FR" sz="1800" b="0" i="1" smtClean="0">
                              <a:latin typeface="Cambria Math" panose="02040503050406030204" pitchFamily="18" charset="0"/>
                              <a:cs typeface="Cambria Math" panose="02040503050406030204" pitchFamily="18" charset="0"/>
                            </a:rPr>
                            <m:t>𝑝</m:t>
                          </m:r>
                          <m:r>
                            <a:rPr lang="fr-FR" sz="1800" b="0" i="1" smtClean="0">
                              <a:latin typeface="Cambria Math" panose="02040503050406030204" pitchFamily="18" charset="0"/>
                              <a:cs typeface="Cambria Math" panose="02040503050406030204" pitchFamily="18" charset="0"/>
                            </a:rPr>
                            <m:t>(</m:t>
                          </m:r>
                          <m:r>
                            <a:rPr lang="fr-FR" sz="1800" b="0" i="1" smtClean="0">
                              <a:latin typeface="Cambria Math" panose="02040503050406030204" pitchFamily="18" charset="0"/>
                              <a:cs typeface="Cambria Math" panose="02040503050406030204" pitchFamily="18" charset="0"/>
                            </a:rPr>
                            <m:t>𝑗</m:t>
                          </m:r>
                          <m:r>
                            <a:rPr lang="fr-FR" sz="1800" b="0" i="1" smtClean="0">
                              <a:latin typeface="Cambria Math" panose="02040503050406030204" pitchFamily="18" charset="0"/>
                              <a:cs typeface="Cambria Math" panose="02040503050406030204" pitchFamily="18" charset="0"/>
                            </a:rPr>
                            <m:t>|</m:t>
                          </m:r>
                          <m:r>
                            <a:rPr lang="fr-FR" sz="1800" b="0" i="1" smtClean="0">
                              <a:latin typeface="Cambria Math" panose="02040503050406030204" pitchFamily="18" charset="0"/>
                              <a:cs typeface="Cambria Math" panose="02040503050406030204" pitchFamily="18" charset="0"/>
                            </a:rPr>
                            <m:t>𝑡</m:t>
                          </m:r>
                          <m:r>
                            <a:rPr lang="fr-FR" sz="1800" b="0" i="1" smtClean="0">
                              <a:latin typeface="Cambria Math" panose="02040503050406030204" pitchFamily="18" charset="0"/>
                              <a:cs typeface="Cambria Math" panose="02040503050406030204" pitchFamily="18" charset="0"/>
                            </a:rPr>
                            <m:t>)</m:t>
                          </m:r>
                          <m:func>
                            <m:funcPr>
                              <m:ctrlPr>
                                <a:rPr lang="fr-FR" sz="1800" b="0" i="1" smtClean="0">
                                  <a:latin typeface="Cambria Math" panose="02040503050406030204" pitchFamily="18" charset="0"/>
                                  <a:cs typeface="Cambria Math" panose="02040503050406030204" pitchFamily="18" charset="0"/>
                                </a:rPr>
                              </m:ctrlPr>
                            </m:funcPr>
                            <m:fName>
                              <m:sSub>
                                <m:sSubPr>
                                  <m:ctrlPr>
                                    <a:rPr lang="fr-FR" sz="1800" b="0" i="1" smtClean="0">
                                      <a:latin typeface="Cambria Math" panose="02040503050406030204" pitchFamily="18" charset="0"/>
                                      <a:cs typeface="Cambria Math" panose="02040503050406030204" pitchFamily="18" charset="0"/>
                                    </a:rPr>
                                  </m:ctrlPr>
                                </m:sSubPr>
                                <m:e>
                                  <m:r>
                                    <m:rPr>
                                      <m:sty m:val="p"/>
                                    </m:rPr>
                                    <a:rPr lang="fr-FR" sz="1800" b="0" i="0" smtClean="0">
                                      <a:latin typeface="Cambria Math" panose="02040503050406030204" pitchFamily="18" charset="0"/>
                                      <a:cs typeface="Cambria Math" panose="02040503050406030204" pitchFamily="18" charset="0"/>
                                    </a:rPr>
                                    <m:t>log</m:t>
                                  </m:r>
                                </m:e>
                                <m:sub>
                                  <m:r>
                                    <a:rPr lang="fr-FR" sz="1800" b="0" i="1" smtClean="0">
                                      <a:latin typeface="Cambria Math" panose="02040503050406030204" pitchFamily="18" charset="0"/>
                                      <a:cs typeface="Cambria Math" panose="02040503050406030204" pitchFamily="18" charset="0"/>
                                    </a:rPr>
                                    <m:t>2</m:t>
                                  </m:r>
                                </m:sub>
                              </m:sSub>
                            </m:fName>
                            <m:e>
                              <m:r>
                                <a:rPr lang="fr-FR" sz="1800" i="1">
                                  <a:latin typeface="Cambria Math" panose="02040503050406030204" pitchFamily="18" charset="0"/>
                                  <a:cs typeface="Cambria Math" panose="02040503050406030204" pitchFamily="18" charset="0"/>
                                </a:rPr>
                                <m:t>𝑝</m:t>
                              </m:r>
                              <m:r>
                                <a:rPr lang="fr-FR" sz="1800" i="1">
                                  <a:latin typeface="Cambria Math" panose="02040503050406030204" pitchFamily="18" charset="0"/>
                                  <a:cs typeface="Cambria Math" panose="02040503050406030204" pitchFamily="18" charset="0"/>
                                </a:rPr>
                                <m:t>(</m:t>
                              </m:r>
                              <m:r>
                                <a:rPr lang="fr-FR" sz="1800" i="1">
                                  <a:latin typeface="Cambria Math" panose="02040503050406030204" pitchFamily="18" charset="0"/>
                                  <a:cs typeface="Cambria Math" panose="02040503050406030204" pitchFamily="18" charset="0"/>
                                </a:rPr>
                                <m:t>𝑗</m:t>
                              </m:r>
                              <m:r>
                                <a:rPr lang="fr-FR" sz="1800" i="1">
                                  <a:latin typeface="Cambria Math" panose="02040503050406030204" pitchFamily="18" charset="0"/>
                                  <a:cs typeface="Cambria Math" panose="02040503050406030204" pitchFamily="18" charset="0"/>
                                </a:rPr>
                                <m:t>|</m:t>
                              </m:r>
                              <m:r>
                                <a:rPr lang="fr-FR" sz="1800" i="1">
                                  <a:latin typeface="Cambria Math" panose="02040503050406030204" pitchFamily="18" charset="0"/>
                                  <a:cs typeface="Cambria Math" panose="02040503050406030204" pitchFamily="18" charset="0"/>
                                </a:rPr>
                                <m:t>𝑡</m:t>
                              </m:r>
                              <m:r>
                                <a:rPr lang="fr-FR" sz="1800" i="1">
                                  <a:latin typeface="Cambria Math" panose="02040503050406030204" pitchFamily="18" charset="0"/>
                                  <a:cs typeface="Cambria Math" panose="02040503050406030204" pitchFamily="18" charset="0"/>
                                </a:rPr>
                                <m:t>)</m:t>
                              </m:r>
                            </m:e>
                          </m:func>
                          <m:r>
                            <a:rPr lang="fr-FR" sz="1800" i="1" smtClean="0">
                              <a:effectLst/>
                              <a:latin typeface="Cambria Math" panose="02040503050406030204" pitchFamily="18" charset="0"/>
                              <a:cs typeface="Cambria Math" panose="02040503050406030204" pitchFamily="18" charset="0"/>
                            </a:rPr>
                            <m:t> </m:t>
                          </m:r>
                        </m:e>
                      </m:nary>
                    </m:oMath>
                  </m:oMathPara>
                </a14:m>
                <a:endParaRPr lang="fr-FR" sz="1800" dirty="0"/>
              </a:p>
            </p:txBody>
          </p:sp>
        </mc:Choice>
        <mc:Fallback xmlns="">
          <p:sp>
            <p:nvSpPr>
              <p:cNvPr id="13" name="ZoneTexte 12">
                <a:extLst>
                  <a:ext uri="{FF2B5EF4-FFF2-40B4-BE49-F238E27FC236}">
                    <a16:creationId xmlns:a16="http://schemas.microsoft.com/office/drawing/2014/main" id="{590E61B8-6A25-412F-BEE3-C003B9E99BE8}"/>
                  </a:ext>
                </a:extLst>
              </p:cNvPr>
              <p:cNvSpPr txBox="1">
                <a:spLocks noRot="1" noChangeAspect="1" noMove="1" noResize="1" noEditPoints="1" noAdjustHandles="1" noChangeArrowheads="1" noChangeShapeType="1" noTextEdit="1"/>
              </p:cNvSpPr>
              <p:nvPr/>
            </p:nvSpPr>
            <p:spPr>
              <a:xfrm>
                <a:off x="2195736" y="1838859"/>
                <a:ext cx="4577316" cy="876907"/>
              </a:xfrm>
              <a:prstGeom prst="rect">
                <a:avLst/>
              </a:prstGeom>
              <a:blipFill>
                <a:blip r:embed="rId3"/>
                <a:stretch>
                  <a:fillRect/>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9" name="ZoneTexte 8">
                <a:extLst>
                  <a:ext uri="{FF2B5EF4-FFF2-40B4-BE49-F238E27FC236}">
                    <a16:creationId xmlns:a16="http://schemas.microsoft.com/office/drawing/2014/main" id="{0D9EAD11-B8CF-46C8-AB2C-4779C234552F}"/>
                  </a:ext>
                </a:extLst>
              </p:cNvPr>
              <p:cNvSpPr txBox="1"/>
              <p:nvPr/>
            </p:nvSpPr>
            <p:spPr>
              <a:xfrm>
                <a:off x="2051720" y="3260288"/>
                <a:ext cx="6768752" cy="391582"/>
              </a:xfrm>
              <a:prstGeom prst="rect">
                <a:avLst/>
              </a:prstGeom>
              <a:noFill/>
            </p:spPr>
            <p:txBody>
              <a:bodyPr wrap="square">
                <a:spAutoFit/>
              </a:bodyPr>
              <a:lstStyle/>
              <a:p>
                <a:pPr marL="76200" lvl="0" indent="0">
                  <a:buNone/>
                </a:pPr>
                <a:r>
                  <a:rPr lang="fr-FR" sz="1800" b="0" i="1" dirty="0">
                    <a:effectLst/>
                    <a:latin typeface="Cambria Math" panose="02040503050406030204" pitchFamily="18" charset="0"/>
                    <a:ea typeface="Cambria Math" panose="02040503050406030204" pitchFamily="18" charset="0"/>
                    <a:cs typeface="Cambria Math" panose="02040503050406030204" pitchFamily="18" charset="0"/>
                  </a:rPr>
                  <a:t>Gain d’Entropie</a:t>
                </a:r>
                <a14:m>
                  <m:oMath xmlns:m="http://schemas.openxmlformats.org/officeDocument/2006/math">
                    <m:d>
                      <m:dPr>
                        <m:ctrlPr>
                          <a:rPr lang="fr-FR" sz="1800" b="0" i="1" smtClean="0">
                            <a:effectLst/>
                            <a:latin typeface="Cambria Math" panose="02040503050406030204" pitchFamily="18" charset="0"/>
                            <a:ea typeface="Cambria Math" panose="02040503050406030204" pitchFamily="18" charset="0"/>
                            <a:cs typeface="Cambria Math" panose="02040503050406030204" pitchFamily="18" charset="0"/>
                          </a:rPr>
                        </m:ctrlPr>
                      </m:dPr>
                      <m:e>
                        <m:r>
                          <a:rPr lang="fr-FR" sz="1800" b="0" i="1" smtClean="0">
                            <a:effectLst/>
                            <a:latin typeface="Cambria Math" panose="02040503050406030204" pitchFamily="18" charset="0"/>
                            <a:ea typeface="Cambria Math" panose="02040503050406030204" pitchFamily="18" charset="0"/>
                            <a:cs typeface="Cambria Math" panose="02040503050406030204" pitchFamily="18" charset="0"/>
                          </a:rPr>
                          <m:t>𝑡</m:t>
                        </m:r>
                      </m:e>
                    </m:d>
                    <m:r>
                      <a:rPr lang="fr-FR" sz="1800" i="1">
                        <a:effectLst/>
                        <a:latin typeface="Cambria Math" panose="02040503050406030204" pitchFamily="18" charset="0"/>
                        <a:ea typeface="Calibri" panose="020F0502020204030204" pitchFamily="34" charset="0"/>
                        <a:cs typeface="Cambria Math" panose="02040503050406030204" pitchFamily="18" charset="0"/>
                      </a:rPr>
                      <m:t>=</m:t>
                    </m:r>
                    <m:r>
                      <a:rPr lang="fr-FR" sz="1800" b="0" i="1" smtClean="0">
                        <a:effectLst/>
                        <a:latin typeface="Cambria Math" panose="02040503050406030204" pitchFamily="18" charset="0"/>
                        <a:ea typeface="Calibri" panose="020F0502020204030204" pitchFamily="34" charset="0"/>
                        <a:cs typeface="Cambria Math" panose="02040503050406030204" pitchFamily="18" charset="0"/>
                      </a:rPr>
                      <m:t>𝐸𝑛𝑡𝑟𝑜𝑝𝑖𝑒</m:t>
                    </m:r>
                    <m:r>
                      <a:rPr lang="fr-FR" sz="1800" b="0" i="1" smtClean="0">
                        <a:effectLst/>
                        <a:latin typeface="Cambria Math" panose="02040503050406030204" pitchFamily="18" charset="0"/>
                        <a:ea typeface="Calibri" panose="020F0502020204030204" pitchFamily="34" charset="0"/>
                        <a:cs typeface="Cambria Math" panose="02040503050406030204" pitchFamily="18" charset="0"/>
                      </a:rPr>
                      <m:t>(</m:t>
                    </m:r>
                    <m:r>
                      <a:rPr lang="fr-FR" sz="1800" b="0" i="1" smtClean="0">
                        <a:effectLst/>
                        <a:latin typeface="Cambria Math" panose="02040503050406030204" pitchFamily="18" charset="0"/>
                        <a:ea typeface="Calibri" panose="020F0502020204030204" pitchFamily="34" charset="0"/>
                        <a:cs typeface="Cambria Math" panose="02040503050406030204" pitchFamily="18" charset="0"/>
                      </a:rPr>
                      <m:t>𝑆</m:t>
                    </m:r>
                    <m:r>
                      <a:rPr lang="fr-FR" sz="1800" b="0" i="1" smtClean="0">
                        <a:effectLst/>
                        <a:latin typeface="Cambria Math" panose="02040503050406030204" pitchFamily="18" charset="0"/>
                        <a:ea typeface="Calibri" panose="020F0502020204030204" pitchFamily="34" charset="0"/>
                        <a:cs typeface="Cambria Math" panose="02040503050406030204" pitchFamily="18" charset="0"/>
                      </a:rPr>
                      <m:t>)−</m:t>
                    </m:r>
                    <m:nary>
                      <m:naryPr>
                        <m:chr m:val="∑"/>
                        <m:limLoc m:val="undOvr"/>
                        <m:ctrlPr>
                          <a:rPr lang="fr-FR" sz="1800" i="1">
                            <a:effectLst/>
                            <a:latin typeface="Cambria Math" panose="02040503050406030204" pitchFamily="18" charset="0"/>
                            <a:cs typeface="Cambria Math" panose="02040503050406030204" pitchFamily="18" charset="0"/>
                          </a:rPr>
                        </m:ctrlPr>
                      </m:naryPr>
                      <m:sub>
                        <m:r>
                          <a:rPr lang="fr-FR" sz="1800" i="1">
                            <a:effectLst/>
                            <a:latin typeface="Cambria Math" panose="02040503050406030204" pitchFamily="18" charset="0"/>
                            <a:ea typeface="Calibri" panose="020F0502020204030204" pitchFamily="34" charset="0"/>
                            <a:cs typeface="Cambria Math" panose="02040503050406030204" pitchFamily="18" charset="0"/>
                          </a:rPr>
                          <m:t>𝑖</m:t>
                        </m:r>
                        <m:r>
                          <a:rPr lang="fr-FR" sz="1800" i="1">
                            <a:effectLst/>
                            <a:latin typeface="Cambria Math" panose="02040503050406030204" pitchFamily="18" charset="0"/>
                            <a:ea typeface="Calibri" panose="020F0502020204030204" pitchFamily="34" charset="0"/>
                            <a:cs typeface="Cambria Math" panose="02040503050406030204" pitchFamily="18" charset="0"/>
                          </a:rPr>
                          <m:t>=1</m:t>
                        </m:r>
                      </m:sub>
                      <m:sup>
                        <m:r>
                          <a:rPr lang="fr-FR" sz="1800" i="1">
                            <a:effectLst/>
                            <a:latin typeface="Cambria Math" panose="02040503050406030204" pitchFamily="18" charset="0"/>
                            <a:ea typeface="Calibri" panose="020F0502020204030204" pitchFamily="34" charset="0"/>
                            <a:cs typeface="Cambria Math" panose="02040503050406030204" pitchFamily="18" charset="0"/>
                          </a:rPr>
                          <m:t>𝑘</m:t>
                        </m:r>
                      </m:sup>
                      <m:e>
                        <m:r>
                          <a:rPr lang="fr-FR" sz="1800" b="0" i="1" smtClean="0">
                            <a:latin typeface="Cambria Math" panose="02040503050406030204" pitchFamily="18" charset="0"/>
                            <a:cs typeface="Cambria Math" panose="02040503050406030204" pitchFamily="18" charset="0"/>
                          </a:rPr>
                          <m:t>𝑝</m:t>
                        </m:r>
                        <m:d>
                          <m:dPr>
                            <m:ctrlPr>
                              <a:rPr lang="fr-FR" sz="1800" b="0" i="1" smtClean="0">
                                <a:latin typeface="Cambria Math" panose="02040503050406030204" pitchFamily="18" charset="0"/>
                                <a:cs typeface="Cambria Math" panose="02040503050406030204" pitchFamily="18" charset="0"/>
                              </a:rPr>
                            </m:ctrlPr>
                          </m:dPr>
                          <m:e>
                            <m:r>
                              <a:rPr lang="fr-FR" sz="1800" b="0" i="1" smtClean="0">
                                <a:latin typeface="Cambria Math" panose="02040503050406030204" pitchFamily="18" charset="0"/>
                                <a:cs typeface="Cambria Math" panose="02040503050406030204" pitchFamily="18" charset="0"/>
                              </a:rPr>
                              <m:t>𝑗</m:t>
                            </m:r>
                          </m:e>
                          <m:e>
                            <m:r>
                              <a:rPr lang="fr-FR" sz="1800" b="0" i="1" smtClean="0">
                                <a:latin typeface="Cambria Math" panose="02040503050406030204" pitchFamily="18" charset="0"/>
                                <a:cs typeface="Cambria Math" panose="02040503050406030204" pitchFamily="18" charset="0"/>
                              </a:rPr>
                              <m:t>𝑡</m:t>
                            </m:r>
                          </m:e>
                        </m:d>
                        <m:r>
                          <a:rPr lang="fr-FR" sz="1800" b="0" i="1" smtClean="0">
                            <a:latin typeface="Cambria Math" panose="02040503050406030204" pitchFamily="18" charset="0"/>
                            <a:cs typeface="Cambria Math" panose="02040503050406030204" pitchFamily="18" charset="0"/>
                          </a:rPr>
                          <m:t>𝐸𝑛𝑡𝑟𝑜𝑝𝑖𝑒</m:t>
                        </m:r>
                        <m:r>
                          <a:rPr lang="fr-FR" sz="1800" b="0" i="1" smtClean="0">
                            <a:latin typeface="Cambria Math" panose="02040503050406030204" pitchFamily="18" charset="0"/>
                            <a:cs typeface="Cambria Math" panose="02040503050406030204" pitchFamily="18" charset="0"/>
                          </a:rPr>
                          <m:t>(</m:t>
                        </m:r>
                        <m:sSub>
                          <m:sSubPr>
                            <m:ctrlPr>
                              <a:rPr lang="fr-FR" sz="1800" b="0" i="1" smtClean="0">
                                <a:latin typeface="Cambria Math" panose="02040503050406030204" pitchFamily="18" charset="0"/>
                              </a:rPr>
                            </m:ctrlPr>
                          </m:sSubPr>
                          <m:e>
                            <m:r>
                              <a:rPr lang="fr-FR" sz="1800" b="0" i="1" smtClean="0">
                                <a:latin typeface="Cambria Math" panose="02040503050406030204" pitchFamily="18" charset="0"/>
                              </a:rPr>
                              <m:t>𝑡</m:t>
                            </m:r>
                          </m:e>
                          <m:sub>
                            <m:r>
                              <a:rPr lang="fr-FR" sz="1800" b="0" i="1" smtClean="0">
                                <a:latin typeface="Cambria Math" panose="02040503050406030204" pitchFamily="18" charset="0"/>
                              </a:rPr>
                              <m:t>𝑖</m:t>
                            </m:r>
                          </m:sub>
                        </m:sSub>
                        <m:r>
                          <a:rPr lang="fr-FR" sz="1800" b="0" i="1" smtClean="0">
                            <a:latin typeface="Cambria Math" panose="02040503050406030204" pitchFamily="18" charset="0"/>
                            <a:cs typeface="Cambria Math" panose="02040503050406030204" pitchFamily="18" charset="0"/>
                          </a:rPr>
                          <m:t>)</m:t>
                        </m:r>
                        <m:r>
                          <a:rPr lang="fr-FR" sz="1800" i="1" smtClean="0">
                            <a:effectLst/>
                            <a:latin typeface="Cambria Math" panose="02040503050406030204" pitchFamily="18" charset="0"/>
                            <a:cs typeface="Cambria Math" panose="02040503050406030204" pitchFamily="18" charset="0"/>
                          </a:rPr>
                          <m:t> </m:t>
                        </m:r>
                      </m:e>
                    </m:nary>
                  </m:oMath>
                </a14:m>
                <a:endParaRPr lang="fr-FR" sz="1800" dirty="0"/>
              </a:p>
            </p:txBody>
          </p:sp>
        </mc:Choice>
        <mc:Fallback xmlns="">
          <p:sp>
            <p:nvSpPr>
              <p:cNvPr id="9" name="ZoneTexte 8">
                <a:extLst>
                  <a:ext uri="{FF2B5EF4-FFF2-40B4-BE49-F238E27FC236}">
                    <a16:creationId xmlns:a16="http://schemas.microsoft.com/office/drawing/2014/main" id="{0D9EAD11-B8CF-46C8-AB2C-4779C234552F}"/>
                  </a:ext>
                </a:extLst>
              </p:cNvPr>
              <p:cNvSpPr txBox="1">
                <a:spLocks noRot="1" noChangeAspect="1" noMove="1" noResize="1" noEditPoints="1" noAdjustHandles="1" noChangeArrowheads="1" noChangeShapeType="1" noTextEdit="1"/>
              </p:cNvSpPr>
              <p:nvPr/>
            </p:nvSpPr>
            <p:spPr>
              <a:xfrm>
                <a:off x="2051720" y="3260288"/>
                <a:ext cx="6768752" cy="391582"/>
              </a:xfrm>
              <a:prstGeom prst="rect">
                <a:avLst/>
              </a:prstGeom>
              <a:blipFill>
                <a:blip r:embed="rId4"/>
                <a:stretch>
                  <a:fillRect t="-107813" b="-176563"/>
                </a:stretch>
              </a:blipFill>
            </p:spPr>
            <p:txBody>
              <a:bodyPr/>
              <a:lstStyle/>
              <a:p>
                <a:r>
                  <a:rPr lang="fr-FR">
                    <a:noFill/>
                  </a:rPr>
                  <a:t> </a:t>
                </a:r>
              </a:p>
            </p:txBody>
          </p:sp>
        </mc:Fallback>
      </mc:AlternateContent>
    </p:spTree>
    <p:extLst>
      <p:ext uri="{BB962C8B-B14F-4D97-AF65-F5344CB8AC3E}">
        <p14:creationId xmlns:p14="http://schemas.microsoft.com/office/powerpoint/2010/main" val="15076681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49"/>
        <p:cNvGrpSpPr/>
        <p:nvPr/>
      </p:nvGrpSpPr>
      <p:grpSpPr>
        <a:xfrm>
          <a:off x="0" y="0"/>
          <a:ext cx="0" cy="0"/>
          <a:chOff x="0" y="0"/>
          <a:chExt cx="0" cy="0"/>
        </a:xfrm>
      </p:grpSpPr>
      <p:sp>
        <p:nvSpPr>
          <p:cNvPr id="550" name="Google Shape;550;p18"/>
          <p:cNvSpPr txBox="1">
            <a:spLocks noGrp="1"/>
          </p:cNvSpPr>
          <p:nvPr>
            <p:ph type="title"/>
          </p:nvPr>
        </p:nvSpPr>
        <p:spPr>
          <a:xfrm>
            <a:off x="661100" y="664300"/>
            <a:ext cx="7843200" cy="6537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3200" b="1" dirty="0"/>
              <a:t>Arbre de décision: Principe</a:t>
            </a:r>
            <a:endParaRPr sz="3200" b="1" dirty="0"/>
          </a:p>
        </p:txBody>
      </p:sp>
      <p:sp>
        <p:nvSpPr>
          <p:cNvPr id="551" name="Google Shape;551;p18"/>
          <p:cNvSpPr txBox="1">
            <a:spLocks noGrp="1"/>
          </p:cNvSpPr>
          <p:nvPr>
            <p:ph type="body" idx="1"/>
          </p:nvPr>
        </p:nvSpPr>
        <p:spPr>
          <a:xfrm>
            <a:off x="1043608" y="1491630"/>
            <a:ext cx="7344816" cy="3456384"/>
          </a:xfrm>
          <a:prstGeom prst="rect">
            <a:avLst/>
          </a:prstGeom>
          <a:ln>
            <a:solidFill>
              <a:schemeClr val="bg1"/>
            </a:solidFill>
          </a:ln>
          <a:effectLst/>
        </p:spPr>
        <p:style>
          <a:lnRef idx="2">
            <a:schemeClr val="dk1"/>
          </a:lnRef>
          <a:fillRef idx="1">
            <a:schemeClr val="lt1"/>
          </a:fillRef>
          <a:effectRef idx="0">
            <a:schemeClr val="dk1"/>
          </a:effectRef>
          <a:fontRef idx="minor">
            <a:schemeClr val="dk1"/>
          </a:fontRef>
        </p:style>
        <p:txBody>
          <a:bodyPr spcFirstLastPara="1" wrap="square" lIns="0" tIns="0" rIns="0" bIns="0" anchor="ctr" anchorCtr="0">
            <a:noAutofit/>
          </a:bodyPr>
          <a:lstStyle/>
          <a:p>
            <a:pPr marL="76200" indent="0">
              <a:spcBef>
                <a:spcPts val="0"/>
              </a:spcBef>
              <a:buNone/>
            </a:pPr>
            <a:r>
              <a:rPr lang="fr-FR" b="1" dirty="0"/>
              <a:t>Prédire</a:t>
            </a:r>
            <a:r>
              <a:rPr lang="fr-FR" dirty="0"/>
              <a:t> la valeur d’un </a:t>
            </a:r>
            <a:r>
              <a:rPr lang="fr-FR" b="1" dirty="0"/>
              <a:t>attribut</a:t>
            </a:r>
            <a:r>
              <a:rPr lang="fr-FR" dirty="0"/>
              <a:t>(variable cible) à partir d’un </a:t>
            </a:r>
            <a:r>
              <a:rPr lang="fr-FR" b="1" dirty="0"/>
              <a:t>ensemble de valeurs d’attributs </a:t>
            </a:r>
            <a:r>
              <a:rPr lang="fr-FR" dirty="0"/>
              <a:t>(variables prédictives).</a:t>
            </a:r>
          </a:p>
          <a:p>
            <a:pPr>
              <a:spcBef>
                <a:spcPts val="0"/>
              </a:spcBef>
            </a:pPr>
            <a:r>
              <a:rPr lang="fr-FR" dirty="0"/>
              <a:t>Une méthode simple, supervisée, et très connue de classification et de prédiction.</a:t>
            </a:r>
          </a:p>
          <a:p>
            <a:pPr>
              <a:spcBef>
                <a:spcPts val="0"/>
              </a:spcBef>
            </a:pPr>
            <a:r>
              <a:rPr lang="fr-FR" dirty="0"/>
              <a:t>Un arbre est équivalent à un ensemble de règles de décision : un modèle facile à comprendre.</a:t>
            </a:r>
          </a:p>
        </p:txBody>
      </p:sp>
      <p:sp>
        <p:nvSpPr>
          <p:cNvPr id="552" name="Google Shape;552;p18"/>
          <p:cNvSpPr txBox="1">
            <a:spLocks noGrp="1"/>
          </p:cNvSpPr>
          <p:nvPr>
            <p:ph type="sldNum" idx="12"/>
          </p:nvPr>
        </p:nvSpPr>
        <p:spPr>
          <a:xfrm>
            <a:off x="8504254" y="4489800"/>
            <a:ext cx="653700" cy="653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3</a:t>
            </a:fld>
            <a:endParaRPr/>
          </a:p>
        </p:txBody>
      </p:sp>
    </p:spTree>
    <p:extLst>
      <p:ext uri="{BB962C8B-B14F-4D97-AF65-F5344CB8AC3E}">
        <p14:creationId xmlns:p14="http://schemas.microsoft.com/office/powerpoint/2010/main" val="40245319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549"/>
        <p:cNvGrpSpPr/>
        <p:nvPr/>
      </p:nvGrpSpPr>
      <p:grpSpPr>
        <a:xfrm>
          <a:off x="0" y="0"/>
          <a:ext cx="0" cy="0"/>
          <a:chOff x="0" y="0"/>
          <a:chExt cx="0" cy="0"/>
        </a:xfrm>
      </p:grpSpPr>
      <p:sp>
        <p:nvSpPr>
          <p:cNvPr id="550" name="Google Shape;550;p18"/>
          <p:cNvSpPr txBox="1">
            <a:spLocks noGrp="1"/>
          </p:cNvSpPr>
          <p:nvPr>
            <p:ph type="title"/>
          </p:nvPr>
        </p:nvSpPr>
        <p:spPr>
          <a:xfrm>
            <a:off x="661100" y="664300"/>
            <a:ext cx="7843200" cy="653700"/>
          </a:xfrm>
          <a:prstGeom prst="rect">
            <a:avLst/>
          </a:prstGeom>
        </p:spPr>
        <p:txBody>
          <a:bodyPr spcFirstLastPara="1" wrap="square" lIns="0" tIns="0" rIns="0" bIns="0" anchor="ctr" anchorCtr="0">
            <a:noAutofit/>
          </a:bodyPr>
          <a:lstStyle/>
          <a:p>
            <a:r>
              <a:rPr lang="fr-FR" sz="3200" b="1" dirty="0"/>
              <a:t>Mesure du désordre : Entropie</a:t>
            </a:r>
            <a:endParaRPr lang="en" sz="3200" b="1" dirty="0"/>
          </a:p>
        </p:txBody>
      </p:sp>
      <p:sp>
        <p:nvSpPr>
          <p:cNvPr id="552" name="Google Shape;552;p18"/>
          <p:cNvSpPr txBox="1">
            <a:spLocks noGrp="1"/>
          </p:cNvSpPr>
          <p:nvPr>
            <p:ph type="sldNum" idx="12"/>
          </p:nvPr>
        </p:nvSpPr>
        <p:spPr>
          <a:xfrm>
            <a:off x="8504254" y="4489800"/>
            <a:ext cx="653700" cy="653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30</a:t>
            </a:fld>
            <a:endParaRPr/>
          </a:p>
        </p:txBody>
      </p:sp>
      <p:pic>
        <p:nvPicPr>
          <p:cNvPr id="5" name="Image 4">
            <a:extLst>
              <a:ext uri="{FF2B5EF4-FFF2-40B4-BE49-F238E27FC236}">
                <a16:creationId xmlns:a16="http://schemas.microsoft.com/office/drawing/2014/main" id="{DB9F0D2D-2689-4D82-853F-D2C5A6F8128C}"/>
              </a:ext>
            </a:extLst>
          </p:cNvPr>
          <p:cNvPicPr>
            <a:picLocks noChangeAspect="1"/>
          </p:cNvPicPr>
          <p:nvPr/>
        </p:nvPicPr>
        <p:blipFill>
          <a:blip r:embed="rId3"/>
          <a:stretch>
            <a:fillRect/>
          </a:stretch>
        </p:blipFill>
        <p:spPr>
          <a:xfrm>
            <a:off x="1403648" y="1464734"/>
            <a:ext cx="6552728" cy="3411271"/>
          </a:xfrm>
          <a:prstGeom prst="rect">
            <a:avLst/>
          </a:prstGeom>
        </p:spPr>
      </p:pic>
    </p:spTree>
    <p:extLst>
      <p:ext uri="{BB962C8B-B14F-4D97-AF65-F5344CB8AC3E}">
        <p14:creationId xmlns:p14="http://schemas.microsoft.com/office/powerpoint/2010/main" val="2246686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549"/>
        <p:cNvGrpSpPr/>
        <p:nvPr/>
      </p:nvGrpSpPr>
      <p:grpSpPr>
        <a:xfrm>
          <a:off x="0" y="0"/>
          <a:ext cx="0" cy="0"/>
          <a:chOff x="0" y="0"/>
          <a:chExt cx="0" cy="0"/>
        </a:xfrm>
      </p:grpSpPr>
      <p:sp>
        <p:nvSpPr>
          <p:cNvPr id="550" name="Google Shape;550;p18"/>
          <p:cNvSpPr txBox="1">
            <a:spLocks noGrp="1"/>
          </p:cNvSpPr>
          <p:nvPr>
            <p:ph type="title"/>
          </p:nvPr>
        </p:nvSpPr>
        <p:spPr>
          <a:xfrm>
            <a:off x="661100" y="664300"/>
            <a:ext cx="7843200" cy="653700"/>
          </a:xfrm>
          <a:prstGeom prst="rect">
            <a:avLst/>
          </a:prstGeom>
        </p:spPr>
        <p:txBody>
          <a:bodyPr spcFirstLastPara="1" wrap="square" lIns="0" tIns="0" rIns="0" bIns="0" anchor="ctr" anchorCtr="0">
            <a:noAutofit/>
          </a:bodyPr>
          <a:lstStyle/>
          <a:p>
            <a:r>
              <a:rPr lang="fr-FR" sz="3200" b="1" dirty="0"/>
              <a:t>Retour sur l’exemple</a:t>
            </a:r>
            <a:endParaRPr lang="en" sz="3200" b="1" dirty="0"/>
          </a:p>
        </p:txBody>
      </p:sp>
      <p:sp>
        <p:nvSpPr>
          <p:cNvPr id="551" name="Google Shape;551;p18"/>
          <p:cNvSpPr txBox="1">
            <a:spLocks noGrp="1"/>
          </p:cNvSpPr>
          <p:nvPr>
            <p:ph type="body" idx="1"/>
          </p:nvPr>
        </p:nvSpPr>
        <p:spPr>
          <a:xfrm>
            <a:off x="971600" y="1440160"/>
            <a:ext cx="7532654" cy="3507854"/>
          </a:xfrm>
          <a:prstGeom prst="rect">
            <a:avLst/>
          </a:prstGeom>
        </p:spPr>
        <p:txBody>
          <a:bodyPr spcFirstLastPara="1" wrap="square" lIns="0" tIns="0" rIns="0" bIns="0" anchor="t" anchorCtr="0">
            <a:noAutofit/>
          </a:bodyPr>
          <a:lstStyle/>
          <a:p>
            <a:pPr lvl="0">
              <a:buFont typeface="Wingdings" panose="05000000000000000000" pitchFamily="2" charset="2"/>
              <a:buChar char="§"/>
            </a:pPr>
            <a:r>
              <a:rPr lang="fr-FR" sz="1900" dirty="0"/>
              <a:t>Tester sur la variable Montant (M) : on considère le nœud 0, (3,5) avec comme fonction l’entropie.</a:t>
            </a:r>
          </a:p>
        </p:txBody>
      </p:sp>
      <p:sp>
        <p:nvSpPr>
          <p:cNvPr id="552" name="Google Shape;552;p18"/>
          <p:cNvSpPr txBox="1">
            <a:spLocks noGrp="1"/>
          </p:cNvSpPr>
          <p:nvPr>
            <p:ph type="sldNum" idx="12"/>
          </p:nvPr>
        </p:nvSpPr>
        <p:spPr>
          <a:xfrm>
            <a:off x="8504254" y="4489800"/>
            <a:ext cx="653700" cy="653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31</a:t>
            </a:fld>
            <a:endParaRPr/>
          </a:p>
        </p:txBody>
      </p:sp>
      <p:pic>
        <p:nvPicPr>
          <p:cNvPr id="7" name="Image 6">
            <a:extLst>
              <a:ext uri="{FF2B5EF4-FFF2-40B4-BE49-F238E27FC236}">
                <a16:creationId xmlns:a16="http://schemas.microsoft.com/office/drawing/2014/main" id="{9BDE6B9B-CF7F-4D7C-A9A6-912782456BB9}"/>
              </a:ext>
            </a:extLst>
          </p:cNvPr>
          <p:cNvPicPr>
            <a:picLocks noChangeAspect="1"/>
          </p:cNvPicPr>
          <p:nvPr/>
        </p:nvPicPr>
        <p:blipFill>
          <a:blip r:embed="rId3"/>
          <a:stretch>
            <a:fillRect/>
          </a:stretch>
        </p:blipFill>
        <p:spPr>
          <a:xfrm>
            <a:off x="1366837" y="2211710"/>
            <a:ext cx="6589539" cy="2858464"/>
          </a:xfrm>
          <a:prstGeom prst="rect">
            <a:avLst/>
          </a:prstGeom>
        </p:spPr>
      </p:pic>
    </p:spTree>
    <p:extLst>
      <p:ext uri="{BB962C8B-B14F-4D97-AF65-F5344CB8AC3E}">
        <p14:creationId xmlns:p14="http://schemas.microsoft.com/office/powerpoint/2010/main" val="173620868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549"/>
        <p:cNvGrpSpPr/>
        <p:nvPr/>
      </p:nvGrpSpPr>
      <p:grpSpPr>
        <a:xfrm>
          <a:off x="0" y="0"/>
          <a:ext cx="0" cy="0"/>
          <a:chOff x="0" y="0"/>
          <a:chExt cx="0" cy="0"/>
        </a:xfrm>
      </p:grpSpPr>
      <p:sp>
        <p:nvSpPr>
          <p:cNvPr id="550" name="Google Shape;550;p18"/>
          <p:cNvSpPr txBox="1">
            <a:spLocks noGrp="1"/>
          </p:cNvSpPr>
          <p:nvPr>
            <p:ph type="title"/>
          </p:nvPr>
        </p:nvSpPr>
        <p:spPr>
          <a:xfrm>
            <a:off x="661100" y="664300"/>
            <a:ext cx="7843200" cy="653700"/>
          </a:xfrm>
          <a:prstGeom prst="rect">
            <a:avLst/>
          </a:prstGeom>
        </p:spPr>
        <p:txBody>
          <a:bodyPr spcFirstLastPara="1" wrap="square" lIns="0" tIns="0" rIns="0" bIns="0" anchor="ctr" anchorCtr="0">
            <a:noAutofit/>
          </a:bodyPr>
          <a:lstStyle/>
          <a:p>
            <a:r>
              <a:rPr lang="fr-FR" sz="3200" b="1" dirty="0"/>
              <a:t>Retour sur l’exemple</a:t>
            </a:r>
            <a:endParaRPr lang="en" sz="3200" b="1" dirty="0"/>
          </a:p>
        </p:txBody>
      </p:sp>
      <p:sp>
        <p:nvSpPr>
          <p:cNvPr id="551" name="Google Shape;551;p18"/>
          <p:cNvSpPr txBox="1">
            <a:spLocks noGrp="1"/>
          </p:cNvSpPr>
          <p:nvPr>
            <p:ph type="body" idx="1"/>
          </p:nvPr>
        </p:nvSpPr>
        <p:spPr>
          <a:xfrm>
            <a:off x="971600" y="1440160"/>
            <a:ext cx="7532654" cy="3507854"/>
          </a:xfrm>
          <a:prstGeom prst="rect">
            <a:avLst/>
          </a:prstGeom>
        </p:spPr>
        <p:txBody>
          <a:bodyPr spcFirstLastPara="1" wrap="square" lIns="0" tIns="0" rIns="0" bIns="0" anchor="t" anchorCtr="0">
            <a:noAutofit/>
          </a:bodyPr>
          <a:lstStyle/>
          <a:p>
            <a:pPr marL="76200" lvl="0" indent="0">
              <a:buNone/>
            </a:pPr>
            <a:r>
              <a:rPr lang="fr-FR" sz="2000" dirty="0"/>
              <a:t>Gain(0, M) =Entropie(0)−(3/8*E(Faible) +3/8*E(Moyen) +2/8*E(Elevé))</a:t>
            </a:r>
          </a:p>
          <a:p>
            <a:pPr marL="76200" lvl="0" indent="0">
              <a:buNone/>
            </a:pPr>
            <a:endParaRPr lang="fr-FR" sz="2000" dirty="0"/>
          </a:p>
          <a:p>
            <a:pPr marL="76200" lvl="0" indent="0">
              <a:buNone/>
            </a:pPr>
            <a:r>
              <a:rPr lang="fr-FR" sz="2000" dirty="0"/>
              <a:t>Entropie(Faible) =−(1/3)*log(1/3)−(2/3)*log(2/3)= 0.64</a:t>
            </a:r>
          </a:p>
          <a:p>
            <a:pPr marL="76200" lvl="0" indent="0">
              <a:buNone/>
            </a:pPr>
            <a:r>
              <a:rPr lang="fr-FR" sz="2000" dirty="0"/>
              <a:t>Entropie(Moyen) =−(2/3)*log(2/3)−(1/3)*log(1/3)= 0.64</a:t>
            </a:r>
          </a:p>
          <a:p>
            <a:pPr marL="76200" lvl="0" indent="0">
              <a:buNone/>
            </a:pPr>
            <a:r>
              <a:rPr lang="fr-FR" sz="2000" dirty="0"/>
              <a:t>Entropie(Elevé) =−(2/2)*log(2/2)= 0</a:t>
            </a:r>
          </a:p>
          <a:p>
            <a:pPr marL="76200" lvl="0" indent="0">
              <a:buNone/>
            </a:pPr>
            <a:endParaRPr lang="fr-FR" sz="2000" dirty="0"/>
          </a:p>
          <a:p>
            <a:pPr marL="76200" lvl="0" indent="0">
              <a:buNone/>
            </a:pPr>
            <a:r>
              <a:rPr lang="fr-FR" sz="2000" dirty="0"/>
              <a:t>Gain(0, M) =Entropie(0)−0.48</a:t>
            </a:r>
          </a:p>
        </p:txBody>
      </p:sp>
      <p:sp>
        <p:nvSpPr>
          <p:cNvPr id="552" name="Google Shape;552;p18"/>
          <p:cNvSpPr txBox="1">
            <a:spLocks noGrp="1"/>
          </p:cNvSpPr>
          <p:nvPr>
            <p:ph type="sldNum" idx="12"/>
          </p:nvPr>
        </p:nvSpPr>
        <p:spPr>
          <a:xfrm>
            <a:off x="8504254" y="4489800"/>
            <a:ext cx="653700" cy="653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32</a:t>
            </a:fld>
            <a:endParaRPr/>
          </a:p>
        </p:txBody>
      </p:sp>
    </p:spTree>
    <p:extLst>
      <p:ext uri="{BB962C8B-B14F-4D97-AF65-F5344CB8AC3E}">
        <p14:creationId xmlns:p14="http://schemas.microsoft.com/office/powerpoint/2010/main" val="264722754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549"/>
        <p:cNvGrpSpPr/>
        <p:nvPr/>
      </p:nvGrpSpPr>
      <p:grpSpPr>
        <a:xfrm>
          <a:off x="0" y="0"/>
          <a:ext cx="0" cy="0"/>
          <a:chOff x="0" y="0"/>
          <a:chExt cx="0" cy="0"/>
        </a:xfrm>
      </p:grpSpPr>
      <p:sp>
        <p:nvSpPr>
          <p:cNvPr id="550" name="Google Shape;550;p18"/>
          <p:cNvSpPr txBox="1">
            <a:spLocks noGrp="1"/>
          </p:cNvSpPr>
          <p:nvPr>
            <p:ph type="title"/>
          </p:nvPr>
        </p:nvSpPr>
        <p:spPr>
          <a:xfrm>
            <a:off x="661100" y="664300"/>
            <a:ext cx="7843200" cy="653700"/>
          </a:xfrm>
          <a:prstGeom prst="rect">
            <a:avLst/>
          </a:prstGeom>
        </p:spPr>
        <p:txBody>
          <a:bodyPr spcFirstLastPara="1" wrap="square" lIns="0" tIns="0" rIns="0" bIns="0" anchor="ctr" anchorCtr="0">
            <a:noAutofit/>
          </a:bodyPr>
          <a:lstStyle/>
          <a:p>
            <a:r>
              <a:rPr lang="fr-FR" sz="3200" b="1" dirty="0"/>
              <a:t>Retour sur l’exemple</a:t>
            </a:r>
            <a:endParaRPr lang="en" sz="3200" b="1" dirty="0"/>
          </a:p>
        </p:txBody>
      </p:sp>
      <p:sp>
        <p:nvSpPr>
          <p:cNvPr id="551" name="Google Shape;551;p18"/>
          <p:cNvSpPr txBox="1">
            <a:spLocks noGrp="1"/>
          </p:cNvSpPr>
          <p:nvPr>
            <p:ph type="body" idx="1"/>
          </p:nvPr>
        </p:nvSpPr>
        <p:spPr>
          <a:xfrm>
            <a:off x="971600" y="1440160"/>
            <a:ext cx="7532654" cy="3507854"/>
          </a:xfrm>
          <a:prstGeom prst="rect">
            <a:avLst/>
          </a:prstGeom>
        </p:spPr>
        <p:txBody>
          <a:bodyPr spcFirstLastPara="1" wrap="square" lIns="0" tIns="0" rIns="0" bIns="0" anchor="t" anchorCtr="0">
            <a:noAutofit/>
          </a:bodyPr>
          <a:lstStyle/>
          <a:p>
            <a:pPr lvl="0">
              <a:buFont typeface="Wingdings" panose="05000000000000000000" pitchFamily="2" charset="2"/>
              <a:buChar char="§"/>
            </a:pPr>
            <a:endParaRPr lang="fr-FR" sz="1900" dirty="0"/>
          </a:p>
          <a:p>
            <a:pPr lvl="0">
              <a:buFont typeface="Wingdings" panose="05000000000000000000" pitchFamily="2" charset="2"/>
              <a:buChar char="§"/>
            </a:pPr>
            <a:endParaRPr lang="fr-FR" sz="1900" dirty="0"/>
          </a:p>
          <a:p>
            <a:pPr lvl="0">
              <a:buFont typeface="Wingdings" panose="05000000000000000000" pitchFamily="2" charset="2"/>
              <a:buChar char="§"/>
            </a:pPr>
            <a:endParaRPr lang="fr-FR" sz="1900" dirty="0"/>
          </a:p>
          <a:p>
            <a:pPr lvl="0">
              <a:buFont typeface="Wingdings" panose="05000000000000000000" pitchFamily="2" charset="2"/>
              <a:buChar char="§"/>
            </a:pPr>
            <a:endParaRPr lang="fr-FR" sz="1900" dirty="0"/>
          </a:p>
          <a:p>
            <a:pPr lvl="0">
              <a:buFont typeface="Wingdings" panose="05000000000000000000" pitchFamily="2" charset="2"/>
              <a:buChar char="§"/>
            </a:pPr>
            <a:endParaRPr lang="fr-FR" sz="1900" dirty="0"/>
          </a:p>
          <a:p>
            <a:pPr lvl="0">
              <a:buFont typeface="Wingdings" panose="05000000000000000000" pitchFamily="2" charset="2"/>
              <a:buChar char="§"/>
            </a:pPr>
            <a:endParaRPr lang="fr-FR" sz="1900" dirty="0"/>
          </a:p>
          <a:p>
            <a:pPr lvl="0">
              <a:buFont typeface="Wingdings" panose="05000000000000000000" pitchFamily="2" charset="2"/>
              <a:buChar char="§"/>
            </a:pPr>
            <a:r>
              <a:rPr lang="fr-FR" sz="1900" dirty="0"/>
              <a:t>Choix de l’attribut âge (A)</a:t>
            </a:r>
          </a:p>
        </p:txBody>
      </p:sp>
      <p:sp>
        <p:nvSpPr>
          <p:cNvPr id="552" name="Google Shape;552;p18"/>
          <p:cNvSpPr txBox="1">
            <a:spLocks noGrp="1"/>
          </p:cNvSpPr>
          <p:nvPr>
            <p:ph type="sldNum" idx="12"/>
          </p:nvPr>
        </p:nvSpPr>
        <p:spPr>
          <a:xfrm>
            <a:off x="8504254" y="4489800"/>
            <a:ext cx="653700" cy="653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33</a:t>
            </a:fld>
            <a:endParaRPr/>
          </a:p>
        </p:txBody>
      </p:sp>
      <p:pic>
        <p:nvPicPr>
          <p:cNvPr id="3" name="Image 2">
            <a:extLst>
              <a:ext uri="{FF2B5EF4-FFF2-40B4-BE49-F238E27FC236}">
                <a16:creationId xmlns:a16="http://schemas.microsoft.com/office/drawing/2014/main" id="{DFD4F4CE-6048-4AF0-99CE-5A432B9DED97}"/>
              </a:ext>
            </a:extLst>
          </p:cNvPr>
          <p:cNvPicPr>
            <a:picLocks noChangeAspect="1"/>
          </p:cNvPicPr>
          <p:nvPr/>
        </p:nvPicPr>
        <p:blipFill>
          <a:blip r:embed="rId3"/>
          <a:stretch>
            <a:fillRect/>
          </a:stretch>
        </p:blipFill>
        <p:spPr>
          <a:xfrm>
            <a:off x="1543050" y="1804987"/>
            <a:ext cx="6053286" cy="1852771"/>
          </a:xfrm>
          <a:prstGeom prst="rect">
            <a:avLst/>
          </a:prstGeom>
        </p:spPr>
      </p:pic>
    </p:spTree>
    <p:extLst>
      <p:ext uri="{BB962C8B-B14F-4D97-AF65-F5344CB8AC3E}">
        <p14:creationId xmlns:p14="http://schemas.microsoft.com/office/powerpoint/2010/main" val="58536064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549"/>
        <p:cNvGrpSpPr/>
        <p:nvPr/>
      </p:nvGrpSpPr>
      <p:grpSpPr>
        <a:xfrm>
          <a:off x="0" y="0"/>
          <a:ext cx="0" cy="0"/>
          <a:chOff x="0" y="0"/>
          <a:chExt cx="0" cy="0"/>
        </a:xfrm>
      </p:grpSpPr>
      <p:sp>
        <p:nvSpPr>
          <p:cNvPr id="550" name="Google Shape;550;p18"/>
          <p:cNvSpPr txBox="1">
            <a:spLocks noGrp="1"/>
          </p:cNvSpPr>
          <p:nvPr>
            <p:ph type="title"/>
          </p:nvPr>
        </p:nvSpPr>
        <p:spPr>
          <a:xfrm>
            <a:off x="661100" y="664300"/>
            <a:ext cx="7843200" cy="653700"/>
          </a:xfrm>
          <a:prstGeom prst="rect">
            <a:avLst/>
          </a:prstGeom>
        </p:spPr>
        <p:txBody>
          <a:bodyPr spcFirstLastPara="1" wrap="square" lIns="0" tIns="0" rIns="0" bIns="0" anchor="ctr" anchorCtr="0">
            <a:noAutofit/>
          </a:bodyPr>
          <a:lstStyle/>
          <a:p>
            <a:r>
              <a:rPr lang="fr-FR" sz="3200" b="1" dirty="0"/>
              <a:t>Retour sur l’exemple</a:t>
            </a:r>
            <a:endParaRPr lang="en" sz="3200" b="1" dirty="0"/>
          </a:p>
        </p:txBody>
      </p:sp>
      <p:sp>
        <p:nvSpPr>
          <p:cNvPr id="552" name="Google Shape;552;p18"/>
          <p:cNvSpPr txBox="1">
            <a:spLocks noGrp="1"/>
          </p:cNvSpPr>
          <p:nvPr>
            <p:ph type="sldNum" idx="12"/>
          </p:nvPr>
        </p:nvSpPr>
        <p:spPr>
          <a:xfrm>
            <a:off x="8504254" y="4489800"/>
            <a:ext cx="653700" cy="653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34</a:t>
            </a:fld>
            <a:endParaRPr/>
          </a:p>
        </p:txBody>
      </p:sp>
      <p:pic>
        <p:nvPicPr>
          <p:cNvPr id="6" name="Image 5">
            <a:extLst>
              <a:ext uri="{FF2B5EF4-FFF2-40B4-BE49-F238E27FC236}">
                <a16:creationId xmlns:a16="http://schemas.microsoft.com/office/drawing/2014/main" id="{6E3C98F5-70F8-469A-95EF-C509DDFB126D}"/>
              </a:ext>
            </a:extLst>
          </p:cNvPr>
          <p:cNvPicPr>
            <a:picLocks noChangeAspect="1"/>
          </p:cNvPicPr>
          <p:nvPr/>
        </p:nvPicPr>
        <p:blipFill>
          <a:blip r:embed="rId3"/>
          <a:stretch>
            <a:fillRect/>
          </a:stretch>
        </p:blipFill>
        <p:spPr>
          <a:xfrm>
            <a:off x="1701387" y="1419622"/>
            <a:ext cx="6399005" cy="3723878"/>
          </a:xfrm>
          <a:prstGeom prst="rect">
            <a:avLst/>
          </a:prstGeom>
        </p:spPr>
      </p:pic>
    </p:spTree>
    <p:extLst>
      <p:ext uri="{BB962C8B-B14F-4D97-AF65-F5344CB8AC3E}">
        <p14:creationId xmlns:p14="http://schemas.microsoft.com/office/powerpoint/2010/main" val="326566970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549"/>
        <p:cNvGrpSpPr/>
        <p:nvPr/>
      </p:nvGrpSpPr>
      <p:grpSpPr>
        <a:xfrm>
          <a:off x="0" y="0"/>
          <a:ext cx="0" cy="0"/>
          <a:chOff x="0" y="0"/>
          <a:chExt cx="0" cy="0"/>
        </a:xfrm>
      </p:grpSpPr>
      <p:sp>
        <p:nvSpPr>
          <p:cNvPr id="550" name="Google Shape;550;p18"/>
          <p:cNvSpPr txBox="1">
            <a:spLocks noGrp="1"/>
          </p:cNvSpPr>
          <p:nvPr>
            <p:ph type="title"/>
          </p:nvPr>
        </p:nvSpPr>
        <p:spPr>
          <a:xfrm>
            <a:off x="661100" y="664300"/>
            <a:ext cx="7843200" cy="653700"/>
          </a:xfrm>
          <a:prstGeom prst="rect">
            <a:avLst/>
          </a:prstGeom>
        </p:spPr>
        <p:txBody>
          <a:bodyPr spcFirstLastPara="1" wrap="square" lIns="0" tIns="0" rIns="0" bIns="0" anchor="ctr" anchorCtr="0">
            <a:noAutofit/>
          </a:bodyPr>
          <a:lstStyle/>
          <a:p>
            <a:r>
              <a:rPr lang="fr-FR" sz="3200" b="1" dirty="0"/>
              <a:t>Suite de la construction</a:t>
            </a:r>
            <a:endParaRPr lang="en" sz="3200" b="1" dirty="0"/>
          </a:p>
        </p:txBody>
      </p:sp>
      <p:sp>
        <p:nvSpPr>
          <p:cNvPr id="552" name="Google Shape;552;p18"/>
          <p:cNvSpPr txBox="1">
            <a:spLocks noGrp="1"/>
          </p:cNvSpPr>
          <p:nvPr>
            <p:ph type="sldNum" idx="12"/>
          </p:nvPr>
        </p:nvSpPr>
        <p:spPr>
          <a:xfrm>
            <a:off x="8504254" y="4489800"/>
            <a:ext cx="653700" cy="653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35</a:t>
            </a:fld>
            <a:endParaRPr/>
          </a:p>
        </p:txBody>
      </p:sp>
      <p:pic>
        <p:nvPicPr>
          <p:cNvPr id="3" name="Image 2">
            <a:extLst>
              <a:ext uri="{FF2B5EF4-FFF2-40B4-BE49-F238E27FC236}">
                <a16:creationId xmlns:a16="http://schemas.microsoft.com/office/drawing/2014/main" id="{0BC67853-993F-49CF-B0E6-F999987BF535}"/>
              </a:ext>
            </a:extLst>
          </p:cNvPr>
          <p:cNvPicPr>
            <a:picLocks noChangeAspect="1"/>
          </p:cNvPicPr>
          <p:nvPr/>
        </p:nvPicPr>
        <p:blipFill>
          <a:blip r:embed="rId3"/>
          <a:stretch>
            <a:fillRect/>
          </a:stretch>
        </p:blipFill>
        <p:spPr>
          <a:xfrm>
            <a:off x="1763688" y="1318000"/>
            <a:ext cx="5472607" cy="3825500"/>
          </a:xfrm>
          <a:prstGeom prst="rect">
            <a:avLst/>
          </a:prstGeom>
        </p:spPr>
      </p:pic>
    </p:spTree>
    <p:extLst>
      <p:ext uri="{BB962C8B-B14F-4D97-AF65-F5344CB8AC3E}">
        <p14:creationId xmlns:p14="http://schemas.microsoft.com/office/powerpoint/2010/main" val="215567767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549"/>
        <p:cNvGrpSpPr/>
        <p:nvPr/>
      </p:nvGrpSpPr>
      <p:grpSpPr>
        <a:xfrm>
          <a:off x="0" y="0"/>
          <a:ext cx="0" cy="0"/>
          <a:chOff x="0" y="0"/>
          <a:chExt cx="0" cy="0"/>
        </a:xfrm>
      </p:grpSpPr>
      <p:sp>
        <p:nvSpPr>
          <p:cNvPr id="550" name="Google Shape;550;p18"/>
          <p:cNvSpPr txBox="1">
            <a:spLocks noGrp="1"/>
          </p:cNvSpPr>
          <p:nvPr>
            <p:ph type="title"/>
          </p:nvPr>
        </p:nvSpPr>
        <p:spPr>
          <a:xfrm>
            <a:off x="661100" y="664300"/>
            <a:ext cx="7843200" cy="653700"/>
          </a:xfrm>
          <a:prstGeom prst="rect">
            <a:avLst/>
          </a:prstGeom>
        </p:spPr>
        <p:txBody>
          <a:bodyPr spcFirstLastPara="1" wrap="square" lIns="0" tIns="0" rIns="0" bIns="0" anchor="ctr" anchorCtr="0">
            <a:noAutofit/>
          </a:bodyPr>
          <a:lstStyle/>
          <a:p>
            <a:r>
              <a:rPr lang="fr-FR" sz="3200" b="1" dirty="0"/>
              <a:t>Suite de la construction</a:t>
            </a:r>
            <a:endParaRPr lang="en" sz="3200" b="1" dirty="0"/>
          </a:p>
        </p:txBody>
      </p:sp>
      <p:sp>
        <p:nvSpPr>
          <p:cNvPr id="551" name="Google Shape;551;p18"/>
          <p:cNvSpPr txBox="1">
            <a:spLocks noGrp="1"/>
          </p:cNvSpPr>
          <p:nvPr>
            <p:ph type="body" idx="1"/>
          </p:nvPr>
        </p:nvSpPr>
        <p:spPr>
          <a:xfrm>
            <a:off x="971600" y="1440160"/>
            <a:ext cx="7532654" cy="3507854"/>
          </a:xfrm>
          <a:prstGeom prst="rect">
            <a:avLst/>
          </a:prstGeom>
        </p:spPr>
        <p:txBody>
          <a:bodyPr spcFirstLastPara="1" wrap="square" lIns="0" tIns="0" rIns="0" bIns="0" anchor="t" anchorCtr="0">
            <a:noAutofit/>
          </a:bodyPr>
          <a:lstStyle/>
          <a:p>
            <a:pPr lvl="0">
              <a:buFont typeface="Wingdings" panose="05000000000000000000" pitchFamily="2" charset="2"/>
              <a:buChar char="§"/>
            </a:pPr>
            <a:endParaRPr lang="fr-FR" sz="1900" dirty="0"/>
          </a:p>
          <a:p>
            <a:pPr lvl="0">
              <a:buFont typeface="Wingdings" panose="05000000000000000000" pitchFamily="2" charset="2"/>
              <a:buChar char="§"/>
            </a:pPr>
            <a:endParaRPr lang="fr-FR" sz="1900" dirty="0"/>
          </a:p>
          <a:p>
            <a:pPr lvl="0">
              <a:buFont typeface="Wingdings" panose="05000000000000000000" pitchFamily="2" charset="2"/>
              <a:buChar char="§"/>
            </a:pPr>
            <a:endParaRPr lang="fr-FR" sz="1900" dirty="0"/>
          </a:p>
          <a:p>
            <a:pPr lvl="0">
              <a:buFont typeface="Wingdings" panose="05000000000000000000" pitchFamily="2" charset="2"/>
              <a:buChar char="§"/>
            </a:pPr>
            <a:endParaRPr lang="fr-FR" sz="1900" dirty="0"/>
          </a:p>
          <a:p>
            <a:pPr lvl="0">
              <a:buFont typeface="Wingdings" panose="05000000000000000000" pitchFamily="2" charset="2"/>
              <a:buChar char="§"/>
            </a:pPr>
            <a:endParaRPr lang="fr-FR" sz="1900" dirty="0"/>
          </a:p>
          <a:p>
            <a:pPr lvl="0">
              <a:buFont typeface="Wingdings" panose="05000000000000000000" pitchFamily="2" charset="2"/>
              <a:buChar char="§"/>
            </a:pPr>
            <a:endParaRPr lang="fr-FR" sz="1900" dirty="0"/>
          </a:p>
          <a:p>
            <a:pPr lvl="0">
              <a:buFont typeface="Wingdings" panose="05000000000000000000" pitchFamily="2" charset="2"/>
              <a:buChar char="§"/>
            </a:pPr>
            <a:r>
              <a:rPr lang="fr-FR" sz="1900" dirty="0"/>
              <a:t>Quel test choisir ?</a:t>
            </a:r>
          </a:p>
          <a:p>
            <a:pPr lvl="0">
              <a:buFont typeface="Wingdings" panose="05000000000000000000" pitchFamily="2" charset="2"/>
              <a:buChar char="§"/>
            </a:pPr>
            <a:r>
              <a:rPr lang="fr-FR" sz="1900" dirty="0"/>
              <a:t>Calcul du gain pour chaque test.</a:t>
            </a:r>
          </a:p>
        </p:txBody>
      </p:sp>
      <p:sp>
        <p:nvSpPr>
          <p:cNvPr id="552" name="Google Shape;552;p18"/>
          <p:cNvSpPr txBox="1">
            <a:spLocks noGrp="1"/>
          </p:cNvSpPr>
          <p:nvPr>
            <p:ph type="sldNum" idx="12"/>
          </p:nvPr>
        </p:nvSpPr>
        <p:spPr>
          <a:xfrm>
            <a:off x="8504254" y="4489800"/>
            <a:ext cx="653700" cy="653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36</a:t>
            </a:fld>
            <a:endParaRPr/>
          </a:p>
        </p:txBody>
      </p:sp>
      <p:pic>
        <p:nvPicPr>
          <p:cNvPr id="4" name="Image 3">
            <a:extLst>
              <a:ext uri="{FF2B5EF4-FFF2-40B4-BE49-F238E27FC236}">
                <a16:creationId xmlns:a16="http://schemas.microsoft.com/office/drawing/2014/main" id="{1D0ABD82-4FE8-41CB-8CCF-BEAF348EB40D}"/>
              </a:ext>
            </a:extLst>
          </p:cNvPr>
          <p:cNvPicPr>
            <a:picLocks noChangeAspect="1"/>
          </p:cNvPicPr>
          <p:nvPr/>
        </p:nvPicPr>
        <p:blipFill>
          <a:blip r:embed="rId3"/>
          <a:stretch>
            <a:fillRect/>
          </a:stretch>
        </p:blipFill>
        <p:spPr>
          <a:xfrm>
            <a:off x="2123728" y="1856333"/>
            <a:ext cx="5146193" cy="1430834"/>
          </a:xfrm>
          <a:prstGeom prst="rect">
            <a:avLst/>
          </a:prstGeom>
        </p:spPr>
      </p:pic>
    </p:spTree>
    <p:extLst>
      <p:ext uri="{BB962C8B-B14F-4D97-AF65-F5344CB8AC3E}">
        <p14:creationId xmlns:p14="http://schemas.microsoft.com/office/powerpoint/2010/main" val="89045661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549"/>
        <p:cNvGrpSpPr/>
        <p:nvPr/>
      </p:nvGrpSpPr>
      <p:grpSpPr>
        <a:xfrm>
          <a:off x="0" y="0"/>
          <a:ext cx="0" cy="0"/>
          <a:chOff x="0" y="0"/>
          <a:chExt cx="0" cy="0"/>
        </a:xfrm>
      </p:grpSpPr>
      <p:sp>
        <p:nvSpPr>
          <p:cNvPr id="550" name="Google Shape;550;p18"/>
          <p:cNvSpPr txBox="1">
            <a:spLocks noGrp="1"/>
          </p:cNvSpPr>
          <p:nvPr>
            <p:ph type="title"/>
          </p:nvPr>
        </p:nvSpPr>
        <p:spPr>
          <a:xfrm>
            <a:off x="661100" y="664300"/>
            <a:ext cx="7843200" cy="653700"/>
          </a:xfrm>
          <a:prstGeom prst="rect">
            <a:avLst/>
          </a:prstGeom>
        </p:spPr>
        <p:txBody>
          <a:bodyPr spcFirstLastPara="1" wrap="square" lIns="0" tIns="0" rIns="0" bIns="0" anchor="ctr" anchorCtr="0">
            <a:noAutofit/>
          </a:bodyPr>
          <a:lstStyle/>
          <a:p>
            <a:r>
              <a:rPr lang="fr-FR" sz="3200" b="1" dirty="0"/>
              <a:t>Suite de la construction</a:t>
            </a:r>
            <a:endParaRPr lang="en" sz="3200" b="1" dirty="0"/>
          </a:p>
        </p:txBody>
      </p:sp>
      <p:sp>
        <p:nvSpPr>
          <p:cNvPr id="552" name="Google Shape;552;p18"/>
          <p:cNvSpPr txBox="1">
            <a:spLocks noGrp="1"/>
          </p:cNvSpPr>
          <p:nvPr>
            <p:ph type="sldNum" idx="12"/>
          </p:nvPr>
        </p:nvSpPr>
        <p:spPr>
          <a:xfrm>
            <a:off x="8504254" y="4489800"/>
            <a:ext cx="653700" cy="653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37</a:t>
            </a:fld>
            <a:endParaRPr/>
          </a:p>
        </p:txBody>
      </p:sp>
      <p:pic>
        <p:nvPicPr>
          <p:cNvPr id="6" name="Image 5">
            <a:extLst>
              <a:ext uri="{FF2B5EF4-FFF2-40B4-BE49-F238E27FC236}">
                <a16:creationId xmlns:a16="http://schemas.microsoft.com/office/drawing/2014/main" id="{FDF1FF68-86B5-4F24-B5D4-6F27CFE23535}"/>
              </a:ext>
            </a:extLst>
          </p:cNvPr>
          <p:cNvPicPr>
            <a:picLocks noChangeAspect="1"/>
          </p:cNvPicPr>
          <p:nvPr/>
        </p:nvPicPr>
        <p:blipFill>
          <a:blip r:embed="rId3"/>
          <a:stretch>
            <a:fillRect/>
          </a:stretch>
        </p:blipFill>
        <p:spPr>
          <a:xfrm>
            <a:off x="1547664" y="1306477"/>
            <a:ext cx="6336704" cy="3815444"/>
          </a:xfrm>
          <a:prstGeom prst="rect">
            <a:avLst/>
          </a:prstGeom>
        </p:spPr>
      </p:pic>
    </p:spTree>
    <p:extLst>
      <p:ext uri="{BB962C8B-B14F-4D97-AF65-F5344CB8AC3E}">
        <p14:creationId xmlns:p14="http://schemas.microsoft.com/office/powerpoint/2010/main" val="416944911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549"/>
        <p:cNvGrpSpPr/>
        <p:nvPr/>
      </p:nvGrpSpPr>
      <p:grpSpPr>
        <a:xfrm>
          <a:off x="0" y="0"/>
          <a:ext cx="0" cy="0"/>
          <a:chOff x="0" y="0"/>
          <a:chExt cx="0" cy="0"/>
        </a:xfrm>
      </p:grpSpPr>
      <p:sp>
        <p:nvSpPr>
          <p:cNvPr id="550" name="Google Shape;550;p18"/>
          <p:cNvSpPr txBox="1">
            <a:spLocks noGrp="1"/>
          </p:cNvSpPr>
          <p:nvPr>
            <p:ph type="title"/>
          </p:nvPr>
        </p:nvSpPr>
        <p:spPr>
          <a:xfrm>
            <a:off x="467544" y="664300"/>
            <a:ext cx="8087364" cy="653700"/>
          </a:xfrm>
          <a:prstGeom prst="rect">
            <a:avLst/>
          </a:prstGeom>
        </p:spPr>
        <p:txBody>
          <a:bodyPr spcFirstLastPara="1" wrap="square" lIns="0" tIns="0" rIns="0" bIns="0" anchor="ctr" anchorCtr="0">
            <a:noAutofit/>
          </a:bodyPr>
          <a:lstStyle/>
          <a:p>
            <a:r>
              <a:rPr lang="fr-FR" sz="2800" b="1" dirty="0"/>
              <a:t>Apprentissage des arbres de décision : Généralités</a:t>
            </a:r>
            <a:endParaRPr lang="en" sz="2800" b="1" dirty="0"/>
          </a:p>
        </p:txBody>
      </p:sp>
      <p:sp>
        <p:nvSpPr>
          <p:cNvPr id="551" name="Google Shape;551;p18"/>
          <p:cNvSpPr txBox="1">
            <a:spLocks noGrp="1"/>
          </p:cNvSpPr>
          <p:nvPr>
            <p:ph type="body" idx="1"/>
          </p:nvPr>
        </p:nvSpPr>
        <p:spPr>
          <a:xfrm>
            <a:off x="971600" y="1635646"/>
            <a:ext cx="7532654" cy="3363838"/>
          </a:xfrm>
          <a:prstGeom prst="rect">
            <a:avLst/>
          </a:prstGeom>
        </p:spPr>
        <p:txBody>
          <a:bodyPr spcFirstLastPara="1" wrap="square" lIns="0" tIns="0" rIns="0" bIns="0" anchor="t" anchorCtr="0">
            <a:noAutofit/>
          </a:bodyPr>
          <a:lstStyle/>
          <a:p>
            <a:pPr lvl="0">
              <a:buFont typeface="Wingdings" panose="05000000000000000000" pitchFamily="2" charset="2"/>
              <a:buChar char="§"/>
            </a:pPr>
            <a:r>
              <a:rPr lang="fr-FR" sz="2000" dirty="0"/>
              <a:t>Arbre de décision parfait, i.e. tous les exemples sont bien classifiés =&gt; n’existe pas toujours.</a:t>
            </a:r>
          </a:p>
          <a:p>
            <a:pPr lvl="0">
              <a:buFont typeface="Wingdings" panose="05000000000000000000" pitchFamily="2" charset="2"/>
              <a:buChar char="§"/>
            </a:pPr>
            <a:r>
              <a:rPr lang="fr-FR" sz="2000" dirty="0"/>
              <a:t>Le meilleur arbre est l’arbre le plus petit parfait.  </a:t>
            </a:r>
          </a:p>
          <a:p>
            <a:pPr lvl="0">
              <a:buFont typeface="Wingdings" panose="05000000000000000000" pitchFamily="2" charset="2"/>
              <a:buChar char="§"/>
            </a:pPr>
            <a:r>
              <a:rPr lang="fr-FR" sz="2000" dirty="0"/>
              <a:t>L’objectif est d’obtenir l’arbre le plus petit possible (facilitant la recherche) tout en établissant un compromis entre les taux d’erreur sur l’ensemble d’apprentissage et sur l’ensemble de test afin de pouvoir généraliser.</a:t>
            </a:r>
          </a:p>
          <a:p>
            <a:pPr marL="76200" lvl="0" indent="0">
              <a:buNone/>
            </a:pPr>
            <a:endParaRPr lang="fr-FR" sz="2000" dirty="0"/>
          </a:p>
          <a:p>
            <a:pPr marL="76200" lvl="0" indent="0">
              <a:buNone/>
            </a:pPr>
            <a:endParaRPr lang="fr-FR" sz="2000" dirty="0"/>
          </a:p>
          <a:p>
            <a:pPr lvl="0">
              <a:buFont typeface="Wingdings" panose="05000000000000000000" pitchFamily="2" charset="2"/>
              <a:buChar char="§"/>
            </a:pPr>
            <a:endParaRPr lang="fr-FR" sz="2000" dirty="0"/>
          </a:p>
        </p:txBody>
      </p:sp>
      <p:sp>
        <p:nvSpPr>
          <p:cNvPr id="552" name="Google Shape;552;p18"/>
          <p:cNvSpPr txBox="1">
            <a:spLocks noGrp="1"/>
          </p:cNvSpPr>
          <p:nvPr>
            <p:ph type="sldNum" idx="12"/>
          </p:nvPr>
        </p:nvSpPr>
        <p:spPr>
          <a:xfrm>
            <a:off x="8504254" y="4489800"/>
            <a:ext cx="653700" cy="653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38</a:t>
            </a:fld>
            <a:endParaRPr/>
          </a:p>
        </p:txBody>
      </p:sp>
    </p:spTree>
    <p:extLst>
      <p:ext uri="{BB962C8B-B14F-4D97-AF65-F5344CB8AC3E}">
        <p14:creationId xmlns:p14="http://schemas.microsoft.com/office/powerpoint/2010/main" val="367596484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549"/>
        <p:cNvGrpSpPr/>
        <p:nvPr/>
      </p:nvGrpSpPr>
      <p:grpSpPr>
        <a:xfrm>
          <a:off x="0" y="0"/>
          <a:ext cx="0" cy="0"/>
          <a:chOff x="0" y="0"/>
          <a:chExt cx="0" cy="0"/>
        </a:xfrm>
      </p:grpSpPr>
      <p:sp>
        <p:nvSpPr>
          <p:cNvPr id="550" name="Google Shape;550;p18"/>
          <p:cNvSpPr txBox="1">
            <a:spLocks noGrp="1"/>
          </p:cNvSpPr>
          <p:nvPr>
            <p:ph type="title"/>
          </p:nvPr>
        </p:nvSpPr>
        <p:spPr>
          <a:xfrm>
            <a:off x="683568" y="664300"/>
            <a:ext cx="7871340" cy="653700"/>
          </a:xfrm>
          <a:prstGeom prst="rect">
            <a:avLst/>
          </a:prstGeom>
        </p:spPr>
        <p:txBody>
          <a:bodyPr spcFirstLastPara="1" wrap="square" lIns="0" tIns="0" rIns="0" bIns="0" anchor="ctr" anchorCtr="0">
            <a:noAutofit/>
          </a:bodyPr>
          <a:lstStyle/>
          <a:p>
            <a:r>
              <a:rPr lang="fr-FR" sz="3200" b="1" dirty="0"/>
              <a:t>Algorithmes ID3 </a:t>
            </a:r>
            <a:endParaRPr lang="en" sz="3200" b="1" dirty="0"/>
          </a:p>
        </p:txBody>
      </p:sp>
      <p:sp>
        <p:nvSpPr>
          <p:cNvPr id="551" name="Google Shape;551;p18"/>
          <p:cNvSpPr txBox="1">
            <a:spLocks noGrp="1"/>
          </p:cNvSpPr>
          <p:nvPr>
            <p:ph type="body" idx="1"/>
          </p:nvPr>
        </p:nvSpPr>
        <p:spPr>
          <a:xfrm>
            <a:off x="971600" y="1635646"/>
            <a:ext cx="7532654" cy="3363838"/>
          </a:xfrm>
          <a:prstGeom prst="rect">
            <a:avLst/>
          </a:prstGeom>
        </p:spPr>
        <p:txBody>
          <a:bodyPr spcFirstLastPara="1" wrap="square" lIns="0" tIns="0" rIns="0" bIns="0" anchor="t" anchorCtr="0">
            <a:noAutofit/>
          </a:bodyPr>
          <a:lstStyle/>
          <a:p>
            <a:pPr lvl="0">
              <a:buFont typeface="Wingdings" panose="05000000000000000000" pitchFamily="2" charset="2"/>
              <a:buChar char="§"/>
            </a:pPr>
            <a:r>
              <a:rPr lang="fr-FR" sz="2000" dirty="0"/>
              <a:t>ID3  considère  en  entrée  un  ensemble  d’attributs </a:t>
            </a:r>
            <a:r>
              <a:rPr lang="fr-FR" sz="2000" b="1" i="1" dirty="0"/>
              <a:t>A</a:t>
            </a:r>
            <a:r>
              <a:rPr lang="fr-FR" sz="2000" dirty="0"/>
              <a:t>,  un attribut cible </a:t>
            </a:r>
            <a:r>
              <a:rPr lang="fr-FR" sz="2000" b="1" i="1" dirty="0"/>
              <a:t>c</a:t>
            </a:r>
            <a:r>
              <a:rPr lang="fr-FR" sz="2000" dirty="0"/>
              <a:t> (appelés classe) et un ensemble d’échantillons </a:t>
            </a:r>
            <a:r>
              <a:rPr lang="fr-FR" sz="2000" b="1" i="1" dirty="0"/>
              <a:t>E</a:t>
            </a:r>
            <a:r>
              <a:rPr lang="fr-FR" sz="2000" dirty="0"/>
              <a:t>. </a:t>
            </a:r>
          </a:p>
          <a:p>
            <a:pPr lvl="0">
              <a:buFont typeface="Wingdings" panose="05000000000000000000" pitchFamily="2" charset="2"/>
              <a:buChar char="§"/>
            </a:pPr>
            <a:r>
              <a:rPr lang="fr-FR" sz="2000" dirty="0"/>
              <a:t>ID3 fonctionne exclusivement avec des attributs qualitatifs.</a:t>
            </a:r>
          </a:p>
          <a:p>
            <a:pPr lvl="0">
              <a:buFont typeface="Wingdings" panose="05000000000000000000" pitchFamily="2" charset="2"/>
              <a:buChar char="§"/>
            </a:pPr>
            <a:r>
              <a:rPr lang="fr-FR" sz="2000" dirty="0"/>
              <a:t>A chaque étape de la récursion, il détermine l’attribut qui maximise le gain d’informations. </a:t>
            </a:r>
          </a:p>
          <a:p>
            <a:pPr lvl="0">
              <a:buFont typeface="Wingdings" panose="05000000000000000000" pitchFamily="2" charset="2"/>
              <a:buChar char="§"/>
            </a:pPr>
            <a:r>
              <a:rPr lang="fr-FR" sz="2000" dirty="0"/>
              <a:t>Cet attribut est  alors  retenu  pour  la  branche  en  cours  puisqu’il  permet  de  classer  plus  facilement l’ensemble des données à ce niveau de l’arbre.</a:t>
            </a:r>
          </a:p>
          <a:p>
            <a:pPr marL="76200" lvl="0" indent="0">
              <a:buNone/>
            </a:pPr>
            <a:endParaRPr lang="fr-FR" sz="2000" dirty="0"/>
          </a:p>
          <a:p>
            <a:pPr lvl="0">
              <a:buFont typeface="Wingdings" panose="05000000000000000000" pitchFamily="2" charset="2"/>
              <a:buChar char="§"/>
            </a:pPr>
            <a:endParaRPr lang="fr-FR" sz="2000" dirty="0"/>
          </a:p>
        </p:txBody>
      </p:sp>
      <p:sp>
        <p:nvSpPr>
          <p:cNvPr id="552" name="Google Shape;552;p18"/>
          <p:cNvSpPr txBox="1">
            <a:spLocks noGrp="1"/>
          </p:cNvSpPr>
          <p:nvPr>
            <p:ph type="sldNum" idx="12"/>
          </p:nvPr>
        </p:nvSpPr>
        <p:spPr>
          <a:xfrm>
            <a:off x="8504254" y="4489800"/>
            <a:ext cx="653700" cy="653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39</a:t>
            </a:fld>
            <a:endParaRPr/>
          </a:p>
        </p:txBody>
      </p:sp>
    </p:spTree>
    <p:extLst>
      <p:ext uri="{BB962C8B-B14F-4D97-AF65-F5344CB8AC3E}">
        <p14:creationId xmlns:p14="http://schemas.microsoft.com/office/powerpoint/2010/main" val="873984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p:cNvSpPr>
            <a:spLocks noGrp="1"/>
          </p:cNvSpPr>
          <p:nvPr>
            <p:ph type="body" idx="1"/>
          </p:nvPr>
        </p:nvSpPr>
        <p:spPr/>
        <p:txBody>
          <a:bodyPr/>
          <a:lstStyle/>
          <a:p>
            <a:r>
              <a:rPr lang="en" sz="2400" b="1" dirty="0"/>
              <a:t>Exemple : </a:t>
            </a:r>
            <a:r>
              <a:rPr lang="fr-FR" sz="2400" b="1" dirty="0"/>
              <a:t>Prêt bancaire</a:t>
            </a:r>
            <a:endParaRPr lang="fr-FR" sz="2400" dirty="0"/>
          </a:p>
        </p:txBody>
      </p:sp>
      <p:sp>
        <p:nvSpPr>
          <p:cNvPr id="3" name="Espace réservé du numéro de diapositive 2"/>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fr-FR" smtClean="0"/>
              <a:pPr marL="0" lvl="0" indent="0" algn="ctr" rtl="0">
                <a:spcBef>
                  <a:spcPts val="0"/>
                </a:spcBef>
                <a:spcAft>
                  <a:spcPts val="0"/>
                </a:spcAft>
                <a:buNone/>
              </a:pPr>
              <a:t>4</a:t>
            </a:fld>
            <a:endParaRPr lang="fr-FR"/>
          </a:p>
        </p:txBody>
      </p:sp>
      <p:pic>
        <p:nvPicPr>
          <p:cNvPr id="6" name="Image 5">
            <a:extLst>
              <a:ext uri="{FF2B5EF4-FFF2-40B4-BE49-F238E27FC236}">
                <a16:creationId xmlns:a16="http://schemas.microsoft.com/office/drawing/2014/main" id="{46123B9E-2CAA-4BFC-BB1A-6251BFF7491A}"/>
              </a:ext>
            </a:extLst>
          </p:cNvPr>
          <p:cNvPicPr>
            <a:picLocks noChangeAspect="1"/>
          </p:cNvPicPr>
          <p:nvPr/>
        </p:nvPicPr>
        <p:blipFill>
          <a:blip r:embed="rId2"/>
          <a:stretch>
            <a:fillRect/>
          </a:stretch>
        </p:blipFill>
        <p:spPr>
          <a:xfrm>
            <a:off x="1907704" y="195486"/>
            <a:ext cx="5472608" cy="4286395"/>
          </a:xfrm>
          <a:prstGeom prst="rect">
            <a:avLst/>
          </a:prstGeo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549"/>
        <p:cNvGrpSpPr/>
        <p:nvPr/>
      </p:nvGrpSpPr>
      <p:grpSpPr>
        <a:xfrm>
          <a:off x="0" y="0"/>
          <a:ext cx="0" cy="0"/>
          <a:chOff x="0" y="0"/>
          <a:chExt cx="0" cy="0"/>
        </a:xfrm>
      </p:grpSpPr>
      <p:sp>
        <p:nvSpPr>
          <p:cNvPr id="550" name="Google Shape;550;p18"/>
          <p:cNvSpPr txBox="1">
            <a:spLocks noGrp="1"/>
          </p:cNvSpPr>
          <p:nvPr>
            <p:ph type="title"/>
          </p:nvPr>
        </p:nvSpPr>
        <p:spPr>
          <a:xfrm>
            <a:off x="683568" y="664300"/>
            <a:ext cx="7871340" cy="653700"/>
          </a:xfrm>
          <a:prstGeom prst="rect">
            <a:avLst/>
          </a:prstGeom>
        </p:spPr>
        <p:txBody>
          <a:bodyPr spcFirstLastPara="1" wrap="square" lIns="0" tIns="0" rIns="0" bIns="0" anchor="ctr" anchorCtr="0">
            <a:noAutofit/>
          </a:bodyPr>
          <a:lstStyle/>
          <a:p>
            <a:r>
              <a:rPr lang="fr-FR" sz="3200" b="1" dirty="0"/>
              <a:t>Algorithmes C4.5 </a:t>
            </a:r>
            <a:endParaRPr lang="en" sz="3200" b="1" dirty="0"/>
          </a:p>
        </p:txBody>
      </p:sp>
      <p:sp>
        <p:nvSpPr>
          <p:cNvPr id="551" name="Google Shape;551;p18"/>
          <p:cNvSpPr txBox="1">
            <a:spLocks noGrp="1"/>
          </p:cNvSpPr>
          <p:nvPr>
            <p:ph type="body" idx="1"/>
          </p:nvPr>
        </p:nvSpPr>
        <p:spPr>
          <a:xfrm>
            <a:off x="971600" y="1635646"/>
            <a:ext cx="7532654" cy="3363838"/>
          </a:xfrm>
          <a:prstGeom prst="rect">
            <a:avLst/>
          </a:prstGeom>
        </p:spPr>
        <p:txBody>
          <a:bodyPr spcFirstLastPara="1" wrap="square" lIns="0" tIns="0" rIns="0" bIns="0" anchor="t" anchorCtr="0">
            <a:noAutofit/>
          </a:bodyPr>
          <a:lstStyle/>
          <a:p>
            <a:pPr lvl="0">
              <a:buFont typeface="Wingdings" panose="05000000000000000000" pitchFamily="2" charset="2"/>
              <a:buChar char="§"/>
            </a:pPr>
            <a:r>
              <a:rPr lang="fr-FR" sz="2000" dirty="0"/>
              <a:t>Amélioration de l’algorithme ID3.</a:t>
            </a:r>
          </a:p>
          <a:p>
            <a:pPr lvl="0">
              <a:buFont typeface="Wingdings" panose="05000000000000000000" pitchFamily="2" charset="2"/>
              <a:buChar char="§"/>
            </a:pPr>
            <a:r>
              <a:rPr lang="fr-FR" sz="2000" dirty="0"/>
              <a:t>Permet de traiter des attributs quantitatifs. </a:t>
            </a:r>
          </a:p>
          <a:p>
            <a:pPr lvl="0">
              <a:buFont typeface="Wingdings" panose="05000000000000000000" pitchFamily="2" charset="2"/>
              <a:buChar char="§"/>
            </a:pPr>
            <a:r>
              <a:rPr lang="fr-FR" sz="2000" dirty="0"/>
              <a:t>C4.5 utilise la fonction du gain d’entropie pour le choix des attributs à considérer à chaque niveau de l’arbre. </a:t>
            </a:r>
          </a:p>
          <a:p>
            <a:pPr lvl="0">
              <a:buFont typeface="Wingdings" panose="05000000000000000000" pitchFamily="2" charset="2"/>
              <a:buChar char="§"/>
            </a:pPr>
            <a:r>
              <a:rPr lang="fr-FR" sz="2000" dirty="0"/>
              <a:t>C4.5 a été amélioré sous l’appellation C5, qui permet une rapidité d’exécution et une efficacité d’utilisation de la mémoire plus  élevée. </a:t>
            </a:r>
          </a:p>
        </p:txBody>
      </p:sp>
      <p:sp>
        <p:nvSpPr>
          <p:cNvPr id="552" name="Google Shape;552;p18"/>
          <p:cNvSpPr txBox="1">
            <a:spLocks noGrp="1"/>
          </p:cNvSpPr>
          <p:nvPr>
            <p:ph type="sldNum" idx="12"/>
          </p:nvPr>
        </p:nvSpPr>
        <p:spPr>
          <a:xfrm>
            <a:off x="8504254" y="4489800"/>
            <a:ext cx="653700" cy="653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40</a:t>
            </a:fld>
            <a:endParaRPr/>
          </a:p>
        </p:txBody>
      </p:sp>
    </p:spTree>
    <p:extLst>
      <p:ext uri="{BB962C8B-B14F-4D97-AF65-F5344CB8AC3E}">
        <p14:creationId xmlns:p14="http://schemas.microsoft.com/office/powerpoint/2010/main" val="99480729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549"/>
        <p:cNvGrpSpPr/>
        <p:nvPr/>
      </p:nvGrpSpPr>
      <p:grpSpPr>
        <a:xfrm>
          <a:off x="0" y="0"/>
          <a:ext cx="0" cy="0"/>
          <a:chOff x="0" y="0"/>
          <a:chExt cx="0" cy="0"/>
        </a:xfrm>
      </p:grpSpPr>
      <p:sp>
        <p:nvSpPr>
          <p:cNvPr id="550" name="Google Shape;550;p18"/>
          <p:cNvSpPr txBox="1">
            <a:spLocks noGrp="1"/>
          </p:cNvSpPr>
          <p:nvPr>
            <p:ph type="title"/>
          </p:nvPr>
        </p:nvSpPr>
        <p:spPr>
          <a:xfrm>
            <a:off x="683568" y="664300"/>
            <a:ext cx="7871340" cy="653700"/>
          </a:xfrm>
          <a:prstGeom prst="rect">
            <a:avLst/>
          </a:prstGeom>
        </p:spPr>
        <p:txBody>
          <a:bodyPr spcFirstLastPara="1" wrap="square" lIns="0" tIns="0" rIns="0" bIns="0" anchor="ctr" anchorCtr="0">
            <a:noAutofit/>
          </a:bodyPr>
          <a:lstStyle/>
          <a:p>
            <a:r>
              <a:rPr lang="fr-FR" sz="3200" b="1" dirty="0"/>
              <a:t>Algorithmes CART </a:t>
            </a:r>
            <a:endParaRPr lang="en" sz="3200" b="1" dirty="0"/>
          </a:p>
        </p:txBody>
      </p:sp>
      <p:sp>
        <p:nvSpPr>
          <p:cNvPr id="551" name="Google Shape;551;p18"/>
          <p:cNvSpPr txBox="1">
            <a:spLocks noGrp="1"/>
          </p:cNvSpPr>
          <p:nvPr>
            <p:ph type="body" idx="1"/>
          </p:nvPr>
        </p:nvSpPr>
        <p:spPr>
          <a:xfrm>
            <a:off x="971600" y="1635646"/>
            <a:ext cx="7532654" cy="3363838"/>
          </a:xfrm>
          <a:prstGeom prst="rect">
            <a:avLst/>
          </a:prstGeom>
        </p:spPr>
        <p:txBody>
          <a:bodyPr spcFirstLastPara="1" wrap="square" lIns="0" tIns="0" rIns="0" bIns="0" anchor="t" anchorCtr="0">
            <a:noAutofit/>
          </a:bodyPr>
          <a:lstStyle/>
          <a:p>
            <a:pPr lvl="0">
              <a:buFont typeface="Wingdings" panose="05000000000000000000" pitchFamily="2" charset="2"/>
              <a:buChar char="§"/>
            </a:pPr>
            <a:r>
              <a:rPr lang="fr-FR" sz="2000" dirty="0"/>
              <a:t>CART (Classification And </a:t>
            </a:r>
            <a:r>
              <a:rPr lang="fr-FR" sz="2000" dirty="0" err="1"/>
              <a:t>Regression</a:t>
            </a:r>
            <a:r>
              <a:rPr lang="fr-FR" sz="2000" dirty="0"/>
              <a:t> </a:t>
            </a:r>
            <a:r>
              <a:rPr lang="fr-FR" sz="2000" dirty="0" err="1"/>
              <a:t>Trees</a:t>
            </a:r>
            <a:r>
              <a:rPr lang="fr-FR" sz="2000" dirty="0"/>
              <a:t>) permet la construction d’un arbre de décision.</a:t>
            </a:r>
          </a:p>
          <a:p>
            <a:pPr lvl="0">
              <a:buFont typeface="Wingdings" panose="05000000000000000000" pitchFamily="2" charset="2"/>
              <a:buChar char="§"/>
            </a:pPr>
            <a:r>
              <a:rPr lang="fr-FR" sz="2000" dirty="0"/>
              <a:t>CART pose seulement de questions-test binaires (arbres binaires).</a:t>
            </a:r>
          </a:p>
          <a:p>
            <a:pPr lvl="0">
              <a:buFont typeface="Wingdings" panose="05000000000000000000" pitchFamily="2" charset="2"/>
              <a:buChar char="§"/>
            </a:pPr>
            <a:r>
              <a:rPr lang="fr-FR" sz="2000" dirty="0"/>
              <a:t>Il utilise la fonction GINI et fonctionne aussi pour des attributs aux valeurs continues.</a:t>
            </a:r>
          </a:p>
          <a:p>
            <a:pPr lvl="0">
              <a:buFont typeface="Wingdings" panose="05000000000000000000" pitchFamily="2" charset="2"/>
              <a:buChar char="§"/>
            </a:pPr>
            <a:r>
              <a:rPr lang="fr-FR" sz="2000" dirty="0"/>
              <a:t>CART cherche tous les attributs et tous les seuils pour trouver celui qui donne la meilleure homogénéité du découpage.</a:t>
            </a:r>
          </a:p>
          <a:p>
            <a:pPr lvl="0">
              <a:buFont typeface="Wingdings" panose="05000000000000000000" pitchFamily="2" charset="2"/>
              <a:buChar char="§"/>
            </a:pPr>
            <a:endParaRPr lang="fr-FR" sz="2000" dirty="0"/>
          </a:p>
        </p:txBody>
      </p:sp>
      <p:sp>
        <p:nvSpPr>
          <p:cNvPr id="552" name="Google Shape;552;p18"/>
          <p:cNvSpPr txBox="1">
            <a:spLocks noGrp="1"/>
          </p:cNvSpPr>
          <p:nvPr>
            <p:ph type="sldNum" idx="12"/>
          </p:nvPr>
        </p:nvSpPr>
        <p:spPr>
          <a:xfrm>
            <a:off x="8504254" y="4489800"/>
            <a:ext cx="653700" cy="653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41</a:t>
            </a:fld>
            <a:endParaRPr/>
          </a:p>
        </p:txBody>
      </p:sp>
    </p:spTree>
    <p:extLst>
      <p:ext uri="{BB962C8B-B14F-4D97-AF65-F5344CB8AC3E}">
        <p14:creationId xmlns:p14="http://schemas.microsoft.com/office/powerpoint/2010/main" val="71600779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549"/>
        <p:cNvGrpSpPr/>
        <p:nvPr/>
      </p:nvGrpSpPr>
      <p:grpSpPr>
        <a:xfrm>
          <a:off x="0" y="0"/>
          <a:ext cx="0" cy="0"/>
          <a:chOff x="0" y="0"/>
          <a:chExt cx="0" cy="0"/>
        </a:xfrm>
      </p:grpSpPr>
      <p:sp>
        <p:nvSpPr>
          <p:cNvPr id="550" name="Google Shape;550;p18"/>
          <p:cNvSpPr txBox="1">
            <a:spLocks noGrp="1"/>
          </p:cNvSpPr>
          <p:nvPr>
            <p:ph type="title"/>
          </p:nvPr>
        </p:nvSpPr>
        <p:spPr>
          <a:xfrm>
            <a:off x="683568" y="664300"/>
            <a:ext cx="7871340" cy="653700"/>
          </a:xfrm>
          <a:prstGeom prst="rect">
            <a:avLst/>
          </a:prstGeom>
        </p:spPr>
        <p:txBody>
          <a:bodyPr spcFirstLastPara="1" wrap="square" lIns="0" tIns="0" rIns="0" bIns="0" anchor="ctr" anchorCtr="0">
            <a:noAutofit/>
          </a:bodyPr>
          <a:lstStyle/>
          <a:p>
            <a:r>
              <a:rPr lang="fr-FR" sz="3200" b="1" dirty="0"/>
              <a:t>Surapprentissage</a:t>
            </a:r>
            <a:endParaRPr lang="en" sz="3200" b="1" dirty="0"/>
          </a:p>
        </p:txBody>
      </p:sp>
      <p:sp>
        <p:nvSpPr>
          <p:cNvPr id="551" name="Google Shape;551;p18"/>
          <p:cNvSpPr txBox="1">
            <a:spLocks noGrp="1"/>
          </p:cNvSpPr>
          <p:nvPr>
            <p:ph type="body" idx="1"/>
          </p:nvPr>
        </p:nvSpPr>
        <p:spPr>
          <a:xfrm>
            <a:off x="971600" y="1635646"/>
            <a:ext cx="7532654" cy="3363838"/>
          </a:xfrm>
          <a:prstGeom prst="rect">
            <a:avLst/>
          </a:prstGeom>
        </p:spPr>
        <p:txBody>
          <a:bodyPr spcFirstLastPara="1" wrap="square" lIns="0" tIns="0" rIns="0" bIns="0" anchor="t" anchorCtr="0">
            <a:noAutofit/>
          </a:bodyPr>
          <a:lstStyle/>
          <a:p>
            <a:pPr lvl="0">
              <a:buFont typeface="Wingdings" panose="05000000000000000000" pitchFamily="2" charset="2"/>
              <a:buChar char="§"/>
            </a:pPr>
            <a:r>
              <a:rPr lang="fr-FR" sz="2000" dirty="0"/>
              <a:t>Dans le cas extrême où l'arbre a autant de feuilles qu'il y a d'individus dans la population (d'enregistrements dans le jeu de données).</a:t>
            </a:r>
          </a:p>
          <a:p>
            <a:pPr lvl="0">
              <a:buFont typeface="Wingdings" panose="05000000000000000000" pitchFamily="2" charset="2"/>
              <a:buChar char="§"/>
            </a:pPr>
            <a:r>
              <a:rPr lang="fr-FR" sz="2000" dirty="0"/>
              <a:t>L'arbre ne commet alors aucune erreur sur cet échantillon puisqu'il en épouse toutes les caractéristiques, mais il </a:t>
            </a:r>
            <a:r>
              <a:rPr lang="fr-FR" sz="2000" b="1" dirty="0"/>
              <a:t>n'est pas généralisabl</a:t>
            </a:r>
            <a:r>
              <a:rPr lang="fr-FR" sz="2000" dirty="0"/>
              <a:t>e à un autre échantillon. </a:t>
            </a:r>
          </a:p>
          <a:p>
            <a:pPr lvl="0">
              <a:buFont typeface="Wingdings" panose="05000000000000000000" pitchFamily="2" charset="2"/>
              <a:buChar char="§"/>
            </a:pPr>
            <a:r>
              <a:rPr lang="fr-FR" sz="2000" dirty="0"/>
              <a:t>Ce problème, nommé surapprentissage ou surajustement (</a:t>
            </a:r>
            <a:r>
              <a:rPr lang="fr-FR" sz="2000" dirty="0" err="1"/>
              <a:t>overfitting</a:t>
            </a:r>
            <a:r>
              <a:rPr lang="fr-FR" sz="2000" dirty="0"/>
              <a:t>).</a:t>
            </a:r>
          </a:p>
        </p:txBody>
      </p:sp>
      <p:sp>
        <p:nvSpPr>
          <p:cNvPr id="552" name="Google Shape;552;p18"/>
          <p:cNvSpPr txBox="1">
            <a:spLocks noGrp="1"/>
          </p:cNvSpPr>
          <p:nvPr>
            <p:ph type="sldNum" idx="12"/>
          </p:nvPr>
        </p:nvSpPr>
        <p:spPr>
          <a:xfrm>
            <a:off x="8504254" y="4489800"/>
            <a:ext cx="653700" cy="653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42</a:t>
            </a:fld>
            <a:endParaRPr/>
          </a:p>
        </p:txBody>
      </p:sp>
    </p:spTree>
    <p:extLst>
      <p:ext uri="{BB962C8B-B14F-4D97-AF65-F5344CB8AC3E}">
        <p14:creationId xmlns:p14="http://schemas.microsoft.com/office/powerpoint/2010/main" val="254421657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549"/>
        <p:cNvGrpSpPr/>
        <p:nvPr/>
      </p:nvGrpSpPr>
      <p:grpSpPr>
        <a:xfrm>
          <a:off x="0" y="0"/>
          <a:ext cx="0" cy="0"/>
          <a:chOff x="0" y="0"/>
          <a:chExt cx="0" cy="0"/>
        </a:xfrm>
      </p:grpSpPr>
      <p:sp>
        <p:nvSpPr>
          <p:cNvPr id="550" name="Google Shape;550;p18"/>
          <p:cNvSpPr txBox="1">
            <a:spLocks noGrp="1"/>
          </p:cNvSpPr>
          <p:nvPr>
            <p:ph type="title"/>
          </p:nvPr>
        </p:nvSpPr>
        <p:spPr>
          <a:xfrm>
            <a:off x="683568" y="664300"/>
            <a:ext cx="7871340" cy="653700"/>
          </a:xfrm>
          <a:prstGeom prst="rect">
            <a:avLst/>
          </a:prstGeom>
        </p:spPr>
        <p:txBody>
          <a:bodyPr spcFirstLastPara="1" wrap="square" lIns="0" tIns="0" rIns="0" bIns="0" anchor="ctr" anchorCtr="0">
            <a:noAutofit/>
          </a:bodyPr>
          <a:lstStyle/>
          <a:p>
            <a:r>
              <a:rPr lang="fr-FR" sz="3200" b="1" dirty="0"/>
              <a:t>Surapprentissage</a:t>
            </a:r>
            <a:endParaRPr lang="en" sz="3200" b="1" dirty="0"/>
          </a:p>
        </p:txBody>
      </p:sp>
      <p:sp>
        <p:nvSpPr>
          <p:cNvPr id="551" name="Google Shape;551;p18"/>
          <p:cNvSpPr txBox="1">
            <a:spLocks noGrp="1"/>
          </p:cNvSpPr>
          <p:nvPr>
            <p:ph type="body" idx="1"/>
          </p:nvPr>
        </p:nvSpPr>
        <p:spPr>
          <a:xfrm>
            <a:off x="971600" y="1635646"/>
            <a:ext cx="7532654" cy="3363838"/>
          </a:xfrm>
          <a:prstGeom prst="rect">
            <a:avLst/>
          </a:prstGeom>
        </p:spPr>
        <p:txBody>
          <a:bodyPr spcFirstLastPara="1" wrap="square" lIns="0" tIns="0" rIns="0" bIns="0" anchor="t" anchorCtr="0">
            <a:noAutofit/>
          </a:bodyPr>
          <a:lstStyle/>
          <a:p>
            <a:pPr lvl="0">
              <a:buFont typeface="Wingdings" panose="05000000000000000000" pitchFamily="2" charset="2"/>
              <a:buChar char="§"/>
            </a:pPr>
            <a:r>
              <a:rPr lang="fr-FR" sz="2000" dirty="0"/>
              <a:t>Veiller à construire un arbre qui soit le plus petit possible en assurant la meilleure performance possible. </a:t>
            </a:r>
          </a:p>
          <a:p>
            <a:pPr lvl="0">
              <a:buFont typeface="Wingdings" panose="05000000000000000000" pitchFamily="2" charset="2"/>
              <a:buChar char="§"/>
            </a:pPr>
            <a:r>
              <a:rPr lang="fr-FR" sz="2000" dirty="0"/>
              <a:t>Plus un arbre sera petit, plus il sera stable dans ses prévisions futures.</a:t>
            </a:r>
          </a:p>
          <a:p>
            <a:pPr lvl="0">
              <a:buFont typeface="Wingdings" panose="05000000000000000000" pitchFamily="2" charset="2"/>
              <a:buChar char="§"/>
            </a:pPr>
            <a:r>
              <a:rPr lang="fr-FR" sz="2000" dirty="0"/>
              <a:t>Pour éviter le sur-apprentissage (créer un arbre avec une grande profondeur), on peut utiliser la technique d’élagage:</a:t>
            </a:r>
          </a:p>
          <a:p>
            <a:pPr lvl="1">
              <a:buFont typeface="Wingdings" panose="05000000000000000000" pitchFamily="2" charset="2"/>
              <a:buChar char="§"/>
            </a:pPr>
            <a:r>
              <a:rPr lang="fr-FR" sz="2000" dirty="0"/>
              <a:t>Le pré-élagage</a:t>
            </a:r>
          </a:p>
          <a:p>
            <a:pPr lvl="1">
              <a:buFont typeface="Wingdings" panose="05000000000000000000" pitchFamily="2" charset="2"/>
              <a:buChar char="§"/>
            </a:pPr>
            <a:r>
              <a:rPr lang="fr-FR" sz="2000" dirty="0"/>
              <a:t>Le post-élagage</a:t>
            </a:r>
          </a:p>
        </p:txBody>
      </p:sp>
      <p:sp>
        <p:nvSpPr>
          <p:cNvPr id="552" name="Google Shape;552;p18"/>
          <p:cNvSpPr txBox="1">
            <a:spLocks noGrp="1"/>
          </p:cNvSpPr>
          <p:nvPr>
            <p:ph type="sldNum" idx="12"/>
          </p:nvPr>
        </p:nvSpPr>
        <p:spPr>
          <a:xfrm>
            <a:off x="8504254" y="4489800"/>
            <a:ext cx="653700" cy="653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43</a:t>
            </a:fld>
            <a:endParaRPr/>
          </a:p>
        </p:txBody>
      </p:sp>
    </p:spTree>
    <p:extLst>
      <p:ext uri="{BB962C8B-B14F-4D97-AF65-F5344CB8AC3E}">
        <p14:creationId xmlns:p14="http://schemas.microsoft.com/office/powerpoint/2010/main" val="381507545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549"/>
        <p:cNvGrpSpPr/>
        <p:nvPr/>
      </p:nvGrpSpPr>
      <p:grpSpPr>
        <a:xfrm>
          <a:off x="0" y="0"/>
          <a:ext cx="0" cy="0"/>
          <a:chOff x="0" y="0"/>
          <a:chExt cx="0" cy="0"/>
        </a:xfrm>
      </p:grpSpPr>
      <p:sp>
        <p:nvSpPr>
          <p:cNvPr id="550" name="Google Shape;550;p18"/>
          <p:cNvSpPr txBox="1">
            <a:spLocks noGrp="1"/>
          </p:cNvSpPr>
          <p:nvPr>
            <p:ph type="title"/>
          </p:nvPr>
        </p:nvSpPr>
        <p:spPr>
          <a:xfrm>
            <a:off x="683568" y="664300"/>
            <a:ext cx="7871340" cy="653700"/>
          </a:xfrm>
          <a:prstGeom prst="rect">
            <a:avLst/>
          </a:prstGeom>
        </p:spPr>
        <p:txBody>
          <a:bodyPr spcFirstLastPara="1" wrap="square" lIns="0" tIns="0" rIns="0" bIns="0" anchor="ctr" anchorCtr="0">
            <a:noAutofit/>
          </a:bodyPr>
          <a:lstStyle/>
          <a:p>
            <a:r>
              <a:rPr lang="fr-FR" sz="3200" b="1" dirty="0"/>
              <a:t>Le pré-élagage</a:t>
            </a:r>
          </a:p>
        </p:txBody>
      </p:sp>
      <p:sp>
        <p:nvSpPr>
          <p:cNvPr id="551" name="Google Shape;551;p18"/>
          <p:cNvSpPr txBox="1">
            <a:spLocks noGrp="1"/>
          </p:cNvSpPr>
          <p:nvPr>
            <p:ph type="body" idx="1"/>
          </p:nvPr>
        </p:nvSpPr>
        <p:spPr>
          <a:xfrm>
            <a:off x="971600" y="1635646"/>
            <a:ext cx="7532654" cy="3363838"/>
          </a:xfrm>
          <a:prstGeom prst="rect">
            <a:avLst/>
          </a:prstGeom>
        </p:spPr>
        <p:txBody>
          <a:bodyPr spcFirstLastPara="1" wrap="square" lIns="0" tIns="0" rIns="0" bIns="0" anchor="t" anchorCtr="0">
            <a:noAutofit/>
          </a:bodyPr>
          <a:lstStyle/>
          <a:p>
            <a:pPr lvl="0">
              <a:buFont typeface="Wingdings" panose="05000000000000000000" pitchFamily="2" charset="2"/>
              <a:buChar char="§"/>
            </a:pPr>
            <a:r>
              <a:rPr lang="fr-FR" sz="2000" dirty="0"/>
              <a:t>Consiste à proposer des critères d’arrêt lors de la phase d’expansion. </a:t>
            </a:r>
          </a:p>
          <a:p>
            <a:pPr lvl="0">
              <a:buFont typeface="Wingdings" panose="05000000000000000000" pitchFamily="2" charset="2"/>
              <a:buChar char="§"/>
            </a:pPr>
            <a:r>
              <a:rPr lang="fr-FR" sz="2000" dirty="0"/>
              <a:t>Lorsque le groupe est d’effectif trop faible, ou lorsque l'homogénéité d'un sous-ensemble a atteint un niveau suffisant, on considère qu’il n’est plus nécessaire de séparer l'échantillon. </a:t>
            </a:r>
          </a:p>
          <a:p>
            <a:pPr lvl="0">
              <a:buFont typeface="Wingdings" panose="05000000000000000000" pitchFamily="2" charset="2"/>
              <a:buChar char="§"/>
            </a:pPr>
            <a:r>
              <a:rPr lang="fr-FR" sz="2000" dirty="0"/>
              <a:t>Un autre critère souvent rencontré dans ce cadre est l’utilisation d’un test statistique. </a:t>
            </a:r>
          </a:p>
        </p:txBody>
      </p:sp>
      <p:sp>
        <p:nvSpPr>
          <p:cNvPr id="552" name="Google Shape;552;p18"/>
          <p:cNvSpPr txBox="1">
            <a:spLocks noGrp="1"/>
          </p:cNvSpPr>
          <p:nvPr>
            <p:ph type="sldNum" idx="12"/>
          </p:nvPr>
        </p:nvSpPr>
        <p:spPr>
          <a:xfrm>
            <a:off x="8504254" y="4489800"/>
            <a:ext cx="653700" cy="653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44</a:t>
            </a:fld>
            <a:endParaRPr/>
          </a:p>
        </p:txBody>
      </p:sp>
    </p:spTree>
    <p:extLst>
      <p:ext uri="{BB962C8B-B14F-4D97-AF65-F5344CB8AC3E}">
        <p14:creationId xmlns:p14="http://schemas.microsoft.com/office/powerpoint/2010/main" val="160205628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549"/>
        <p:cNvGrpSpPr/>
        <p:nvPr/>
      </p:nvGrpSpPr>
      <p:grpSpPr>
        <a:xfrm>
          <a:off x="0" y="0"/>
          <a:ext cx="0" cy="0"/>
          <a:chOff x="0" y="0"/>
          <a:chExt cx="0" cy="0"/>
        </a:xfrm>
      </p:grpSpPr>
      <p:sp>
        <p:nvSpPr>
          <p:cNvPr id="550" name="Google Shape;550;p18"/>
          <p:cNvSpPr txBox="1">
            <a:spLocks noGrp="1"/>
          </p:cNvSpPr>
          <p:nvPr>
            <p:ph type="title"/>
          </p:nvPr>
        </p:nvSpPr>
        <p:spPr>
          <a:xfrm>
            <a:off x="683568" y="664300"/>
            <a:ext cx="7871340" cy="653700"/>
          </a:xfrm>
          <a:prstGeom prst="rect">
            <a:avLst/>
          </a:prstGeom>
        </p:spPr>
        <p:txBody>
          <a:bodyPr spcFirstLastPara="1" wrap="square" lIns="0" tIns="0" rIns="0" bIns="0" anchor="ctr" anchorCtr="0">
            <a:noAutofit/>
          </a:bodyPr>
          <a:lstStyle/>
          <a:p>
            <a:r>
              <a:rPr lang="fr-FR" sz="3200" b="1" dirty="0"/>
              <a:t>Le post-élagage</a:t>
            </a:r>
          </a:p>
        </p:txBody>
      </p:sp>
      <p:sp>
        <p:nvSpPr>
          <p:cNvPr id="551" name="Google Shape;551;p18"/>
          <p:cNvSpPr txBox="1">
            <a:spLocks noGrp="1"/>
          </p:cNvSpPr>
          <p:nvPr>
            <p:ph type="body" idx="1"/>
          </p:nvPr>
        </p:nvSpPr>
        <p:spPr>
          <a:xfrm>
            <a:off x="971600" y="1491630"/>
            <a:ext cx="7532654" cy="3651870"/>
          </a:xfrm>
          <a:prstGeom prst="rect">
            <a:avLst/>
          </a:prstGeom>
        </p:spPr>
        <p:txBody>
          <a:bodyPr spcFirstLastPara="1" wrap="square" lIns="0" tIns="0" rIns="0" bIns="0" anchor="t" anchorCtr="0">
            <a:noAutofit/>
          </a:bodyPr>
          <a:lstStyle/>
          <a:p>
            <a:pPr lvl="0">
              <a:buFont typeface="Wingdings" panose="05000000000000000000" pitchFamily="2" charset="2"/>
              <a:buChar char="§"/>
            </a:pPr>
            <a:r>
              <a:rPr lang="fr-FR" sz="1800" dirty="0"/>
              <a:t>Consiste à construire l’arbre en deux temps : </a:t>
            </a:r>
          </a:p>
          <a:p>
            <a:pPr lvl="1">
              <a:buFont typeface="Arial" panose="020B0604020202020204" pitchFamily="34" charset="0"/>
              <a:buChar char="•"/>
            </a:pPr>
            <a:r>
              <a:rPr lang="fr-FR" sz="1800" dirty="0"/>
              <a:t>Construire d'abord l’arbre dont les feuilles sont le plus homogènes possibles. </a:t>
            </a:r>
          </a:p>
          <a:p>
            <a:pPr lvl="1">
              <a:buFont typeface="Arial" panose="020B0604020202020204" pitchFamily="34" charset="0"/>
              <a:buChar char="•"/>
            </a:pPr>
            <a:r>
              <a:rPr lang="fr-FR" sz="1800" dirty="0"/>
              <a:t>Puis réduire l’arbre, </a:t>
            </a:r>
            <a:r>
              <a:rPr lang="fr-FR" sz="1800" dirty="0" err="1"/>
              <a:t>ie</a:t>
            </a:r>
            <a:r>
              <a:rPr lang="fr-FR" sz="1800" dirty="0"/>
              <a:t>. éliminer les branches qui n’améliorent pas la performance de l’arbre.</a:t>
            </a:r>
          </a:p>
          <a:p>
            <a:pPr lvl="0">
              <a:buFont typeface="Wingdings" panose="05000000000000000000" pitchFamily="2" charset="2"/>
              <a:buChar char="§"/>
            </a:pPr>
            <a:r>
              <a:rPr lang="fr-FR" sz="1800" dirty="0"/>
              <a:t>Selon les cas, cette seconde portion des données est désignée par le terme d’échantillon de validation ou échantillon de test, introduisant une confusion avec l’échantillon utilisé pour mesurer les performances des modèles.</a:t>
            </a:r>
          </a:p>
          <a:p>
            <a:pPr lvl="0">
              <a:buFont typeface="Wingdings" panose="05000000000000000000" pitchFamily="2" charset="2"/>
              <a:buChar char="§"/>
            </a:pPr>
            <a:r>
              <a:rPr lang="fr-FR" sz="1800" dirty="0"/>
              <a:t>Le terme d'échantillon d’élagage permet de le désigner sans ambiguïté </a:t>
            </a:r>
          </a:p>
        </p:txBody>
      </p:sp>
      <p:sp>
        <p:nvSpPr>
          <p:cNvPr id="552" name="Google Shape;552;p18"/>
          <p:cNvSpPr txBox="1">
            <a:spLocks noGrp="1"/>
          </p:cNvSpPr>
          <p:nvPr>
            <p:ph type="sldNum" idx="12"/>
          </p:nvPr>
        </p:nvSpPr>
        <p:spPr>
          <a:xfrm>
            <a:off x="8504254" y="4489800"/>
            <a:ext cx="653700" cy="653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45</a:t>
            </a:fld>
            <a:endParaRPr/>
          </a:p>
        </p:txBody>
      </p:sp>
    </p:spTree>
    <p:extLst>
      <p:ext uri="{BB962C8B-B14F-4D97-AF65-F5344CB8AC3E}">
        <p14:creationId xmlns:p14="http://schemas.microsoft.com/office/powerpoint/2010/main" val="10483618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49"/>
        <p:cNvGrpSpPr/>
        <p:nvPr/>
      </p:nvGrpSpPr>
      <p:grpSpPr>
        <a:xfrm>
          <a:off x="0" y="0"/>
          <a:ext cx="0" cy="0"/>
          <a:chOff x="0" y="0"/>
          <a:chExt cx="0" cy="0"/>
        </a:xfrm>
      </p:grpSpPr>
      <p:sp>
        <p:nvSpPr>
          <p:cNvPr id="550" name="Google Shape;550;p18"/>
          <p:cNvSpPr txBox="1">
            <a:spLocks noGrp="1"/>
          </p:cNvSpPr>
          <p:nvPr>
            <p:ph type="title"/>
          </p:nvPr>
        </p:nvSpPr>
        <p:spPr>
          <a:xfrm>
            <a:off x="661100" y="664300"/>
            <a:ext cx="7843200" cy="6537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3200" b="1" dirty="0"/>
              <a:t>Arbre de décision: vocabulaire</a:t>
            </a:r>
            <a:endParaRPr sz="3200" b="1" dirty="0"/>
          </a:p>
        </p:txBody>
      </p:sp>
      <p:sp>
        <p:nvSpPr>
          <p:cNvPr id="551" name="Google Shape;551;p18"/>
          <p:cNvSpPr txBox="1">
            <a:spLocks noGrp="1"/>
          </p:cNvSpPr>
          <p:nvPr>
            <p:ph type="body" idx="1"/>
          </p:nvPr>
        </p:nvSpPr>
        <p:spPr>
          <a:xfrm>
            <a:off x="1043608" y="1491630"/>
            <a:ext cx="7344816" cy="3456384"/>
          </a:xfrm>
          <a:prstGeom prst="rect">
            <a:avLst/>
          </a:prstGeom>
          <a:ln>
            <a:solidFill>
              <a:schemeClr val="bg1"/>
            </a:solidFill>
          </a:ln>
          <a:effectLst/>
        </p:spPr>
        <p:style>
          <a:lnRef idx="2">
            <a:schemeClr val="dk1"/>
          </a:lnRef>
          <a:fillRef idx="1">
            <a:schemeClr val="lt1"/>
          </a:fillRef>
          <a:effectRef idx="0">
            <a:schemeClr val="dk1"/>
          </a:effectRef>
          <a:fontRef idx="minor">
            <a:schemeClr val="dk1"/>
          </a:fontRef>
        </p:style>
        <p:txBody>
          <a:bodyPr spcFirstLastPara="1" wrap="square" lIns="0" tIns="0" rIns="0" bIns="0" anchor="ctr" anchorCtr="0">
            <a:noAutofit/>
          </a:bodyPr>
          <a:lstStyle/>
          <a:p>
            <a:pPr marL="76200" indent="0">
              <a:spcBef>
                <a:spcPts val="0"/>
              </a:spcBef>
              <a:buNone/>
            </a:pPr>
            <a:r>
              <a:rPr lang="fr-FR" dirty="0"/>
              <a:t>L’ensemble des nœuds se divise en trois catégories :</a:t>
            </a:r>
          </a:p>
          <a:p>
            <a:pPr>
              <a:spcBef>
                <a:spcPts val="0"/>
              </a:spcBef>
            </a:pPr>
            <a:r>
              <a:rPr lang="fr-FR" b="1" dirty="0"/>
              <a:t>Nœud </a:t>
            </a:r>
            <a:r>
              <a:rPr lang="fr-FR" b="1" i="1" dirty="0"/>
              <a:t>racine</a:t>
            </a:r>
            <a:r>
              <a:rPr lang="fr-FR" i="1" dirty="0"/>
              <a:t>:</a:t>
            </a:r>
            <a:r>
              <a:rPr lang="fr-FR" dirty="0"/>
              <a:t> l’accès à l’arbre se fait par ce nœud</a:t>
            </a:r>
          </a:p>
          <a:p>
            <a:pPr>
              <a:spcBef>
                <a:spcPts val="0"/>
              </a:spcBef>
            </a:pPr>
            <a:r>
              <a:rPr lang="fr-FR" b="1" dirty="0"/>
              <a:t>Nœuds </a:t>
            </a:r>
            <a:r>
              <a:rPr lang="fr-FR" b="1" i="1" dirty="0"/>
              <a:t>internes</a:t>
            </a:r>
            <a:r>
              <a:rPr lang="fr-FR" b="1" dirty="0"/>
              <a:t> </a:t>
            </a:r>
            <a:r>
              <a:rPr lang="fr-FR" dirty="0"/>
              <a:t>: les nœuds qui ont des descendants (ou </a:t>
            </a:r>
            <a:r>
              <a:rPr lang="fr-FR" i="1" dirty="0"/>
              <a:t>enfants</a:t>
            </a:r>
            <a:r>
              <a:rPr lang="fr-FR" dirty="0"/>
              <a:t>), qui sont à leur tour des nœuds</a:t>
            </a:r>
          </a:p>
          <a:p>
            <a:pPr>
              <a:spcBef>
                <a:spcPts val="0"/>
              </a:spcBef>
            </a:pPr>
            <a:r>
              <a:rPr lang="fr-FR" b="1" dirty="0"/>
              <a:t>Nœuds </a:t>
            </a:r>
            <a:r>
              <a:rPr lang="fr-FR" b="1" i="1" dirty="0"/>
              <a:t>terminaux</a:t>
            </a:r>
            <a:r>
              <a:rPr lang="fr-FR" b="1" dirty="0"/>
              <a:t> </a:t>
            </a:r>
            <a:r>
              <a:rPr lang="fr-FR" dirty="0"/>
              <a:t>(ou </a:t>
            </a:r>
            <a:r>
              <a:rPr lang="fr-FR" i="1" dirty="0"/>
              <a:t>feuilles</a:t>
            </a:r>
            <a:r>
              <a:rPr lang="fr-FR" dirty="0"/>
              <a:t>) : nœuds qui n’ont pas de descendant.</a:t>
            </a:r>
          </a:p>
        </p:txBody>
      </p:sp>
      <p:sp>
        <p:nvSpPr>
          <p:cNvPr id="552" name="Google Shape;552;p18"/>
          <p:cNvSpPr txBox="1">
            <a:spLocks noGrp="1"/>
          </p:cNvSpPr>
          <p:nvPr>
            <p:ph type="sldNum" idx="12"/>
          </p:nvPr>
        </p:nvSpPr>
        <p:spPr>
          <a:xfrm>
            <a:off x="8504254" y="4489800"/>
            <a:ext cx="653700" cy="653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p:cNvSpPr>
            <a:spLocks noGrp="1"/>
          </p:cNvSpPr>
          <p:nvPr>
            <p:ph type="body" idx="1"/>
          </p:nvPr>
        </p:nvSpPr>
        <p:spPr/>
        <p:txBody>
          <a:bodyPr/>
          <a:lstStyle/>
          <a:p>
            <a:r>
              <a:rPr lang="en" sz="2400" b="1" dirty="0"/>
              <a:t>Arbre de décision: </a:t>
            </a:r>
            <a:r>
              <a:rPr lang="fr-FR" sz="2400" b="1" dirty="0"/>
              <a:t>Exemple</a:t>
            </a:r>
            <a:endParaRPr lang="fr-FR" sz="2400" dirty="0"/>
          </a:p>
        </p:txBody>
      </p:sp>
      <p:sp>
        <p:nvSpPr>
          <p:cNvPr id="3" name="Espace réservé du numéro de diapositive 2"/>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fr-FR" smtClean="0"/>
              <a:pPr marL="0" lvl="0" indent="0" algn="ctr" rtl="0">
                <a:spcBef>
                  <a:spcPts val="0"/>
                </a:spcBef>
                <a:spcAft>
                  <a:spcPts val="0"/>
                </a:spcAft>
                <a:buNone/>
              </a:pPr>
              <a:t>6</a:t>
            </a:fld>
            <a:endParaRPr lang="fr-FR"/>
          </a:p>
        </p:txBody>
      </p:sp>
      <p:pic>
        <p:nvPicPr>
          <p:cNvPr id="5" name="Image 4">
            <a:extLst>
              <a:ext uri="{FF2B5EF4-FFF2-40B4-BE49-F238E27FC236}">
                <a16:creationId xmlns:a16="http://schemas.microsoft.com/office/drawing/2014/main" id="{2BFD8F49-8637-4196-B975-8C9C63CF14E0}"/>
              </a:ext>
            </a:extLst>
          </p:cNvPr>
          <p:cNvPicPr>
            <a:picLocks noChangeAspect="1"/>
          </p:cNvPicPr>
          <p:nvPr/>
        </p:nvPicPr>
        <p:blipFill>
          <a:blip r:embed="rId2"/>
          <a:stretch>
            <a:fillRect/>
          </a:stretch>
        </p:blipFill>
        <p:spPr>
          <a:xfrm>
            <a:off x="1047750" y="-20537"/>
            <a:ext cx="7048500" cy="4510338"/>
          </a:xfrm>
          <a:prstGeom prst="rect">
            <a:avLst/>
          </a:prstGeom>
        </p:spPr>
      </p:pic>
    </p:spTree>
    <p:extLst>
      <p:ext uri="{BB962C8B-B14F-4D97-AF65-F5344CB8AC3E}">
        <p14:creationId xmlns:p14="http://schemas.microsoft.com/office/powerpoint/2010/main" val="28756871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p:cNvSpPr>
            <a:spLocks noGrp="1"/>
          </p:cNvSpPr>
          <p:nvPr>
            <p:ph type="body" idx="1"/>
          </p:nvPr>
        </p:nvSpPr>
        <p:spPr/>
        <p:txBody>
          <a:bodyPr/>
          <a:lstStyle/>
          <a:p>
            <a:r>
              <a:rPr lang="en" sz="2400" b="1" dirty="0"/>
              <a:t>Arbre de décision: </a:t>
            </a:r>
            <a:r>
              <a:rPr lang="fr-FR" sz="2400" b="1" dirty="0"/>
              <a:t>Exemple</a:t>
            </a:r>
            <a:endParaRPr lang="fr-FR" sz="2400" dirty="0"/>
          </a:p>
        </p:txBody>
      </p:sp>
      <p:sp>
        <p:nvSpPr>
          <p:cNvPr id="3" name="Espace réservé du numéro de diapositive 2"/>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fr-FR" smtClean="0"/>
              <a:pPr marL="0" lvl="0" indent="0" algn="ctr" rtl="0">
                <a:spcBef>
                  <a:spcPts val="0"/>
                </a:spcBef>
                <a:spcAft>
                  <a:spcPts val="0"/>
                </a:spcAft>
                <a:buNone/>
              </a:pPr>
              <a:t>7</a:t>
            </a:fld>
            <a:endParaRPr lang="fr-FR"/>
          </a:p>
        </p:txBody>
      </p:sp>
      <p:pic>
        <p:nvPicPr>
          <p:cNvPr id="6" name="Image 5">
            <a:extLst>
              <a:ext uri="{FF2B5EF4-FFF2-40B4-BE49-F238E27FC236}">
                <a16:creationId xmlns:a16="http://schemas.microsoft.com/office/drawing/2014/main" id="{6DB63E8F-1E87-4152-9791-3DA208FC5F3C}"/>
              </a:ext>
            </a:extLst>
          </p:cNvPr>
          <p:cNvPicPr>
            <a:picLocks noChangeAspect="1"/>
          </p:cNvPicPr>
          <p:nvPr/>
        </p:nvPicPr>
        <p:blipFill>
          <a:blip r:embed="rId2"/>
          <a:stretch>
            <a:fillRect/>
          </a:stretch>
        </p:blipFill>
        <p:spPr>
          <a:xfrm>
            <a:off x="1115616" y="195486"/>
            <a:ext cx="7128792" cy="4024089"/>
          </a:xfrm>
          <a:prstGeom prst="rect">
            <a:avLst/>
          </a:prstGeom>
        </p:spPr>
      </p:pic>
    </p:spTree>
    <p:extLst>
      <p:ext uri="{BB962C8B-B14F-4D97-AF65-F5344CB8AC3E}">
        <p14:creationId xmlns:p14="http://schemas.microsoft.com/office/powerpoint/2010/main" val="20149805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49"/>
        <p:cNvGrpSpPr/>
        <p:nvPr/>
      </p:nvGrpSpPr>
      <p:grpSpPr>
        <a:xfrm>
          <a:off x="0" y="0"/>
          <a:ext cx="0" cy="0"/>
          <a:chOff x="0" y="0"/>
          <a:chExt cx="0" cy="0"/>
        </a:xfrm>
      </p:grpSpPr>
      <p:sp>
        <p:nvSpPr>
          <p:cNvPr id="550" name="Google Shape;550;p18"/>
          <p:cNvSpPr txBox="1">
            <a:spLocks noGrp="1"/>
          </p:cNvSpPr>
          <p:nvPr>
            <p:ph type="title"/>
          </p:nvPr>
        </p:nvSpPr>
        <p:spPr>
          <a:xfrm>
            <a:off x="661100" y="664300"/>
            <a:ext cx="7843200" cy="653700"/>
          </a:xfrm>
          <a:prstGeom prst="rect">
            <a:avLst/>
          </a:prstGeom>
        </p:spPr>
        <p:txBody>
          <a:bodyPr spcFirstLastPara="1" wrap="square" lIns="0" tIns="0" rIns="0" bIns="0" anchor="ctr" anchorCtr="0">
            <a:noAutofit/>
          </a:bodyPr>
          <a:lstStyle/>
          <a:p>
            <a:r>
              <a:rPr lang="en" sz="3200" b="1" dirty="0"/>
              <a:t>Arbre de décision: induction</a:t>
            </a:r>
          </a:p>
        </p:txBody>
      </p:sp>
      <p:sp>
        <p:nvSpPr>
          <p:cNvPr id="551" name="Google Shape;551;p18"/>
          <p:cNvSpPr txBox="1">
            <a:spLocks noGrp="1"/>
          </p:cNvSpPr>
          <p:nvPr>
            <p:ph type="body" idx="1"/>
          </p:nvPr>
        </p:nvSpPr>
        <p:spPr>
          <a:xfrm>
            <a:off x="971600" y="1275606"/>
            <a:ext cx="7532654" cy="4019668"/>
          </a:xfrm>
          <a:prstGeom prst="rect">
            <a:avLst/>
          </a:prstGeom>
        </p:spPr>
        <p:txBody>
          <a:bodyPr spcFirstLastPara="1" wrap="square" lIns="0" tIns="0" rIns="0" bIns="0" anchor="t" anchorCtr="0">
            <a:noAutofit/>
          </a:bodyPr>
          <a:lstStyle/>
          <a:p>
            <a:pPr marL="76200" lvl="0" indent="0">
              <a:spcBef>
                <a:spcPts val="0"/>
              </a:spcBef>
              <a:buNone/>
            </a:pPr>
            <a:r>
              <a:rPr lang="fr-FR" sz="1600" dirty="0">
                <a:latin typeface="Palatino Linotype" panose="02040502050505030304" pitchFamily="18" charset="0"/>
              </a:rPr>
              <a:t>Construction de l’arbre en découpant successivement les données en fonction des variables prédictives.</a:t>
            </a:r>
          </a:p>
          <a:p>
            <a:pPr lvl="0">
              <a:spcBef>
                <a:spcPts val="0"/>
              </a:spcBef>
              <a:buFont typeface="Wingdings" panose="05000000000000000000" pitchFamily="2" charset="2"/>
              <a:buChar char="§"/>
            </a:pPr>
            <a:r>
              <a:rPr lang="fr-FR" sz="1600" dirty="0">
                <a:latin typeface="Palatino Linotype" panose="02040502050505030304" pitchFamily="18" charset="0"/>
              </a:rPr>
              <a:t>Soit </a:t>
            </a:r>
            <a:r>
              <a:rPr lang="fr-FR" sz="1600" b="1" i="1" dirty="0">
                <a:latin typeface="Palatino Linotype" panose="02040502050505030304" pitchFamily="18" charset="0"/>
              </a:rPr>
              <a:t>D</a:t>
            </a:r>
            <a:r>
              <a:rPr lang="fr-FR" sz="1600" dirty="0">
                <a:latin typeface="Palatino Linotype" panose="02040502050505030304" pitchFamily="18" charset="0"/>
              </a:rPr>
              <a:t> l’ensemble d’enregistrements (données d’apprentissage) qui amène au nœud </a:t>
            </a:r>
            <a:r>
              <a:rPr lang="fr-FR" sz="1600" b="1" i="1" dirty="0">
                <a:latin typeface="Palatino Linotype" panose="02040502050505030304" pitchFamily="18" charset="0"/>
              </a:rPr>
              <a:t>t</a:t>
            </a:r>
            <a:r>
              <a:rPr lang="fr-FR" sz="1600" dirty="0">
                <a:latin typeface="Palatino Linotype" panose="02040502050505030304" pitchFamily="18" charset="0"/>
              </a:rPr>
              <a:t>. </a:t>
            </a:r>
          </a:p>
          <a:p>
            <a:pPr lvl="0">
              <a:spcBef>
                <a:spcPts val="0"/>
              </a:spcBef>
              <a:buFont typeface="Wingdings" panose="05000000000000000000" pitchFamily="2" charset="2"/>
              <a:buChar char="§"/>
            </a:pPr>
            <a:r>
              <a:rPr lang="fr-FR" sz="1600" dirty="0">
                <a:latin typeface="Palatino Linotype" panose="02040502050505030304" pitchFamily="18" charset="0"/>
              </a:rPr>
              <a:t>Algorithme générique : Segmenter(</a:t>
            </a:r>
            <a:r>
              <a:rPr lang="fr-FR" sz="1600" b="1" i="1" dirty="0">
                <a:latin typeface="Palatino Linotype" panose="02040502050505030304" pitchFamily="18" charset="0"/>
              </a:rPr>
              <a:t>D</a:t>
            </a:r>
            <a:r>
              <a:rPr lang="fr-FR" sz="1600" dirty="0">
                <a:latin typeface="Palatino Linotype" panose="02040502050505030304" pitchFamily="18" charset="0"/>
              </a:rPr>
              <a:t>)</a:t>
            </a:r>
          </a:p>
          <a:p>
            <a:pPr lvl="1">
              <a:buFont typeface="Palatino Linotype" panose="02040502050505030304" pitchFamily="18" charset="0"/>
              <a:buChar char="▪"/>
            </a:pPr>
            <a:r>
              <a:rPr lang="fr-FR" sz="1600" dirty="0">
                <a:latin typeface="Palatino Linotype" panose="02040502050505030304" pitchFamily="18" charset="0"/>
              </a:rPr>
              <a:t>Si tous les enregistrements de </a:t>
            </a:r>
            <a:r>
              <a:rPr lang="fr-FR" sz="1600" b="1" i="1" dirty="0">
                <a:latin typeface="Palatino Linotype" panose="02040502050505030304" pitchFamily="18" charset="0"/>
              </a:rPr>
              <a:t>D</a:t>
            </a:r>
            <a:r>
              <a:rPr lang="fr-FR" sz="1600" dirty="0">
                <a:latin typeface="Palatino Linotype" panose="02040502050505030304" pitchFamily="18" charset="0"/>
              </a:rPr>
              <a:t> appartiennent à la même classe de variable à prédire </a:t>
            </a:r>
            <a:r>
              <a:rPr lang="fr-FR" sz="1600" b="1" i="1" dirty="0">
                <a:latin typeface="Palatino Linotype" panose="02040502050505030304" pitchFamily="18" charset="0"/>
              </a:rPr>
              <a:t>y</a:t>
            </a:r>
            <a:r>
              <a:rPr lang="fr-FR" sz="1600" dirty="0">
                <a:latin typeface="Palatino Linotype" panose="02040502050505030304" pitchFamily="18" charset="0"/>
              </a:rPr>
              <a:t> alors </a:t>
            </a:r>
            <a:r>
              <a:rPr lang="fr-FR" sz="1600" b="1" i="1" dirty="0">
                <a:latin typeface="Palatino Linotype" panose="02040502050505030304" pitchFamily="18" charset="0"/>
              </a:rPr>
              <a:t>t</a:t>
            </a:r>
            <a:r>
              <a:rPr lang="fr-FR" sz="1600" dirty="0">
                <a:latin typeface="Palatino Linotype" panose="02040502050505030304" pitchFamily="18" charset="0"/>
              </a:rPr>
              <a:t> est une feuille labelisée comme </a:t>
            </a:r>
            <a:r>
              <a:rPr lang="fr-FR" sz="1600" b="1" i="1" dirty="0" err="1">
                <a:latin typeface="Palatino Linotype" panose="02040502050505030304" pitchFamily="18" charset="0"/>
              </a:rPr>
              <a:t>yt</a:t>
            </a:r>
            <a:r>
              <a:rPr lang="fr-FR" sz="1600" dirty="0">
                <a:latin typeface="Palatino Linotype" panose="02040502050505030304" pitchFamily="18" charset="0"/>
              </a:rPr>
              <a:t> </a:t>
            </a:r>
          </a:p>
          <a:p>
            <a:pPr lvl="1">
              <a:buFont typeface="Palatino Linotype" panose="02040502050505030304" pitchFamily="18" charset="0"/>
              <a:buChar char="▪"/>
            </a:pPr>
            <a:r>
              <a:rPr lang="fr-FR" sz="1600" dirty="0">
                <a:latin typeface="Palatino Linotype" panose="02040502050505030304" pitchFamily="18" charset="0"/>
              </a:rPr>
              <a:t>Si </a:t>
            </a:r>
            <a:r>
              <a:rPr lang="fr-FR" sz="1600" b="1" i="1" dirty="0">
                <a:latin typeface="Palatino Linotype" panose="02040502050505030304" pitchFamily="18" charset="0"/>
              </a:rPr>
              <a:t>D</a:t>
            </a:r>
            <a:r>
              <a:rPr lang="fr-FR" sz="1600" dirty="0">
                <a:latin typeface="Palatino Linotype" panose="02040502050505030304" pitchFamily="18" charset="0"/>
              </a:rPr>
              <a:t> contient des enregistrements appartenant à plusieurs classes :</a:t>
            </a:r>
          </a:p>
          <a:p>
            <a:pPr lvl="2">
              <a:buFont typeface="Arial" panose="020B0604020202020204" pitchFamily="34" charset="0"/>
              <a:buChar char="•"/>
            </a:pPr>
            <a:r>
              <a:rPr lang="fr-FR" sz="1600" dirty="0">
                <a:latin typeface="Palatino Linotype" panose="02040502050505030304" pitchFamily="18" charset="0"/>
              </a:rPr>
              <a:t>Pour chaque attribut prédictif </a:t>
            </a:r>
            <a:r>
              <a:rPr lang="fr-FR" sz="1600" b="1" i="1" dirty="0">
                <a:latin typeface="Palatino Linotype" panose="02040502050505030304" pitchFamily="18" charset="0"/>
              </a:rPr>
              <a:t>A</a:t>
            </a:r>
            <a:r>
              <a:rPr lang="fr-FR" sz="1600" dirty="0">
                <a:latin typeface="Palatino Linotype" panose="02040502050505030304" pitchFamily="18" charset="0"/>
              </a:rPr>
              <a:t>, </a:t>
            </a:r>
            <a:r>
              <a:rPr lang="fr-FR" sz="1600" dirty="0">
                <a:solidFill>
                  <a:schemeClr val="accent2"/>
                </a:solidFill>
                <a:latin typeface="Palatino Linotype" panose="02040502050505030304" pitchFamily="18" charset="0"/>
              </a:rPr>
              <a:t>évaluer la qualité de découpage selon </a:t>
            </a:r>
            <a:r>
              <a:rPr lang="fr-FR" sz="1600" b="1" i="1" dirty="0">
                <a:solidFill>
                  <a:schemeClr val="accent2"/>
                </a:solidFill>
                <a:latin typeface="Palatino Linotype" panose="02040502050505030304" pitchFamily="18" charset="0"/>
              </a:rPr>
              <a:t>A</a:t>
            </a:r>
            <a:r>
              <a:rPr lang="fr-FR" sz="1600" dirty="0">
                <a:solidFill>
                  <a:schemeClr val="accent2"/>
                </a:solidFill>
                <a:latin typeface="Palatino Linotype" panose="02040502050505030304" pitchFamily="18" charset="0"/>
              </a:rPr>
              <a:t>.</a:t>
            </a:r>
            <a:r>
              <a:rPr lang="fr-FR" sz="1600" dirty="0">
                <a:latin typeface="Palatino Linotype" panose="02040502050505030304" pitchFamily="18" charset="0"/>
              </a:rPr>
              <a:t> </a:t>
            </a:r>
          </a:p>
          <a:p>
            <a:pPr lvl="2">
              <a:buFont typeface="Arial" panose="020B0604020202020204" pitchFamily="34" charset="0"/>
              <a:buChar char="•"/>
            </a:pPr>
            <a:r>
              <a:rPr lang="fr-FR" sz="1600" dirty="0">
                <a:latin typeface="Palatino Linotype" panose="02040502050505030304" pitchFamily="18" charset="0"/>
              </a:rPr>
              <a:t>Utiliser l’attribut donnant la meilleure découpe pour découper l’ensemble de données en sous ensembles. </a:t>
            </a:r>
          </a:p>
          <a:p>
            <a:pPr lvl="2">
              <a:buFont typeface="Arial" panose="020B0604020202020204" pitchFamily="34" charset="0"/>
              <a:buChar char="•"/>
            </a:pPr>
            <a:r>
              <a:rPr lang="fr-FR" sz="1600" dirty="0">
                <a:latin typeface="Palatino Linotype" panose="02040502050505030304" pitchFamily="18" charset="0"/>
              </a:rPr>
              <a:t>Appliquer la procédure de manière récursive sur les sous ensembles obtenus.</a:t>
            </a:r>
          </a:p>
        </p:txBody>
      </p:sp>
      <p:sp>
        <p:nvSpPr>
          <p:cNvPr id="552" name="Google Shape;552;p18"/>
          <p:cNvSpPr txBox="1">
            <a:spLocks noGrp="1"/>
          </p:cNvSpPr>
          <p:nvPr>
            <p:ph type="sldNum" idx="12"/>
          </p:nvPr>
        </p:nvSpPr>
        <p:spPr>
          <a:xfrm>
            <a:off x="8504254" y="4489800"/>
            <a:ext cx="653700" cy="653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49"/>
        <p:cNvGrpSpPr/>
        <p:nvPr/>
      </p:nvGrpSpPr>
      <p:grpSpPr>
        <a:xfrm>
          <a:off x="0" y="0"/>
          <a:ext cx="0" cy="0"/>
          <a:chOff x="0" y="0"/>
          <a:chExt cx="0" cy="0"/>
        </a:xfrm>
      </p:grpSpPr>
      <p:sp>
        <p:nvSpPr>
          <p:cNvPr id="550" name="Google Shape;550;p18"/>
          <p:cNvSpPr txBox="1">
            <a:spLocks noGrp="1"/>
          </p:cNvSpPr>
          <p:nvPr>
            <p:ph type="title"/>
          </p:nvPr>
        </p:nvSpPr>
        <p:spPr>
          <a:xfrm>
            <a:off x="661100" y="664300"/>
            <a:ext cx="7843200" cy="653700"/>
          </a:xfrm>
          <a:prstGeom prst="rect">
            <a:avLst/>
          </a:prstGeom>
        </p:spPr>
        <p:txBody>
          <a:bodyPr spcFirstLastPara="1" wrap="square" lIns="0" tIns="0" rIns="0" bIns="0" anchor="ctr" anchorCtr="0">
            <a:noAutofit/>
          </a:bodyPr>
          <a:lstStyle/>
          <a:p>
            <a:r>
              <a:rPr lang="en" sz="3200" b="1" dirty="0"/>
              <a:t>Arbre de décision: induction</a:t>
            </a:r>
          </a:p>
        </p:txBody>
      </p:sp>
      <p:sp>
        <p:nvSpPr>
          <p:cNvPr id="551" name="Google Shape;551;p18"/>
          <p:cNvSpPr txBox="1">
            <a:spLocks noGrp="1"/>
          </p:cNvSpPr>
          <p:nvPr>
            <p:ph type="body" idx="1"/>
          </p:nvPr>
        </p:nvSpPr>
        <p:spPr>
          <a:xfrm>
            <a:off x="971600" y="1635646"/>
            <a:ext cx="7532654" cy="3291830"/>
          </a:xfrm>
          <a:prstGeom prst="rect">
            <a:avLst/>
          </a:prstGeom>
        </p:spPr>
        <p:txBody>
          <a:bodyPr spcFirstLastPara="1" wrap="square" lIns="0" tIns="0" rIns="0" bIns="0" anchor="t" anchorCtr="0">
            <a:noAutofit/>
          </a:bodyPr>
          <a:lstStyle/>
          <a:p>
            <a:pPr marL="76200" lvl="0" indent="0">
              <a:buNone/>
            </a:pPr>
            <a:r>
              <a:rPr lang="fr-FR" sz="2000" dirty="0"/>
              <a:t>Problèmes fondamentaux pour construire l’arbre</a:t>
            </a:r>
          </a:p>
          <a:p>
            <a:pPr lvl="0">
              <a:buFont typeface="Wingdings" panose="05000000000000000000" pitchFamily="2" charset="2"/>
              <a:buChar char="§"/>
            </a:pPr>
            <a:r>
              <a:rPr lang="fr-FR" sz="2000" dirty="0"/>
              <a:t>Choix de l’attribut discriminant.</a:t>
            </a:r>
          </a:p>
          <a:p>
            <a:pPr lvl="0">
              <a:buFont typeface="Wingdings" panose="05000000000000000000" pitchFamily="2" charset="2"/>
              <a:buChar char="§"/>
            </a:pPr>
            <a:r>
              <a:rPr lang="fr-FR" sz="2000" dirty="0"/>
              <a:t>Affectation d’un label à une feuille.</a:t>
            </a:r>
          </a:p>
          <a:p>
            <a:pPr lvl="0">
              <a:buFont typeface="Wingdings" panose="05000000000000000000" pitchFamily="2" charset="2"/>
              <a:buChar char="§"/>
            </a:pPr>
            <a:r>
              <a:rPr lang="fr-FR" sz="2000" dirty="0"/>
              <a:t>Arrêt de la procédure de segmentation (i.e. profondeur de l’arbre). Si un arbre est trop profond, il est trop complexe et trop adapté à l’ensemble d’apprentissage, i.e. pas assez généraliste.</a:t>
            </a:r>
          </a:p>
          <a:p>
            <a:pPr lvl="0">
              <a:buFont typeface="Wingdings" panose="05000000000000000000" pitchFamily="2" charset="2"/>
              <a:buChar char="§"/>
            </a:pPr>
            <a:r>
              <a:rPr lang="fr-FR" sz="2000" dirty="0"/>
              <a:t>Choix des bornes de discrétisation (i.e. comment découper les valeurs d’un attribut continu).</a:t>
            </a:r>
          </a:p>
        </p:txBody>
      </p:sp>
      <p:sp>
        <p:nvSpPr>
          <p:cNvPr id="552" name="Google Shape;552;p18"/>
          <p:cNvSpPr txBox="1">
            <a:spLocks noGrp="1"/>
          </p:cNvSpPr>
          <p:nvPr>
            <p:ph type="sldNum" idx="12"/>
          </p:nvPr>
        </p:nvSpPr>
        <p:spPr>
          <a:xfrm>
            <a:off x="8504254" y="4489800"/>
            <a:ext cx="653700" cy="653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9</a:t>
            </a:fld>
            <a:endParaRPr/>
          </a:p>
        </p:txBody>
      </p:sp>
    </p:spTree>
  </p:cSld>
  <p:clrMapOvr>
    <a:masterClrMapping/>
  </p:clrMapOvr>
</p:sld>
</file>

<file path=ppt/theme/theme1.xml><?xml version="1.0" encoding="utf-8"?>
<a:theme xmlns:a="http://schemas.openxmlformats.org/drawingml/2006/main" name="Lodovico template">
  <a:themeElements>
    <a:clrScheme name="Custom 347">
      <a:dk1>
        <a:srgbClr val="272A36"/>
      </a:dk1>
      <a:lt1>
        <a:srgbClr val="FFFFFF"/>
      </a:lt1>
      <a:dk2>
        <a:srgbClr val="808392"/>
      </a:dk2>
      <a:lt2>
        <a:srgbClr val="E0E0E7"/>
      </a:lt2>
      <a:accent1>
        <a:srgbClr val="FFAD1D"/>
      </a:accent1>
      <a:accent2>
        <a:srgbClr val="EB7700"/>
      </a:accent2>
      <a:accent3>
        <a:srgbClr val="FD7E6B"/>
      </a:accent3>
      <a:accent4>
        <a:srgbClr val="F03131"/>
      </a:accent4>
      <a:accent5>
        <a:srgbClr val="41B5FF"/>
      </a:accent5>
      <a:accent6>
        <a:srgbClr val="1E87CA"/>
      </a:accent6>
      <a:hlink>
        <a:srgbClr val="272A36"/>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2857</TotalTime>
  <Words>1853</Words>
  <Application>Microsoft Office PowerPoint</Application>
  <PresentationFormat>Affichage à l'écran (16:9)</PresentationFormat>
  <Paragraphs>270</Paragraphs>
  <Slides>45</Slides>
  <Notes>40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45</vt:i4>
      </vt:variant>
    </vt:vector>
  </HeadingPairs>
  <TitlesOfParts>
    <vt:vector size="52" baseType="lpstr">
      <vt:lpstr>Barlow Light</vt:lpstr>
      <vt:lpstr>Cambria Math</vt:lpstr>
      <vt:lpstr>Palatino Linotype</vt:lpstr>
      <vt:lpstr>Arial</vt:lpstr>
      <vt:lpstr>Barlow SemiBold</vt:lpstr>
      <vt:lpstr>Wingdings</vt:lpstr>
      <vt:lpstr>Lodovico template</vt:lpstr>
      <vt:lpstr>Arbre de décision</vt:lpstr>
      <vt:lpstr>Arbre de décision: Définition</vt:lpstr>
      <vt:lpstr>Arbre de décision: Principe</vt:lpstr>
      <vt:lpstr>Présentation PowerPoint</vt:lpstr>
      <vt:lpstr>Arbre de décision: vocabulaire</vt:lpstr>
      <vt:lpstr>Présentation PowerPoint</vt:lpstr>
      <vt:lpstr>Présentation PowerPoint</vt:lpstr>
      <vt:lpstr>Arbre de décision: induction</vt:lpstr>
      <vt:lpstr>Arbre de décision: induction</vt:lpstr>
      <vt:lpstr>Arbre de décision: Construction</vt:lpstr>
      <vt:lpstr>Arbre de décision: Construction</vt:lpstr>
      <vt:lpstr>Arbre de décision: Construction</vt:lpstr>
      <vt:lpstr>Arbre de décision: Construction</vt:lpstr>
      <vt:lpstr>Arbre de décision: Construction</vt:lpstr>
      <vt:lpstr>Arbre de décision: Construction</vt:lpstr>
      <vt:lpstr>Arbre de décision: Construction</vt:lpstr>
      <vt:lpstr>Arbre de décision: Construction</vt:lpstr>
      <vt:lpstr>Arbre de décision: Construction</vt:lpstr>
      <vt:lpstr>Choix de l’attribut discriminant</vt:lpstr>
      <vt:lpstr>Attribut nominal / Ordinal</vt:lpstr>
      <vt:lpstr>Attribut continu</vt:lpstr>
      <vt:lpstr>Choix de l’attribut discriminant</vt:lpstr>
      <vt:lpstr>Mesure du désordre : GINI</vt:lpstr>
      <vt:lpstr>Mesure du désordre : GINI</vt:lpstr>
      <vt:lpstr>Mesure du désordre : Gain de GINI</vt:lpstr>
      <vt:lpstr>Attributs binaires : indice de Gini</vt:lpstr>
      <vt:lpstr>Attributs catégoriques : indice de Gini</vt:lpstr>
      <vt:lpstr>Attributs continus : indice de Gini</vt:lpstr>
      <vt:lpstr>Mesure du désordre : Entropie</vt:lpstr>
      <vt:lpstr>Mesure du désordre : Entropie</vt:lpstr>
      <vt:lpstr>Retour sur l’exemple</vt:lpstr>
      <vt:lpstr>Retour sur l’exemple</vt:lpstr>
      <vt:lpstr>Retour sur l’exemple</vt:lpstr>
      <vt:lpstr>Retour sur l’exemple</vt:lpstr>
      <vt:lpstr>Suite de la construction</vt:lpstr>
      <vt:lpstr>Suite de la construction</vt:lpstr>
      <vt:lpstr>Suite de la construction</vt:lpstr>
      <vt:lpstr>Apprentissage des arbres de décision : Généralités</vt:lpstr>
      <vt:lpstr>Algorithmes ID3 </vt:lpstr>
      <vt:lpstr>Algorithmes C4.5 </vt:lpstr>
      <vt:lpstr>Algorithmes CART </vt:lpstr>
      <vt:lpstr>Surapprentissage</vt:lpstr>
      <vt:lpstr>Surapprentissage</vt:lpstr>
      <vt:lpstr>Le pré-élagage</vt:lpstr>
      <vt:lpstr>Le post-élagage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Mining</dc:title>
  <cp:lastModifiedBy>Imane Chlioui</cp:lastModifiedBy>
  <cp:revision>221</cp:revision>
  <dcterms:modified xsi:type="dcterms:W3CDTF">2022-01-08T07:46:13Z</dcterms:modified>
</cp:coreProperties>
</file>