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417" r:id="rId3"/>
    <p:sldId id="419" r:id="rId4"/>
    <p:sldId id="456" r:id="rId5"/>
    <p:sldId id="476" r:id="rId6"/>
    <p:sldId id="477" r:id="rId7"/>
    <p:sldId id="292" r:id="rId8"/>
    <p:sldId id="478" r:id="rId9"/>
    <p:sldId id="479" r:id="rId10"/>
    <p:sldId id="500" r:id="rId11"/>
    <p:sldId id="481" r:id="rId12"/>
    <p:sldId id="501" r:id="rId13"/>
    <p:sldId id="480" r:id="rId14"/>
    <p:sldId id="462" r:id="rId15"/>
    <p:sldId id="463" r:id="rId16"/>
    <p:sldId id="502" r:id="rId17"/>
    <p:sldId id="503" r:id="rId18"/>
    <p:sldId id="459" r:id="rId19"/>
    <p:sldId id="504" r:id="rId20"/>
    <p:sldId id="482" r:id="rId21"/>
    <p:sldId id="483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32"/>
      <p:bold r:id="rId33"/>
      <p:italic r:id="rId34"/>
      <p:boldItalic r:id="rId35"/>
    </p:embeddedFont>
    <p:embeddedFont>
      <p:font typeface="Barlow SemiBold" panose="00000700000000000000" pitchFamily="2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Palatino Linotype" panose="02040502050505030304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EECF4-432E-4D26-AA6D-92A1E89D1F9B}">
  <a:tblStyle styleId="{D7AEECF4-432E-4D26-AA6D-92A1E89D1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90" d="100"/>
          <a:sy n="90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944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0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7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32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103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50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63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45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46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8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5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835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601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0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724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94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47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36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6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2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di.ilha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3" name="Google Shape;516;p13"/>
          <p:cNvSpPr txBox="1">
            <a:spLocks/>
          </p:cNvSpPr>
          <p:nvPr/>
        </p:nvSpPr>
        <p:spPr>
          <a:xfrm>
            <a:off x="107504" y="4587974"/>
            <a:ext cx="5740200" cy="5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Barlow SemiBold"/>
                <a:ea typeface="Barlow SemiBold"/>
                <a:cs typeface="Barlow SemiBold"/>
                <a:sym typeface="Barlow SemiBold"/>
              </a:rPr>
              <a:t>Dr. Imane Chlioui				2022/2023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imanechlioui@gmail.com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K-means: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dirty="0"/>
              <a:t> est un algorithme </a:t>
            </a:r>
            <a:r>
              <a:rPr lang="fr-FR" b="1" dirty="0"/>
              <a:t>non supervisé </a:t>
            </a:r>
            <a:r>
              <a:rPr lang="fr-FR" dirty="0"/>
              <a:t>de clustering </a:t>
            </a:r>
            <a:r>
              <a:rPr lang="fr-FR" b="1" dirty="0"/>
              <a:t>non hiérarchique</a:t>
            </a:r>
            <a:r>
              <a:rPr lang="fr-FR" dirty="0"/>
              <a:t>. </a:t>
            </a:r>
          </a:p>
          <a:p>
            <a:pPr lvl="0" algn="ctr">
              <a:spcBef>
                <a:spcPts val="1200"/>
              </a:spcBef>
              <a:buNone/>
            </a:pPr>
            <a:r>
              <a:rPr lang="fr-FR" dirty="0"/>
              <a:t>Il permet de regrouper en </a:t>
            </a:r>
            <a:r>
              <a:rPr lang="fr-FR" b="1" dirty="0"/>
              <a:t>K</a:t>
            </a:r>
            <a:r>
              <a:rPr lang="fr-FR" dirty="0"/>
              <a:t> clusters distincts les observations du data set.</a:t>
            </a:r>
            <a:endParaRPr sz="2800" b="1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5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Définition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851670"/>
            <a:ext cx="7272808" cy="30963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Les données similaires se retrouveront  dans un même cluster.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Une observation ne peut se retrouver que dans un cluster à la fois (exclusivité d’appartenance).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Une même observation ne pourra appartenir à deux clusters différents.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27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Notion de similarité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779662"/>
            <a:ext cx="7128792" cy="31683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Pour regrouper un jeu de données en K cluster distincts, K-</a:t>
            </a:r>
            <a:r>
              <a:rPr lang="fr-FR" sz="2200" dirty="0" err="1">
                <a:latin typeface="Barlow Light" panose="020B0604020202020204" charset="0"/>
              </a:rPr>
              <a:t>Means</a:t>
            </a:r>
            <a:r>
              <a:rPr lang="fr-FR" sz="2200" dirty="0">
                <a:latin typeface="Barlow Light" panose="020B0604020202020204" charset="0"/>
              </a:rPr>
              <a:t> a besoin d’un moyen pour comparer le </a:t>
            </a:r>
            <a:r>
              <a:rPr lang="fr-FR" sz="2200" b="1" dirty="0">
                <a:solidFill>
                  <a:schemeClr val="accent4"/>
                </a:solidFill>
                <a:latin typeface="Barlow Light" panose="020B0604020202020204" charset="0"/>
              </a:rPr>
              <a:t>degré de similarité</a:t>
            </a:r>
            <a:r>
              <a:rPr lang="fr-FR" sz="2200" dirty="0">
                <a:latin typeface="Barlow Light" panose="020B0604020202020204" charset="0"/>
              </a:rPr>
              <a:t> entre les différentes observations.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Deux données qui se </a:t>
            </a:r>
            <a:r>
              <a:rPr lang="fr-FR" sz="2200" b="1" dirty="0">
                <a:latin typeface="Barlow Light" panose="020B0604020202020204" charset="0"/>
              </a:rPr>
              <a:t>ressemblent</a:t>
            </a:r>
            <a:r>
              <a:rPr lang="fr-FR" sz="2200" dirty="0">
                <a:latin typeface="Barlow Light" panose="020B0604020202020204" charset="0"/>
              </a:rPr>
              <a:t>, auront une distance de </a:t>
            </a:r>
            <a:r>
              <a:rPr lang="fr-FR" sz="2200" b="1" dirty="0">
                <a:latin typeface="Barlow Light" panose="020B0604020202020204" charset="0"/>
              </a:rPr>
              <a:t>dissimilarité</a:t>
            </a:r>
            <a:r>
              <a:rPr lang="fr-FR" sz="2200" dirty="0">
                <a:latin typeface="Barlow Light" panose="020B0604020202020204" charset="0"/>
              </a:rPr>
              <a:t> </a:t>
            </a:r>
            <a:r>
              <a:rPr lang="fr-FR" sz="2200" b="1" dirty="0">
                <a:latin typeface="Barlow Light" panose="020B0604020202020204" charset="0"/>
              </a:rPr>
              <a:t>réduite</a:t>
            </a:r>
            <a:r>
              <a:rPr lang="fr-FR" sz="2200" dirty="0">
                <a:latin typeface="Barlow Light" panose="020B0604020202020204" charset="0"/>
              </a:rPr>
              <a:t>, alors que deux objets </a:t>
            </a:r>
            <a:r>
              <a:rPr lang="fr-FR" sz="2200" b="1" dirty="0">
                <a:latin typeface="Barlow Light" panose="020B0604020202020204" charset="0"/>
              </a:rPr>
              <a:t>différents</a:t>
            </a:r>
            <a:r>
              <a:rPr lang="fr-FR" sz="2200" dirty="0">
                <a:latin typeface="Barlow Light" panose="020B0604020202020204" charset="0"/>
              </a:rPr>
              <a:t> auront une distance de séparation plus </a:t>
            </a:r>
            <a:r>
              <a:rPr lang="fr-FR" sz="2200" b="1" dirty="0">
                <a:latin typeface="Barlow Light" panose="020B0604020202020204" charset="0"/>
              </a:rPr>
              <a:t>grande</a:t>
            </a:r>
            <a:r>
              <a:rPr lang="fr-FR" sz="2200" dirty="0">
                <a:latin typeface="Barlow Light" panose="020B0604020202020204" charset="0"/>
              </a:rPr>
              <a:t>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02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Notion de similarité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0FD3210B-677C-4205-882E-3A1E52FD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91630"/>
            <a:ext cx="6486525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La distance euclidienne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Distance qui calcule la racine carrée de la somme des différences carrées entre les coordonnées de deux points.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Soit une matrice </a:t>
                </a:r>
                <a:r>
                  <a:rPr lang="fr-F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FR" sz="2000" dirty="0"/>
                  <a:t> à </a:t>
                </a:r>
                <a:r>
                  <a:rPr lang="fr-F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fr-FR" sz="2000" dirty="0"/>
                  <a:t> variables quantitatives. Dans l’espace vectoriel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/>
                  <a:t>. La distance euclidienne d entre deux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dirty="0"/>
                  <a:t> se calcule comme suit :</a:t>
                </a:r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fr-FR" sz="2000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 r="-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7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La distance Manhattan </a:t>
            </a:r>
            <a:endParaRPr lang="e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la distance de Manhattan: est la distance parcourue entre deux nœuds du réseau en utilisant les déplacements horizontaux et verticaux du réseau.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fr-FR" sz="2000" dirty="0"/>
                  <a:t>Elle calcule la somme des valeurs absolues des différences entre les coordonnées de deux points :</a:t>
                </a:r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  <a:p>
                <a:pPr marL="76200" lv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532654" cy="3291830"/>
              </a:xfrm>
              <a:prstGeom prst="rect">
                <a:avLst/>
              </a:prstGeom>
              <a:blipFill>
                <a:blip r:embed="rId3"/>
                <a:stretch>
                  <a:fillRect l="-1214" t="-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04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Choisir K : le nombre de clusters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Choisir un nombre de cluster K n’est pas forcément intuitif.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Un nombre K </a:t>
            </a:r>
            <a:r>
              <a:rPr lang="fr-FR" sz="2000" b="1" dirty="0"/>
              <a:t>grand</a:t>
            </a:r>
            <a:r>
              <a:rPr lang="fr-FR" sz="2000" dirty="0"/>
              <a:t> peut conduire à un partitionnement trop fragmenté des données. </a:t>
            </a:r>
          </a:p>
          <a:p>
            <a:pPr lvl="1">
              <a:buClr>
                <a:schemeClr val="accent4"/>
              </a:buClr>
              <a:buFont typeface="Barlow Light" panose="020B0604020202020204" charset="0"/>
              <a:buChar char="→"/>
            </a:pPr>
            <a:r>
              <a:rPr lang="fr-FR" sz="2000" dirty="0"/>
              <a:t>Empêchera de découvrir des patterns intéressants dans les données.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Un nombre de clusters trop petit, conduira à avoir, des cluster trop généralistes contenant beaucoup de données. </a:t>
            </a:r>
          </a:p>
          <a:p>
            <a:pPr lvl="1">
              <a:buClr>
                <a:schemeClr val="accent4"/>
              </a:buClr>
              <a:buFont typeface="Barlow Light" panose="020B0604020202020204" charset="0"/>
              <a:buChar char="→"/>
            </a:pPr>
            <a:r>
              <a:rPr lang="fr-FR" sz="2000" dirty="0"/>
              <a:t>Dans ce cas, on n’aura pas de patterns “fins” à découvrir.</a:t>
            </a:r>
          </a:p>
          <a:p>
            <a:pPr marL="76200" lvl="0" indent="0">
              <a:buNone/>
            </a:pPr>
            <a:endParaRPr lang="fr-FR" sz="2000" dirty="0"/>
          </a:p>
          <a:p>
            <a:pPr marL="76200" lvl="0" indent="0">
              <a:buNone/>
            </a:pPr>
            <a:endParaRPr lang="fr-FR" sz="2000" dirty="0"/>
          </a:p>
          <a:p>
            <a:pPr marL="76200" lvl="0" indent="0">
              <a:buNone/>
            </a:pPr>
            <a:endParaRPr lang="fr-FR" sz="2000" dirty="0"/>
          </a:p>
          <a:p>
            <a:pPr marL="76200" lvl="0" indent="0">
              <a:buNone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01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Choisir K : le nombre de clusters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La méthode la plus usuelle est de lancer K-</a:t>
            </a:r>
            <a:r>
              <a:rPr lang="fr-FR" sz="2000" dirty="0" err="1"/>
              <a:t>Means</a:t>
            </a:r>
            <a:r>
              <a:rPr lang="fr-FR" sz="2000" dirty="0"/>
              <a:t> avec différentes valeurs de K et de calculer la </a:t>
            </a:r>
            <a:r>
              <a:rPr lang="fr-FR" sz="2000" b="1" dirty="0"/>
              <a:t>variance</a:t>
            </a:r>
            <a:r>
              <a:rPr lang="fr-FR" sz="2000" dirty="0"/>
              <a:t> des différents clusters. 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La variance est la somme des distances entre chaque </a:t>
            </a:r>
            <a:r>
              <a:rPr lang="fr-FR" sz="2000" dirty="0" err="1"/>
              <a:t>centroid</a:t>
            </a:r>
            <a:r>
              <a:rPr lang="fr-FR" sz="2000" dirty="0"/>
              <a:t> d’un cluster et les différentes observations inclues dans le même cluster.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fr-FR" sz="2000" dirty="0"/>
              <a:t>Chercher à trouver un nombre de clusters K où les clusters retenus minimisent la distance entre leurs centres et les observations dans le même cluster (</a:t>
            </a:r>
            <a:r>
              <a:rPr lang="fr-FR" sz="2000" b="1" dirty="0"/>
              <a:t>distance </a:t>
            </a:r>
            <a:r>
              <a:rPr lang="fr-FR" sz="2000" b="1" dirty="0" err="1"/>
              <a:t>intra-classe</a:t>
            </a:r>
            <a:r>
              <a:rPr lang="fr-FR" sz="2000" dirty="0"/>
              <a:t>).</a:t>
            </a:r>
          </a:p>
          <a:p>
            <a:pPr marL="76200" lvl="0" indent="0">
              <a:buNone/>
            </a:pPr>
            <a:endParaRPr lang="fr-FR" sz="2000" dirty="0"/>
          </a:p>
          <a:p>
            <a:pPr marL="76200" lvl="0" indent="0">
              <a:buNone/>
            </a:pPr>
            <a:endParaRPr lang="fr-FR" sz="2000" dirty="0"/>
          </a:p>
          <a:p>
            <a:pPr marL="76200" lvl="0" indent="0">
              <a:buNone/>
            </a:pPr>
            <a:endParaRPr lang="fr-FR" sz="20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8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8EF8-64A6-4DCC-BDD5-3F39D1F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K-means: Algorithme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5F26-0B4A-4A81-B733-BCE731A7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599700"/>
            <a:ext cx="7272807" cy="334831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Entrée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Le Training Set (matrice de données)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Début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choisir, au hasard, k centroïdes. Qui seront les centres des clusters de départ.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pour chaque 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centroïdes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Construire k clusters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fr-FR" altLang="fr-FR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Calculer les nouveaux centroïdes: calculer la moyenne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>Recommencer jusqu’à ce qu’à ce qu’il y ait convergence: les centroïdes ne changent pas après une mise à jour.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Fin Algorithme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48A964-C876-4511-B769-A17BC72BC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  <p:sp>
        <p:nvSpPr>
          <p:cNvPr id="6" name="AutoShape 2" descr="y">
            <a:extLst>
              <a:ext uri="{FF2B5EF4-FFF2-40B4-BE49-F238E27FC236}">
                <a16:creationId xmlns:a16="http://schemas.microsoft.com/office/drawing/2014/main" id="{00877846-4658-4B0B-BE41-A14F5E6F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75" y="-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K">
            <a:extLst>
              <a:ext uri="{FF2B5EF4-FFF2-40B4-BE49-F238E27FC236}">
                <a16:creationId xmlns:a16="http://schemas.microsoft.com/office/drawing/2014/main" id="{B4B6921A-068F-4CA0-98C5-99068D39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9775" y="-274638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y">
            <a:extLst>
              <a:ext uri="{FF2B5EF4-FFF2-40B4-BE49-F238E27FC236}">
                <a16:creationId xmlns:a16="http://schemas.microsoft.com/office/drawing/2014/main" id="{3F7EB224-1BD9-4A63-8537-C36F24735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5175" y="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K">
            <a:extLst>
              <a:ext uri="{FF2B5EF4-FFF2-40B4-BE49-F238E27FC236}">
                <a16:creationId xmlns:a16="http://schemas.microsoft.com/office/drawing/2014/main" id="{8497468E-34CD-478C-9884-81D7DCF6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9075" y="0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1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8EF8-64A6-4DCC-BDD5-3F39D1FA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00" y="483518"/>
            <a:ext cx="9154208" cy="1033755"/>
          </a:xfrm>
        </p:spPr>
        <p:txBody>
          <a:bodyPr/>
          <a:lstStyle/>
          <a:p>
            <a:r>
              <a:rPr lang="en" sz="2800" b="1" dirty="0"/>
              <a:t>K-means: Algorithme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48A964-C876-4511-B769-A17BC72BC2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4253" y="4489799"/>
            <a:ext cx="762967" cy="103375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fr-FR"/>
          </a:p>
        </p:txBody>
      </p:sp>
      <p:sp>
        <p:nvSpPr>
          <p:cNvPr id="6" name="AutoShape 2" descr="y">
            <a:extLst>
              <a:ext uri="{FF2B5EF4-FFF2-40B4-BE49-F238E27FC236}">
                <a16:creationId xmlns:a16="http://schemas.microsoft.com/office/drawing/2014/main" id="{00877846-4658-4B0B-BE41-A14F5E6F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05875" y="-274639"/>
            <a:ext cx="135565" cy="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3" descr="K">
            <a:extLst>
              <a:ext uri="{FF2B5EF4-FFF2-40B4-BE49-F238E27FC236}">
                <a16:creationId xmlns:a16="http://schemas.microsoft.com/office/drawing/2014/main" id="{B4B6921A-068F-4CA0-98C5-99068D390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29775" y="-274639"/>
            <a:ext cx="241004" cy="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y">
            <a:extLst>
              <a:ext uri="{FF2B5EF4-FFF2-40B4-BE49-F238E27FC236}">
                <a16:creationId xmlns:a16="http://schemas.microsoft.com/office/drawing/2014/main" id="{3F7EB224-1BD9-4A63-8537-C36F24735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5175" y="-1"/>
            <a:ext cx="135565" cy="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5" descr="K">
            <a:extLst>
              <a:ext uri="{FF2B5EF4-FFF2-40B4-BE49-F238E27FC236}">
                <a16:creationId xmlns:a16="http://schemas.microsoft.com/office/drawing/2014/main" id="{8497468E-34CD-478C-9884-81D7DCF6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9075" y="-1"/>
            <a:ext cx="241004" cy="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A43994F-C296-4046-AA4E-ED7D4B868AEF}"/>
              </a:ext>
            </a:extLst>
          </p:cNvPr>
          <p:cNvSpPr/>
          <p:nvPr/>
        </p:nvSpPr>
        <p:spPr>
          <a:xfrm>
            <a:off x="2854458" y="1347614"/>
            <a:ext cx="903605" cy="48658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Début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32C2A76-6302-43B3-B573-260A3D48F01B}"/>
              </a:ext>
            </a:extLst>
          </p:cNvPr>
          <p:cNvSpPr/>
          <p:nvPr/>
        </p:nvSpPr>
        <p:spPr>
          <a:xfrm>
            <a:off x="7579636" y="3490734"/>
            <a:ext cx="903605" cy="48658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Fin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D8691150-88A2-4E81-8838-DF0B33F54666}"/>
              </a:ext>
            </a:extLst>
          </p:cNvPr>
          <p:cNvSpPr/>
          <p:nvPr/>
        </p:nvSpPr>
        <p:spPr>
          <a:xfrm>
            <a:off x="2534669" y="2041253"/>
            <a:ext cx="1543188" cy="667035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Nombre de cluster 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415D8-168D-470B-BD77-1700C0F895B7}"/>
              </a:ext>
            </a:extLst>
          </p:cNvPr>
          <p:cNvSpPr/>
          <p:nvPr/>
        </p:nvSpPr>
        <p:spPr>
          <a:xfrm>
            <a:off x="2339753" y="2923935"/>
            <a:ext cx="1933019" cy="504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Identifier </a:t>
            </a:r>
            <a:r>
              <a:rPr lang="fr-FR" b="1" dirty="0" err="1"/>
              <a:t>Centroid</a:t>
            </a:r>
            <a:endParaRPr lang="fr-F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61303B-D22E-41A0-8F4B-C730F9B2B433}"/>
              </a:ext>
            </a:extLst>
          </p:cNvPr>
          <p:cNvSpPr/>
          <p:nvPr/>
        </p:nvSpPr>
        <p:spPr>
          <a:xfrm>
            <a:off x="2339752" y="3644015"/>
            <a:ext cx="1933019" cy="504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Distance entre objets et centres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DFC44-DF87-403F-A876-E59D835CD410}"/>
              </a:ext>
            </a:extLst>
          </p:cNvPr>
          <p:cNvSpPr/>
          <p:nvPr/>
        </p:nvSpPr>
        <p:spPr>
          <a:xfrm>
            <a:off x="2339752" y="4364095"/>
            <a:ext cx="1933019" cy="504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Grouper selon la distance minimale</a:t>
            </a:r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2AFA4B43-C751-4F9E-B10E-CA56EE713BF4}"/>
              </a:ext>
            </a:extLst>
          </p:cNvPr>
          <p:cNvSpPr/>
          <p:nvPr/>
        </p:nvSpPr>
        <p:spPr>
          <a:xfrm>
            <a:off x="5180783" y="3103955"/>
            <a:ext cx="1391047" cy="12601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/>
              <a:t>Objet change groupe ?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458BF29-1B63-4179-A7D6-02A92394C58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>
            <a:off x="3306261" y="1834195"/>
            <a:ext cx="2" cy="20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DC52750-7F6C-464E-856B-A5FABF57BFB4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>
            <a:off x="3306263" y="2708288"/>
            <a:ext cx="0" cy="2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931C728-5160-4AAD-ACE0-6B4476C0C9B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306262" y="3427992"/>
            <a:ext cx="1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37D3967-1F81-478F-817E-BA89A4C5477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306262" y="414807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49C84897-C156-4A63-A166-7B91B129B57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5400000" flipH="1" flipV="1">
            <a:off x="4339255" y="3331101"/>
            <a:ext cx="504057" cy="2570045"/>
          </a:xfrm>
          <a:prstGeom prst="bentConnector3">
            <a:avLst>
              <a:gd name="adj1" fmla="val -45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166A5BA3-93A4-4CE2-B3BF-09F46E8AFCFF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442158" y="1669805"/>
            <a:ext cx="298253" cy="257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4E7C7E1-17F6-4099-B52E-D0034F635208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6571830" y="3734025"/>
            <a:ext cx="100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57F4A14-E1A9-4927-8317-6DAF45E0D962}"/>
              </a:ext>
            </a:extLst>
          </p:cNvPr>
          <p:cNvSpPr txBox="1"/>
          <p:nvPr/>
        </p:nvSpPr>
        <p:spPr>
          <a:xfrm>
            <a:off x="6536674" y="3472339"/>
            <a:ext cx="74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1B51A91-7CEC-41D3-A7A0-9F9659E33117}"/>
              </a:ext>
            </a:extLst>
          </p:cNvPr>
          <p:cNvSpPr txBox="1"/>
          <p:nvPr/>
        </p:nvSpPr>
        <p:spPr>
          <a:xfrm>
            <a:off x="5436099" y="2816111"/>
            <a:ext cx="71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</p:spTree>
    <p:extLst>
      <p:ext uri="{BB962C8B-B14F-4D97-AF65-F5344CB8AC3E}">
        <p14:creationId xmlns:p14="http://schemas.microsoft.com/office/powerpoint/2010/main" val="4016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Clustering: Définition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043608" y="1707654"/>
            <a:ext cx="7380000" cy="295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spcBef>
                <a:spcPts val="1200"/>
              </a:spcBef>
              <a:buNone/>
            </a:pPr>
            <a:r>
              <a:rPr lang="fr-FR" dirty="0"/>
              <a:t>Le clustering est une méthode d’apprentissage </a:t>
            </a:r>
            <a:r>
              <a:rPr lang="fr-FR" b="1" dirty="0"/>
              <a:t>non supervisé</a:t>
            </a:r>
            <a:r>
              <a:rPr lang="fr-FR" dirty="0"/>
              <a:t>. La mise en cluster consiste à diviser un ensemble de données en un certain nombre de </a:t>
            </a:r>
            <a:r>
              <a:rPr lang="fr-FR" b="1" dirty="0"/>
              <a:t>groupes</a:t>
            </a:r>
            <a:r>
              <a:rPr lang="fr-FR" dirty="0"/>
              <a:t>, de sorte que les ensembles de données appartenant aux mêmes groupes se </a:t>
            </a:r>
            <a:r>
              <a:rPr lang="fr-FR" b="1" dirty="0"/>
              <a:t>ressemblent</a:t>
            </a:r>
            <a:r>
              <a:rPr lang="fr-FR" dirty="0"/>
              <a:t> davantage que ceux d’autres groupes.</a:t>
            </a:r>
            <a:endParaRPr sz="2800" b="1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9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Exemple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6948264" y="2580615"/>
            <a:ext cx="1296143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K=2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aphicFrame>
        <p:nvGraphicFramePr>
          <p:cNvPr id="6" name="Google Shape;628;p25">
            <a:extLst>
              <a:ext uri="{FF2B5EF4-FFF2-40B4-BE49-F238E27FC236}">
                <a16:creationId xmlns:a16="http://schemas.microsoft.com/office/drawing/2014/main" id="{DC748163-C8A0-4BE2-9E99-4EF672466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363330"/>
              </p:ext>
            </p:extLst>
          </p:nvPr>
        </p:nvGraphicFramePr>
        <p:xfrm>
          <a:off x="1259632" y="1419622"/>
          <a:ext cx="5040561" cy="3628788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168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1434858139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4914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ID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Attribut 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Attribut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1,5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50826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394116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3,5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20044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497132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3,5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2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4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1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3507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1: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2200" dirty="0">
                <a:latin typeface="Barlow Light" panose="020B0604020202020204" charset="0"/>
              </a:rPr>
              <a:t>nous choisissons aléatoirement les deux </a:t>
            </a:r>
            <a:r>
              <a:rPr lang="fr-FR" sz="2200" dirty="0" err="1">
                <a:latin typeface="Barlow Light" panose="020B0604020202020204" charset="0"/>
              </a:rPr>
              <a:t>centroids</a:t>
            </a:r>
            <a:r>
              <a:rPr lang="fr-FR" sz="2200" dirty="0">
                <a:latin typeface="Barlow Light" panose="020B0604020202020204" charset="0"/>
              </a:rPr>
              <a:t> suivants pour les deux clusters.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Dans ce cas, les 2 </a:t>
            </a:r>
            <a:r>
              <a:rPr lang="fr-FR" sz="2200" dirty="0" err="1">
                <a:latin typeface="Barlow Light" panose="020B0604020202020204" charset="0"/>
              </a:rPr>
              <a:t>centroids</a:t>
            </a:r>
            <a:r>
              <a:rPr lang="fr-FR" sz="2200" dirty="0">
                <a:latin typeface="Barlow Light" panose="020B0604020202020204" charset="0"/>
              </a:rPr>
              <a:t> sont: m1= (1.0, 1.0) et m2= (5.0, 7.0)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graphicFrame>
        <p:nvGraphicFramePr>
          <p:cNvPr id="5" name="Google Shape;628;p25">
            <a:extLst>
              <a:ext uri="{FF2B5EF4-FFF2-40B4-BE49-F238E27FC236}">
                <a16:creationId xmlns:a16="http://schemas.microsoft.com/office/drawing/2014/main" id="{67645CFB-DBC6-48AE-A8EE-ADD1CCBAA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486284"/>
              </p:ext>
            </p:extLst>
          </p:nvPr>
        </p:nvGraphicFramePr>
        <p:xfrm>
          <a:off x="2051719" y="2715766"/>
          <a:ext cx="5040561" cy="1368593"/>
        </p:xfrm>
        <a:graphic>
          <a:graphicData uri="http://schemas.openxmlformats.org/drawingml/2006/table">
            <a:tbl>
              <a:tblPr>
                <a:noFill/>
                <a:tableStyleId>{D7AEECF4-432E-4D26-AA6D-92A1E89D1F9B}</a:tableStyleId>
              </a:tblPr>
              <a:tblGrid>
                <a:gridCol w="168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1434858139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val="3050101062"/>
                    </a:ext>
                  </a:extLst>
                </a:gridCol>
              </a:tblGrid>
              <a:tr h="4914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b="1" i="0" u="none" strike="noStrike" cap="none" dirty="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Arial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ID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i="0" u="none" strike="noStrike" cap="none" dirty="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Arial"/>
                          <a:sym typeface="Barlow Light"/>
                        </a:rPr>
                        <a:t>Données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Cluster 1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(1.0, 1.0)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39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Cluster 2</a:t>
                      </a:r>
                    </a:p>
                  </a:txBody>
                  <a:tcPr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cap="none" dirty="0">
                          <a:solidFill>
                            <a:srgbClr val="000000"/>
                          </a:solidFill>
                          <a:latin typeface="Barlow Light" panose="020B0604020202020204" charset="0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Barlow Light" panose="020B0604020202020204" charset="0"/>
                        </a:rPr>
                        <a:t>(5.0, 7.0)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2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5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1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E39BB0-5C40-4F59-B2DB-B8E140C9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16" y="1563638"/>
            <a:ext cx="6207544" cy="33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43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1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936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2: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2200" dirty="0">
                <a:latin typeface="Barlow Light" panose="020B0604020202020204" charset="0"/>
              </a:rPr>
              <a:t>calculer la distance entre chaque </a:t>
            </a:r>
            <a:r>
              <a:rPr lang="fr-FR" sz="2200" dirty="0" err="1">
                <a:latin typeface="Barlow Light" panose="020B0604020202020204" charset="0"/>
              </a:rPr>
              <a:t>centroid</a:t>
            </a:r>
            <a:r>
              <a:rPr lang="fr-FR" sz="2200" dirty="0">
                <a:latin typeface="Barlow Light" panose="020B0604020202020204" charset="0"/>
              </a:rPr>
              <a:t> et instance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B66CD4-E694-475C-A113-AA58F095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355726"/>
            <a:ext cx="6613922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272808" cy="350785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low Light" panose="020B0604020202020204" charset="0"/>
                  </a:rPr>
                  <a:t>Etape 1:</a:t>
                </a:r>
                <a:r>
                  <a:rPr lang="fr-FR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low Light" panose="020B0604020202020204" charset="0"/>
                  </a:rPr>
                  <a:t> </a:t>
                </a:r>
                <a:r>
                  <a:rPr lang="fr-FR" sz="2200" dirty="0">
                    <a:latin typeface="Barlow Light" panose="020B0604020202020204" charset="0"/>
                  </a:rPr>
                  <a:t>calculer les nouveaux </a:t>
                </a:r>
                <a:r>
                  <a:rPr lang="fr-FR" sz="2200" dirty="0" err="1">
                    <a:latin typeface="Barlow Light" panose="020B0604020202020204" charset="0"/>
                  </a:rPr>
                  <a:t>centroids</a:t>
                </a:r>
                <a:r>
                  <a:rPr lang="fr-FR" sz="2200" dirty="0">
                    <a:latin typeface="Barlow Light" panose="020B0604020202020204" charset="0"/>
                  </a:rPr>
                  <a:t> des clusters obtenus.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Clusters obtenus: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C1={ID1, ID2, ID3}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C2={ID4, ID5, ID6, ID7}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Nouveaux </a:t>
                </a:r>
                <a:r>
                  <a:rPr lang="fr-FR" sz="2200" dirty="0" err="1">
                    <a:latin typeface="Barlow Light" panose="020B0604020202020204" charset="0"/>
                  </a:rPr>
                  <a:t>centroids</a:t>
                </a:r>
                <a:r>
                  <a:rPr lang="fr-FR" sz="2200" dirty="0">
                    <a:latin typeface="Barlow Light" panose="020B0604020202020204" charset="0"/>
                  </a:rPr>
                  <a:t>: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M1=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1+1,5+3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2+4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 = (1.83, 2.33)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M2=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5+3,5+4,5+3,5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7+5+5+4,5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 = (4.12, 5.83)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272808" cy="3507854"/>
              </a:xfrm>
              <a:prstGeom prst="rect">
                <a:avLst/>
              </a:prstGeom>
              <a:blipFill>
                <a:blip r:embed="rId3"/>
                <a:stretch>
                  <a:fillRect l="-1341" t="-2431" b="-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45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2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936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2: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2200" dirty="0">
                <a:latin typeface="Barlow Light" panose="020B0604020202020204" charset="0"/>
              </a:rPr>
              <a:t>calculer la distance entre chaque nouveau </a:t>
            </a:r>
            <a:r>
              <a:rPr lang="fr-FR" sz="2200" dirty="0" err="1">
                <a:latin typeface="Barlow Light" panose="020B0604020202020204" charset="0"/>
              </a:rPr>
              <a:t>centroid</a:t>
            </a:r>
            <a:r>
              <a:rPr lang="fr-FR" sz="2200" dirty="0">
                <a:latin typeface="Barlow Light" panose="020B0604020202020204" charset="0"/>
              </a:rPr>
              <a:t> et instance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1C95AE-86C3-435E-B70C-E5EBCD49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90" y="2355726"/>
            <a:ext cx="7272808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Google Shape;55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635646"/>
                <a:ext cx="7272808" cy="350785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low Light" panose="020B0604020202020204" charset="0"/>
                  </a:rPr>
                  <a:t>Etape 1:</a:t>
                </a:r>
                <a:r>
                  <a:rPr lang="fr-FR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low Light" panose="020B0604020202020204" charset="0"/>
                  </a:rPr>
                  <a:t> </a:t>
                </a:r>
                <a:r>
                  <a:rPr lang="fr-FR" sz="2200" dirty="0">
                    <a:latin typeface="Barlow Light" panose="020B0604020202020204" charset="0"/>
                  </a:rPr>
                  <a:t>calculer les nouveaux </a:t>
                </a:r>
                <a:r>
                  <a:rPr lang="fr-FR" sz="2200" dirty="0" err="1">
                    <a:latin typeface="Barlow Light" panose="020B0604020202020204" charset="0"/>
                  </a:rPr>
                  <a:t>centroids</a:t>
                </a:r>
                <a:r>
                  <a:rPr lang="fr-FR" sz="2200" dirty="0">
                    <a:latin typeface="Barlow Light" panose="020B0604020202020204" charset="0"/>
                  </a:rPr>
                  <a:t> des clusters obtenus.</a:t>
                </a: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Clusters obtenus: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C1={ID1, ID2}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C2={ID3, ID4, ID5, ID6, ID7} 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fr-FR" sz="2200" dirty="0">
                    <a:latin typeface="Barlow Light" panose="020B0604020202020204" charset="0"/>
                  </a:rPr>
                  <a:t>Nouveaux </a:t>
                </a:r>
                <a:r>
                  <a:rPr lang="fr-FR" sz="2200" dirty="0" err="1">
                    <a:latin typeface="Barlow Light" panose="020B0604020202020204" charset="0"/>
                  </a:rPr>
                  <a:t>centroids</a:t>
                </a:r>
                <a:r>
                  <a:rPr lang="fr-FR" sz="2200" dirty="0">
                    <a:latin typeface="Barlow Light" panose="020B0604020202020204" charset="0"/>
                  </a:rPr>
                  <a:t>: 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M1=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1+1,5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 = (1.25, 1.5)</a:t>
                </a:r>
              </a:p>
              <a:p>
                <a:pPr lvl="1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fr-FR" sz="2200" dirty="0">
                    <a:latin typeface="Barlow Light" panose="020B0604020202020204" charset="0"/>
                  </a:rPr>
                  <a:t>M2=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3+5+3,5+4,5+3,5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4+7+5+5+4,5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200" dirty="0">
                    <a:latin typeface="Barlow Light" panose="020B0604020202020204" charset="0"/>
                  </a:rPr>
                  <a:t>) = (3.9, 5.1)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  <a:p>
                <a:pPr lvl="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fr-FR" sz="2200" dirty="0">
                  <a:latin typeface="Barlow Light" panose="020B0604020202020204" charset="0"/>
                </a:endParaRPr>
              </a:p>
            </p:txBody>
          </p:sp>
        </mc:Choice>
        <mc:Fallback xmlns="">
          <p:sp>
            <p:nvSpPr>
              <p:cNvPr id="551" name="Google Shape;55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635646"/>
                <a:ext cx="7272808" cy="3507854"/>
              </a:xfrm>
              <a:prstGeom prst="rect">
                <a:avLst/>
              </a:prstGeom>
              <a:blipFill>
                <a:blip r:embed="rId3"/>
                <a:stretch>
                  <a:fillRect l="-1341" t="-2431" b="-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2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3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272808" cy="936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Etape 2: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Light" panose="020B0604020202020204" charset="0"/>
              </a:rPr>
              <a:t> </a:t>
            </a:r>
            <a:r>
              <a:rPr lang="fr-FR" sz="2200" dirty="0">
                <a:latin typeface="Barlow Light" panose="020B0604020202020204" charset="0"/>
              </a:rPr>
              <a:t>calculer la distance entre chaque nouveau </a:t>
            </a:r>
            <a:r>
              <a:rPr lang="fr-FR" sz="2200" dirty="0" err="1">
                <a:latin typeface="Barlow Light" panose="020B0604020202020204" charset="0"/>
              </a:rPr>
              <a:t>centroid</a:t>
            </a:r>
            <a:r>
              <a:rPr lang="fr-FR" sz="2200" dirty="0">
                <a:latin typeface="Barlow Light" panose="020B0604020202020204" charset="0"/>
              </a:rPr>
              <a:t> et instance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D9ED4F-EFC4-49D1-8738-6FFECC7D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29" y="2355726"/>
            <a:ext cx="6915150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6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Itération 3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403648" y="1851670"/>
            <a:ext cx="6840760" cy="3291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Aucun objet n’a changé de groupe.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Fin de l’algorithme.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>
                <a:latin typeface="Barlow Light" panose="020B0604020202020204" charset="0"/>
              </a:rPr>
              <a:t>Résultats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200" dirty="0">
                <a:latin typeface="Barlow Light" panose="020B0604020202020204" charset="0"/>
              </a:rPr>
              <a:t>Clusters obtenus: </a:t>
            </a:r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C1={ID1, ID2} </a:t>
            </a:r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fr-FR" sz="2200" dirty="0">
                <a:latin typeface="Barlow Light" panose="020B0604020202020204" charset="0"/>
              </a:rPr>
              <a:t>C2={ID3, ID4, ID5, ID6, ID7} 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2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97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200" b="1" dirty="0"/>
              <a:t>K-means: Exercice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318000"/>
            <a:ext cx="7511300" cy="3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Soit l'ensemble D des entiers suivants :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D= {2, 5, 8, 10, 11, 18, 20}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 veut répartir les données de D en trois (3) clusters, en utilisant l'algorithme </a:t>
            </a:r>
            <a:r>
              <a:rPr lang="fr-F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La distance d entre deux nombres a et b est calculé ainsi :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620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d(a , b) = |a - b| (la valeur absolue de a moins b) 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457200" algn="just">
              <a:lnSpc>
                <a:spcPct val="115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Appliquez </a:t>
            </a:r>
            <a:r>
              <a:rPr lang="fr-F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Kmeans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en choisissant comme centres initiaux des 3 clusters respectivement : 8, 10 et 11. Montrez toutes les étapes de calcul.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 indent="-457200" algn="just">
              <a:lnSpc>
                <a:spcPct val="115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Donnez le résultat final et précisez le nombre d'itérations qui ont été nécessaires.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fr-FR" sz="2000" dirty="0">
              <a:latin typeface="Barlow Light" panose="020B0604020202020204" charset="0"/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86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Apprentissage non-supervisé</a:t>
            </a:r>
            <a:endParaRPr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82274" y="1779662"/>
            <a:ext cx="6779452" cy="240415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Dans l’apprentissage non supervisé, l’apprentissage par la machine se fait de façon totalement autonome.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Des données sont alors communiquées à la machine sans lui fournir les exemples de résultats attendus en sortie.</a:t>
            </a:r>
            <a:endParaRPr lang="fr-FR" sz="2200" b="1" dirty="0">
              <a:solidFill>
                <a:schemeClr val="accent4"/>
              </a:solidFill>
            </a:endParaRP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5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/>
              <a:t>Apprentissage non-supervisé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6900618" cy="33483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En apprentissage non supervisé, les données sont représentées comme suit :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Chaque ligne représente un individu (une instance)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3709B2-D438-45C5-B368-AF215F7D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99742"/>
            <a:ext cx="3065314" cy="13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Clustering: Définition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599700"/>
            <a:ext cx="6900618" cy="3348314"/>
          </a:xfrm>
        </p:spPr>
        <p:txBody>
          <a:bodyPr/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Le clustering va </a:t>
            </a:r>
            <a:r>
              <a:rPr lang="fr-FR" sz="2200" b="1" dirty="0"/>
              <a:t>regrouper</a:t>
            </a:r>
            <a:r>
              <a:rPr lang="fr-FR" sz="2200" dirty="0"/>
              <a:t> en plusieurs familles (</a:t>
            </a:r>
            <a:r>
              <a:rPr lang="fr-FR" sz="2200" b="1" dirty="0"/>
              <a:t>clusters</a:t>
            </a:r>
            <a:r>
              <a:rPr lang="fr-FR" sz="2200" dirty="0"/>
              <a:t>) les individus/objets en fonction de leurs </a:t>
            </a:r>
            <a:r>
              <a:rPr lang="fr-FR" sz="2200" b="1" dirty="0"/>
              <a:t>caractéristiques</a:t>
            </a:r>
            <a:r>
              <a:rPr lang="fr-FR" sz="2200" dirty="0"/>
              <a:t>. 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fr-FR" sz="2200" dirty="0"/>
              <a:t>Les individus se trouvant dans un </a:t>
            </a:r>
            <a:r>
              <a:rPr lang="fr-FR" sz="2200" b="1" dirty="0"/>
              <a:t>même</a:t>
            </a:r>
            <a:r>
              <a:rPr lang="fr-FR" sz="2200" dirty="0"/>
              <a:t> cluster sont </a:t>
            </a:r>
            <a:r>
              <a:rPr lang="fr-FR" sz="2200" b="1" dirty="0"/>
              <a:t>similaires</a:t>
            </a:r>
            <a:r>
              <a:rPr lang="fr-FR" sz="2200" dirty="0"/>
              <a:t> et les données se trouvant dans un autre cluster ne le sont pas.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8A4-079E-4F5C-9754-5ACB0CFE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Clustering : domaines d’applications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FF35F-B31A-4A74-8D02-7090847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4" y="1923678"/>
            <a:ext cx="6900618" cy="3024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 err="1"/>
              <a:t>Text</a:t>
            </a:r>
            <a:r>
              <a:rPr lang="fr-FR" sz="2000" dirty="0"/>
              <a:t> </a:t>
            </a:r>
            <a:r>
              <a:rPr lang="fr-FR" sz="2000" dirty="0" err="1"/>
              <a:t>mining</a:t>
            </a:r>
            <a:r>
              <a:rPr lang="fr-FR" sz="2000" dirty="0"/>
              <a:t> : textes proches, dossiers automatiques.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Web </a:t>
            </a:r>
            <a:r>
              <a:rPr lang="fr-FR" sz="2000" dirty="0" err="1"/>
              <a:t>mining</a:t>
            </a:r>
            <a:r>
              <a:rPr lang="fr-FR" sz="2000" dirty="0"/>
              <a:t> : pages web proches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err="1"/>
              <a:t>BioInformatique</a:t>
            </a:r>
            <a:r>
              <a:rPr lang="fr-FR" sz="2000" dirty="0"/>
              <a:t> : gènes ressemblants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Marketing : segmentation de la clientèle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Web lot </a:t>
            </a:r>
            <a:r>
              <a:rPr lang="fr-FR" sz="2000" dirty="0" err="1"/>
              <a:t>analysis</a:t>
            </a:r>
            <a:r>
              <a:rPr lang="fr-FR" sz="2000" dirty="0"/>
              <a:t> : profils utilisateurs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i="1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CBCBB-2084-4CA6-A5D0-3B965D8A0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Clustering : les différentes méthodes</a:t>
            </a:r>
            <a:endParaRPr lang="en" sz="3200" b="1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971600" y="1635646"/>
            <a:ext cx="7532654" cy="33123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accent4"/>
                </a:solidFill>
                <a:latin typeface="Barlow Light" panose="020B0604020202020204" charset="0"/>
              </a:rPr>
              <a:t>Par partitionnement</a:t>
            </a:r>
            <a:r>
              <a:rPr lang="fr-FR" sz="2000" dirty="0">
                <a:latin typeface="Barlow Light" panose="020B0604020202020204" charset="0"/>
              </a:rPr>
              <a:t>: Deux classes sont toujours disjointes.</a:t>
            </a:r>
          </a:p>
          <a:p>
            <a:pPr marL="533400" lvl="1" indent="0">
              <a:buNone/>
            </a:pPr>
            <a:r>
              <a:rPr lang="fr-FR" sz="2000" b="1" dirty="0">
                <a:latin typeface="Barlow Light" panose="020B0604020202020204" charset="0"/>
              </a:rPr>
              <a:t>Principe</a:t>
            </a:r>
            <a:r>
              <a:rPr lang="fr-FR" sz="2000" dirty="0">
                <a:latin typeface="Barlow Light" panose="020B0604020202020204" charset="0"/>
              </a:rPr>
              <a:t> : partitionnement des objets et évaluation des partitions.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accent4"/>
                </a:solidFill>
                <a:latin typeface="Barlow Light" panose="020B0604020202020204" charset="0"/>
              </a:rPr>
              <a:t>Hiérarchiques</a:t>
            </a:r>
            <a:r>
              <a:rPr lang="fr-FR" sz="2000" b="1" u="sng" dirty="0">
                <a:latin typeface="Barlow Light" panose="020B0604020202020204" charset="0"/>
              </a:rPr>
              <a:t>:</a:t>
            </a:r>
            <a:r>
              <a:rPr lang="fr-FR" sz="2000" dirty="0">
                <a:latin typeface="Barlow Light" panose="020B0604020202020204" charset="0"/>
              </a:rPr>
              <a:t> Deux classes sont disjointes ou l’une contient l’autre. </a:t>
            </a:r>
          </a:p>
          <a:p>
            <a:pPr marL="533400" lvl="1" indent="0">
              <a:buNone/>
            </a:pPr>
            <a:r>
              <a:rPr lang="fr-FR" sz="2000" b="1" dirty="0">
                <a:latin typeface="Barlow Light" panose="020B0604020202020204" charset="0"/>
              </a:rPr>
              <a:t>Principe</a:t>
            </a:r>
            <a:r>
              <a:rPr lang="fr-FR" sz="2000" dirty="0">
                <a:latin typeface="Barlow Light" panose="020B0604020202020204" charset="0"/>
              </a:rPr>
              <a:t> : décomposition hiérarchique d’ensembles d’objets.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2000" b="1" u="sng" dirty="0">
                <a:solidFill>
                  <a:schemeClr val="accent4"/>
                </a:solidFill>
                <a:latin typeface="Barlow Light" panose="020B0604020202020204" charset="0"/>
              </a:rPr>
              <a:t>Par Densité:</a:t>
            </a:r>
            <a:r>
              <a:rPr lang="fr-FR" sz="2000" dirty="0">
                <a:latin typeface="Barlow Light" panose="020B0604020202020204" charset="0"/>
              </a:rPr>
              <a:t> Principe : se base sur une fonction de densité ou de connectivité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Clustering : par partitionnement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40BED6-EC39-482C-AC2F-2617B4B0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14450"/>
            <a:ext cx="5695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3200" b="1" dirty="0"/>
              <a:t>Clustering : hiérarchique</a:t>
            </a:r>
            <a:endParaRPr lang="en" sz="3200" b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44882D-21FF-41EA-BE3A-1093A1A5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18000"/>
            <a:ext cx="5832648" cy="38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2609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1219</Words>
  <Application>Microsoft Office PowerPoint</Application>
  <PresentationFormat>Affichage à l'écran (16:9)</PresentationFormat>
  <Paragraphs>215</Paragraphs>
  <Slides>29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Times New Roman</vt:lpstr>
      <vt:lpstr>Wingdings</vt:lpstr>
      <vt:lpstr>Barlow SemiBold</vt:lpstr>
      <vt:lpstr>Calibri</vt:lpstr>
      <vt:lpstr>Cambria Math</vt:lpstr>
      <vt:lpstr>Courier New</vt:lpstr>
      <vt:lpstr>Palatino Linotype</vt:lpstr>
      <vt:lpstr>Barlow Light</vt:lpstr>
      <vt:lpstr>Lodovico template</vt:lpstr>
      <vt:lpstr>K-Means</vt:lpstr>
      <vt:lpstr>Clustering: Définition</vt:lpstr>
      <vt:lpstr>Apprentissage non-supervisé</vt:lpstr>
      <vt:lpstr>Apprentissage non-supervisé</vt:lpstr>
      <vt:lpstr>Clustering: Définition</vt:lpstr>
      <vt:lpstr>Clustering : domaines d’applications</vt:lpstr>
      <vt:lpstr>Clustering : les différentes méthodes</vt:lpstr>
      <vt:lpstr>Clustering : par partitionnement</vt:lpstr>
      <vt:lpstr>Clustering : hiérarchique</vt:lpstr>
      <vt:lpstr>K-means: Définition</vt:lpstr>
      <vt:lpstr>K-means: Définition</vt:lpstr>
      <vt:lpstr>Notion de similarité</vt:lpstr>
      <vt:lpstr>Notion de similarité</vt:lpstr>
      <vt:lpstr>La distance euclidienne</vt:lpstr>
      <vt:lpstr>La distance Manhattan </vt:lpstr>
      <vt:lpstr>Choisir K : le nombre de clusters</vt:lpstr>
      <vt:lpstr>Choisir K : le nombre de clusters</vt:lpstr>
      <vt:lpstr>K-means: Algorithme</vt:lpstr>
      <vt:lpstr>K-means: Algorithme</vt:lpstr>
      <vt:lpstr>K-means: Exemple</vt:lpstr>
      <vt:lpstr>K-means: Itération 1</vt:lpstr>
      <vt:lpstr>K-means: Itération 1</vt:lpstr>
      <vt:lpstr>K-means: Itération 1</vt:lpstr>
      <vt:lpstr>K-means: Itération 2</vt:lpstr>
      <vt:lpstr>K-means: Itération 2</vt:lpstr>
      <vt:lpstr>K-means: Itération 3</vt:lpstr>
      <vt:lpstr>K-means: Itération 3</vt:lpstr>
      <vt:lpstr>K-means: Itération 3</vt:lpstr>
      <vt:lpstr>K-means: 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HP</dc:creator>
  <cp:lastModifiedBy>imane chlioui</cp:lastModifiedBy>
  <cp:revision>310</cp:revision>
  <dcterms:modified xsi:type="dcterms:W3CDTF">2023-01-04T08:41:48Z</dcterms:modified>
</cp:coreProperties>
</file>