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417" r:id="rId3"/>
    <p:sldId id="419" r:id="rId4"/>
    <p:sldId id="457" r:id="rId5"/>
    <p:sldId id="456" r:id="rId6"/>
    <p:sldId id="458" r:id="rId7"/>
    <p:sldId id="459" r:id="rId8"/>
    <p:sldId id="460" r:id="rId9"/>
    <p:sldId id="461" r:id="rId10"/>
    <p:sldId id="292" r:id="rId11"/>
    <p:sldId id="293" r:id="rId12"/>
    <p:sldId id="462" r:id="rId13"/>
    <p:sldId id="463" r:id="rId14"/>
    <p:sldId id="464" r:id="rId15"/>
    <p:sldId id="465" r:id="rId16"/>
    <p:sldId id="469" r:id="rId17"/>
    <p:sldId id="470" r:id="rId18"/>
    <p:sldId id="466" r:id="rId19"/>
    <p:sldId id="468" r:id="rId20"/>
    <p:sldId id="467" r:id="rId21"/>
    <p:sldId id="471" r:id="rId22"/>
    <p:sldId id="472" r:id="rId23"/>
    <p:sldId id="474" r:id="rId24"/>
    <p:sldId id="473" r:id="rId25"/>
    <p:sldId id="475" r:id="rId26"/>
  </p:sldIdLst>
  <p:sldSz cx="9144000" cy="5143500" type="screen16x9"/>
  <p:notesSz cx="6858000" cy="9144000"/>
  <p:embeddedFontLst>
    <p:embeddedFont>
      <p:font typeface="Barlow Light" panose="00000400000000000000" pitchFamily="2" charset="0"/>
      <p:regular r:id="rId28"/>
      <p:bold r:id="rId29"/>
      <p:italic r:id="rId30"/>
      <p:boldItalic r:id="rId31"/>
    </p:embeddedFont>
    <p:embeddedFont>
      <p:font typeface="Barlow SemiBold" panose="00000700000000000000" pitchFamily="2" charset="0"/>
      <p:regular r:id="rId32"/>
      <p:bold r:id="rId33"/>
      <p:italic r:id="rId34"/>
      <p:boldItalic r:id="rId35"/>
    </p:embeddedFont>
    <p:embeddedFont>
      <p:font typeface="Cambria Math" panose="02040503050406030204" pitchFamily="18" charset="0"/>
      <p:regular r:id="rId36"/>
    </p:embeddedFont>
    <p:embeddedFont>
      <p:font typeface="Palatino Linotype" panose="02040502050505030304" pitchFamily="18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AEECF4-432E-4D26-AA6D-92A1E89D1F9B}">
  <a:tblStyle styleId="{D7AEECF4-432E-4D26-AA6D-92A1E89D1F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Style moyen 3 - Accentuation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Style moyen 3 - 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Style léger 2 - Accentuation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2666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72939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00916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42548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84303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46570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5227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97873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63027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606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73553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86729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2677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0938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1821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0509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0043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0173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25" y="0"/>
            <a:ext cx="9144224" cy="5143512"/>
            <a:chOff x="-225" y="0"/>
            <a:chExt cx="9144224" cy="5143512"/>
          </a:xfrm>
        </p:grpSpPr>
        <p:sp>
          <p:nvSpPr>
            <p:cNvPr id="11" name="Google Shape;11;p2"/>
            <p:cNvSpPr/>
            <p:nvPr/>
          </p:nvSpPr>
          <p:spPr>
            <a:xfrm>
              <a:off x="0" y="0"/>
              <a:ext cx="61002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175" y="1541675"/>
              <a:ext cx="6870000" cy="206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8477595" y="4477088"/>
              <a:ext cx="666403" cy="666424"/>
              <a:chOff x="7996345" y="980275"/>
              <a:chExt cx="666403" cy="666424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042555" y="1541664"/>
              <a:ext cx="730045" cy="2060087"/>
              <a:chOff x="7022220" y="1541675"/>
              <a:chExt cx="666403" cy="1880499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7022220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224547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426873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022220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224547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426873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022220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7224547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7426873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7022220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7224547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426873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629199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629199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7629199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7629224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7022220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7224547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7426873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7022220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7224547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7426873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022220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7224547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7426873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7022220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7224547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7426873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7629199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7629199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7629199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7629224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7022220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7224547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7426873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7022220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7224547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7426873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7629199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7629224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2"/>
            <p:cNvGrpSpPr/>
            <p:nvPr/>
          </p:nvGrpSpPr>
          <p:grpSpPr>
            <a:xfrm>
              <a:off x="-225" y="2008293"/>
              <a:ext cx="301775" cy="1126923"/>
              <a:chOff x="-225" y="1987280"/>
              <a:chExt cx="318900" cy="1190873"/>
            </a:xfrm>
          </p:grpSpPr>
          <p:sp>
            <p:nvSpPr>
              <p:cNvPr id="72" name="Google Shape;72;p2"/>
              <p:cNvSpPr/>
              <p:nvPr/>
            </p:nvSpPr>
            <p:spPr>
              <a:xfrm>
                <a:off x="-175" y="1987280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175" y="2255817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-175" y="2524353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2"/>
            <p:cNvGrpSpPr/>
            <p:nvPr/>
          </p:nvGrpSpPr>
          <p:grpSpPr>
            <a:xfrm>
              <a:off x="8842175" y="668859"/>
              <a:ext cx="301822" cy="872807"/>
              <a:chOff x="-225" y="2255817"/>
              <a:chExt cx="318950" cy="922336"/>
            </a:xfrm>
          </p:grpSpPr>
          <p:sp>
            <p:nvSpPr>
              <p:cNvPr id="78" name="Google Shape;78;p2"/>
              <p:cNvSpPr/>
              <p:nvPr/>
            </p:nvSpPr>
            <p:spPr>
              <a:xfrm>
                <a:off x="-175" y="2255817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-175" y="25243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2"/>
            <p:cNvGrpSpPr/>
            <p:nvPr/>
          </p:nvGrpSpPr>
          <p:grpSpPr>
            <a:xfrm>
              <a:off x="5798375" y="4270684"/>
              <a:ext cx="301822" cy="872807"/>
              <a:chOff x="1611209" y="2255817"/>
              <a:chExt cx="318950" cy="922336"/>
            </a:xfrm>
          </p:grpSpPr>
          <p:sp>
            <p:nvSpPr>
              <p:cNvPr id="83" name="Google Shape;83;p2"/>
              <p:cNvSpPr/>
              <p:nvPr/>
            </p:nvSpPr>
            <p:spPr>
              <a:xfrm>
                <a:off x="1611259" y="2255817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1611259" y="25243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1611209" y="2792878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611209" y="30614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2"/>
            <p:cNvGrpSpPr/>
            <p:nvPr/>
          </p:nvGrpSpPr>
          <p:grpSpPr>
            <a:xfrm>
              <a:off x="685795" y="0"/>
              <a:ext cx="666403" cy="666424"/>
              <a:chOff x="7996345" y="980275"/>
              <a:chExt cx="666403" cy="666424"/>
            </a:xfrm>
          </p:grpSpPr>
          <p:sp>
            <p:nvSpPr>
              <p:cNvPr id="88" name="Google Shape;88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4" name="Google Shape;104;p2"/>
          <p:cNvSpPr txBox="1">
            <a:spLocks noGrp="1"/>
          </p:cNvSpPr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5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258" name="Google Shape;258;p5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5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262" name="Google Shape;262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5" name="Google Shape;265;p5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266" name="Google Shape;266;p5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5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5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5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5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5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5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5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5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2" name="Google Shape;282;p5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283" name="Google Shape;283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6" name="Google Shape;286;p5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5"/>
          <p:cNvSpPr txBox="1">
            <a:spLocks noGrp="1"/>
          </p:cNvSpPr>
          <p:nvPr>
            <p:ph type="body" idx="1"/>
          </p:nvPr>
        </p:nvSpPr>
        <p:spPr>
          <a:xfrm>
            <a:off x="1199775" y="1599700"/>
            <a:ext cx="6650700" cy="28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288" name="Google Shape;288;p5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14800" y="1599700"/>
            <a:ext cx="7189500" cy="28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adi.ilham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rmint.fr/apprentissage-supervise-machine-learn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3"/>
          <p:cNvSpPr txBox="1">
            <a:spLocks noGrp="1"/>
          </p:cNvSpPr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K-nearest neighbors</a:t>
            </a:r>
            <a:endParaRPr dirty="0"/>
          </a:p>
        </p:txBody>
      </p:sp>
      <p:sp>
        <p:nvSpPr>
          <p:cNvPr id="3" name="Google Shape;516;p13"/>
          <p:cNvSpPr txBox="1">
            <a:spLocks/>
          </p:cNvSpPr>
          <p:nvPr/>
        </p:nvSpPr>
        <p:spPr>
          <a:xfrm>
            <a:off x="107504" y="4587974"/>
            <a:ext cx="5740200" cy="555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SemiBold"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Barlow SemiBold"/>
                <a:ea typeface="Barlow SemiBold"/>
                <a:cs typeface="Barlow SemiBold"/>
                <a:sym typeface="Barlow SemiBold"/>
              </a:rPr>
              <a:t>Dr. IMANE CHLIOUI			2020/2021</a:t>
            </a:r>
          </a:p>
          <a:p>
            <a:pPr lvl="0" algn="ctr">
              <a:lnSpc>
                <a:spcPct val="90000"/>
              </a:lnSpc>
              <a:buClr>
                <a:schemeClr val="lt1"/>
              </a:buClr>
              <a:buSzPts val="4800"/>
            </a:pPr>
            <a:r>
              <a:rPr lang="fr-FR" sz="1800" dirty="0">
                <a:solidFill>
                  <a:schemeClr val="bg2">
                    <a:lumMod val="50000"/>
                  </a:schemeClr>
                </a:solidFill>
                <a:latin typeface="Barlow SemiBold"/>
                <a:ea typeface="Barlow SemiBold"/>
                <a:cs typeface="Barlow SemiBold"/>
                <a:sym typeface="Barlow SemiBold"/>
                <a:hlinkClick r:id="rId3"/>
              </a:rPr>
              <a:t>imanechlioui@gmail.com</a:t>
            </a:r>
            <a:endParaRPr lang="fr-FR" sz="1800" dirty="0">
              <a:solidFill>
                <a:schemeClr val="bg2">
                  <a:lumMod val="50000"/>
                </a:schemeClr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SemiBold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fr-FR" sz="3200" b="1" dirty="0"/>
              <a:t>Calcul de similarité </a:t>
            </a:r>
            <a:endParaRPr lang="en" sz="3200" b="1" dirty="0"/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971600" y="1419622"/>
            <a:ext cx="7532654" cy="38756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fr-FR" sz="2200" dirty="0">
                <a:latin typeface="Barlow Light" panose="020B0604020202020204" charset="0"/>
              </a:rPr>
              <a:t>K-NN a besoin d’une fonction de calcul de distance entre deux observations. 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fr-FR" sz="2200" dirty="0">
                <a:latin typeface="Barlow Light" panose="020B0604020202020204" charset="0"/>
              </a:rPr>
              <a:t>Plus deux points sont proches l’un de l’autre, plus ils sont similaires et vice versa.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fr-FR" sz="2200" dirty="0">
                <a:latin typeface="Barlow Light" panose="020B0604020202020204" charset="0"/>
              </a:rPr>
              <a:t>Il existe plusieurs fonctions de calcul de distance: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200" dirty="0">
                <a:latin typeface="Barlow Light" panose="020B0604020202020204" charset="0"/>
              </a:rPr>
              <a:t>La distance euclidienne,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200" dirty="0">
                <a:latin typeface="Barlow Light" panose="020B0604020202020204" charset="0"/>
              </a:rPr>
              <a:t>La distance de Manhattan,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200" dirty="0">
                <a:latin typeface="Barlow Light" panose="020B0604020202020204" charset="0"/>
              </a:rPr>
              <a:t>La distance de Minkowski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200" dirty="0">
                <a:latin typeface="Barlow Light" panose="020B0604020202020204" charset="0"/>
              </a:rPr>
              <a:t>La distance de </a:t>
            </a:r>
            <a:r>
              <a:rPr lang="fr-FR" sz="2200" dirty="0" err="1">
                <a:latin typeface="Barlow Light" panose="020B0604020202020204" charset="0"/>
              </a:rPr>
              <a:t>Hamming</a:t>
            </a:r>
            <a:endParaRPr lang="fr-FR" sz="2200" dirty="0">
              <a:latin typeface="Barlow Light" panose="020B0604020202020204" charset="0"/>
            </a:endParaRPr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fr-FR" sz="3200" b="1" dirty="0"/>
              <a:t>Calcul de similarité </a:t>
            </a:r>
            <a:endParaRPr lang="en" sz="3200" b="1" dirty="0"/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971600" y="1635646"/>
            <a:ext cx="7532654" cy="32918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fr-FR" sz="2000" dirty="0"/>
              <a:t>La fonction de distance est choisie en fonction des types de données manipulés.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fr-FR" sz="2000" dirty="0"/>
              <a:t>La distance commune pour des variables </a:t>
            </a:r>
            <a:r>
              <a:rPr lang="fr-FR" sz="2000" b="1" dirty="0"/>
              <a:t>continues</a:t>
            </a:r>
            <a:r>
              <a:rPr lang="fr-FR" sz="2000" dirty="0"/>
              <a:t> est la </a:t>
            </a:r>
            <a:r>
              <a:rPr lang="fr-FR" sz="2000" b="1" dirty="0"/>
              <a:t>distance euclidienne</a:t>
            </a:r>
            <a:r>
              <a:rPr lang="fr-FR" sz="2000" dirty="0"/>
              <a:t>. 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fr-FR" sz="2000" dirty="0"/>
              <a:t>Pour des variables </a:t>
            </a:r>
            <a:r>
              <a:rPr lang="fr-FR" sz="2000" b="1" dirty="0"/>
              <a:t>discrètes</a:t>
            </a:r>
            <a:r>
              <a:rPr lang="fr-FR" sz="2000" dirty="0"/>
              <a:t>, comme en classification de texte, une autre distance peut être utilisée, telle que la </a:t>
            </a:r>
            <a:r>
              <a:rPr lang="fr-FR" sz="2000" b="1" dirty="0"/>
              <a:t>distance de </a:t>
            </a:r>
            <a:r>
              <a:rPr lang="fr-FR" sz="2000" b="1" dirty="0" err="1"/>
              <a:t>Hamming</a:t>
            </a:r>
            <a:r>
              <a:rPr lang="fr-FR" sz="2000" dirty="0"/>
              <a:t>.</a:t>
            </a:r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fr-FR" sz="3200" b="1" dirty="0"/>
              <a:t>La distance euclidienne</a:t>
            </a:r>
            <a:endParaRPr lang="e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1" name="Google Shape;551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71600" y="1635646"/>
                <a:ext cx="7532654" cy="329183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lvl="0">
                  <a:buFont typeface="Wingdings" panose="05000000000000000000" pitchFamily="2" charset="2"/>
                  <a:buChar char="§"/>
                </a:pPr>
                <a:r>
                  <a:rPr lang="fr-FR" sz="2000" dirty="0"/>
                  <a:t>Distance qui calcule la racine carrée de la somme des différences carrées entre les coordonnées de deux points</a:t>
                </a:r>
              </a:p>
              <a:p>
                <a:pPr marL="7620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sSub>
                                    <m:sSubPr>
                                      <m:ctrlP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fr-FR" sz="2000" dirty="0"/>
              </a:p>
              <a:p>
                <a:pPr lvl="0">
                  <a:buFont typeface="Wingdings" panose="05000000000000000000" pitchFamily="2" charset="2"/>
                  <a:buChar char="§"/>
                </a:pPr>
                <a:endParaRPr lang="fr-FR" sz="2000" dirty="0"/>
              </a:p>
              <a:p>
                <a:pPr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fr-FR" sz="2000" b="1" dirty="0"/>
                  <a:t>Exemple</a:t>
                </a:r>
                <a:r>
                  <a:rPr lang="fr-FR" sz="2000" dirty="0"/>
                  <a:t>: 	X={-2, 2},     Y ={2, 5}</a:t>
                </a:r>
              </a:p>
              <a:p>
                <a:pPr marL="7620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(2−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fr-F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16+9</m:t>
                          </m:r>
                        </m:e>
                      </m:rad>
                      <m:r>
                        <a:rPr lang="fr-F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fr-FR" sz="2000" dirty="0"/>
              </a:p>
              <a:p>
                <a:pPr marL="76200" lvl="0" indent="0">
                  <a:buNone/>
                </a:pPr>
                <a:endParaRPr lang="fr-FR" sz="2000" dirty="0"/>
              </a:p>
            </p:txBody>
          </p:sp>
        </mc:Choice>
        <mc:Fallback xmlns="">
          <p:sp>
            <p:nvSpPr>
              <p:cNvPr id="551" name="Google Shape;551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71600" y="1635646"/>
                <a:ext cx="7532654" cy="3291830"/>
              </a:xfrm>
              <a:prstGeom prst="rect">
                <a:avLst/>
              </a:prstGeom>
              <a:blipFill>
                <a:blip r:embed="rId3"/>
                <a:stretch>
                  <a:fillRect l="-1214" t="-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427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fr-FR" sz="3200" b="1" dirty="0"/>
              <a:t>La distance Manhattan </a:t>
            </a:r>
            <a:endParaRPr lang="e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1" name="Google Shape;551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71600" y="1635646"/>
                <a:ext cx="7532654" cy="329183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lvl="0">
                  <a:buFont typeface="Wingdings" panose="05000000000000000000" pitchFamily="2" charset="2"/>
                  <a:buChar char="§"/>
                </a:pPr>
                <a:r>
                  <a:rPr lang="fr-FR" sz="2000" dirty="0"/>
                  <a:t>la distance de Manhattan: calcule la somme des valeurs absolues des différences entre les coordonnées de deux points :</a:t>
                </a:r>
              </a:p>
              <a:p>
                <a:pPr marL="7620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fr-FR" sz="2000" dirty="0"/>
              </a:p>
              <a:p>
                <a:pPr marL="76200" lvl="0" indent="0">
                  <a:buNone/>
                </a:pPr>
                <a:endParaRPr lang="fr-FR" sz="200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fr-FR" sz="2000" b="1" dirty="0"/>
                  <a:t>Exemple</a:t>
                </a:r>
                <a:r>
                  <a:rPr lang="fr-FR" sz="2000" dirty="0"/>
                  <a:t>: 	X={1, 2},     Y ={2, 5}</a:t>
                </a:r>
              </a:p>
              <a:p>
                <a:pPr marL="76200" indent="0">
                  <a:buNone/>
                </a:pPr>
                <a:r>
                  <a:rPr lang="fr-FR" sz="20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fr-FR" sz="2000" dirty="0"/>
                  <a:t> +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fr-FR" sz="2000" dirty="0"/>
                  <a:t>+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3=4</m:t>
                    </m:r>
                  </m:oMath>
                </a14:m>
                <a:endParaRPr lang="fr-FR" sz="2000" dirty="0"/>
              </a:p>
              <a:p>
                <a:pPr lvl="0">
                  <a:buFont typeface="Wingdings" panose="05000000000000000000" pitchFamily="2" charset="2"/>
                  <a:buChar char="§"/>
                </a:pPr>
                <a:endParaRPr lang="fr-FR" sz="2000" dirty="0"/>
              </a:p>
              <a:p>
                <a:pPr marL="76200" lvl="0" indent="0">
                  <a:buNone/>
                </a:pPr>
                <a:endParaRPr lang="fr-FR" sz="2000" dirty="0"/>
              </a:p>
              <a:p>
                <a:pPr marL="76200" lvl="0" indent="0">
                  <a:buNone/>
                </a:pPr>
                <a:endParaRPr lang="fr-FR" sz="2000" dirty="0"/>
              </a:p>
            </p:txBody>
          </p:sp>
        </mc:Choice>
        <mc:Fallback xmlns="">
          <p:sp>
            <p:nvSpPr>
              <p:cNvPr id="551" name="Google Shape;551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71600" y="1635646"/>
                <a:ext cx="7532654" cy="3291830"/>
              </a:xfrm>
              <a:prstGeom prst="rect">
                <a:avLst/>
              </a:prstGeom>
              <a:blipFill>
                <a:blip r:embed="rId3"/>
                <a:stretch>
                  <a:fillRect l="-1214" t="-556" r="-153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1041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fr-FR" sz="3200" b="1" dirty="0"/>
              <a:t>Distance </a:t>
            </a:r>
            <a:r>
              <a:rPr lang="fr-FR" sz="3200" b="1" dirty="0" err="1"/>
              <a:t>Hamming</a:t>
            </a:r>
            <a:endParaRPr lang="e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1" name="Google Shape;551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71600" y="1635646"/>
                <a:ext cx="7532654" cy="329183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lvl="0">
                  <a:buFont typeface="Wingdings" panose="05000000000000000000" pitchFamily="2" charset="2"/>
                  <a:buChar char="§"/>
                </a:pPr>
                <a:r>
                  <a:rPr lang="fr-FR" sz="2000" dirty="0"/>
                  <a:t>La distance entre deux points données est la différence maximale entre leurs coordonnées sur une dimension.</a:t>
                </a:r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fr-FR" sz="2000" dirty="0"/>
              </a:p>
              <a:p>
                <a:pPr lvl="0">
                  <a:buFont typeface="Wingdings" panose="05000000000000000000" pitchFamily="2" charset="2"/>
                  <a:buChar char="§"/>
                </a:pPr>
                <a:endParaRPr lang="fr-FR" sz="2000" dirty="0"/>
              </a:p>
              <a:p>
                <a:pPr lvl="0">
                  <a:buFont typeface="Wingdings" panose="05000000000000000000" pitchFamily="2" charset="2"/>
                  <a:buChar char="§"/>
                </a:pPr>
                <a:r>
                  <a:rPr lang="fr-FR" sz="2000" dirty="0"/>
                  <a:t>Avec: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 ⇒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sz="2000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 ⇒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fr-FR" sz="2000" dirty="0"/>
              </a:p>
              <a:p>
                <a:pPr lvl="0">
                  <a:buFont typeface="Wingdings" panose="05000000000000000000" pitchFamily="2" charset="2"/>
                  <a:buChar char="§"/>
                </a:pPr>
                <a:endParaRPr lang="fr-FR" sz="2000" dirty="0"/>
              </a:p>
            </p:txBody>
          </p:sp>
        </mc:Choice>
        <mc:Fallback xmlns="">
          <p:sp>
            <p:nvSpPr>
              <p:cNvPr id="551" name="Google Shape;551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71600" y="1635646"/>
                <a:ext cx="7532654" cy="3291830"/>
              </a:xfrm>
              <a:prstGeom prst="rect">
                <a:avLst/>
              </a:prstGeom>
              <a:blipFill>
                <a:blip r:embed="rId3"/>
                <a:stretch>
                  <a:fillRect l="-1214" t="-556" b="-7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8424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fr-FR" sz="3200" b="1" dirty="0"/>
              <a:t>Comment choisir la valeur K ?</a:t>
            </a:r>
            <a:endParaRPr lang="en" sz="3200" b="1" dirty="0"/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971600" y="1635646"/>
            <a:ext cx="7532654" cy="345638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fr-FR" sz="2000" dirty="0"/>
              <a:t>Le choix de la valeur </a:t>
            </a:r>
            <a:r>
              <a:rPr lang="fr-FR" sz="2000" b="1" i="1" dirty="0">
                <a:solidFill>
                  <a:schemeClr val="accent4"/>
                </a:solidFill>
                <a:latin typeface="Palatino Linotype" panose="02040502050505030304" pitchFamily="18" charset="0"/>
              </a:rPr>
              <a:t>K</a:t>
            </a:r>
            <a:r>
              <a:rPr lang="fr-FR" sz="2000" dirty="0"/>
              <a:t> varie en fonction du jeu de données. 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fr-FR" sz="2000" b="1" i="1" u="sng" dirty="0"/>
              <a:t>Règle générale:</a:t>
            </a:r>
            <a:r>
              <a:rPr lang="fr-FR" sz="2000" i="1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dirty="0"/>
              <a:t>moins on utilisera de voisins (</a:t>
            </a:r>
            <a:r>
              <a:rPr lang="fr-FR" sz="2000" b="1" i="1" dirty="0">
                <a:solidFill>
                  <a:schemeClr val="accent4"/>
                </a:solidFill>
                <a:latin typeface="Palatino Linotype" panose="02040502050505030304" pitchFamily="18" charset="0"/>
              </a:rPr>
              <a:t>K</a:t>
            </a:r>
            <a:r>
              <a:rPr lang="fr-FR" sz="2000" dirty="0"/>
              <a:t> petit) plus on sera sujette au sous apprentissage (</a:t>
            </a:r>
            <a:r>
              <a:rPr lang="fr-FR" sz="2000" i="1" u="sng" dirty="0" err="1"/>
              <a:t>underfitting</a:t>
            </a:r>
            <a:r>
              <a:rPr lang="fr-FR" sz="2000" dirty="0"/>
              <a:t>).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dirty="0"/>
              <a:t>Plus on utilise de voisins (</a:t>
            </a:r>
            <a:r>
              <a:rPr lang="fr-FR" sz="2000" b="1" i="1" dirty="0">
                <a:solidFill>
                  <a:schemeClr val="accent4"/>
                </a:solidFill>
                <a:latin typeface="Palatino Linotype" panose="02040502050505030304" pitchFamily="18" charset="0"/>
              </a:rPr>
              <a:t>K </a:t>
            </a:r>
            <a:r>
              <a:rPr lang="fr-FR" sz="2000" dirty="0"/>
              <a:t>grand), plus sera fiable dans notre prédiction. 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fr-FR" sz="2000" dirty="0"/>
              <a:t>si </a:t>
            </a:r>
            <a:r>
              <a:rPr lang="fr-FR" sz="2000" b="1" i="1" dirty="0">
                <a:solidFill>
                  <a:schemeClr val="accent4"/>
                </a:solidFill>
                <a:latin typeface="Palatino Linotype" panose="02040502050505030304" pitchFamily="18" charset="0"/>
              </a:rPr>
              <a:t>K=N </a:t>
            </a:r>
            <a:r>
              <a:rPr lang="fr-FR" sz="2000" dirty="0"/>
              <a:t>et </a:t>
            </a:r>
            <a:r>
              <a:rPr lang="fr-FR" sz="2000" b="1" i="1" dirty="0">
                <a:solidFill>
                  <a:schemeClr val="accent4"/>
                </a:solidFill>
                <a:latin typeface="Palatino Linotype" panose="02040502050505030304" pitchFamily="18" charset="0"/>
              </a:rPr>
              <a:t>N</a:t>
            </a:r>
            <a:r>
              <a:rPr lang="fr-FR" sz="2000" dirty="0"/>
              <a:t> étant le nombre d’observations, on risque d’avoir du </a:t>
            </a:r>
            <a:r>
              <a:rPr lang="fr-FR" sz="2000" i="1" u="sng" dirty="0" err="1"/>
              <a:t>overfitting</a:t>
            </a:r>
            <a:r>
              <a:rPr lang="fr-FR" sz="2000" dirty="0"/>
              <a:t>, </a:t>
            </a:r>
            <a:r>
              <a:rPr lang="fr-FR" sz="2000" dirty="0" err="1"/>
              <a:t>ie</a:t>
            </a:r>
            <a:r>
              <a:rPr lang="fr-FR" sz="2000" dirty="0"/>
              <a:t>. mauvaise généralisation sur des observations qu’il n’a pas encore vu.</a:t>
            </a:r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8314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fr-FR" sz="3200" b="1" dirty="0"/>
              <a:t>Comment choisir la valeur K ? </a:t>
            </a:r>
            <a:endParaRPr lang="en" sz="3200" b="1" dirty="0"/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D77CA64-8020-4307-9BDD-31B46FCBF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820" y="2211709"/>
            <a:ext cx="7052588" cy="2443949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947BB8D-DEE0-4187-AEA4-C0FE3A618F4C}"/>
              </a:ext>
            </a:extLst>
          </p:cNvPr>
          <p:cNvSpPr txBox="1"/>
          <p:nvPr/>
        </p:nvSpPr>
        <p:spPr>
          <a:xfrm>
            <a:off x="1475656" y="1851670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Barlow Light" panose="020B0604020202020204" charset="0"/>
              </a:rPr>
              <a:t>Les données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4E90453-13D6-4D4A-8AED-9367319259B1}"/>
              </a:ext>
            </a:extLst>
          </p:cNvPr>
          <p:cNvSpPr txBox="1"/>
          <p:nvPr/>
        </p:nvSpPr>
        <p:spPr>
          <a:xfrm>
            <a:off x="3995936" y="1851670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Barlow Light" panose="020B0604020202020204" charset="0"/>
              </a:rPr>
              <a:t>N-NN Classifier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D466D1A-181B-4644-A98B-A9919E51B07D}"/>
              </a:ext>
            </a:extLst>
          </p:cNvPr>
          <p:cNvSpPr txBox="1"/>
          <p:nvPr/>
        </p:nvSpPr>
        <p:spPr>
          <a:xfrm>
            <a:off x="6300192" y="1851670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Barlow Light" panose="020B0604020202020204" charset="0"/>
              </a:rPr>
              <a:t>5-NN Classifier</a:t>
            </a:r>
          </a:p>
        </p:txBody>
      </p:sp>
    </p:spTree>
    <p:extLst>
      <p:ext uri="{BB962C8B-B14F-4D97-AF65-F5344CB8AC3E}">
        <p14:creationId xmlns:p14="http://schemas.microsoft.com/office/powerpoint/2010/main" val="152229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fr-FR" sz="3200" b="1" dirty="0"/>
              <a:t>Comment choisir la valeur K ?</a:t>
            </a:r>
            <a:endParaRPr lang="en" sz="3200" b="1" dirty="0"/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971600" y="1635646"/>
            <a:ext cx="7532654" cy="345638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fr-FR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Pour 5-NN:</a:t>
            </a:r>
            <a:r>
              <a:rPr lang="fr-FR" sz="2000" dirty="0"/>
              <a:t> les limites entre chaque région sont assez lisses et régulières.  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fr-FR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Pour N-NN:</a:t>
            </a:r>
            <a:r>
              <a:rPr lang="fr-FR" sz="2000" dirty="0"/>
              <a:t> les limites sont irrégulières, car l’algorithme tente de faire rentrer tous les points bleus dans les régions bleues, les rouges avec les rouges etc… c’est un cas d’</a:t>
            </a:r>
            <a:r>
              <a:rPr lang="fr-FR" sz="2000" b="1" dirty="0" err="1"/>
              <a:t>overfitting</a:t>
            </a:r>
            <a:endParaRPr lang="fr-FR" sz="2000" b="1" dirty="0"/>
          </a:p>
          <a:p>
            <a:pPr lvl="0">
              <a:buFont typeface="Wingdings" panose="05000000000000000000" pitchFamily="2" charset="2"/>
              <a:buChar char="§"/>
            </a:pPr>
            <a:endParaRPr lang="fr-FR" sz="2000" dirty="0"/>
          </a:p>
          <a:p>
            <a:pPr marL="76200" lvl="0" indent="0">
              <a:buNone/>
            </a:pPr>
            <a:r>
              <a:rPr lang="fr-FR" sz="2000" b="1" dirty="0">
                <a:solidFill>
                  <a:schemeClr val="accent4"/>
                </a:solidFill>
                <a:sym typeface="Wingdings" panose="05000000000000000000" pitchFamily="2" charset="2"/>
              </a:rPr>
              <a:t> </a:t>
            </a:r>
            <a:r>
              <a:rPr lang="fr-FR" sz="2000" dirty="0"/>
              <a:t>Préférer le 5-NN classifier sur le NN-Classifier. Car le 5-NN classifier se généralise mieux que son opposant.</a:t>
            </a:r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9494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fr-FR" sz="3200" b="1" dirty="0"/>
              <a:t>Exemple: classification</a:t>
            </a:r>
            <a:endParaRPr lang="en" sz="3200" b="1" dirty="0"/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866A773-FB67-40ED-BD94-96DA3142B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638861"/>
            <a:ext cx="2816487" cy="285093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332C910-FF8B-41DC-9AFB-82C7EE6030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1753570"/>
            <a:ext cx="4043080" cy="230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067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fr-FR" sz="3200" b="1" dirty="0"/>
              <a:t>Exemple: classification</a:t>
            </a:r>
            <a:endParaRPr lang="en" sz="3200" b="1" dirty="0"/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1259632" y="1635646"/>
            <a:ext cx="7244622" cy="32918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fr-FR" sz="2000" dirty="0"/>
              <a:t>Classer la nouvelle observation ayant les valeurs:</a:t>
            </a:r>
          </a:p>
          <a:p>
            <a:pPr marL="76200" lvl="0" indent="0">
              <a:buNone/>
            </a:pPr>
            <a:r>
              <a:rPr lang="fr-FR" sz="2000" dirty="0"/>
              <a:t>	(Cigarette=3 </a:t>
            </a:r>
            <a:r>
              <a:rPr lang="fr-FR" sz="2000"/>
              <a:t>, Poids=</a:t>
            </a:r>
            <a:r>
              <a:rPr lang="fr-FR" sz="2000" dirty="0"/>
              <a:t>70)</a:t>
            </a:r>
          </a:p>
          <a:p>
            <a:pPr marL="76200" lvl="0" indent="0">
              <a:buNone/>
            </a:pPr>
            <a:endParaRPr lang="fr-FR" sz="2000" dirty="0"/>
          </a:p>
          <a:p>
            <a:pPr lvl="0">
              <a:buFont typeface="Wingdings" panose="05000000000000000000" pitchFamily="2" charset="2"/>
              <a:buChar char="§"/>
            </a:pPr>
            <a:r>
              <a:rPr lang="fr-FR" sz="2000" dirty="0"/>
              <a:t>Utiliser la distance euclidienne pour mesurer la distance avec chaque jeu de données.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fr-FR" sz="2000" dirty="0"/>
              <a:t>Considérer la valeur: k=1.</a:t>
            </a:r>
          </a:p>
          <a:p>
            <a:pPr lvl="0">
              <a:buFont typeface="Wingdings" panose="05000000000000000000" pitchFamily="2" charset="2"/>
              <a:buChar char="§"/>
            </a:pPr>
            <a:endParaRPr lang="fr-FR" sz="2000" dirty="0"/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3552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/>
              <a:t>K-NN: Définition</a:t>
            </a:r>
            <a:endParaRPr sz="3200" b="1" dirty="0"/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1043608" y="1707654"/>
            <a:ext cx="7380000" cy="295200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spcBef>
                <a:spcPts val="1200"/>
              </a:spcBef>
              <a:buNone/>
            </a:pPr>
            <a:r>
              <a:rPr lang="fr-FR" dirty="0"/>
              <a:t>K-NN (K-</a:t>
            </a:r>
            <a:r>
              <a:rPr lang="fr-FR" dirty="0" err="1"/>
              <a:t>nearest</a:t>
            </a:r>
            <a:r>
              <a:rPr lang="fr-FR" dirty="0"/>
              <a:t> </a:t>
            </a:r>
            <a:r>
              <a:rPr lang="fr-FR" dirty="0" err="1"/>
              <a:t>neighbors</a:t>
            </a:r>
            <a:r>
              <a:rPr lang="fr-FR" dirty="0"/>
              <a:t>) est une méthode d’</a:t>
            </a:r>
            <a:r>
              <a:rPr lang="fr-FR" dirty="0">
                <a:hlinkClick r:id="rId3"/>
              </a:rPr>
              <a:t>apprentissage supervisé</a:t>
            </a:r>
            <a:r>
              <a:rPr lang="fr-FR" dirty="0"/>
              <a:t>. Il peut être utilisé aussi bien pour la </a:t>
            </a:r>
            <a:r>
              <a:rPr lang="fr-FR" b="1" dirty="0"/>
              <a:t>régression</a:t>
            </a:r>
            <a:r>
              <a:rPr lang="fr-FR" dirty="0"/>
              <a:t> que pour la </a:t>
            </a:r>
            <a:r>
              <a:rPr lang="fr-FR" b="1" dirty="0"/>
              <a:t>classification</a:t>
            </a:r>
            <a:r>
              <a:rPr lang="fr-FR" dirty="0"/>
              <a:t>. Son fonctionnement peut être assimilé à l’analogie suivante: </a:t>
            </a:r>
          </a:p>
          <a:p>
            <a:pPr lv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-FR" i="1" dirty="0"/>
              <a:t>“</a:t>
            </a:r>
            <a:r>
              <a:rPr lang="fr-FR" b="1" i="1" dirty="0">
                <a:latin typeface="Palatino Linotype" panose="02040502050505030304" pitchFamily="18" charset="0"/>
              </a:rPr>
              <a:t>Dis moi qui sont tes voisins, je te dirais qui tu es!</a:t>
            </a:r>
            <a:r>
              <a:rPr lang="fr-FR" i="1" dirty="0"/>
              <a:t>”</a:t>
            </a:r>
            <a:r>
              <a:rPr lang="fr-FR" dirty="0"/>
              <a:t>.</a:t>
            </a:r>
            <a:endParaRPr sz="2800" dirty="0">
              <a:latin typeface="Barlow Light" panose="020B0604020202020204" charset="0"/>
            </a:endParaRPr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9595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fr-FR" sz="3200" b="1" dirty="0"/>
              <a:t>Exemple: classification</a:t>
            </a:r>
            <a:endParaRPr lang="en" sz="3200" b="1" dirty="0"/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4270124-4E5F-4F5E-9B93-DE9E2F1FF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811009"/>
            <a:ext cx="7178038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423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fr-FR" sz="3200" b="1" dirty="0"/>
              <a:t>Exemple: régression </a:t>
            </a:r>
            <a:endParaRPr lang="en" sz="3200" b="1" dirty="0"/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6DDADEE-7A34-4EF5-8C74-C9710611F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749524"/>
            <a:ext cx="3124200" cy="2838450"/>
          </a:xfrm>
          <a:prstGeom prst="rect">
            <a:avLst/>
          </a:prstGeom>
        </p:spPr>
      </p:pic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77C9B426-AFDA-4DA9-93AD-F49D7CDF9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16578"/>
              </p:ext>
            </p:extLst>
          </p:nvPr>
        </p:nvGraphicFramePr>
        <p:xfrm>
          <a:off x="4499992" y="1362422"/>
          <a:ext cx="3984105" cy="3657600"/>
        </p:xfrm>
        <a:graphic>
          <a:graphicData uri="http://schemas.openxmlformats.org/drawingml/2006/table">
            <a:tbl>
              <a:tblPr firstRow="1" bandRow="1">
                <a:tableStyleId>{D7AEECF4-432E-4D26-AA6D-92A1E89D1F9B}</a:tableStyleId>
              </a:tblPr>
              <a:tblGrid>
                <a:gridCol w="746117">
                  <a:extLst>
                    <a:ext uri="{9D8B030D-6E8A-4147-A177-3AD203B41FA5}">
                      <a16:colId xmlns:a16="http://schemas.microsoft.com/office/drawing/2014/main" val="176035936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579500719"/>
                    </a:ext>
                  </a:extLst>
                </a:gridCol>
                <a:gridCol w="2013852">
                  <a:extLst>
                    <a:ext uri="{9D8B030D-6E8A-4147-A177-3AD203B41FA5}">
                      <a16:colId xmlns:a16="http://schemas.microsoft.com/office/drawing/2014/main" val="1886421478"/>
                    </a:ext>
                  </a:extLst>
                </a:gridCol>
              </a:tblGrid>
              <a:tr h="180769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latin typeface="Barlow Light" panose="020B0604020202020204" charset="0"/>
                        </a:rPr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latin typeface="Barlow Light" panose="020B0604020202020204" charset="0"/>
                        </a:rPr>
                        <a:t>Loan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latin typeface="Barlow Light" panose="020B0604020202020204" charset="0"/>
                        </a:rPr>
                        <a:t>House Price Index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7034788"/>
                  </a:ext>
                </a:extLst>
              </a:tr>
              <a:tr h="180769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Barlow Light" panose="020B0604020202020204" charset="0"/>
                        </a:rPr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Barlow Light" panose="020B0604020202020204" charset="0"/>
                        </a:rPr>
                        <a:t>40000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Barlow Light" panose="020B0604020202020204" charset="0"/>
                        </a:rPr>
                        <a:t>135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5833425"/>
                  </a:ext>
                </a:extLst>
              </a:tr>
              <a:tr h="180769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Barlow Light" panose="020B0604020202020204" charset="0"/>
                        </a:rPr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Barlow Light" panose="020B0604020202020204" charset="0"/>
                        </a:rPr>
                        <a:t>60000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Barlow Light" panose="020B0604020202020204" charset="0"/>
                        </a:rPr>
                        <a:t>256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3137078"/>
                  </a:ext>
                </a:extLst>
              </a:tr>
              <a:tr h="180769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Barlow Light" panose="020B0604020202020204" charset="0"/>
                        </a:rPr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Barlow Light" panose="020B0604020202020204" charset="0"/>
                        </a:rPr>
                        <a:t>80000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Barlow Light" panose="020B0604020202020204" charset="0"/>
                        </a:rPr>
                        <a:t>231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2581214"/>
                  </a:ext>
                </a:extLst>
              </a:tr>
              <a:tr h="180769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Barlow Light" panose="020B0604020202020204" charset="0"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Barlow Light" panose="020B0604020202020204" charset="0"/>
                        </a:rPr>
                        <a:t>20000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Barlow Light" panose="020B0604020202020204" charset="0"/>
                        </a:rPr>
                        <a:t>267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6252119"/>
                  </a:ext>
                </a:extLst>
              </a:tr>
              <a:tr h="180769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Barlow Light" panose="020B0604020202020204" charset="0"/>
                        </a:rPr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Barlow Light" panose="020B0604020202020204" charset="0"/>
                        </a:rPr>
                        <a:t>120000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Barlow Light" panose="020B0604020202020204" charset="0"/>
                        </a:rPr>
                        <a:t>139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5053807"/>
                  </a:ext>
                </a:extLst>
              </a:tr>
              <a:tr h="180769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Barlow Light" panose="020B0604020202020204" charset="0"/>
                        </a:rPr>
                        <a:t>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Barlow Light" panose="020B0604020202020204" charset="0"/>
                        </a:rPr>
                        <a:t>18000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Barlow Light" panose="020B0604020202020204" charset="0"/>
                        </a:rPr>
                        <a:t>150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3947184"/>
                  </a:ext>
                </a:extLst>
              </a:tr>
              <a:tr h="180769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Barlow Light" panose="020B0604020202020204" charset="0"/>
                        </a:rPr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Barlow Light" panose="020B0604020202020204" charset="0"/>
                        </a:rPr>
                        <a:t>95000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Barlow Light" panose="020B0604020202020204" charset="0"/>
                        </a:rPr>
                        <a:t>127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2988919"/>
                  </a:ext>
                </a:extLst>
              </a:tr>
              <a:tr h="180769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Barlow Light" panose="020B0604020202020204" charset="0"/>
                        </a:rPr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Barlow Light" panose="020B0604020202020204" charset="0"/>
                        </a:rPr>
                        <a:t>62000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Barlow Light" panose="020B0604020202020204" charset="0"/>
                        </a:rPr>
                        <a:t>216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8306911"/>
                  </a:ext>
                </a:extLst>
              </a:tr>
              <a:tr h="180769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Barlow Light" panose="020B0604020202020204" charset="0"/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Barlow Light" panose="020B0604020202020204" charset="0"/>
                        </a:rPr>
                        <a:t>100000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Barlow Light" panose="020B0604020202020204" charset="0"/>
                        </a:rPr>
                        <a:t>139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7517423"/>
                  </a:ext>
                </a:extLst>
              </a:tr>
              <a:tr h="180769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Barlow Light" panose="020B0604020202020204" charset="0"/>
                        </a:rPr>
                        <a:t>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Barlow Light" panose="020B0604020202020204" charset="0"/>
                        </a:rPr>
                        <a:t>220000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Barlow Light" panose="020B0604020202020204" charset="0"/>
                        </a:rPr>
                        <a:t>250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213455"/>
                  </a:ext>
                </a:extLst>
              </a:tr>
              <a:tr h="180769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Barlow Light" panose="020B0604020202020204" charset="0"/>
                        </a:rPr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Barlow Light" panose="020B0604020202020204" charset="0"/>
                        </a:rPr>
                        <a:t>150000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Barlow Light" panose="020B0604020202020204" charset="0"/>
                        </a:rPr>
                        <a:t>267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7788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183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fr-FR" sz="3200" b="1" dirty="0"/>
              <a:t>Exemple: régression </a:t>
            </a:r>
            <a:endParaRPr lang="en" sz="3200" b="1" dirty="0"/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1259632" y="1635646"/>
            <a:ext cx="7244622" cy="32918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fr-FR" sz="2000" dirty="0"/>
              <a:t>Classer la nouvelle observation ayant les valeurs:</a:t>
            </a:r>
          </a:p>
          <a:p>
            <a:pPr marL="76200" lvl="0" indent="0">
              <a:buNone/>
            </a:pPr>
            <a:r>
              <a:rPr lang="fr-FR" sz="2000" dirty="0"/>
              <a:t>	(Age=48 , Loan=142000)</a:t>
            </a:r>
          </a:p>
          <a:p>
            <a:pPr marL="76200" lvl="0" indent="0">
              <a:buNone/>
            </a:pPr>
            <a:endParaRPr lang="fr-FR" sz="2000" dirty="0"/>
          </a:p>
          <a:p>
            <a:pPr lvl="0">
              <a:buFont typeface="Wingdings" panose="05000000000000000000" pitchFamily="2" charset="2"/>
              <a:buChar char="§"/>
            </a:pPr>
            <a:r>
              <a:rPr lang="fr-FR" sz="2000" dirty="0"/>
              <a:t>Utiliser la distance euclidienne pour mesurer la distance avec chaque jeu de données.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fr-FR" sz="2000" dirty="0"/>
              <a:t>Considérer la valeur: k=1 et par la suite k=3.</a:t>
            </a:r>
          </a:p>
          <a:p>
            <a:pPr lvl="0">
              <a:buFont typeface="Wingdings" panose="05000000000000000000" pitchFamily="2" charset="2"/>
              <a:buChar char="§"/>
            </a:pPr>
            <a:endParaRPr lang="fr-FR" sz="2000" dirty="0"/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1928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fr-FR" sz="3200" b="1" dirty="0"/>
              <a:t>Exemple: régression </a:t>
            </a:r>
            <a:endParaRPr lang="e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1" name="Google Shape;551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99592" y="1635646"/>
                <a:ext cx="7704856" cy="329183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lvl="0">
                  <a:buFont typeface="Wingdings" panose="05000000000000000000" pitchFamily="2" charset="2"/>
                  <a:buChar char="§"/>
                </a:pPr>
                <a:r>
                  <a:rPr lang="fr-FR" sz="2000" dirty="0"/>
                  <a:t>Utilisation d'un ensemble d’apprentissage pour classer un cas inconnu,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fr-FR" sz="2000" dirty="0"/>
                  <a:t>Calculer la distance euclidienne entre (Age=48 , Loan=142000) et chaque jeu de données.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fr-FR" sz="2000" b="1" u="sng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Exemple:</a:t>
                </a:r>
              </a:p>
              <a:p>
                <a:pPr lvl="1">
                  <a:buClr>
                    <a:schemeClr val="accent4"/>
                  </a:buClr>
                  <a:buFont typeface="Arial" panose="020B0604020202020204" pitchFamily="34" charset="0"/>
                  <a:buChar char="•"/>
                </a:pPr>
                <a:r>
                  <a:rPr lang="fr-FR" sz="2000" dirty="0"/>
                  <a:t>Distance entre (48, 142000) et (33, 150000) </a:t>
                </a:r>
              </a:p>
              <a:p>
                <a:pPr lvl="1">
                  <a:buClr>
                    <a:schemeClr val="accent4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48</m:t>
                            </m:r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33</m:t>
                            </m:r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142000</m:t>
                            </m:r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150000</m:t>
                            </m:r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fr-FR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=8000,01</m:t>
                    </m:r>
                  </m:oMath>
                </a14:m>
                <a:endParaRPr lang="fr-FR" sz="2000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fr-FR" sz="2000" dirty="0"/>
              </a:p>
            </p:txBody>
          </p:sp>
        </mc:Choice>
        <mc:Fallback xmlns="">
          <p:sp>
            <p:nvSpPr>
              <p:cNvPr id="551" name="Google Shape;551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99592" y="1635646"/>
                <a:ext cx="7704856" cy="3291830"/>
              </a:xfrm>
              <a:prstGeom prst="rect">
                <a:avLst/>
              </a:prstGeom>
              <a:blipFill>
                <a:blip r:embed="rId3"/>
                <a:stretch>
                  <a:fillRect l="-1346" t="-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65859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fr-FR" sz="3200" b="1" dirty="0"/>
              <a:t>Exemple: régression </a:t>
            </a:r>
            <a:endParaRPr lang="en" sz="3200" b="1" dirty="0"/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EA51C1E-640B-4313-8E81-BA5187B4C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3" y="1419623"/>
            <a:ext cx="6048672" cy="341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995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fr-FR" sz="3200" b="1" dirty="0"/>
              <a:t>Exemple: régression </a:t>
            </a:r>
            <a:endParaRPr lang="en" sz="3200" b="1" dirty="0"/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899592" y="1635646"/>
            <a:ext cx="7704856" cy="32918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K=1:</a:t>
            </a:r>
          </a:p>
          <a:p>
            <a:pPr lvl="1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Le voisin le plus proche est le dernier cas de l'ensemble </a:t>
            </a:r>
          </a:p>
          <a:p>
            <a:pPr lvl="1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Donc HPI=264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K=3:</a:t>
            </a:r>
          </a:p>
          <a:p>
            <a:pPr lvl="1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La prédiction de HPI est égale à la moyenne des </a:t>
            </a:r>
            <a:r>
              <a:rPr lang="fr-FR" sz="2000" dirty="0" err="1"/>
              <a:t>HPIs</a:t>
            </a:r>
            <a:r>
              <a:rPr lang="fr-FR" sz="2000" dirty="0"/>
              <a:t> pour les trois premiers voisins</a:t>
            </a:r>
          </a:p>
          <a:p>
            <a:pPr lvl="1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Donc HPI = (264+139+139)/3</a:t>
            </a:r>
          </a:p>
          <a:p>
            <a:pPr marL="533400" lvl="1" indent="0">
              <a:buClr>
                <a:schemeClr val="accent4"/>
              </a:buClr>
              <a:buNone/>
            </a:pPr>
            <a:r>
              <a:rPr lang="fr-FR" sz="2000" dirty="0"/>
              <a:t>                            = 180,7</a:t>
            </a:r>
          </a:p>
          <a:p>
            <a:pPr lvl="1"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fr-FR" sz="2000" dirty="0"/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1673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/>
              <a:t>K-NN: Définition</a:t>
            </a:r>
            <a:endParaRPr sz="3200" b="1" dirty="0"/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1043608" y="1491630"/>
            <a:ext cx="7344816" cy="3456384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0" tIns="0" rIns="0" bIns="0" anchor="ctr" anchorCtr="0">
            <a:no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fr-FR" dirty="0"/>
              <a:t>L’algorithme K-NN figure parmi les plus simples algorithme d’apprentissage.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fr-F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Objectif</a:t>
            </a:r>
            <a:r>
              <a:rPr lang="fr-FR" dirty="0"/>
              <a:t>: classer les exemples non étiquetés sur la base de leur </a:t>
            </a:r>
            <a:r>
              <a:rPr lang="fr-FR" b="1" dirty="0">
                <a:solidFill>
                  <a:schemeClr val="accent4"/>
                </a:solidFill>
              </a:rPr>
              <a:t>similarité</a:t>
            </a:r>
            <a:r>
              <a:rPr lang="fr-FR" dirty="0"/>
              <a:t> avec les exemples de la bases d’apprentissage.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fr-FR" dirty="0">
                <a:sym typeface="Wingdings" panose="05000000000000000000" pitchFamily="2" charset="2"/>
              </a:rPr>
              <a:t>      </a:t>
            </a:r>
            <a:r>
              <a:rPr lang="fr-FR" b="1" dirty="0">
                <a:solidFill>
                  <a:schemeClr val="accent4"/>
                </a:solidFill>
                <a:sym typeface="Wingdings" panose="05000000000000000000" pitchFamily="2" charset="2"/>
              </a:rPr>
              <a:t> </a:t>
            </a:r>
            <a:r>
              <a:rPr lang="fr-FR" dirty="0">
                <a:sym typeface="Wingdings" panose="05000000000000000000" pitchFamily="2" charset="2"/>
              </a:rPr>
              <a:t>K-NN est parfois </a:t>
            </a:r>
            <a:r>
              <a:rPr lang="fr-FR" dirty="0"/>
              <a:t>catégorise parfois dans le </a:t>
            </a:r>
            <a:r>
              <a:rPr lang="fr-FR" b="1" dirty="0" err="1"/>
              <a:t>Lazy</a:t>
            </a:r>
            <a:r>
              <a:rPr lang="fr-FR" dirty="0"/>
              <a:t> 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fr-FR" dirty="0"/>
              <a:t>            </a:t>
            </a:r>
            <a:r>
              <a:rPr lang="fr-FR" b="1" dirty="0"/>
              <a:t>Learning</a:t>
            </a:r>
            <a:r>
              <a:rPr lang="fr-FR" i="1" dirty="0"/>
              <a:t>.</a:t>
            </a:r>
            <a:endParaRPr lang="fr-FR" b="1" dirty="0">
              <a:solidFill>
                <a:schemeClr val="accent4"/>
              </a:solidFill>
            </a:endParaRPr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4531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/>
              <a:t>K-NN: Définition</a:t>
            </a:r>
            <a:endParaRPr sz="3200" b="1" dirty="0"/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1043608" y="1491630"/>
            <a:ext cx="7344816" cy="3456384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0" tIns="0" rIns="0" bIns="0" anchor="ctr" anchorCtr="0">
            <a:no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fr-FR" sz="2200" dirty="0"/>
              <a:t>Pour effectuer une prédiction, l’algorithme K-NN ne va pas calculer un modèle prédictif à partir d’un ensemble d’apprentissage. 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fr-FR" sz="2200" dirty="0"/>
              <a:t>K-NN n’a pas besoin de construire un modèle prédictif. 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fr-FR" sz="2200" dirty="0"/>
              <a:t>Pour pouvoir effectuer une prédiction, K-NN </a:t>
            </a:r>
            <a:r>
              <a:rPr lang="fr-FR" sz="2200" b="1" dirty="0"/>
              <a:t>se base sur le jeu de données </a:t>
            </a:r>
            <a:r>
              <a:rPr lang="fr-FR" sz="2200" dirty="0"/>
              <a:t>pour produire un résultat.</a:t>
            </a:r>
            <a:endParaRPr lang="fr-FR" sz="2200" b="1" dirty="0">
              <a:solidFill>
                <a:schemeClr val="accent4"/>
              </a:solidFill>
            </a:endParaRPr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7213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2938A4-079E-4F5C-9754-5ACB0CFE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2800" b="1" dirty="0"/>
              <a:t>K-NN: Définition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EFF35F-B31A-4A74-8D02-709084726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9775" y="1599700"/>
            <a:ext cx="3588250" cy="334831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100" b="1" dirty="0">
                <a:solidFill>
                  <a:schemeClr val="accent4"/>
                </a:solidFill>
              </a:rPr>
              <a:t>¨K¨</a:t>
            </a:r>
            <a:r>
              <a:rPr lang="fr-FR" sz="2100" dirty="0"/>
              <a:t> représente le nombre d'éléments de l'ensemble de données qui sont considérés pour la classification.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altLang="fr-FR" sz="2100" b="1" dirty="0"/>
              <a:t>Exemple</a:t>
            </a:r>
            <a:r>
              <a:rPr lang="fr-FR" altLang="fr-FR" sz="2100" dirty="0"/>
              <a:t>: l'image montre la classification pour différentes valeurs k 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100" dirty="0"/>
          </a:p>
          <a:p>
            <a:pPr>
              <a:buFont typeface="Wingdings" panose="05000000000000000000" pitchFamily="2" charset="2"/>
              <a:buChar char="§"/>
            </a:pPr>
            <a:endParaRPr lang="fr-FR" sz="2100" dirty="0"/>
          </a:p>
          <a:p>
            <a:pPr>
              <a:buFont typeface="Wingdings" panose="05000000000000000000" pitchFamily="2" charset="2"/>
              <a:buChar char="§"/>
            </a:pPr>
            <a:endParaRPr lang="fr-FR" sz="2100" dirty="0"/>
          </a:p>
          <a:p>
            <a:pPr>
              <a:buFont typeface="Wingdings" panose="05000000000000000000" pitchFamily="2" charset="2"/>
              <a:buChar char="§"/>
            </a:pPr>
            <a:endParaRPr lang="fr-FR" sz="21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8CBCBB-2084-4CA6-A5D0-3B965D8A0A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20525F5-FEC4-42DF-98A4-B5E34E8FC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1869073"/>
            <a:ext cx="2736304" cy="250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004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b="1" dirty="0"/>
              <a:t>Comment K-NN effectue une prédiction ?</a:t>
            </a:r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899592" y="1534024"/>
            <a:ext cx="7344816" cy="3918046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0" tIns="0" rIns="0" bIns="0" anchor="ctr" anchorCtr="0">
            <a:no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kumimoji="0" lang="fr-FR" altLang="fr-F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Light" panose="020B0604020202020204" charset="0"/>
              </a:rPr>
              <a:t>K-NN </a:t>
            </a:r>
            <a:r>
              <a:rPr kumimoji="0" lang="fr-FR" altLang="fr-FR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Light" panose="020B0604020202020204" charset="0"/>
              </a:rPr>
              <a:t>se base sur le jeu de données en entier</a:t>
            </a:r>
            <a:r>
              <a:rPr kumimoji="0" lang="fr-FR" altLang="fr-F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Light" panose="020B0604020202020204" charset="0"/>
              </a:rPr>
              <a:t>. 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kumimoji="0" lang="fr-FR" altLang="fr-F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Light" panose="020B0604020202020204" charset="0"/>
              </a:rPr>
              <a:t>Pour une observation, qui ne fait pas parti du jeu de données, l’algorithme va chercher les </a:t>
            </a:r>
            <a:r>
              <a:rPr kumimoji="0" lang="fr-FR" altLang="fr-FR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Light" panose="020B0604020202020204" charset="0"/>
              </a:rPr>
              <a:t>K instances du jeu de données les plus proches de notre observation.</a:t>
            </a:r>
            <a:r>
              <a:rPr kumimoji="0" lang="fr-FR" altLang="fr-F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Light" panose="020B0604020202020204" charset="0"/>
              </a:rPr>
              <a:t> 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kumimoji="0" lang="fr-FR" altLang="fr-F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Light" panose="020B0604020202020204" charset="0"/>
              </a:rPr>
              <a:t>Ensuite pour ces </a:t>
            </a:r>
            <a:r>
              <a:rPr kumimoji="0" lang="fr-FR" altLang="fr-FR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Light" panose="020B0604020202020204" charset="0"/>
              </a:rPr>
              <a:t>K voisins</a:t>
            </a:r>
            <a:r>
              <a:rPr kumimoji="0" lang="fr-FR" altLang="fr-F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Light" panose="020B0604020202020204" charset="0"/>
              </a:rPr>
              <a:t>, l’algorithme se basera sur leurs variables de sortie </a:t>
            </a:r>
            <a:r>
              <a:rPr kumimoji="0" lang="fr-FR" altLang="fr-FR" sz="2200" b="1" i="1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Barlow Light" panose="020B0604020202020204" charset="0"/>
              </a:rPr>
              <a:t>y</a:t>
            </a:r>
            <a:r>
              <a:rPr kumimoji="0" lang="fr-FR" altLang="fr-F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Light" panose="020B0604020202020204" charset="0"/>
              </a:rPr>
              <a:t> </a:t>
            </a:r>
            <a:r>
              <a:rPr kumimoji="0" lang="fr-FR" altLang="fr-FR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Light" panose="020B0604020202020204" charset="0"/>
              </a:rPr>
              <a:t>(prédiction) pour calculer la valeur de la variable </a:t>
            </a:r>
            <a:r>
              <a:rPr kumimoji="0" lang="fr-FR" altLang="fr-FR" sz="2200" b="1" i="1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Barlow Light" panose="020B0604020202020204" charset="0"/>
              </a:rPr>
              <a:t>y</a:t>
            </a:r>
            <a:r>
              <a:rPr kumimoji="0" lang="fr-FR" altLang="fr-FR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Light" panose="020B0604020202020204" charset="0"/>
              </a:rPr>
              <a:t> de l’observation qu’on souhaite prédire. </a:t>
            </a:r>
            <a:r>
              <a:rPr kumimoji="0" lang="fr-FR" altLang="fr-F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Light" panose="020B0604020202020204" charset="0"/>
              </a:rPr>
              <a:t> 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fr-FR" sz="2200" b="1" dirty="0">
              <a:solidFill>
                <a:schemeClr val="accent4"/>
              </a:solidFill>
              <a:latin typeface="Barlow Light" panose="020B0604020202020204" charset="0"/>
            </a:endParaRPr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7" name="AutoShape 6" descr="K">
            <a:extLst>
              <a:ext uri="{FF2B5EF4-FFF2-40B4-BE49-F238E27FC236}">
                <a16:creationId xmlns:a16="http://schemas.microsoft.com/office/drawing/2014/main" id="{061C67AD-9100-40E1-ADB5-0BE9FB9954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673800" y="-136525"/>
            <a:ext cx="1524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7" descr="y">
            <a:extLst>
              <a:ext uri="{FF2B5EF4-FFF2-40B4-BE49-F238E27FC236}">
                <a16:creationId xmlns:a16="http://schemas.microsoft.com/office/drawing/2014/main" id="{A703A055-9A5E-4251-807F-71F4EBDAE4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712900" y="-136525"/>
            <a:ext cx="857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AutoShape 8" descr="y">
            <a:extLst>
              <a:ext uri="{FF2B5EF4-FFF2-40B4-BE49-F238E27FC236}">
                <a16:creationId xmlns:a16="http://schemas.microsoft.com/office/drawing/2014/main" id="{EE6549E7-F940-4B50-BBB1-E5B3F9663E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726100" y="-136525"/>
            <a:ext cx="857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822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028EF8-64A6-4DCC-BDD5-3F39D1FAE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b="1" dirty="0"/>
              <a:t>Comment K-NN effectue une prédiction ?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B75F26-0B4A-4A81-B733-BCE731A7A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9774" y="1599700"/>
            <a:ext cx="7116641" cy="2886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200" dirty="0"/>
              <a:t>Si K-NN est utilisé pour la régression, c’est la </a:t>
            </a:r>
            <a:r>
              <a:rPr lang="fr-FR" sz="2200" dirty="0">
                <a:solidFill>
                  <a:schemeClr val="accent4"/>
                </a:solidFill>
              </a:rPr>
              <a:t>moyenne (ou la médiane) </a:t>
            </a:r>
            <a:r>
              <a:rPr lang="fr-FR" sz="2200" dirty="0"/>
              <a:t>des variables </a:t>
            </a:r>
            <a:r>
              <a:rPr lang="fr-FR" sz="2200" b="1" i="1" dirty="0">
                <a:solidFill>
                  <a:schemeClr val="accent1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y</a:t>
            </a:r>
            <a:r>
              <a:rPr lang="fr-FR" sz="2200" dirty="0"/>
              <a:t> des </a:t>
            </a:r>
            <a:r>
              <a:rPr lang="fr-FR" sz="2200" b="1" i="1" dirty="0">
                <a:solidFill>
                  <a:schemeClr val="accent1"/>
                </a:solidFill>
                <a:latin typeface="Palatino Linotype" panose="02040502050505030304" pitchFamily="18" charset="0"/>
              </a:rPr>
              <a:t>K</a:t>
            </a:r>
            <a:r>
              <a:rPr lang="fr-FR" sz="2200" dirty="0"/>
              <a:t> plus proches observations qui servira pour la prédiction.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200" dirty="0"/>
              <a:t>Si K-NN est utilisé pour la classification, c’est le </a:t>
            </a:r>
            <a:r>
              <a:rPr lang="fr-FR" sz="2200" dirty="0">
                <a:solidFill>
                  <a:schemeClr val="accent4"/>
                </a:solidFill>
              </a:rPr>
              <a:t>mode</a:t>
            </a:r>
            <a:r>
              <a:rPr lang="fr-FR" sz="2200" dirty="0"/>
              <a:t> des variables </a:t>
            </a:r>
            <a:r>
              <a:rPr lang="fr-FR" sz="2200" b="1" i="1" dirty="0">
                <a:solidFill>
                  <a:schemeClr val="accent1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y</a:t>
            </a:r>
            <a:r>
              <a:rPr lang="fr-FR" sz="2200" dirty="0"/>
              <a:t> des </a:t>
            </a:r>
            <a:r>
              <a:rPr lang="fr-FR" sz="2200" b="1" i="1" dirty="0">
                <a:solidFill>
                  <a:schemeClr val="accent1"/>
                </a:solidFill>
                <a:latin typeface="Palatino Linotype" panose="02040502050505030304" pitchFamily="18" charset="0"/>
              </a:rPr>
              <a:t>K </a:t>
            </a:r>
            <a:r>
              <a:rPr lang="fr-FR" sz="2200" dirty="0"/>
              <a:t>plus proches observations qui servira pour la prédiction. 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200" dirty="0"/>
          </a:p>
          <a:p>
            <a:pPr>
              <a:buFont typeface="Wingdings" panose="05000000000000000000" pitchFamily="2" charset="2"/>
              <a:buChar char="§"/>
            </a:pPr>
            <a:endParaRPr lang="fr-FR" sz="22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48A964-C876-4511-B769-A17BC72BC2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fr-FR"/>
          </a:p>
        </p:txBody>
      </p:sp>
      <p:sp>
        <p:nvSpPr>
          <p:cNvPr id="6" name="AutoShape 2" descr="y">
            <a:extLst>
              <a:ext uri="{FF2B5EF4-FFF2-40B4-BE49-F238E27FC236}">
                <a16:creationId xmlns:a16="http://schemas.microsoft.com/office/drawing/2014/main" id="{00877846-4658-4B0B-BE41-A14F5E6F93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05875" y="-274638"/>
            <a:ext cx="857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3" descr="K">
            <a:extLst>
              <a:ext uri="{FF2B5EF4-FFF2-40B4-BE49-F238E27FC236}">
                <a16:creationId xmlns:a16="http://schemas.microsoft.com/office/drawing/2014/main" id="{B4B6921A-068F-4CA0-98C5-99068D390F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629775" y="-274638"/>
            <a:ext cx="1524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4" descr="y">
            <a:extLst>
              <a:ext uri="{FF2B5EF4-FFF2-40B4-BE49-F238E27FC236}">
                <a16:creationId xmlns:a16="http://schemas.microsoft.com/office/drawing/2014/main" id="{3F7EB224-1BD9-4A63-8537-C36F247351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15175" y="0"/>
            <a:ext cx="857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AutoShape 5" descr="K">
            <a:extLst>
              <a:ext uri="{FF2B5EF4-FFF2-40B4-BE49-F238E27FC236}">
                <a16:creationId xmlns:a16="http://schemas.microsoft.com/office/drawing/2014/main" id="{8497468E-34CD-478C-9884-81D7DCF62B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39075" y="0"/>
            <a:ext cx="1524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115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43606F-74EF-4E31-B05A-059626B83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Ecriture algorithmique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E1CD66-9F69-433A-B53E-503A4138E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3608" y="1599700"/>
            <a:ext cx="7460645" cy="2886000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tabLst/>
            </a:pP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Palatino Linotype" panose="02040502050505030304" pitchFamily="18" charset="0"/>
              </a:rPr>
              <a:t>Début Algorithme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tabLst/>
            </a:pP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</a:rPr>
              <a:t>Données en entrée :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</a:rPr>
              <a:t>un ensemble de données </a:t>
            </a:r>
            <a:r>
              <a:rPr kumimoji="0" lang="fr-FR" altLang="fr-FR" sz="2000" b="1" i="1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Palatino Linotype" panose="02040502050505030304" pitchFamily="18" charset="0"/>
              </a:rPr>
              <a:t>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</a:rPr>
              <a:t>. 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</a:rPr>
              <a:t>une fonction de définition distance </a:t>
            </a:r>
            <a:r>
              <a:rPr lang="fr-FR" altLang="fr-FR" sz="2000" b="1" i="1" dirty="0">
                <a:solidFill>
                  <a:schemeClr val="accent4"/>
                </a:solidFill>
                <a:latin typeface="Palatino Linotype" panose="02040502050505030304" pitchFamily="18" charset="0"/>
              </a:rPr>
              <a:t>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</a:rPr>
              <a:t>. 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</a:rPr>
              <a:t>Un nombre entier </a:t>
            </a:r>
            <a:r>
              <a:rPr lang="fr-FR" altLang="fr-FR" sz="2000" b="1" i="1" dirty="0">
                <a:solidFill>
                  <a:schemeClr val="accent4"/>
                </a:solidFill>
                <a:latin typeface="Palatino Linotype" panose="02040502050505030304" pitchFamily="18" charset="0"/>
              </a:rPr>
              <a:t>K.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</a:rPr>
              <a:t>    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endParaRPr lang="fr-FR" altLang="fr-FR" sz="2000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</a:rPr>
              <a:t>Pour une nouvelle observation </a:t>
            </a:r>
            <a:r>
              <a:rPr lang="fr-FR" altLang="fr-FR" sz="2000" b="1" i="1" dirty="0">
                <a:solidFill>
                  <a:schemeClr val="accent4"/>
                </a:solidFill>
                <a:latin typeface="Palatino Linotype" panose="02040502050505030304" pitchFamily="18" charset="0"/>
              </a:rPr>
              <a:t>X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</a:rPr>
              <a:t>dont on veut prédire sa variable de sortie </a:t>
            </a:r>
            <a:r>
              <a:rPr lang="fr-FR" altLang="fr-FR" sz="2000" b="1" i="1" dirty="0">
                <a:solidFill>
                  <a:schemeClr val="accent4"/>
                </a:solidFill>
                <a:latin typeface="Palatino Linotype" panose="02040502050505030304" pitchFamily="18" charset="0"/>
              </a:rPr>
              <a:t>y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</a:rPr>
              <a:t>Faire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</a:rPr>
              <a:t>    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000" dirty="0">
              <a:latin typeface="Palatino Linotype" panose="02040502050505030304" pitchFamily="18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2F82C8C-363A-42D0-9CD5-E5A36DE6AB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fr-FR"/>
          </a:p>
        </p:txBody>
      </p:sp>
      <p:sp>
        <p:nvSpPr>
          <p:cNvPr id="6" name="AutoShape 2" descr="D">
            <a:extLst>
              <a:ext uri="{FF2B5EF4-FFF2-40B4-BE49-F238E27FC236}">
                <a16:creationId xmlns:a16="http://schemas.microsoft.com/office/drawing/2014/main" id="{0B5D0F1E-F789-4EEC-BDCE-AD13D651A3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35275" y="-1371600"/>
            <a:ext cx="14287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3" descr="d">
            <a:extLst>
              <a:ext uri="{FF2B5EF4-FFF2-40B4-BE49-F238E27FC236}">
                <a16:creationId xmlns:a16="http://schemas.microsoft.com/office/drawing/2014/main" id="{0C5AE997-8AE5-4FF4-85AB-4C2BD33506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24275" y="-1096963"/>
            <a:ext cx="95250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4" descr="K">
            <a:extLst>
              <a:ext uri="{FF2B5EF4-FFF2-40B4-BE49-F238E27FC236}">
                <a16:creationId xmlns:a16="http://schemas.microsoft.com/office/drawing/2014/main" id="{7C069299-F5A6-491A-A92A-BD5A226BA0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35175" y="-822325"/>
            <a:ext cx="1524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AutoShape 5" descr="X">
            <a:extLst>
              <a:ext uri="{FF2B5EF4-FFF2-40B4-BE49-F238E27FC236}">
                <a16:creationId xmlns:a16="http://schemas.microsoft.com/office/drawing/2014/main" id="{5739F762-927B-4B8F-94F7-C57D2BA94C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76600" y="-549275"/>
            <a:ext cx="1524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AutoShape 6" descr="y">
            <a:extLst>
              <a:ext uri="{FF2B5EF4-FFF2-40B4-BE49-F238E27FC236}">
                <a16:creationId xmlns:a16="http://schemas.microsoft.com/office/drawing/2014/main" id="{9C348081-413B-422A-9DBE-254240D8B9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23200" y="-549275"/>
            <a:ext cx="857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AutoShape 7" descr="X">
            <a:extLst>
              <a:ext uri="{FF2B5EF4-FFF2-40B4-BE49-F238E27FC236}">
                <a16:creationId xmlns:a16="http://schemas.microsoft.com/office/drawing/2014/main" id="{B34869D0-D023-43AD-92EC-DB8466EED9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10200" y="-274638"/>
            <a:ext cx="1524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AutoShape 8" descr="D">
            <a:extLst>
              <a:ext uri="{FF2B5EF4-FFF2-40B4-BE49-F238E27FC236}">
                <a16:creationId xmlns:a16="http://schemas.microsoft.com/office/drawing/2014/main" id="{C178870F-E964-4554-8D8F-DCE053A735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655300" y="-274638"/>
            <a:ext cx="14287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AutoShape 9" descr="K">
            <a:extLst>
              <a:ext uri="{FF2B5EF4-FFF2-40B4-BE49-F238E27FC236}">
                <a16:creationId xmlns:a16="http://schemas.microsoft.com/office/drawing/2014/main" id="{0C8E7D2C-74D2-4D5C-989B-B1C78FB78A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73200" y="0"/>
            <a:ext cx="1524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AutoShape 10" descr="D">
            <a:extLst>
              <a:ext uri="{FF2B5EF4-FFF2-40B4-BE49-F238E27FC236}">
                <a16:creationId xmlns:a16="http://schemas.microsoft.com/office/drawing/2014/main" id="{5C622D29-3B78-46D0-B26C-3797CF0683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18100" y="0"/>
            <a:ext cx="14287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AutoShape 11" descr="X">
            <a:extLst>
              <a:ext uri="{FF2B5EF4-FFF2-40B4-BE49-F238E27FC236}">
                <a16:creationId xmlns:a16="http://schemas.microsoft.com/office/drawing/2014/main" id="{7332CB31-1C9D-43D2-A597-2417ABBA57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10400" y="0"/>
            <a:ext cx="1524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AutoShape 12" descr="d">
            <a:extLst>
              <a:ext uri="{FF2B5EF4-FFF2-40B4-BE49-F238E27FC236}">
                <a16:creationId xmlns:a16="http://schemas.microsoft.com/office/drawing/2014/main" id="{B9F0F320-51BC-4670-BB4B-2DCDDD3B02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988800" y="0"/>
            <a:ext cx="95250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AutoShape 13" descr="y">
            <a:extLst>
              <a:ext uri="{FF2B5EF4-FFF2-40B4-BE49-F238E27FC236}">
                <a16:creationId xmlns:a16="http://schemas.microsoft.com/office/drawing/2014/main" id="{6CAD7D3C-8E93-4A54-BF6C-9AAA474754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67000" y="274638"/>
            <a:ext cx="857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AutoShape 14" descr="K">
            <a:extLst>
              <a:ext uri="{FF2B5EF4-FFF2-40B4-BE49-F238E27FC236}">
                <a16:creationId xmlns:a16="http://schemas.microsoft.com/office/drawing/2014/main" id="{C81F1CCE-A29C-471A-AC25-12E65B5778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90900" y="274638"/>
            <a:ext cx="1524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AutoShape 15" descr="y">
            <a:extLst>
              <a:ext uri="{FF2B5EF4-FFF2-40B4-BE49-F238E27FC236}">
                <a16:creationId xmlns:a16="http://schemas.microsoft.com/office/drawing/2014/main" id="{F68660A2-3CEE-4E87-AB0C-6510C8BC98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37500" y="549275"/>
            <a:ext cx="857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AutoShape 16" descr="y">
            <a:extLst>
              <a:ext uri="{FF2B5EF4-FFF2-40B4-BE49-F238E27FC236}">
                <a16:creationId xmlns:a16="http://schemas.microsoft.com/office/drawing/2014/main" id="{55C3B503-18CD-4A07-AA9A-7BDA61DC59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10300" y="822325"/>
            <a:ext cx="857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1" name="AutoShape 17" descr="X">
            <a:extLst>
              <a:ext uri="{FF2B5EF4-FFF2-40B4-BE49-F238E27FC236}">
                <a16:creationId xmlns:a16="http://schemas.microsoft.com/office/drawing/2014/main" id="{C1BBDF4A-266E-4D9C-98BC-B55D9CE0CC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607800" y="1096963"/>
            <a:ext cx="1524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7783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43606F-74EF-4E31-B05A-059626B83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Ecriture algorithmique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E1CD66-9F69-433A-B53E-503A4138E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3609" y="1584176"/>
            <a:ext cx="7460645" cy="3723878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Light" panose="020B0604020202020204" charset="0"/>
              </a:rPr>
              <a:t>Calculer toutes les distances de cette observation </a:t>
            </a:r>
            <a:r>
              <a:rPr lang="fr-FR" altLang="fr-FR" sz="1800" b="1" i="1" dirty="0">
                <a:solidFill>
                  <a:schemeClr val="accent4"/>
                </a:solidFill>
                <a:latin typeface="Palatino Linotype" panose="02040502050505030304" pitchFamily="18" charset="0"/>
              </a:rPr>
              <a:t>X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Light" panose="020B0604020202020204" charset="0"/>
              </a:rPr>
              <a:t> avec les autres observations du jeu de données </a:t>
            </a:r>
            <a:r>
              <a:rPr kumimoji="0" lang="fr-FR" altLang="fr-FR" sz="1800" b="1" i="1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Palatino Linotype" panose="02040502050505030304" pitchFamily="18" charset="0"/>
              </a:rPr>
              <a:t>D.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Light" panose="020B0604020202020204" charset="0"/>
              </a:rPr>
              <a:t>         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Light" panose="020B0604020202020204" charset="0"/>
              </a:rPr>
              <a:t>Retenir les </a:t>
            </a:r>
            <a:r>
              <a:rPr lang="fr-FR" altLang="fr-FR" sz="1800" b="1" i="1" dirty="0">
                <a:solidFill>
                  <a:schemeClr val="accent4"/>
                </a:solidFill>
                <a:latin typeface="Palatino Linotype" panose="02040502050505030304" pitchFamily="18" charset="0"/>
              </a:rPr>
              <a:t>K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Light" panose="020B0604020202020204" charset="0"/>
              </a:rPr>
              <a:t> observations du jeu de données </a:t>
            </a:r>
            <a:r>
              <a:rPr kumimoji="0" lang="fr-FR" altLang="fr-FR" sz="1800" b="1" i="1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Palatino Linotype" panose="02040502050505030304" pitchFamily="18" charset="0"/>
              </a:rPr>
              <a:t>D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Light" panose="020B0604020202020204" charset="0"/>
              </a:rPr>
              <a:t>les proches de </a:t>
            </a:r>
            <a:r>
              <a:rPr lang="fr-FR" altLang="fr-FR" sz="1800" b="1" i="1" dirty="0">
                <a:solidFill>
                  <a:schemeClr val="accent4"/>
                </a:solidFill>
                <a:latin typeface="Palatino Linotype" panose="02040502050505030304" pitchFamily="18" charset="0"/>
              </a:rPr>
              <a:t>X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Light" panose="020B0604020202020204" charset="0"/>
              </a:rPr>
              <a:t> en utilisant la fonction de calcul de distance </a:t>
            </a:r>
            <a:r>
              <a:rPr lang="fr-FR" altLang="fr-FR" sz="1800" b="1" i="1" dirty="0">
                <a:solidFill>
                  <a:schemeClr val="accent4"/>
                </a:solidFill>
                <a:latin typeface="Palatino Linotype" panose="02040502050505030304" pitchFamily="18" charset="0"/>
              </a:rPr>
              <a:t>d.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Light" panose="020B0604020202020204" charset="0"/>
              </a:rPr>
              <a:t>      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Light" panose="020B0604020202020204" charset="0"/>
              </a:rPr>
              <a:t>Prendre les valeurs de </a:t>
            </a:r>
            <a:r>
              <a:rPr lang="fr-FR" altLang="fr-FR" sz="1800" b="1" i="1" dirty="0">
                <a:solidFill>
                  <a:schemeClr val="accent4"/>
                </a:solidFill>
                <a:latin typeface="Palatino Linotype" panose="02040502050505030304" pitchFamily="18" charset="0"/>
              </a:rPr>
              <a:t>y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Light" panose="020B0604020202020204" charset="0"/>
              </a:rPr>
              <a:t> des </a:t>
            </a:r>
            <a:r>
              <a:rPr lang="fr-FR" altLang="fr-FR" sz="1800" b="1" i="1" dirty="0">
                <a:solidFill>
                  <a:schemeClr val="accent4"/>
                </a:solidFill>
                <a:latin typeface="Palatino Linotype" panose="02040502050505030304" pitchFamily="18" charset="0"/>
              </a:rPr>
              <a:t>K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Light" panose="020B0604020202020204" charset="0"/>
              </a:rPr>
              <a:t> observations retenues : 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Light" panose="020B0604020202020204" charset="0"/>
              </a:rPr>
              <a:t>Si on effectue une régression, calculer la moyenne (ou la médiane) de </a:t>
            </a:r>
            <a:r>
              <a:rPr lang="fr-FR" altLang="fr-FR" sz="1800" b="1" i="1" dirty="0">
                <a:solidFill>
                  <a:schemeClr val="accent4"/>
                </a:solidFill>
                <a:latin typeface="Palatino Linotype" panose="02040502050505030304" pitchFamily="18" charset="0"/>
              </a:rPr>
              <a:t>y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Light" panose="020B0604020202020204" charset="0"/>
              </a:rPr>
              <a:t> retenues. 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Light" panose="020B0604020202020204" charset="0"/>
              </a:rPr>
              <a:t>Si on effectue une classification , calculer le mode de </a:t>
            </a:r>
            <a:r>
              <a:rPr lang="fr-FR" altLang="fr-FR" sz="1800" b="1" i="1" dirty="0">
                <a:solidFill>
                  <a:schemeClr val="accent4"/>
                </a:solidFill>
                <a:latin typeface="Palatino Linotype" panose="02040502050505030304" pitchFamily="18" charset="0"/>
              </a:rPr>
              <a:t>y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Light" panose="020B0604020202020204" charset="0"/>
              </a:rPr>
              <a:t> retenues.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Light" panose="020B0604020202020204" charset="0"/>
              </a:rPr>
              <a:t>Retourner la valeur calculée dans l’étape 3 comme étant la valeur qui a été prédite par K-NN pour l’observation </a:t>
            </a:r>
            <a:r>
              <a:rPr lang="fr-FR" altLang="fr-FR" sz="1800" b="1" i="1" dirty="0">
                <a:solidFill>
                  <a:schemeClr val="accent4"/>
                </a:solidFill>
                <a:latin typeface="Palatino Linotype" panose="02040502050505030304" pitchFamily="18" charset="0"/>
              </a:rPr>
              <a:t>X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Light" panose="020B0604020202020204" charset="0"/>
              </a:rPr>
              <a:t>.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fr-FR" altLang="fr-FR" sz="1800" dirty="0">
              <a:solidFill>
                <a:schemeClr val="tx1"/>
              </a:solidFill>
              <a:latin typeface="Barlow Light" panose="020B060402020202020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Palatino Linotype" panose="02040502050505030304" pitchFamily="18" charset="0"/>
              </a:rPr>
              <a:t>Fin Algorithme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rlow Light" panose="020B060402020202020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rlow Light" panose="020B0604020202020204" charset="0"/>
            </a:endParaRPr>
          </a:p>
          <a:p>
            <a:pPr>
              <a:buFont typeface="+mj-lt"/>
              <a:buAutoNum type="arabicPeriod"/>
            </a:pPr>
            <a:endParaRPr lang="fr-FR" sz="1800" dirty="0">
              <a:latin typeface="Barlow Light" panose="020B060402020202020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2F82C8C-363A-42D0-9CD5-E5A36DE6AB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fr-FR"/>
          </a:p>
        </p:txBody>
      </p:sp>
      <p:sp>
        <p:nvSpPr>
          <p:cNvPr id="6" name="AutoShape 2" descr="D">
            <a:extLst>
              <a:ext uri="{FF2B5EF4-FFF2-40B4-BE49-F238E27FC236}">
                <a16:creationId xmlns:a16="http://schemas.microsoft.com/office/drawing/2014/main" id="{0B5D0F1E-F789-4EEC-BDCE-AD13D651A3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35275" y="-1371600"/>
            <a:ext cx="14287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3" descr="d">
            <a:extLst>
              <a:ext uri="{FF2B5EF4-FFF2-40B4-BE49-F238E27FC236}">
                <a16:creationId xmlns:a16="http://schemas.microsoft.com/office/drawing/2014/main" id="{0C5AE997-8AE5-4FF4-85AB-4C2BD33506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24275" y="-1096963"/>
            <a:ext cx="95250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4" descr="K">
            <a:extLst>
              <a:ext uri="{FF2B5EF4-FFF2-40B4-BE49-F238E27FC236}">
                <a16:creationId xmlns:a16="http://schemas.microsoft.com/office/drawing/2014/main" id="{7C069299-F5A6-491A-A92A-BD5A226BA0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35175" y="-822325"/>
            <a:ext cx="1524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AutoShape 5" descr="X">
            <a:extLst>
              <a:ext uri="{FF2B5EF4-FFF2-40B4-BE49-F238E27FC236}">
                <a16:creationId xmlns:a16="http://schemas.microsoft.com/office/drawing/2014/main" id="{5739F762-927B-4B8F-94F7-C57D2BA94C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76600" y="-549275"/>
            <a:ext cx="1524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AutoShape 6" descr="y">
            <a:extLst>
              <a:ext uri="{FF2B5EF4-FFF2-40B4-BE49-F238E27FC236}">
                <a16:creationId xmlns:a16="http://schemas.microsoft.com/office/drawing/2014/main" id="{9C348081-413B-422A-9DBE-254240D8B9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23200" y="-549275"/>
            <a:ext cx="857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AutoShape 7" descr="X">
            <a:extLst>
              <a:ext uri="{FF2B5EF4-FFF2-40B4-BE49-F238E27FC236}">
                <a16:creationId xmlns:a16="http://schemas.microsoft.com/office/drawing/2014/main" id="{B34869D0-D023-43AD-92EC-DB8466EED9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10200" y="-274638"/>
            <a:ext cx="1524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AutoShape 8" descr="D">
            <a:extLst>
              <a:ext uri="{FF2B5EF4-FFF2-40B4-BE49-F238E27FC236}">
                <a16:creationId xmlns:a16="http://schemas.microsoft.com/office/drawing/2014/main" id="{C178870F-E964-4554-8D8F-DCE053A735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655300" y="-274638"/>
            <a:ext cx="14287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AutoShape 9" descr="K">
            <a:extLst>
              <a:ext uri="{FF2B5EF4-FFF2-40B4-BE49-F238E27FC236}">
                <a16:creationId xmlns:a16="http://schemas.microsoft.com/office/drawing/2014/main" id="{0C8E7D2C-74D2-4D5C-989B-B1C78FB78A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73200" y="0"/>
            <a:ext cx="1524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AutoShape 10" descr="D">
            <a:extLst>
              <a:ext uri="{FF2B5EF4-FFF2-40B4-BE49-F238E27FC236}">
                <a16:creationId xmlns:a16="http://schemas.microsoft.com/office/drawing/2014/main" id="{5C622D29-3B78-46D0-B26C-3797CF0683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18100" y="0"/>
            <a:ext cx="14287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AutoShape 11" descr="X">
            <a:extLst>
              <a:ext uri="{FF2B5EF4-FFF2-40B4-BE49-F238E27FC236}">
                <a16:creationId xmlns:a16="http://schemas.microsoft.com/office/drawing/2014/main" id="{7332CB31-1C9D-43D2-A597-2417ABBA57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10400" y="0"/>
            <a:ext cx="1524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AutoShape 12" descr="d">
            <a:extLst>
              <a:ext uri="{FF2B5EF4-FFF2-40B4-BE49-F238E27FC236}">
                <a16:creationId xmlns:a16="http://schemas.microsoft.com/office/drawing/2014/main" id="{B9F0F320-51BC-4670-BB4B-2DCDDD3B02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988800" y="0"/>
            <a:ext cx="95250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AutoShape 13" descr="y">
            <a:extLst>
              <a:ext uri="{FF2B5EF4-FFF2-40B4-BE49-F238E27FC236}">
                <a16:creationId xmlns:a16="http://schemas.microsoft.com/office/drawing/2014/main" id="{6CAD7D3C-8E93-4A54-BF6C-9AAA474754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67000" y="274638"/>
            <a:ext cx="857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AutoShape 14" descr="K">
            <a:extLst>
              <a:ext uri="{FF2B5EF4-FFF2-40B4-BE49-F238E27FC236}">
                <a16:creationId xmlns:a16="http://schemas.microsoft.com/office/drawing/2014/main" id="{C81F1CCE-A29C-471A-AC25-12E65B5778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90900" y="274638"/>
            <a:ext cx="1524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AutoShape 15" descr="y">
            <a:extLst>
              <a:ext uri="{FF2B5EF4-FFF2-40B4-BE49-F238E27FC236}">
                <a16:creationId xmlns:a16="http://schemas.microsoft.com/office/drawing/2014/main" id="{F68660A2-3CEE-4E87-AB0C-6510C8BC98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37500" y="549275"/>
            <a:ext cx="857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AutoShape 16" descr="y">
            <a:extLst>
              <a:ext uri="{FF2B5EF4-FFF2-40B4-BE49-F238E27FC236}">
                <a16:creationId xmlns:a16="http://schemas.microsoft.com/office/drawing/2014/main" id="{55C3B503-18CD-4A07-AA9A-7BDA61DC59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10300" y="822325"/>
            <a:ext cx="857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1" name="AutoShape 17" descr="X">
            <a:extLst>
              <a:ext uri="{FF2B5EF4-FFF2-40B4-BE49-F238E27FC236}">
                <a16:creationId xmlns:a16="http://schemas.microsoft.com/office/drawing/2014/main" id="{C1BBDF4A-266E-4D9C-98BC-B55D9CE0CC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607800" y="1096963"/>
            <a:ext cx="1524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108200"/>
      </p:ext>
    </p:extLst>
  </p:cSld>
  <p:clrMapOvr>
    <a:masterClrMapping/>
  </p:clrMapOvr>
</p:sld>
</file>

<file path=ppt/theme/theme1.xml><?xml version="1.0" encoding="utf-8"?>
<a:theme xmlns:a="http://schemas.openxmlformats.org/drawingml/2006/main" name="Lodovico template">
  <a:themeElements>
    <a:clrScheme name="Custom 347">
      <a:dk1>
        <a:srgbClr val="272A36"/>
      </a:dk1>
      <a:lt1>
        <a:srgbClr val="FFFFFF"/>
      </a:lt1>
      <a:dk2>
        <a:srgbClr val="808392"/>
      </a:dk2>
      <a:lt2>
        <a:srgbClr val="E0E0E7"/>
      </a:lt2>
      <a:accent1>
        <a:srgbClr val="FFAD1D"/>
      </a:accent1>
      <a:accent2>
        <a:srgbClr val="EB7700"/>
      </a:accent2>
      <a:accent3>
        <a:srgbClr val="FD7E6B"/>
      </a:accent3>
      <a:accent4>
        <a:srgbClr val="F03131"/>
      </a:accent4>
      <a:accent5>
        <a:srgbClr val="41B5FF"/>
      </a:accent5>
      <a:accent6>
        <a:srgbClr val="1E87CA"/>
      </a:accent6>
      <a:hlink>
        <a:srgbClr val="272A3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3249</TotalTime>
  <Words>1188</Words>
  <Application>Microsoft Office PowerPoint</Application>
  <PresentationFormat>Affichage à l'écran (16:9)</PresentationFormat>
  <Paragraphs>184</Paragraphs>
  <Slides>25</Slides>
  <Notes>21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2" baseType="lpstr">
      <vt:lpstr>Palatino Linotype</vt:lpstr>
      <vt:lpstr>Cambria Math</vt:lpstr>
      <vt:lpstr>Barlow SemiBold</vt:lpstr>
      <vt:lpstr>Arial</vt:lpstr>
      <vt:lpstr>Barlow Light</vt:lpstr>
      <vt:lpstr>Wingdings</vt:lpstr>
      <vt:lpstr>Lodovico template</vt:lpstr>
      <vt:lpstr>K-nearest neighbors</vt:lpstr>
      <vt:lpstr>K-NN: Définition</vt:lpstr>
      <vt:lpstr>K-NN: Définition</vt:lpstr>
      <vt:lpstr>K-NN: Définition</vt:lpstr>
      <vt:lpstr>K-NN: Définition</vt:lpstr>
      <vt:lpstr>Comment K-NN effectue une prédiction ?</vt:lpstr>
      <vt:lpstr>Comment K-NN effectue une prédiction ?</vt:lpstr>
      <vt:lpstr>Ecriture algorithmique</vt:lpstr>
      <vt:lpstr>Ecriture algorithmique</vt:lpstr>
      <vt:lpstr>Calcul de similarité </vt:lpstr>
      <vt:lpstr>Calcul de similarité </vt:lpstr>
      <vt:lpstr>La distance euclidienne</vt:lpstr>
      <vt:lpstr>La distance Manhattan </vt:lpstr>
      <vt:lpstr>Distance Hamming</vt:lpstr>
      <vt:lpstr>Comment choisir la valeur K ?</vt:lpstr>
      <vt:lpstr>Comment choisir la valeur K ? </vt:lpstr>
      <vt:lpstr>Comment choisir la valeur K ?</vt:lpstr>
      <vt:lpstr>Exemple: classification</vt:lpstr>
      <vt:lpstr>Exemple: classification</vt:lpstr>
      <vt:lpstr>Exemple: classification</vt:lpstr>
      <vt:lpstr>Exemple: régression </vt:lpstr>
      <vt:lpstr>Exemple: régression </vt:lpstr>
      <vt:lpstr>Exemple: régression </vt:lpstr>
      <vt:lpstr>Exemple: régression </vt:lpstr>
      <vt:lpstr>Exemple: régression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HP</dc:creator>
  <cp:lastModifiedBy>Imane Chlioui</cp:lastModifiedBy>
  <cp:revision>249</cp:revision>
  <dcterms:modified xsi:type="dcterms:W3CDTF">2022-01-08T07:40:55Z</dcterms:modified>
</cp:coreProperties>
</file>