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417" r:id="rId3"/>
    <p:sldId id="419" r:id="rId4"/>
    <p:sldId id="457" r:id="rId5"/>
    <p:sldId id="456" r:id="rId6"/>
    <p:sldId id="476" r:id="rId7"/>
    <p:sldId id="292" r:id="rId8"/>
    <p:sldId id="293" r:id="rId9"/>
    <p:sldId id="462" r:id="rId10"/>
    <p:sldId id="463" r:id="rId11"/>
    <p:sldId id="464" r:id="rId12"/>
    <p:sldId id="465" r:id="rId13"/>
    <p:sldId id="469" r:id="rId14"/>
    <p:sldId id="486" r:id="rId15"/>
    <p:sldId id="470" r:id="rId16"/>
    <p:sldId id="468" r:id="rId17"/>
    <p:sldId id="472" r:id="rId18"/>
    <p:sldId id="474" r:id="rId19"/>
    <p:sldId id="475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</p:sldIdLst>
  <p:sldSz cx="9144000" cy="5143500" type="screen16x9"/>
  <p:notesSz cx="6858000" cy="9144000"/>
  <p:embeddedFontLst>
    <p:embeddedFont>
      <p:font typeface="Barlow Light" panose="020B0604020202020204" charset="0"/>
      <p:regular r:id="rId31"/>
      <p:bold r:id="rId32"/>
      <p:italic r:id="rId33"/>
      <p:boldItalic r:id="rId34"/>
    </p:embeddedFont>
    <p:embeddedFont>
      <p:font typeface="Barlow SemiBold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EECF4-432E-4D26-AA6D-92A1E89D1F9B}">
  <a:tblStyle styleId="{D7AEECF4-432E-4D26-AA6D-92A1E89D1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29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09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86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5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5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30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6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67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89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1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5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8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49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87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94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2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54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2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4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7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6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di.ilha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Naive</a:t>
            </a:r>
            <a:r>
              <a:rPr lang="fr-FR" dirty="0"/>
              <a:t> Bayes</a:t>
            </a:r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107504" y="4587974"/>
            <a:ext cx="5740200" cy="5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Dr. Ilham KADI				2020/2021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Kadi.ilham@gmail.com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 Classifier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Lors de l’exemple précédent, nous avons appliqué le </a:t>
                </a:r>
                <a:r>
                  <a:rPr lang="fr-FR" sz="2000" i="1" dirty="0"/>
                  <a:t>théorème de Bayes</a:t>
                </a:r>
                <a:r>
                  <a:rPr lang="fr-FR" sz="2000" dirty="0"/>
                  <a:t> avec une seule variable prédictive </a:t>
                </a:r>
                <a:r>
                  <a:rPr lang="fr-FR" sz="2000" i="1" dirty="0"/>
                  <a:t>: </a:t>
                </a:r>
                <a:r>
                  <a:rPr lang="fr-FR" sz="2000" dirty="0"/>
                  <a:t>le sexe de l’élève.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Dans les vraies applications du </a:t>
                </a:r>
                <a:r>
                  <a:rPr lang="fr-FR" sz="2000" dirty="0" err="1"/>
                  <a:t>Naive</a:t>
                </a:r>
                <a:r>
                  <a:rPr lang="fr-FR" sz="2000" dirty="0"/>
                  <a:t> Bayes, on calcule le résultat en se basant sur </a:t>
                </a:r>
                <a:r>
                  <a:rPr lang="fr-FR" sz="2000" b="1" dirty="0"/>
                  <a:t>plusieurs variables</a:t>
                </a:r>
                <a:r>
                  <a:rPr lang="fr-FR" sz="2000" i="1" dirty="0"/>
                  <a:t>.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L’application du théorème de Bayes sur plusieurs variables rend le calcul complexe.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Approche:</a:t>
                </a:r>
                <a:r>
                  <a:rPr lang="fr-FR" sz="2000" dirty="0"/>
                  <a:t> </a:t>
                </a:r>
                <a:r>
                  <a:rPr lang="fr-FR" sz="2000" i="1" dirty="0"/>
                  <a:t>prendre en considération ces variables indépendamment les unes des autres.</a:t>
                </a:r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 r="-10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04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 Classifier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416824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Exemple:</a:t>
            </a:r>
            <a:r>
              <a:rPr lang="fr-FR" sz="2000" dirty="0"/>
              <a:t> classification de mails en {SPAM, NON SPAM}.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Naïve Bayes se basera sur la </a:t>
            </a:r>
            <a:r>
              <a:rPr lang="fr-FR" sz="2000" b="1" dirty="0"/>
              <a:t>fréquence d’occurrence des mots </a:t>
            </a:r>
            <a:r>
              <a:rPr lang="fr-FR" sz="2000" dirty="0"/>
              <a:t>dans le mail pour en définir la catégorie.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Lors de sa classification, l’algorithme supposera que les mots du mail “apparaissent” indépendamment les uns des autres.</a:t>
            </a:r>
          </a:p>
          <a:p>
            <a:pPr marL="76200" lvl="0" indent="0">
              <a:buNone/>
            </a:pPr>
            <a:endParaRPr lang="fr-FR" sz="2000" dirty="0"/>
          </a:p>
          <a:p>
            <a:pPr marL="533400" lvl="1" indent="0">
              <a:buNone/>
            </a:pPr>
            <a:r>
              <a:rPr lang="fr-FR" sz="2000" dirty="0"/>
              <a:t>D’un point de vue linguistique et sémantique, cette supposition est fausse !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Google Shape;4625;p39">
            <a:extLst>
              <a:ext uri="{FF2B5EF4-FFF2-40B4-BE49-F238E27FC236}">
                <a16:creationId xmlns:a16="http://schemas.microsoft.com/office/drawing/2014/main" id="{BCEC4AC2-2E66-42D1-A3DD-A88F9FA1AD03}"/>
              </a:ext>
            </a:extLst>
          </p:cNvPr>
          <p:cNvSpPr/>
          <p:nvPr/>
        </p:nvSpPr>
        <p:spPr>
          <a:xfrm>
            <a:off x="1063689" y="4011910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2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7316630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Supposons qu’on ait un jeu de données sur 1000 fruits.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On dispose de trois types : Banane, Orange, et “autre”.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Pour chaque fruit, on a 3 caractéristiques :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Si le fruit est </a:t>
            </a:r>
            <a:r>
              <a:rPr lang="fr-FR" sz="2000" b="1" dirty="0"/>
              <a:t>long</a:t>
            </a:r>
            <a:r>
              <a:rPr lang="fr-FR" sz="2000" dirty="0"/>
              <a:t> ou non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S’il est </a:t>
            </a:r>
            <a:r>
              <a:rPr lang="fr-FR" sz="2000" b="1" dirty="0"/>
              <a:t>sucré</a:t>
            </a:r>
            <a:r>
              <a:rPr lang="fr-FR" sz="2000" dirty="0"/>
              <a:t> ou non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Si sa couleur est </a:t>
            </a:r>
            <a:r>
              <a:rPr lang="fr-FR" sz="2000" b="1" dirty="0"/>
              <a:t>jaune</a:t>
            </a:r>
            <a:r>
              <a:rPr lang="fr-FR" sz="2000" dirty="0"/>
              <a:t> ou non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31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oogle Shape;628;p25">
                <a:extLst>
                  <a:ext uri="{FF2B5EF4-FFF2-40B4-BE49-F238E27FC236}">
                    <a16:creationId xmlns:a16="http://schemas.microsoft.com/office/drawing/2014/main" id="{4ED906F1-682A-45CA-A51D-24F945B51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5880807"/>
                  </p:ext>
                </p:extLst>
              </p:nvPr>
            </p:nvGraphicFramePr>
            <p:xfrm>
              <a:off x="827584" y="1608071"/>
              <a:ext cx="7843200" cy="308835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11123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84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874979006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2549367410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1945310939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834629081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Type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Long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¬</m:t>
                                </m:r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𝐋𝐨𝐧𝐠</m:t>
                                </m:r>
                              </m:oMath>
                            </m:oMathPara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Sucré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¬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𝐒𝐮𝐜𝐫</m:t>
                              </m:r>
                            </m:oMath>
                          </a14:m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é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Jaune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Pas jaune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Banane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Orange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Autre fruit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800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oogle Shape;628;p25">
                <a:extLst>
                  <a:ext uri="{FF2B5EF4-FFF2-40B4-BE49-F238E27FC236}">
                    <a16:creationId xmlns:a16="http://schemas.microsoft.com/office/drawing/2014/main" id="{4ED906F1-682A-45CA-A51D-24F945B51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5880807"/>
                  </p:ext>
                </p:extLst>
              </p:nvPr>
            </p:nvGraphicFramePr>
            <p:xfrm>
              <a:off x="827584" y="1608071"/>
              <a:ext cx="7843200" cy="308835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11123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84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874979006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2549367410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1945310939"/>
                        </a:ext>
                      </a:extLst>
                    </a:gridCol>
                    <a:gridCol w="980400">
                      <a:extLst>
                        <a:ext uri="{9D8B030D-6E8A-4147-A177-3AD203B41FA5}">
                          <a16:colId xmlns:a16="http://schemas.microsoft.com/office/drawing/2014/main" val="3834629081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Type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Long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1863" t="-2727" r="-503727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Sucré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401863" t="-2727" r="-303727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Jaune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Pas jaune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Banane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Orange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Autre fruit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500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350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800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1000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4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2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Google Shape;628;p25">
                <a:extLst>
                  <a:ext uri="{FF2B5EF4-FFF2-40B4-BE49-F238E27FC236}">
                    <a16:creationId xmlns:a16="http://schemas.microsoft.com/office/drawing/2014/main" id="{4ED906F1-682A-45CA-A51D-24F945B51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5676279"/>
                  </p:ext>
                </p:extLst>
              </p:nvPr>
            </p:nvGraphicFramePr>
            <p:xfrm>
              <a:off x="827584" y="1608071"/>
              <a:ext cx="6840761" cy="244827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1293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66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874979006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834629081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Type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Marié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¬</m:t>
                                </m:r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𝐌𝐚𝐫𝐢</m:t>
                                </m:r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é</m:t>
                                </m:r>
                              </m:oMath>
                            </m:oMathPara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 err="1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Etu</a:t>
                          </a:r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¬</m:t>
                                </m:r>
                                <m:r>
                                  <a:rPr lang="fr-FR" sz="1800" b="1" i="0" u="none" strike="noStrike" cap="none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𝐄𝐭𝐮</m:t>
                                </m:r>
                              </m:oMath>
                            </m:oMathPara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Présent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Absent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4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Google Shape;628;p25">
                <a:extLst>
                  <a:ext uri="{FF2B5EF4-FFF2-40B4-BE49-F238E27FC236}">
                    <a16:creationId xmlns:a16="http://schemas.microsoft.com/office/drawing/2014/main" id="{4ED906F1-682A-45CA-A51D-24F945B51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5676279"/>
                  </p:ext>
                </p:extLst>
              </p:nvPr>
            </p:nvGraphicFramePr>
            <p:xfrm>
              <a:off x="827584" y="1608071"/>
              <a:ext cx="6840761" cy="244827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1293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66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874979006"/>
                        </a:ext>
                      </a:extLst>
                    </a:gridCol>
                    <a:gridCol w="1140127">
                      <a:extLst>
                        <a:ext uri="{9D8B030D-6E8A-4147-A177-3AD203B41FA5}">
                          <a16:colId xmlns:a16="http://schemas.microsoft.com/office/drawing/2014/main" val="3834629081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Type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Marié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1604" t="-2703" r="-304278" b="-2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 err="1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Etu</a:t>
                          </a:r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402139" t="-2703" r="-103743" b="-2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Présent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Absent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Total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4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417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Idée:</a:t>
            </a:r>
            <a:r>
              <a:rPr lang="fr-FR" sz="2000" dirty="0"/>
              <a:t>  prédire le type d’un fruit (orange, banane ou autre) qu’on n’a pas encore vu. Ceci en se basant sur ses caractéristiques.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Exemple:</a:t>
            </a:r>
            <a:r>
              <a:rPr lang="fr-FR" sz="2000" dirty="0"/>
              <a:t>  donner le type d’un fruit qui a les caractéristiques suivantes :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    Il est jaune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    Il est long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    Il est sucré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49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635646"/>
                <a:ext cx="746064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1800" dirty="0"/>
                  <a:t>Pour savoir s’il s’agit d’une banane, ou d’une orange ou d’un autre fruit, il faut qu’on calcule les trois probabilités suivantes:</a:t>
                </a:r>
              </a:p>
              <a:p>
                <a:pPr marL="990600" lvl="1" indent="-457200">
                  <a:buClr>
                    <a:schemeClr val="accent4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𝑎𝑛𝑎𝑛𝑒</m:t>
                        </m:r>
                      </m:e>
                      <m:e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18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fr-FR" sz="1800" dirty="0"/>
                  <a:t>La probabilité qu’il s’agisse d’une banane sachant que le fruit est long, jaune et sucré</a:t>
                </a:r>
              </a:p>
              <a:p>
                <a:pPr marL="990600" lvl="1" indent="-457200">
                  <a:buClr>
                    <a:schemeClr val="accent4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i="1" u="sng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𝑂𝑟𝑎𝑛𝑔𝑒</m:t>
                        </m:r>
                      </m:e>
                      <m:e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1800" i="1" u="sng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fr-FR" sz="1800" dirty="0"/>
                  <a:t>La probabilité qu’il s’agisse d’une orange sachant que le fruit est long, jaune et sucré</a:t>
                </a:r>
              </a:p>
              <a:p>
                <a:pPr marL="990600" lvl="1" indent="-457200">
                  <a:buClr>
                    <a:schemeClr val="accent4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i="1" u="sng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𝐴𝑢𝑡𝑟𝑒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𝑓𝑟𝑢𝑖𝑡</m:t>
                        </m:r>
                      </m:e>
                      <m:e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i="1" u="sng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1800" i="1" u="sng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fr-FR" sz="1800" dirty="0"/>
                  <a:t>La probabilité qu’il s’agisse d’un autre fruit sachant que ce dernier est  long, jaune et sucré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635646"/>
                <a:ext cx="7460646" cy="3291830"/>
              </a:xfrm>
              <a:prstGeom prst="rect">
                <a:avLst/>
              </a:prstGeom>
              <a:blipFill>
                <a:blip r:embed="rId3"/>
                <a:stretch>
                  <a:fillRect l="-1225" t="-1481" r="-23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55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59632" y="1635646"/>
                <a:ext cx="7244622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Le type du fruit “inconnu” qu’on cherche à classifier sera celui où on a </a:t>
                </a:r>
                <a:r>
                  <a:rPr lang="fr-FR" sz="2000" b="1" dirty="0"/>
                  <a:t>la plus grande probabilité</a:t>
                </a:r>
                <a:r>
                  <a:rPr lang="fr-FR" sz="2000" dirty="0"/>
                  <a:t>.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Selon la formule de Bayes, on a 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𝐵𝑎𝑛𝑎𝑛𝑒</m:t>
                        </m:r>
                      </m:e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𝑠𝑢𝑐𝑟𝑒</m:t>
                            </m:r>
                          </m: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𝐵𝑎𝑛𝑎𝑛𝑒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𝑠𝑢𝑐𝑟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é)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632" y="1635646"/>
                <a:ext cx="7244622" cy="3291830"/>
              </a:xfrm>
              <a:prstGeom prst="rect">
                <a:avLst/>
              </a:prstGeom>
              <a:blipFill>
                <a:blip r:embed="rId3"/>
                <a:stretch>
                  <a:fillRect l="-1347" t="-556" r="-1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92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1800" dirty="0"/>
                  <a:t>Avec notre jeu de données, on peut calculer facilement un certain nombre de probabilités :</a:t>
                </a: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𝐵𝑎𝑛𝑎𝑛𝑒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𝑗𝑎𝑢𝑛𝑒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650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=0,65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𝑠𝑢𝑐𝑟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𝑠𝑢𝑐𝑟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=0,8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  <a:blipFill>
                <a:blip r:embed="rId3"/>
                <a:stretch>
                  <a:fillRect l="-1267" t="-1481" b="-2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58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1800" dirty="0"/>
                  <a:t>Calculons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𝑳𝒐𝒏𝒈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𝑩𝒂𝒏𝒂𝒏𝒆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1800" dirty="0"/>
                  <a:t> Probabilité que le fruit est long sachant qu’il s’agit d’une banane.</a:t>
                </a:r>
              </a:p>
              <a:p>
                <a:pPr lvl="1"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𝑳𝒐𝒏𝒈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𝑩𝒂𝒏𝒂𝒏𝒆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Banane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=0,8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1800" b="0" dirty="0">
                    <a:latin typeface="Barlow Light" panose="020B0604020202020204" charset="0"/>
                    <a:ea typeface="Cambria Math" panose="02040503050406030204" pitchFamily="18" charset="0"/>
                  </a:rPr>
                  <a:t>Avec la même logique, on peut calculer:</a:t>
                </a:r>
              </a:p>
              <a:p>
                <a:pPr lvl="1"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𝒋𝒂𝒖𝒏𝒆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𝑩𝒂𝒏𝒂𝒏𝒆</m:t>
                        </m:r>
                      </m:e>
                    </m:d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</m:num>
                      <m:den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</m:e>
                        </m:d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450</m:t>
                        </m:r>
                      </m:num>
                      <m:den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=0,9</m:t>
                    </m:r>
                  </m:oMath>
                </a14:m>
                <a:endParaRPr lang="fr-FR" sz="1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𝒔𝒖𝒄𝒓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é|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𝑩𝒂𝒏𝒂𝒏𝒆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𝐵𝑎𝑛𝑎𝑛𝑒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𝑠𝑢𝑐𝑟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Banane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=0,7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  <a:blipFill>
                <a:blip r:embed="rId3"/>
                <a:stretch>
                  <a:fillRect l="-1267" t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6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 err="1"/>
              <a:t>Naive</a:t>
            </a:r>
            <a:r>
              <a:rPr lang="fr-FR" sz="3200" b="1" dirty="0"/>
              <a:t> Bayes: Définition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b="1" dirty="0" err="1"/>
              <a:t>Naive</a:t>
            </a:r>
            <a:r>
              <a:rPr lang="fr-FR" b="1" dirty="0"/>
              <a:t> Bayes Classifier </a:t>
            </a:r>
            <a:r>
              <a:rPr lang="fr-FR" dirty="0"/>
              <a:t>est un algorithme populaire en </a:t>
            </a:r>
            <a:r>
              <a:rPr lang="fr-FR" b="1" dirty="0"/>
              <a:t>Data </a:t>
            </a:r>
            <a:r>
              <a:rPr lang="fr-FR" b="1" dirty="0" err="1"/>
              <a:t>mining</a:t>
            </a:r>
            <a:r>
              <a:rPr lang="fr-FR" b="1" dirty="0"/>
              <a:t> </a:t>
            </a:r>
            <a:r>
              <a:rPr lang="fr-FR" dirty="0"/>
              <a:t>utilisé pour la </a:t>
            </a:r>
            <a:r>
              <a:rPr lang="fr-FR" b="1" dirty="0"/>
              <a:t>classification</a:t>
            </a:r>
            <a:r>
              <a:rPr lang="fr-FR" dirty="0"/>
              <a:t>. Il est particulièrement utile pour les problématiques de </a:t>
            </a:r>
            <a:r>
              <a:rPr lang="fr-FR" b="1" dirty="0"/>
              <a:t>classification de texte</a:t>
            </a:r>
            <a:r>
              <a:rPr lang="fr-FR" dirty="0"/>
              <a:t>. Un exemple d’utilisation du </a:t>
            </a:r>
            <a:r>
              <a:rPr lang="fr-FR" dirty="0" err="1"/>
              <a:t>Naive</a:t>
            </a:r>
            <a:r>
              <a:rPr lang="fr-FR" dirty="0"/>
              <a:t> Bayes est celui du filtre anti-spam.</a:t>
            </a:r>
            <a:endParaRPr lang="fr-FR" sz="28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9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b="1" u="sng" dirty="0"/>
                  <a:t>Résultat</a:t>
                </a:r>
                <a:r>
                  <a:rPr lang="fr-FR" sz="2000" dirty="0"/>
                  <a:t>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𝐵𝑎𝑛𝑎𝑛𝑒</m:t>
                          </m:r>
                        </m:e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𝑙𝑜𝑛𝑔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𝑗𝑎𝑢𝑛𝑒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𝑠𝑢𝑐𝑟𝑒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0,8∗0,7∗0,9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0,5∗0,65∗0,8</m:t>
                          </m:r>
                        </m:den>
                      </m:f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0,252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0,26</m:t>
                          </m:r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≈0,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969</m:t>
                      </m:r>
                    </m:oMath>
                  </m:oMathPara>
                </a14:m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97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59632" y="1635646"/>
                <a:ext cx="7244622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Calculer la 2</a:t>
                </a:r>
                <a:r>
                  <a:rPr lang="fr-FR" sz="2000" baseline="30000" dirty="0"/>
                  <a:t>ème</a:t>
                </a:r>
                <a:r>
                  <a:rPr lang="fr-FR" sz="2000" dirty="0"/>
                  <a:t> probabilité:</a:t>
                </a:r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𝑂𝑟𝑎𝑛𝑔𝑒</m:t>
                        </m:r>
                      </m:e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𝑠𝑢𝑐𝑟𝑒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𝑂𝑟𝑎𝑛𝑔𝑒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𝑠𝑢𝑐𝑟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é)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632" y="1635646"/>
                <a:ext cx="7244622" cy="3291830"/>
              </a:xfrm>
              <a:prstGeom prst="rect">
                <a:avLst/>
              </a:prstGeom>
              <a:blipFill>
                <a:blip r:embed="rId3"/>
                <a:stretch>
                  <a:fillRect l="-1347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080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𝑶𝒓𝒂𝒏𝒈𝒆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𝑳𝒐𝒏𝒈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𝑶𝒓𝒂𝒏𝒈𝒆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Orange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𝒋𝒂𝒖𝒏𝒆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𝑶𝒓𝒂𝒏𝒈𝒆</m:t>
                        </m:r>
                      </m:e>
                    </m:d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𝑶𝒓𝒂𝒏𝒈𝒆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</m:num>
                      <m:den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𝑶𝒓𝒂𝒏𝒈𝒆</m:t>
                            </m:r>
                          </m:e>
                        </m:d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𝒔𝒖𝒄𝒓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é|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𝑶𝒓𝒂𝒏𝒈𝒆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𝑠𝑢𝑐𝑟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Orange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71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b="1" u="sng" dirty="0"/>
                  <a:t>Résultat</a:t>
                </a:r>
                <a:r>
                  <a:rPr lang="fr-FR" sz="2000" dirty="0"/>
                  <a:t>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𝑂𝑟𝑎𝑛𝑔𝑒</m:t>
                          </m:r>
                        </m:e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𝑙𝑜𝑛𝑔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𝑗𝑎𝑢𝑛𝑒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𝑠𝑢𝑐𝑟𝑒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0∗1∗0,5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0,5∗0,65∗0,8</m:t>
                          </m:r>
                        </m:den>
                      </m:f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87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632848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Calculer la 3</a:t>
                </a:r>
                <a:r>
                  <a:rPr lang="fr-FR" sz="2000" baseline="30000" dirty="0"/>
                  <a:t>ème</a:t>
                </a:r>
                <a:r>
                  <a:rPr lang="fr-FR" sz="2000" dirty="0"/>
                  <a:t> probabilité:</a:t>
                </a:r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𝐴𝑢𝑡𝑟𝑒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𝑓𝑟𝑢𝑖𝑡</m:t>
                        </m:r>
                      </m:e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𝐴𝐹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𝐴𝐹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𝑠𝑢𝑐𝑟𝑒</m:t>
                            </m:r>
                          </m:e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𝐴𝐹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𝑠𝑢𝑐𝑟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é)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632848" cy="3291830"/>
              </a:xfrm>
              <a:prstGeom prst="rect">
                <a:avLst/>
              </a:prstGeom>
              <a:blipFill>
                <a:blip r:embed="rId3"/>
                <a:stretch>
                  <a:fillRect l="-1198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54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𝑨𝒖𝒕𝒓𝒆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𝒇𝒓𝒖𝒊𝒕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Tous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les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fruits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𝑳𝒐𝒏𝒈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𝑨𝒖𝒕𝒓𝒆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𝒇𝒓𝒖𝒊𝒕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𝐿𝑜𝑛𝑔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b="0" dirty="0">
                    <a:latin typeface="Barlow Light" panose="020B0604020202020204" charset="0"/>
                    <a:ea typeface="Cambria Math" panose="02040503050406030204" pitchFamily="18" charset="0"/>
                  </a:rPr>
                  <a:t>,5</a:t>
                </a: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𝒋𝒂𝒖𝒏𝒆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𝑨𝒖𝒕𝒓𝒆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𝒇𝒓𝒖𝒊𝒕</m:t>
                        </m:r>
                      </m:e>
                    </m:d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𝑗𝑎𝑢𝑛𝑒</m:t>
                            </m:r>
                          </m:e>
                        </m:d>
                      </m:num>
                      <m:den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</m:e>
                        </m:d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fr-F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0,25</m:t>
                    </m:r>
                  </m:oMath>
                </a14:m>
                <a:endParaRPr lang="fr-FR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𝒔𝒖𝒄𝒓</m:t>
                        </m:r>
                        <m:r>
                          <a:rPr lang="fr-FR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é|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𝑨𝒖𝒕𝒓𝒆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𝒇𝒓𝒖𝒊𝒕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𝐸𝑇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𝑠𝑢𝑐𝑟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𝐴𝑢𝑡𝑟𝑒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𝑓𝑟𝑢𝑖𝑡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=0,75</m:t>
                    </m:r>
                  </m:oMath>
                </a14:m>
                <a:endParaRPr lang="fr-FR" sz="18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57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b="1" u="sng" dirty="0"/>
                  <a:t>Résultat</a:t>
                </a:r>
                <a:r>
                  <a:rPr lang="fr-FR" sz="2000" dirty="0"/>
                  <a:t>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𝐴𝑢𝑡𝑟𝑒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𝑓𝑟𝑢𝑖𝑡</m:t>
                          </m:r>
                        </m:e>
                        <m:e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𝑙𝑜𝑛𝑔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𝑗𝑎𝑢𝑛𝑒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𝑠𝑢𝑐𝑟𝑒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0,5∗0,25∗0,75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0,5∗0,65∗0,8</m:t>
                          </m:r>
                        </m:den>
                      </m:f>
                      <m:r>
                        <a:rPr lang="fr-F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018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0,26</m:t>
                          </m:r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≈0,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072</m:t>
                      </m:r>
                    </m:oMath>
                  </m:oMathPara>
                </a14:m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9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 err="1"/>
              <a:t>Naive</a:t>
            </a:r>
            <a:r>
              <a:rPr lang="fr-FR" sz="3200" b="1" dirty="0"/>
              <a:t> Bayes: Classification multi-classes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34328" y="1851670"/>
                <a:ext cx="669674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On remarque que la probabilité que notre fruit soit une banane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𝐵𝑎𝑛𝑎𝑛𝑒</m:t>
                        </m:r>
                      </m:e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𝑗𝑎𝑢𝑛𝑒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𝑠𝑢𝑐𝑟𝑒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largement plus grande que celle des autres probabilités.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On classifie notre </a:t>
                </a:r>
                <a:r>
                  <a:rPr lang="fr-FR" sz="2000" b="1" dirty="0"/>
                  <a:t>fruit inconnu </a:t>
                </a:r>
                <a:r>
                  <a:rPr lang="fr-FR" sz="2000" dirty="0"/>
                  <a:t>comme étant une </a:t>
                </a:r>
                <a:r>
                  <a:rPr lang="fr-FR" sz="2000" b="1" u="sng" dirty="0">
                    <a:solidFill>
                      <a:schemeClr val="accent4"/>
                    </a:solidFill>
                  </a:rPr>
                  <a:t>banane</a:t>
                </a:r>
                <a:r>
                  <a:rPr lang="fr-FR" sz="2000" dirty="0"/>
                  <a:t>.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34328" y="1851670"/>
                <a:ext cx="6696744" cy="3291830"/>
              </a:xfrm>
              <a:prstGeom prst="rect">
                <a:avLst/>
              </a:prstGeom>
              <a:blipFill>
                <a:blip r:embed="rId3"/>
                <a:stretch>
                  <a:fillRect l="-1365" t="-741" r="-2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0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Exercice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99C985C-C858-4EFE-8368-27CECD90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69861"/>
              </p:ext>
            </p:extLst>
          </p:nvPr>
        </p:nvGraphicFramePr>
        <p:xfrm>
          <a:off x="1095154" y="1382234"/>
          <a:ext cx="4785380" cy="376127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940124">
                  <a:extLst>
                    <a:ext uri="{9D8B030D-6E8A-4147-A177-3AD203B41FA5}">
                      <a16:colId xmlns:a16="http://schemas.microsoft.com/office/drawing/2014/main" val="1776425576"/>
                    </a:ext>
                  </a:extLst>
                </a:gridCol>
                <a:gridCol w="1157181">
                  <a:extLst>
                    <a:ext uri="{9D8B030D-6E8A-4147-A177-3AD203B41FA5}">
                      <a16:colId xmlns:a16="http://schemas.microsoft.com/office/drawing/2014/main" val="2578561248"/>
                    </a:ext>
                  </a:extLst>
                </a:gridCol>
                <a:gridCol w="978899">
                  <a:extLst>
                    <a:ext uri="{9D8B030D-6E8A-4147-A177-3AD203B41FA5}">
                      <a16:colId xmlns:a16="http://schemas.microsoft.com/office/drawing/2014/main" val="109124496"/>
                    </a:ext>
                  </a:extLst>
                </a:gridCol>
                <a:gridCol w="910314">
                  <a:extLst>
                    <a:ext uri="{9D8B030D-6E8A-4147-A177-3AD203B41FA5}">
                      <a16:colId xmlns:a16="http://schemas.microsoft.com/office/drawing/2014/main" val="3352909616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681181763"/>
                    </a:ext>
                  </a:extLst>
                </a:gridCol>
              </a:tblGrid>
              <a:tr h="484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 dirty="0">
                          <a:effectLst/>
                        </a:rPr>
                        <a:t>Visibilité</a:t>
                      </a:r>
                      <a:endParaRPr lang="fr-FR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>
                          <a:effectLst/>
                        </a:rPr>
                        <a:t>Température</a:t>
                      </a:r>
                      <a:endParaRPr lang="fr-FR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 dirty="0">
                          <a:effectLst/>
                        </a:rPr>
                        <a:t>Humidité</a:t>
                      </a:r>
                      <a:endParaRPr lang="fr-FR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>
                          <a:effectLst/>
                        </a:rPr>
                        <a:t>Vent</a:t>
                      </a:r>
                      <a:endParaRPr lang="fr-FR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 dirty="0">
                          <a:effectLst/>
                        </a:rPr>
                        <a:t>Jouer</a:t>
                      </a:r>
                      <a:endParaRPr lang="fr-FR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661396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Pluie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Chaud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Non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651810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Pluie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Chaud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Non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0969312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Couvert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Chaud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084812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Soleil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dirty="0">
                          <a:effectLst/>
                        </a:rPr>
                        <a:t>Oui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14065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Soleil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Froid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8367437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Soleil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Froid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Non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518555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Couvert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Froid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249690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Pluie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Non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196790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Pluie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Froid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479851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Soleil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972771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Pluie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027189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Couvert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530364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>
                          <a:effectLst/>
                        </a:rPr>
                        <a:t>Couvert</a:t>
                      </a:r>
                      <a:endParaRPr lang="fr-FR" sz="13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Chaud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Normal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Faible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Oui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706947"/>
                  </a:ext>
                </a:extLst>
              </a:tr>
              <a:tr h="23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0" dirty="0">
                          <a:effectLst/>
                        </a:rPr>
                        <a:t>Soleil</a:t>
                      </a:r>
                      <a:endParaRPr lang="fr-FR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Doux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Elevé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Fort</a:t>
                      </a:r>
                      <a:endParaRPr lang="fr-F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dirty="0">
                          <a:effectLst/>
                        </a:rPr>
                        <a:t>Non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50016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2ED5331-7282-4421-A159-5D184A5B514B}"/>
              </a:ext>
            </a:extLst>
          </p:cNvPr>
          <p:cNvSpPr txBox="1"/>
          <p:nvPr/>
        </p:nvSpPr>
        <p:spPr>
          <a:xfrm>
            <a:off x="6372200" y="1923678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arlow Light" panose="020B0604020202020204" charset="0"/>
              </a:rPr>
              <a:t>Prédire la valeur de </a:t>
            </a:r>
            <a:r>
              <a:rPr lang="fr-FR" sz="1600" b="1" dirty="0">
                <a:latin typeface="Barlow Light" panose="020B0604020202020204" charset="0"/>
              </a:rPr>
              <a:t>Jouer</a:t>
            </a:r>
            <a:r>
              <a:rPr lang="fr-FR" sz="1600" dirty="0">
                <a:latin typeface="Barlow Light" panose="020B0604020202020204" charset="0"/>
              </a:rPr>
              <a:t> pour:</a:t>
            </a:r>
          </a:p>
          <a:p>
            <a:endParaRPr lang="fr-FR" sz="1600" dirty="0">
              <a:latin typeface="Barlow Light" panose="020B060402020202020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latin typeface="Barlow Light" panose="020B0604020202020204" charset="0"/>
              </a:rPr>
              <a:t>Visibilité</a:t>
            </a:r>
            <a:r>
              <a:rPr lang="fr-FR" sz="1600" dirty="0">
                <a:latin typeface="Barlow Light" panose="020B0604020202020204" charset="0"/>
              </a:rPr>
              <a:t>: Pluie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latin typeface="Barlow Light" panose="020B0604020202020204" charset="0"/>
              </a:rPr>
              <a:t>Température</a:t>
            </a:r>
            <a:r>
              <a:rPr lang="fr-FR" sz="1600" dirty="0">
                <a:latin typeface="Barlow Light" panose="020B0604020202020204" charset="0"/>
              </a:rPr>
              <a:t>: Froid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latin typeface="Barlow Light" panose="020B0604020202020204" charset="0"/>
              </a:rPr>
              <a:t>Humidité</a:t>
            </a:r>
            <a:r>
              <a:rPr lang="fr-FR" sz="1600" dirty="0">
                <a:latin typeface="Barlow Light" panose="020B0604020202020204" charset="0"/>
              </a:rPr>
              <a:t>: Elevé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latin typeface="Barlow Light" panose="020B0604020202020204" charset="0"/>
              </a:rPr>
              <a:t>Vent</a:t>
            </a:r>
            <a:r>
              <a:rPr lang="fr-FR" sz="1600" dirty="0">
                <a:latin typeface="Barlow Light" panose="020B0604020202020204" charset="0"/>
              </a:rPr>
              <a:t>: Fort</a:t>
            </a:r>
          </a:p>
        </p:txBody>
      </p:sp>
    </p:spTree>
    <p:extLst>
      <p:ext uri="{BB962C8B-B14F-4D97-AF65-F5344CB8AC3E}">
        <p14:creationId xmlns:p14="http://schemas.microsoft.com/office/powerpoint/2010/main" val="144247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Probabilités conditionnelles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491630"/>
            <a:ext cx="7344816" cy="172819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Le </a:t>
            </a:r>
            <a:r>
              <a:rPr lang="fr-FR" sz="2200" i="1" dirty="0" err="1"/>
              <a:t>naive</a:t>
            </a:r>
            <a:r>
              <a:rPr lang="fr-FR" sz="2200" i="1" dirty="0"/>
              <a:t> Bayes classifier</a:t>
            </a:r>
            <a:r>
              <a:rPr lang="fr-FR" sz="2200" dirty="0"/>
              <a:t> se base sur le </a:t>
            </a:r>
            <a:r>
              <a:rPr lang="fr-FR" sz="2200" b="1" dirty="0"/>
              <a:t>théorème de Bayes</a:t>
            </a:r>
            <a:r>
              <a:rPr lang="fr-FR" sz="2200" dirty="0"/>
              <a:t>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Ce théorème est fondé sur les </a:t>
            </a:r>
            <a:r>
              <a:rPr lang="fr-FR" sz="2200" b="1" dirty="0"/>
              <a:t>probabilités conditionnelles</a:t>
            </a:r>
            <a:r>
              <a:rPr lang="fr-FR" sz="2200" dirty="0"/>
              <a:t>.</a:t>
            </a:r>
            <a:endParaRPr lang="fr-FR" sz="2200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D224937-1565-43B7-A373-1B41F67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90989"/>
              </p:ext>
            </p:extLst>
          </p:nvPr>
        </p:nvGraphicFramePr>
        <p:xfrm>
          <a:off x="1427820" y="3719370"/>
          <a:ext cx="6576392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{ED083AE6-46FA-4A59-8FB0-9F97EB10719F}</a:tableStyleId>
              </a:tblPr>
              <a:tblGrid>
                <a:gridCol w="6576392">
                  <a:extLst>
                    <a:ext uri="{9D8B030D-6E8A-4147-A177-3AD203B41FA5}">
                      <a16:colId xmlns:a16="http://schemas.microsoft.com/office/drawing/2014/main" val="376981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200" b="0" u="sng" dirty="0">
                          <a:latin typeface="Barlow Light" panose="020B0604020202020204" charset="0"/>
                        </a:rPr>
                        <a:t>Probabilités conditionnelles </a:t>
                      </a:r>
                      <a:r>
                        <a:rPr lang="fr-FR" sz="2200" b="0" dirty="0">
                          <a:latin typeface="Barlow Light" panose="020B0604020202020204" charset="0"/>
                        </a:rPr>
                        <a:t>: Quelle est la probabilité qu’un événement se produise </a:t>
                      </a:r>
                      <a:r>
                        <a:rPr lang="fr-FR" sz="2200" b="1" dirty="0">
                          <a:latin typeface="Barlow Light" panose="020B0604020202020204" charset="0"/>
                        </a:rPr>
                        <a:t>sachant qu’un autre événement s’est déjà produit.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0281"/>
                  </a:ext>
                </a:extLst>
              </a:tr>
            </a:tbl>
          </a:graphicData>
        </a:graphic>
      </p:graphicFrame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48C30597-B77C-4426-BF92-F7673E20CB46}"/>
              </a:ext>
            </a:extLst>
          </p:cNvPr>
          <p:cNvSpPr/>
          <p:nvPr/>
        </p:nvSpPr>
        <p:spPr>
          <a:xfrm rot="5400000">
            <a:off x="4572000" y="3075806"/>
            <a:ext cx="504056" cy="432048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Probabilités conditionnelles: Exemple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Supposons qu’on ait une classe de lycéens.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Soit </a:t>
                </a:r>
                <a:r>
                  <a:rPr lang="fr-FR" sz="2200" b="1" i="1" dirty="0">
                    <a:solidFill>
                      <a:schemeClr val="accent4"/>
                    </a:solidFill>
                  </a:rPr>
                  <a:t>A</a:t>
                </a:r>
                <a:r>
                  <a:rPr lang="fr-FR" sz="2200" dirty="0"/>
                  <a:t> et </a:t>
                </a:r>
                <a:r>
                  <a:rPr lang="fr-FR" sz="2200" b="1" i="1" dirty="0">
                    <a:solidFill>
                      <a:schemeClr val="accent4"/>
                    </a:solidFill>
                  </a:rPr>
                  <a:t>B</a:t>
                </a:r>
                <a:r>
                  <a:rPr lang="fr-FR" sz="2200" dirty="0"/>
                  <a:t> les deux événements suivants :     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/>
                  <a:t>l’événement A : l’élève est une fille.    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/>
                  <a:t>L’événement B : l’élève pratique l’allemand.  </a:t>
                </a:r>
              </a:p>
              <a:p>
                <a:pPr marL="533400" lvl="1" indent="0">
                  <a:buClr>
                    <a:schemeClr val="accent4"/>
                  </a:buClr>
                  <a:buNone/>
                </a:pPr>
                <a:endParaRPr lang="fr-FR" sz="2200" dirty="0"/>
              </a:p>
              <a:p>
                <a:pPr marL="762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200" dirty="0"/>
                  <a:t> Quelle est la probabilité qu’on choisisse au hasard une fille pratiquant l’allemand ?</a:t>
                </a:r>
                <a:endParaRPr lang="fr-FR" sz="2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blipFill>
                <a:blip r:embed="rId3"/>
                <a:stretch>
                  <a:fillRect l="-1075" r="-2647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2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Théorème de Bayes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9774" y="1599700"/>
                <a:ext cx="6972625" cy="334831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Le théorème de Bayes permet de calculer ce genre de probabilité en utilisant la formule suivante: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1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100" dirty="0"/>
                  <a:t>Le terme </a:t>
                </a:r>
                <a:r>
                  <a:rPr lang="fr-FR" sz="2100" b="1" dirty="0"/>
                  <a:t>P(X | Y)</a:t>
                </a:r>
                <a:r>
                  <a:rPr lang="fr-FR" sz="2100" dirty="0"/>
                  <a:t> se lit : la probabilité que l’événement </a:t>
                </a:r>
                <a:r>
                  <a:rPr lang="fr-FR" sz="2100" b="1" i="1" dirty="0">
                    <a:solidFill>
                      <a:schemeClr val="accent4"/>
                    </a:solidFill>
                  </a:rPr>
                  <a:t>X</a:t>
                </a:r>
                <a:r>
                  <a:rPr lang="fr-FR" sz="2100" dirty="0"/>
                  <a:t> se réalise sachant que l’événement </a:t>
                </a:r>
                <a:r>
                  <a:rPr lang="fr-FR" sz="2100" b="1" i="1" dirty="0">
                    <a:solidFill>
                      <a:schemeClr val="accent4"/>
                    </a:solidFill>
                  </a:rPr>
                  <a:t>Y</a:t>
                </a:r>
                <a:r>
                  <a:rPr lang="fr-FR" sz="2100" dirty="0"/>
                  <a:t> s’est déjà réalisé.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100" dirty="0"/>
                  <a:t>On appelle </a:t>
                </a:r>
                <a:r>
                  <a:rPr lang="fr-FR" sz="2100" b="1" i="1" dirty="0">
                    <a:solidFill>
                      <a:schemeClr val="accent4"/>
                    </a:solidFill>
                  </a:rPr>
                  <a:t>X</a:t>
                </a:r>
                <a:r>
                  <a:rPr lang="fr-FR" sz="2100" dirty="0"/>
                  <a:t> : </a:t>
                </a:r>
                <a:r>
                  <a:rPr lang="fr-FR" sz="2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l’évidence</a:t>
                </a:r>
                <a:r>
                  <a:rPr lang="fr-FR" sz="2100" dirty="0"/>
                  <a:t> et </a:t>
                </a:r>
                <a:r>
                  <a:rPr lang="fr-FR" sz="2100" b="1" i="1" dirty="0">
                    <a:solidFill>
                      <a:schemeClr val="accent4"/>
                    </a:solidFill>
                  </a:rPr>
                  <a:t>Y</a:t>
                </a:r>
                <a:r>
                  <a:rPr lang="fr-FR" sz="2100" dirty="0"/>
                  <a:t> s’appelle </a:t>
                </a:r>
                <a:r>
                  <a:rPr lang="fr-FR" sz="21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Outcome</a:t>
                </a:r>
                <a:r>
                  <a:rPr lang="fr-FR" sz="21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1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1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9774" y="1599700"/>
                <a:ext cx="6972625" cy="3348314"/>
              </a:xfrm>
              <a:blipFill>
                <a:blip r:embed="rId2"/>
                <a:stretch>
                  <a:fillRect l="-1399" r="-2622" b="-3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8EF8-64A6-4DCC-BDD5-3F39D1F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Théorème de Bayes: Exemple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5F26-0B4A-4A81-B733-BCE731A7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7116641" cy="972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Imaginons le jeu de données suivant des lycéens pratiquant l’allemand: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48A964-C876-4511-B769-A17BC72BC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6" name="AutoShape 2" descr="y">
            <a:extLst>
              <a:ext uri="{FF2B5EF4-FFF2-40B4-BE49-F238E27FC236}">
                <a16:creationId xmlns:a16="http://schemas.microsoft.com/office/drawing/2014/main" id="{00877846-4658-4B0B-BE41-A14F5E6F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75" y="-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K">
            <a:extLst>
              <a:ext uri="{FF2B5EF4-FFF2-40B4-BE49-F238E27FC236}">
                <a16:creationId xmlns:a16="http://schemas.microsoft.com/office/drawing/2014/main" id="{B4B6921A-068F-4CA0-98C5-99068D39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9775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y">
            <a:extLst>
              <a:ext uri="{FF2B5EF4-FFF2-40B4-BE49-F238E27FC236}">
                <a16:creationId xmlns:a16="http://schemas.microsoft.com/office/drawing/2014/main" id="{3F7EB224-1BD9-4A63-8537-C36F24735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5175" y="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K">
            <a:extLst>
              <a:ext uri="{FF2B5EF4-FFF2-40B4-BE49-F238E27FC236}">
                <a16:creationId xmlns:a16="http://schemas.microsoft.com/office/drawing/2014/main" id="{8497468E-34CD-478C-9884-81D7DCF6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9075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oogle Shape;628;p25">
                <a:extLst>
                  <a:ext uri="{FF2B5EF4-FFF2-40B4-BE49-F238E27FC236}">
                    <a16:creationId xmlns:a16="http://schemas.microsoft.com/office/drawing/2014/main" id="{638FA5C2-7812-49B1-B710-332E4E01CC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0960941"/>
                  </p:ext>
                </p:extLst>
              </p:nvPr>
            </p:nvGraphicFramePr>
            <p:xfrm>
              <a:off x="1475656" y="2571750"/>
              <a:ext cx="6515819" cy="244827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1403251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1" dirty="0">
                            <a:solidFill>
                              <a:schemeClr val="dk1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Fille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𝑨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Fille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¬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𝑨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Totaux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Allemand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1" i="0" u="none" strike="noStrike" cap="none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Autre langue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¬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  <m:r>
                                <a:rPr lang="fr-FR" sz="1800" b="1" i="0" u="none" strike="noStrike" cap="none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fr-FR"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sym typeface="Arial"/>
                          </a:endParaRP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9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Totaux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oogle Shape;628;p25">
                <a:extLst>
                  <a:ext uri="{FF2B5EF4-FFF2-40B4-BE49-F238E27FC236}">
                    <a16:creationId xmlns:a16="http://schemas.microsoft.com/office/drawing/2014/main" id="{638FA5C2-7812-49B1-B710-332E4E01CC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0960941"/>
                  </p:ext>
                </p:extLst>
              </p:nvPr>
            </p:nvGraphicFramePr>
            <p:xfrm>
              <a:off x="1475656" y="2571750"/>
              <a:ext cx="6515819" cy="244827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153596674"/>
                        </a:ext>
                      </a:extLst>
                    </a:gridCol>
                    <a:gridCol w="1403251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</a:tblGrid>
                  <a:tr h="6714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1" dirty="0">
                            <a:solidFill>
                              <a:schemeClr val="dk1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69778" t="-2703" r="-210222" b="-2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57203" t="-2703" r="-100424" b="-2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Totaux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83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58" t="-122581" r="-184656" b="-220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58" t="-207000" r="-184656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9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273">
                    <a:tc>
                      <a:txBody>
                        <a:bodyPr/>
                        <a:lstStyle/>
                        <a:p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Totaux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16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30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6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Théorème de Bayes: Exemple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779662"/>
                <a:ext cx="7532654" cy="3515612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Calculons la probabilité suivante : Quelle est la probabilité qu’on tire au hasard un élève parlant Allemand sachant qu’elle est une fille ?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Selon la formule de Bayes on a :</a:t>
                </a:r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𝐴𝑙𝑙𝑒𝑚𝑎𝑛𝑑</m:t>
                          </m:r>
                        </m:e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𝐹𝑖𝑙𝑙𝑒</m:t>
                          </m:r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200" dirty="0">
                  <a:latin typeface="Barlow Light" panose="020B0604020202020204" charset="0"/>
                </a:endParaRPr>
              </a:p>
              <a:p>
                <a:pPr marL="533400" lvl="1" indent="0">
                  <a:buNone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779662"/>
                <a:ext cx="7532654" cy="3515612"/>
              </a:xfrm>
              <a:prstGeom prst="rect">
                <a:avLst/>
              </a:prstGeom>
              <a:blipFill>
                <a:blip r:embed="rId3"/>
                <a:stretch>
                  <a:fillRect l="-1214" t="-2253" r="-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Théorème de Bayes: Exemple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P(A) est la probabilité de prendre au hasard une fille de la population des élèves de la classe.</a:t>
                </a:r>
              </a:p>
              <a:p>
                <a:pPr marL="76200" lvl="0" indent="0">
                  <a:spcBef>
                    <a:spcPts val="0"/>
                  </a:spcBef>
                  <a:buNone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≈0,466</m:t>
                    </m:r>
                  </m:oMath>
                </a14:m>
                <a:endParaRPr lang="fr-FR" sz="20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533400" lvl="1" indent="0">
                  <a:buClr>
                    <a:schemeClr val="accent4"/>
                  </a:buClr>
                  <a:buNone/>
                </a:pPr>
                <a:endParaRPr lang="fr-FR" sz="2000" b="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𝑐𝑎𝑟𝑑𝑖𝑛𝑎𝑙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≈0,</m:t>
                    </m:r>
                  </m:oMath>
                </a14:m>
                <a:r>
                  <a:rPr lang="fr-FR" sz="2000" b="0" dirty="0">
                    <a:latin typeface="Barlow Light" panose="020B0604020202020204" charset="0"/>
                    <a:ea typeface="Cambria Math" panose="02040503050406030204" pitchFamily="18" charset="0"/>
                  </a:rPr>
                  <a:t>333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Théorème de Bayes: Exemple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Note: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/>
                  <a:t>Le cardinal d’un ensemble est le nombre d’éléments dans ce dernier.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𝑐𝑎𝑟𝑑𝑖𝑛𝑎𝑙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représente l’ensemble des lycéens de notre exemple (l’univers de probabilités)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  <a:ea typeface="Cambria Math" panose="02040503050406030204" pitchFamily="18" charset="0"/>
                  </a:rPr>
                  <a:t>Ce qui donne:</a:t>
                </a:r>
              </a:p>
              <a:p>
                <a:pPr marL="762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0,333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0,466</m:t>
                          </m:r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=0,714</m:t>
                      </m:r>
                    </m:oMath>
                  </m:oMathPara>
                </a14:m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 r="-14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1266</Words>
  <Application>Microsoft Office PowerPoint</Application>
  <PresentationFormat>Affichage à l'écran (16:9)</PresentationFormat>
  <Paragraphs>310</Paragraphs>
  <Slides>28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Barlow Light</vt:lpstr>
      <vt:lpstr>Calibri</vt:lpstr>
      <vt:lpstr>Cambria Math</vt:lpstr>
      <vt:lpstr>Barlow SemiBold</vt:lpstr>
      <vt:lpstr>Arial</vt:lpstr>
      <vt:lpstr>Wingdings</vt:lpstr>
      <vt:lpstr>Lodovico template</vt:lpstr>
      <vt:lpstr>Naive Bayes</vt:lpstr>
      <vt:lpstr>Naive Bayes: Définition</vt:lpstr>
      <vt:lpstr>Probabilités conditionnelles</vt:lpstr>
      <vt:lpstr>Probabilités conditionnelles: Exemple</vt:lpstr>
      <vt:lpstr>Théorème de Bayes</vt:lpstr>
      <vt:lpstr>Théorème de Bayes: Exemple</vt:lpstr>
      <vt:lpstr>Théorème de Bayes: Exemple</vt:lpstr>
      <vt:lpstr>Théorème de Bayes: Exemple</vt:lpstr>
      <vt:lpstr>Théorème de Bayes: Exemple</vt:lpstr>
      <vt:lpstr>Naive Bayes Classifier</vt:lpstr>
      <vt:lpstr>Naive Bayes Classifier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Naive Bayes: Classification multi-classes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cp:lastModifiedBy>Ilham KADI</cp:lastModifiedBy>
  <cp:revision>273</cp:revision>
  <dcterms:modified xsi:type="dcterms:W3CDTF">2021-01-28T11:49:50Z</dcterms:modified>
</cp:coreProperties>
</file>