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9"/>
  </p:notesMasterIdLst>
  <p:sldIdLst>
    <p:sldId id="256" r:id="rId2"/>
    <p:sldId id="287" r:id="rId3"/>
    <p:sldId id="417" r:id="rId4"/>
    <p:sldId id="484" r:id="rId5"/>
    <p:sldId id="288" r:id="rId6"/>
    <p:sldId id="289" r:id="rId7"/>
    <p:sldId id="290" r:id="rId8"/>
    <p:sldId id="291" r:id="rId9"/>
    <p:sldId id="485" r:id="rId10"/>
    <p:sldId id="293" r:id="rId11"/>
    <p:sldId id="297" r:id="rId12"/>
    <p:sldId id="352" r:id="rId13"/>
    <p:sldId id="354" r:id="rId14"/>
    <p:sldId id="415" r:id="rId15"/>
    <p:sldId id="486" r:id="rId16"/>
    <p:sldId id="416" r:id="rId17"/>
    <p:sldId id="311" r:id="rId18"/>
    <p:sldId id="372" r:id="rId19"/>
    <p:sldId id="487" r:id="rId20"/>
    <p:sldId id="374" r:id="rId21"/>
    <p:sldId id="419" r:id="rId22"/>
    <p:sldId id="488" r:id="rId23"/>
    <p:sldId id="489" r:id="rId24"/>
    <p:sldId id="270" r:id="rId25"/>
    <p:sldId id="490" r:id="rId26"/>
    <p:sldId id="491" r:id="rId27"/>
    <p:sldId id="493" r:id="rId28"/>
    <p:sldId id="492" r:id="rId29"/>
    <p:sldId id="494" r:id="rId30"/>
    <p:sldId id="495" r:id="rId31"/>
    <p:sldId id="496" r:id="rId32"/>
    <p:sldId id="497" r:id="rId33"/>
    <p:sldId id="498" r:id="rId34"/>
    <p:sldId id="501" r:id="rId35"/>
    <p:sldId id="500" r:id="rId36"/>
    <p:sldId id="499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50"/>
      <p:bold r:id="rId51"/>
      <p:italic r:id="rId52"/>
      <p:boldItalic r:id="rId53"/>
    </p:embeddedFont>
    <p:embeddedFont>
      <p:font typeface="Barlow Light" panose="00000400000000000000" pitchFamily="2" charset="0"/>
      <p:regular r:id="rId54"/>
      <p:bold r:id="rId55"/>
      <p:italic r:id="rId56"/>
      <p:boldItalic r:id="rId57"/>
    </p:embeddedFont>
    <p:embeddedFont>
      <p:font typeface="Barlow SemiBold" panose="00000700000000000000" pitchFamily="2" charset="0"/>
      <p:bold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ambria Math" panose="02040503050406030204" pitchFamily="18" charset="0"/>
      <p:regular r:id="rId64"/>
    </p:embeddedFont>
    <p:embeddedFont>
      <p:font typeface="Raleway Thin" pitchFamily="2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3C89E8-E1C5-4BE1-A3FF-89B078C3B809}">
  <a:tblStyle styleId="{C13C89E8-E1C5-4BE1-A3FF-89B078C3B8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5880" autoAdjust="0"/>
  </p:normalViewPr>
  <p:slideViewPr>
    <p:cSldViewPr>
      <p:cViewPr varScale="1">
        <p:scale>
          <a:sx n="90" d="100"/>
          <a:sy n="90" d="100"/>
        </p:scale>
        <p:origin x="810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0738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067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4565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415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92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66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0600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13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56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052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72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34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507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451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333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595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510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51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511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574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605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93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62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74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469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691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056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02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650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doctor/page-django-introduction-pyth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b="1" dirty="0"/>
              <a:t>Python</a:t>
            </a:r>
          </a:p>
        </p:txBody>
      </p:sp>
      <p:sp>
        <p:nvSpPr>
          <p:cNvPr id="339" name="Google Shape;345;p13"/>
          <p:cNvSpPr txBox="1">
            <a:spLocks/>
          </p:cNvSpPr>
          <p:nvPr/>
        </p:nvSpPr>
        <p:spPr>
          <a:xfrm>
            <a:off x="323528" y="4443958"/>
            <a:ext cx="4824536" cy="6995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 charset="0"/>
                <a:sym typeface="Arial"/>
              </a:rPr>
              <a:t>Dr. Imane Chlioui		                               2021/2022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latin typeface="Barlow Light" charset="0"/>
              </a:rPr>
              <a:t>imanechlioui@gmail.com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Light" charset="0"/>
              <a:sym typeface="Arial"/>
            </a:endParaRPr>
          </a:p>
        </p:txBody>
      </p:sp>
      <p:grpSp>
        <p:nvGrpSpPr>
          <p:cNvPr id="340" name="Google Shape;597;p17"/>
          <p:cNvGrpSpPr/>
          <p:nvPr/>
        </p:nvGrpSpPr>
        <p:grpSpPr>
          <a:xfrm>
            <a:off x="5796136" y="843558"/>
            <a:ext cx="2928488" cy="3139481"/>
            <a:chOff x="2183550" y="65875"/>
            <a:chExt cx="4483981" cy="4807045"/>
          </a:xfrm>
        </p:grpSpPr>
        <p:sp>
          <p:nvSpPr>
            <p:cNvPr id="341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3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9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10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3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78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9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14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1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5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8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9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2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64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394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579296" cy="1082700"/>
          </a:xfrm>
        </p:spPr>
        <p:txBody>
          <a:bodyPr/>
          <a:lstStyle/>
          <a:p>
            <a:r>
              <a:rPr lang="fr-FR" sz="3600" dirty="0"/>
              <a:t>Premières opérations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059582"/>
            <a:ext cx="8363272" cy="4083918"/>
          </a:xfrm>
        </p:spPr>
        <p:txBody>
          <a:bodyPr/>
          <a:lstStyle/>
          <a:p>
            <a:r>
              <a:rPr lang="fr-FR" b="1" u="sng" dirty="0">
                <a:solidFill>
                  <a:srgbClr val="C00000"/>
                </a:solidFill>
              </a:rPr>
              <a:t>Affectation –Typage automatique</a:t>
            </a:r>
          </a:p>
          <a:p>
            <a:pPr lvl="1"/>
            <a:r>
              <a:rPr lang="fr-FR" dirty="0"/>
              <a:t>a = 1.2</a:t>
            </a:r>
          </a:p>
          <a:p>
            <a:pPr lvl="1"/>
            <a:r>
              <a:rPr lang="fr-FR" dirty="0"/>
              <a:t>a est une variable, en interne elle a été automatiquement typée en    « </a:t>
            </a:r>
            <a:r>
              <a:rPr lang="fr-FR" b="1" dirty="0" err="1"/>
              <a:t>float</a:t>
            </a:r>
            <a:r>
              <a:rPr lang="fr-FR" dirty="0"/>
              <a:t> » parce qu’il y a un point décimal. </a:t>
            </a:r>
          </a:p>
          <a:p>
            <a:r>
              <a:rPr lang="fr-FR" b="1" u="sng" dirty="0">
                <a:solidFill>
                  <a:srgbClr val="C00000"/>
                </a:solidFill>
              </a:rPr>
              <a:t>Calcul</a:t>
            </a:r>
          </a:p>
          <a:p>
            <a:pPr lvl="1"/>
            <a:r>
              <a:rPr lang="fr-FR" dirty="0"/>
              <a:t>d = a + 3</a:t>
            </a:r>
          </a:p>
          <a:p>
            <a:pPr lvl="1"/>
            <a:r>
              <a:rPr lang="fr-FR" dirty="0"/>
              <a:t>d sera un réel contenant la valeur 4.2</a:t>
            </a:r>
          </a:p>
          <a:p>
            <a:r>
              <a:rPr lang="fr-FR" b="1" u="sng" dirty="0">
                <a:solidFill>
                  <a:srgbClr val="C00000"/>
                </a:solidFill>
              </a:rPr>
              <a:t>Forcer le typage d’une variable </a:t>
            </a:r>
            <a:endParaRPr lang="fr-FR" dirty="0"/>
          </a:p>
          <a:p>
            <a:pPr lvl="1"/>
            <a:r>
              <a:rPr lang="fr-FR" dirty="0"/>
              <a:t>b = </a:t>
            </a:r>
            <a:r>
              <a:rPr lang="fr-FR" dirty="0" err="1"/>
              <a:t>float</a:t>
            </a:r>
            <a:r>
              <a:rPr lang="fr-FR" dirty="0"/>
              <a:t>(1)</a:t>
            </a:r>
          </a:p>
          <a:p>
            <a:pPr lvl="1"/>
            <a:r>
              <a:rPr lang="fr-FR" dirty="0"/>
              <a:t>Même sans point décimal, b sera considéré comme </a:t>
            </a:r>
            <a:r>
              <a:rPr lang="fr-FR" dirty="0" err="1"/>
              <a:t>float</a:t>
            </a:r>
            <a:endParaRPr lang="fr-FR" b="1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Premières opérations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481258"/>
            <a:ext cx="8142076" cy="33638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u="sng" dirty="0">
                <a:solidFill>
                  <a:srgbClr val="C00000"/>
                </a:solidFill>
              </a:rPr>
              <a:t>Connaître le type d’un objet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type(</a:t>
            </a:r>
            <a:r>
              <a:rPr lang="fr-FR" dirty="0" err="1"/>
              <a:t>nom_de_variable</a:t>
            </a:r>
            <a:r>
              <a:rPr lang="fr-FR" dirty="0"/>
              <a:t>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Affiche le type interne d’une variable (ex. type(a) →&lt;class ‘</a:t>
            </a:r>
            <a:r>
              <a:rPr lang="fr-FR" dirty="0" err="1"/>
              <a:t>float</a:t>
            </a:r>
            <a:r>
              <a:rPr lang="fr-FR" dirty="0"/>
              <a:t>’&gt;)</a:t>
            </a:r>
          </a:p>
          <a:p>
            <a:pPr>
              <a:lnSpc>
                <a:spcPct val="150000"/>
              </a:lnSpc>
            </a:pPr>
            <a:r>
              <a:rPr lang="fr-FR" b="1" u="sng" dirty="0">
                <a:solidFill>
                  <a:srgbClr val="C00000"/>
                </a:solidFill>
              </a:rPr>
              <a:t>Supprimer un objet de la mémoire</a:t>
            </a:r>
          </a:p>
          <a:p>
            <a:pPr lvl="1">
              <a:lnSpc>
                <a:spcPct val="150000"/>
              </a:lnSpc>
            </a:pP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nom_de_variable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où </a:t>
            </a:r>
            <a:r>
              <a:rPr lang="fr-FR" dirty="0" err="1"/>
              <a:t>nom_de_variable</a:t>
            </a:r>
            <a:r>
              <a:rPr lang="fr-FR" dirty="0"/>
              <a:t> représente le nom de l’objet à supprimer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4000" dirty="0"/>
              <a:t>Types élémentaires de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15616" y="3291830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59EA0A8-103E-46E6-866B-5B331BE6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91630"/>
            <a:ext cx="8191825" cy="3456384"/>
          </a:xfrm>
        </p:spPr>
        <p:txBody>
          <a:bodyPr/>
          <a:lstStyle/>
          <a:p>
            <a:r>
              <a:rPr lang="fr-FR" dirty="0"/>
              <a:t>Numérique qui peut être </a:t>
            </a:r>
            <a:r>
              <a:rPr lang="fr-FR" b="1" dirty="0" err="1">
                <a:solidFill>
                  <a:srgbClr val="C00000"/>
                </a:solidFill>
              </a:rPr>
              <a:t>int</a:t>
            </a:r>
            <a:r>
              <a:rPr lang="fr-FR" dirty="0"/>
              <a:t> (entier) ou </a:t>
            </a:r>
            <a:r>
              <a:rPr lang="fr-FR" b="1" dirty="0" err="1">
                <a:solidFill>
                  <a:srgbClr val="C00000"/>
                </a:solidFill>
              </a:rPr>
              <a:t>float</a:t>
            </a:r>
            <a:r>
              <a:rPr lang="fr-FR" dirty="0"/>
              <a:t> (double). Les opérateurs applicables sont : + , - , * , / (division réelle), ** (puissance) , % (modulo) , // (division entière)</a:t>
            </a:r>
          </a:p>
          <a:p>
            <a:r>
              <a:rPr lang="fr-FR" b="1" dirty="0" err="1">
                <a:solidFill>
                  <a:srgbClr val="C00000"/>
                </a:solidFill>
              </a:rPr>
              <a:t>bool</a:t>
            </a:r>
            <a:r>
              <a:rPr lang="fr-FR" dirty="0"/>
              <a:t> correspond au type booléen, il prend deux valeurs possibles </a:t>
            </a:r>
            <a:r>
              <a:rPr lang="fr-FR" dirty="0" err="1"/>
              <a:t>True</a:t>
            </a:r>
            <a:r>
              <a:rPr lang="fr-FR" dirty="0"/>
              <a:t> et False (respecter la casse). Les opérateurs sont not (négation), and (ET logique), or (OU logique)</a:t>
            </a:r>
          </a:p>
          <a:p>
            <a:pPr lvl="1"/>
            <a:r>
              <a:rPr lang="fr-FR" dirty="0"/>
              <a:t>ex. not(</a:t>
            </a:r>
            <a:r>
              <a:rPr lang="fr-FR" dirty="0" err="1"/>
              <a:t>True</a:t>
            </a:r>
            <a:r>
              <a:rPr lang="fr-FR" dirty="0"/>
              <a:t>) →False ; </a:t>
            </a:r>
            <a:r>
              <a:rPr lang="fr-FR" dirty="0" err="1"/>
              <a:t>True</a:t>
            </a:r>
            <a:r>
              <a:rPr lang="fr-FR" dirty="0"/>
              <a:t> and False →False ; etc.</a:t>
            </a:r>
          </a:p>
          <a:p>
            <a:r>
              <a:rPr lang="fr-FR" b="1" dirty="0" err="1">
                <a:solidFill>
                  <a:srgbClr val="C00000"/>
                </a:solidFill>
              </a:rPr>
              <a:t>str</a:t>
            </a:r>
            <a:r>
              <a:rPr lang="fr-FR" dirty="0"/>
              <a:t> désigner les chaînes de caractères. Une constante chaîne de caractère doit être délimitée par des guillemets (ou des </a:t>
            </a:r>
            <a:r>
              <a:rPr lang="fr-FR" dirty="0" err="1"/>
              <a:t>quotes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11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Instanciation et affectation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419622"/>
            <a:ext cx="3394720" cy="3685728"/>
          </a:xfrm>
        </p:spPr>
        <p:txBody>
          <a:bodyPr/>
          <a:lstStyle/>
          <a:p>
            <a:r>
              <a:rPr lang="fr-FR" dirty="0"/>
              <a:t>Affectation simple </a:t>
            </a:r>
          </a:p>
          <a:p>
            <a:pPr lvl="1"/>
            <a:r>
              <a:rPr lang="fr-FR" dirty="0"/>
              <a:t>La seconde évite les ambiguïtés.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Affectations multiples</a:t>
            </a:r>
          </a:p>
          <a:p>
            <a:pPr lvl="1"/>
            <a:r>
              <a:rPr lang="fr-FR" dirty="0"/>
              <a:t>Pas fondamental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E8BBCC-A2A9-4851-BCDC-735F5200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345" y="1419622"/>
            <a:ext cx="3895725" cy="1371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9366BD-4321-440D-9A7C-D368D4A9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91" y="3222848"/>
            <a:ext cx="3895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0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Transtypage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419622"/>
            <a:ext cx="7499176" cy="3685728"/>
          </a:xfrm>
        </p:spPr>
        <p:txBody>
          <a:bodyPr/>
          <a:lstStyle/>
          <a:p>
            <a:r>
              <a:rPr lang="fr-FR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Principe:</a:t>
            </a:r>
            <a:r>
              <a:rPr lang="fr-FR" dirty="0"/>
              <a:t> 	Utilisation du mot-clé désignant le type</a:t>
            </a:r>
          </a:p>
          <a:p>
            <a:pPr marL="114300" indent="0">
              <a:buNone/>
            </a:pPr>
            <a:r>
              <a:rPr lang="fr-FR" dirty="0"/>
              <a:t>		</a:t>
            </a:r>
            <a:r>
              <a:rPr lang="fr-FR" b="1" dirty="0">
                <a:sym typeface="Wingdings" panose="05000000000000000000" pitchFamily="2" charset="2"/>
              </a:rPr>
              <a:t> </a:t>
            </a:r>
            <a:r>
              <a:rPr lang="fr-FR" b="1" dirty="0" err="1">
                <a:solidFill>
                  <a:schemeClr val="accent1"/>
                </a:solidFill>
              </a:rPr>
              <a:t>nouveautype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dirty="0"/>
              <a:t>(objet)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b="1" u="sng" dirty="0"/>
              <a:t>Conversion en numérique</a:t>
            </a:r>
          </a:p>
          <a:p>
            <a:pPr lvl="1"/>
            <a:r>
              <a:rPr lang="fr-FR" dirty="0"/>
              <a:t>a = ¨ 12 ¨ 	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# a est de type chaîne caractère</a:t>
            </a:r>
          </a:p>
          <a:p>
            <a:pPr lvl="1"/>
            <a:r>
              <a:rPr lang="fr-FR" dirty="0"/>
              <a:t>b = </a:t>
            </a:r>
            <a:r>
              <a:rPr lang="fr-FR" dirty="0" err="1"/>
              <a:t>float</a:t>
            </a:r>
            <a:r>
              <a:rPr lang="fr-FR" dirty="0"/>
              <a:t>(a) 	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#b est de type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float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fr-FR" b="1" dirty="0">
                <a:solidFill>
                  <a:srgbClr val="C00000"/>
                </a:solidFill>
              </a:rPr>
              <a:t>N.B. </a:t>
            </a:r>
            <a:r>
              <a:rPr lang="fr-FR" dirty="0"/>
              <a:t>Si la conversion n’est pas possible ex. </a:t>
            </a:r>
            <a:r>
              <a:rPr lang="fr-FR" dirty="0" err="1"/>
              <a:t>float</a:t>
            </a:r>
            <a:r>
              <a:rPr lang="fr-FR" dirty="0"/>
              <a:t>(¨ toto ¨), Python renvoie une erreur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15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Transtypage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419622"/>
            <a:ext cx="8229600" cy="3685728"/>
          </a:xfrm>
        </p:spPr>
        <p:txBody>
          <a:bodyPr/>
          <a:lstStyle/>
          <a:p>
            <a:r>
              <a:rPr lang="fr-FR" b="1" u="sng" dirty="0"/>
              <a:t>Conversion en logique</a:t>
            </a:r>
          </a:p>
          <a:p>
            <a:pPr lvl="1"/>
            <a:r>
              <a:rPr lang="fr-FR" dirty="0"/>
              <a:t>a = </a:t>
            </a:r>
            <a:r>
              <a:rPr lang="fr-FR" dirty="0" err="1"/>
              <a:t>bool</a:t>
            </a:r>
            <a:r>
              <a:rPr lang="fr-FR" dirty="0"/>
              <a:t>(« TRUE »)      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# a est de type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est contient la valeur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fr-FR" dirty="0"/>
              <a:t>a = </a:t>
            </a:r>
            <a:r>
              <a:rPr lang="fr-FR" dirty="0" err="1"/>
              <a:t>bool</a:t>
            </a:r>
            <a:r>
              <a:rPr lang="fr-FR" dirty="0"/>
              <a:t>(1) 	        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# renvoie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également</a:t>
            </a:r>
          </a:p>
          <a:p>
            <a:pPr marL="571500" lvl="1" indent="0">
              <a:buNone/>
            </a:pP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u="sng" dirty="0"/>
              <a:t>Conversion en chaîne de caractères</a:t>
            </a:r>
          </a:p>
          <a:p>
            <a:pPr lvl="1"/>
            <a:r>
              <a:rPr lang="fr-FR" dirty="0"/>
              <a:t>a = </a:t>
            </a:r>
            <a:r>
              <a:rPr lang="fr-FR" dirty="0" err="1"/>
              <a:t>str</a:t>
            </a:r>
            <a:r>
              <a:rPr lang="fr-FR" dirty="0"/>
              <a:t>(15) 	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# a est de type chaîne et contient « 15 »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23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Opérateurs de comparaison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4B74237-42CA-4874-8CB9-29D8EF249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97664"/>
              </p:ext>
            </p:extLst>
          </p:nvPr>
        </p:nvGraphicFramePr>
        <p:xfrm>
          <a:off x="786808" y="1148316"/>
          <a:ext cx="7385591" cy="37572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6545">
                  <a:extLst>
                    <a:ext uri="{9D8B030D-6E8A-4147-A177-3AD203B41FA5}">
                      <a16:colId xmlns:a16="http://schemas.microsoft.com/office/drawing/2014/main" val="3879725433"/>
                    </a:ext>
                  </a:extLst>
                </a:gridCol>
                <a:gridCol w="5379046">
                  <a:extLst>
                    <a:ext uri="{9D8B030D-6E8A-4147-A177-3AD203B41FA5}">
                      <a16:colId xmlns:a16="http://schemas.microsoft.com/office/drawing/2014/main" val="1559800471"/>
                    </a:ext>
                  </a:extLst>
                </a:gridCol>
              </a:tblGrid>
              <a:tr h="37572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Opérateur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Signification </a:t>
                      </a: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676272400"/>
                  </a:ext>
                </a:extLst>
              </a:tr>
              <a:tr h="37572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==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Est égal à</a:t>
                      </a: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4044319789"/>
                  </a:ext>
                </a:extLst>
              </a:tr>
              <a:tr h="37572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!=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Est différent de</a:t>
                      </a: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32506564"/>
                  </a:ext>
                </a:extLst>
              </a:tr>
              <a:tr h="37572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&gt;=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Est plus grand ou égal que</a:t>
                      </a: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993305752"/>
                  </a:ext>
                </a:extLst>
              </a:tr>
              <a:tr h="37572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&lt;=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Est plus petit ou égal que</a:t>
                      </a: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214576527"/>
                  </a:ext>
                </a:extLst>
              </a:tr>
              <a:tr h="37572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&gt;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Est plus grand que</a:t>
                      </a: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220543563"/>
                  </a:ext>
                </a:extLst>
              </a:tr>
              <a:tr h="37572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&lt;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Est plus petit que</a:t>
                      </a: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795294063"/>
                  </a:ext>
                </a:extLst>
              </a:tr>
              <a:tr h="37572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AND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r>
                        <a:rPr lang="fr-FR" sz="1800" b="1" baseline="0" dirty="0">
                          <a:latin typeface="Barlow Light" panose="00000400000000000000" pitchFamily="2" charset="0"/>
                        </a:rPr>
                        <a:t>Si les deux conditions sont vraies =&gt; </a:t>
                      </a:r>
                      <a:r>
                        <a:rPr lang="fr-FR" sz="1800" b="1" baseline="0" dirty="0" err="1">
                          <a:latin typeface="Barlow Light" panose="00000400000000000000" pitchFamily="2" charset="0"/>
                        </a:rPr>
                        <a:t>True</a:t>
                      </a:r>
                      <a:endParaRPr lang="fr-FR" sz="1800" b="1" dirty="0">
                        <a:latin typeface="Barlow Light" panose="00000400000000000000" pitchFamily="2" charset="0"/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2597622169"/>
                  </a:ext>
                </a:extLst>
              </a:tr>
              <a:tr h="37572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OR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r>
                        <a:rPr lang="fr-FR" sz="1800" b="1" baseline="0" dirty="0">
                          <a:latin typeface="Barlow Light" panose="00000400000000000000" pitchFamily="2" charset="0"/>
                        </a:rPr>
                        <a:t>Si une des conditions est vraie =&gt; </a:t>
                      </a:r>
                      <a:r>
                        <a:rPr lang="fr-FR" sz="1800" b="1" baseline="0" dirty="0" err="1">
                          <a:latin typeface="Barlow Light" panose="00000400000000000000" pitchFamily="2" charset="0"/>
                        </a:rPr>
                        <a:t>True</a:t>
                      </a:r>
                      <a:endParaRPr lang="fr-FR" sz="1800" b="1" dirty="0">
                        <a:latin typeface="Barlow Light" panose="00000400000000000000" pitchFamily="2" charset="0"/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4160901320"/>
                  </a:ext>
                </a:extLst>
              </a:tr>
              <a:tr h="37572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NOT</a:t>
                      </a:r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r>
                        <a:rPr lang="fr-FR" sz="1800" b="1" dirty="0">
                          <a:latin typeface="Barlow Light" panose="00000400000000000000" pitchFamily="2" charset="0"/>
                        </a:rPr>
                        <a:t>Not [Condition]: Si la condition est fausse =&gt;</a:t>
                      </a:r>
                      <a:r>
                        <a:rPr lang="fr-FR" sz="1800" b="1" baseline="0" dirty="0">
                          <a:latin typeface="Barlow Light" panose="00000400000000000000" pitchFamily="2" charset="0"/>
                        </a:rPr>
                        <a:t> </a:t>
                      </a:r>
                      <a:r>
                        <a:rPr lang="fr-FR" sz="1800" b="1" baseline="0" dirty="0" err="1">
                          <a:latin typeface="Barlow Light" panose="00000400000000000000" pitchFamily="2" charset="0"/>
                        </a:rPr>
                        <a:t>True</a:t>
                      </a:r>
                      <a:endParaRPr lang="fr-FR" sz="1800" b="1" dirty="0">
                        <a:latin typeface="Barlow Light" panose="00000400000000000000" pitchFamily="2" charset="0"/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374383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14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Saisie et affichage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9632" y="2775571"/>
            <a:ext cx="6264696" cy="2461592"/>
          </a:xfrm>
        </p:spPr>
        <p:txBody>
          <a:bodyPr/>
          <a:lstStyle/>
          <a:p>
            <a:r>
              <a:rPr lang="fr-FR" b="1" dirty="0">
                <a:solidFill>
                  <a:schemeClr val="accent4"/>
                </a:solidFill>
              </a:rPr>
              <a:t>input()  </a:t>
            </a:r>
            <a:r>
              <a:rPr lang="fr-FR" dirty="0"/>
              <a:t>permet d’effectuer une saisie au clavier</a:t>
            </a:r>
          </a:p>
          <a:p>
            <a:r>
              <a:rPr lang="fr-FR" dirty="0"/>
              <a:t>Il est possible d’afficher un message d’invite</a:t>
            </a:r>
          </a:p>
          <a:p>
            <a:r>
              <a:rPr lang="fr-FR" dirty="0"/>
              <a:t>La fonction renvoie toujours une chaîne, il faut convertir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64BF80-D385-4D07-A311-403FB144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54126"/>
            <a:ext cx="5338936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Saisie et affichage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46251" y="2658927"/>
            <a:ext cx="7931224" cy="1872208"/>
          </a:xfrm>
        </p:spPr>
        <p:txBody>
          <a:bodyPr/>
          <a:lstStyle/>
          <a:p>
            <a:r>
              <a:rPr lang="fr-FR" dirty="0">
                <a:effectLst/>
              </a:rPr>
              <a:t>Un affichage multiple est possible</a:t>
            </a:r>
          </a:p>
          <a:p>
            <a:pPr lvl="1"/>
            <a:r>
              <a:rPr lang="fr-FR" b="1" dirty="0">
                <a:effectLst/>
              </a:rPr>
              <a:t>Ex.   </a:t>
            </a:r>
            <a:r>
              <a:rPr lang="fr-FR" dirty="0" err="1">
                <a:effectLst/>
              </a:rPr>
              <a:t>print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a,b</a:t>
            </a:r>
            <a:r>
              <a:rPr lang="fr-FR" dirty="0">
                <a:effectLst/>
              </a:rPr>
              <a:t>) 	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effectLst/>
              </a:rPr>
              <a:t>#affiche a et b</a:t>
            </a:r>
          </a:p>
          <a:p>
            <a:r>
              <a:rPr lang="fr-FR" dirty="0">
                <a:effectLst/>
              </a:rPr>
              <a:t>L’affichage direct du contenu d’un tableau (liste) est possible également.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7219CB-6A87-4AE3-99B2-A9CC18F0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62221"/>
            <a:ext cx="3324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89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Branchement conditionnel « if »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422696" y="1718430"/>
            <a:ext cx="4248472" cy="2149464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fr-FR" dirty="0"/>
              <a:t>Attention au </a:t>
            </a:r>
            <a:r>
              <a:rPr lang="fr-F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fr-FR" dirty="0"/>
              <a:t> qui est primordial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/>
              <a:t>C’est l’</a:t>
            </a:r>
            <a:r>
              <a:rPr lang="fr-FR" b="1" dirty="0"/>
              <a:t>indentation</a:t>
            </a:r>
            <a:r>
              <a:rPr lang="fr-FR" dirty="0"/>
              <a:t> (le décalage par rapport à la marge gauche) qui délimite le bloc d’instructions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/>
              <a:t>La partie </a:t>
            </a:r>
            <a:r>
              <a:rPr lang="fr-FR" b="1" dirty="0" err="1">
                <a:solidFill>
                  <a:schemeClr val="accent4"/>
                </a:solidFill>
              </a:rPr>
              <a:t>else</a:t>
            </a:r>
            <a:r>
              <a:rPr lang="fr-FR" dirty="0"/>
              <a:t> est facultative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5C4CDE-4A11-4308-9946-11D5ECFF6907}"/>
              </a:ext>
            </a:extLst>
          </p:cNvPr>
          <p:cNvSpPr txBox="1"/>
          <p:nvPr/>
        </p:nvSpPr>
        <p:spPr>
          <a:xfrm>
            <a:off x="457200" y="1839085"/>
            <a:ext cx="3322712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C00000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if</a:t>
            </a:r>
            <a:r>
              <a:rPr lang="fr-FR" sz="2000" dirty="0">
                <a:latin typeface="Barlow" panose="00000500000000000000" pitchFamily="2" charset="0"/>
                <a:ea typeface="Cambria" panose="02040503050406030204" pitchFamily="18" charset="0"/>
              </a:rPr>
              <a:t> condition1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:</a:t>
            </a:r>
          </a:p>
          <a:p>
            <a:r>
              <a:rPr lang="fr-FR" sz="2000" dirty="0">
                <a:latin typeface="Barlow" panose="00000500000000000000" pitchFamily="2" charset="0"/>
                <a:ea typeface="Cambria" panose="02040503050406030204" pitchFamily="18" charset="0"/>
              </a:rPr>
              <a:t>         bloc d’instructions</a:t>
            </a:r>
          </a:p>
          <a:p>
            <a:r>
              <a:rPr lang="fr-FR" sz="2000" dirty="0" err="1">
                <a:solidFill>
                  <a:srgbClr val="C00000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elif</a:t>
            </a:r>
            <a:r>
              <a:rPr lang="fr-FR" sz="2000" dirty="0">
                <a:latin typeface="Barlow" panose="00000500000000000000" pitchFamily="2" charset="0"/>
                <a:ea typeface="Cambria" panose="02040503050406030204" pitchFamily="18" charset="0"/>
              </a:rPr>
              <a:t> condition2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:</a:t>
            </a:r>
          </a:p>
          <a:p>
            <a:r>
              <a:rPr lang="fr-FR" sz="2000" dirty="0">
                <a:latin typeface="Barlow" panose="00000500000000000000" pitchFamily="2" charset="0"/>
                <a:ea typeface="Cambria" panose="02040503050406030204" pitchFamily="18" charset="0"/>
              </a:rPr>
              <a:t>         bloc d’instructions</a:t>
            </a:r>
          </a:p>
          <a:p>
            <a:r>
              <a:rPr lang="fr-FR" sz="2000" dirty="0" err="1">
                <a:solidFill>
                  <a:srgbClr val="C00000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else</a:t>
            </a:r>
            <a:r>
              <a:rPr lang="fr-FR" sz="2000" dirty="0">
                <a:solidFill>
                  <a:srgbClr val="C00000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:</a:t>
            </a:r>
          </a:p>
          <a:p>
            <a:r>
              <a:rPr lang="fr-FR" sz="2000" dirty="0">
                <a:latin typeface="Barlow" panose="00000500000000000000" pitchFamily="2" charset="0"/>
                <a:ea typeface="Cambria" panose="02040503050406030204" pitchFamily="18" charset="0"/>
              </a:rPr>
              <a:t>         bloc d’instructions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DD79CA4C-B02E-4BC2-BBBD-58CB910F94C8}"/>
              </a:ext>
            </a:extLst>
          </p:cNvPr>
          <p:cNvSpPr txBox="1">
            <a:spLocks/>
          </p:cNvSpPr>
          <p:nvPr/>
        </p:nvSpPr>
        <p:spPr>
          <a:xfrm>
            <a:off x="1763688" y="4276710"/>
            <a:ext cx="6408712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fr-FR" dirty="0"/>
              <a:t>Il n’y a pas de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switch() </a:t>
            </a:r>
            <a:r>
              <a:rPr lang="fr-FR" dirty="0"/>
              <a:t>ou de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fr-FR" dirty="0"/>
              <a:t>...of en Python</a:t>
            </a:r>
          </a:p>
        </p:txBody>
      </p:sp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60A118E6-28D5-48D0-9D2D-6BD165743EC7}"/>
              </a:ext>
            </a:extLst>
          </p:cNvPr>
          <p:cNvSpPr/>
          <p:nvPr/>
        </p:nvSpPr>
        <p:spPr>
          <a:xfrm>
            <a:off x="1275628" y="4405500"/>
            <a:ext cx="360040" cy="264800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Introduction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199" y="3604986"/>
            <a:ext cx="8191825" cy="1538513"/>
          </a:xfrm>
        </p:spPr>
        <p:txBody>
          <a:bodyPr/>
          <a:lstStyle/>
          <a:p>
            <a:r>
              <a:rPr lang="fr-FR" b="1" dirty="0"/>
              <a:t>Python</a:t>
            </a:r>
            <a:r>
              <a:rPr lang="fr-FR" dirty="0"/>
              <a:t> est un </a:t>
            </a:r>
            <a:r>
              <a:rPr lang="fr-FR" b="1" dirty="0"/>
              <a:t>langage de programmation</a:t>
            </a:r>
            <a:r>
              <a:rPr lang="fr-FR" dirty="0"/>
              <a:t> inventé par </a:t>
            </a:r>
            <a:r>
              <a:rPr lang="fr-FR" b="1" dirty="0"/>
              <a:t>Guido van </a:t>
            </a:r>
            <a:r>
              <a:rPr lang="fr-FR" b="1" dirty="0" err="1"/>
              <a:t>Rossum</a:t>
            </a:r>
            <a:r>
              <a:rPr lang="fr-FR" dirty="0"/>
              <a:t>. La première version de python est sortie en 1991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fr-FR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3167336" y="1586970"/>
            <a:ext cx="5365104" cy="141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Un langage de programmation interprété, c'est-à-dire qu'il n'est pas nécessaire de le compiler avant de l'exécuter.</a:t>
            </a:r>
          </a:p>
        </p:txBody>
      </p:sp>
      <p:sp>
        <p:nvSpPr>
          <p:cNvPr id="7" name="Égal 6"/>
          <p:cNvSpPr/>
          <p:nvPr/>
        </p:nvSpPr>
        <p:spPr>
          <a:xfrm>
            <a:off x="2699792" y="1875002"/>
            <a:ext cx="288032" cy="288032"/>
          </a:xfrm>
          <a:prstGeom prst="mathEqua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2A6E81D-CFA3-48B2-B7AD-3A1C6B08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18" y="1465285"/>
            <a:ext cx="1865708" cy="15385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Boucle « for »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2708794"/>
            <a:ext cx="7632848" cy="2167212"/>
          </a:xfrm>
        </p:spPr>
        <p:txBody>
          <a:bodyPr/>
          <a:lstStyle/>
          <a:p>
            <a:r>
              <a:rPr lang="fr-FR" dirty="0"/>
              <a:t>Attention à l’indentation toujours</a:t>
            </a:r>
          </a:p>
          <a:p>
            <a:r>
              <a:rPr lang="fr-FR" dirty="0"/>
              <a:t>On peut « </a:t>
            </a:r>
            <a:r>
              <a:rPr lang="fr-FR" b="1" dirty="0"/>
              <a:t>casser</a:t>
            </a:r>
            <a:r>
              <a:rPr lang="fr-FR" dirty="0"/>
              <a:t> » la boucle avec </a:t>
            </a:r>
            <a:r>
              <a:rPr lang="fr-FR" b="1" dirty="0">
                <a:solidFill>
                  <a:schemeClr val="accent4"/>
                </a:solidFill>
              </a:rPr>
              <a:t>break</a:t>
            </a:r>
          </a:p>
          <a:p>
            <a:r>
              <a:rPr lang="fr-FR" dirty="0"/>
              <a:t>On peut passer directement à l’itération suivante avec </a:t>
            </a:r>
            <a:r>
              <a:rPr lang="fr-FR" b="1" dirty="0">
                <a:solidFill>
                  <a:schemeClr val="accent4"/>
                </a:solidFill>
              </a:rPr>
              <a:t>continue</a:t>
            </a:r>
          </a:p>
          <a:p>
            <a:r>
              <a:rPr lang="fr-FR" dirty="0"/>
              <a:t>Des boucles imbriquées sont possibles</a:t>
            </a:r>
          </a:p>
          <a:p>
            <a:r>
              <a:rPr lang="fr-FR" dirty="0"/>
              <a:t>Le bloc d’instructions peut contenir des conditions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8123B9-546C-4C36-94A6-25C4FCA1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91630"/>
            <a:ext cx="5257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2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2906"/>
            <a:ext cx="8579296" cy="1082700"/>
          </a:xfrm>
        </p:spPr>
        <p:txBody>
          <a:bodyPr/>
          <a:lstStyle/>
          <a:p>
            <a:r>
              <a:rPr lang="fr-FR" sz="3600" dirty="0"/>
              <a:t>Boucle « for » (exemple)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31175" y="1134633"/>
            <a:ext cx="3341225" cy="1440160"/>
          </a:xfrm>
        </p:spPr>
        <p:txBody>
          <a:bodyPr/>
          <a:lstStyle/>
          <a:p>
            <a:pPr marL="114300" indent="0">
              <a:buNone/>
            </a:pPr>
            <a:r>
              <a:rPr lang="fr-FR" dirty="0"/>
              <a:t>Il faut mettre</a:t>
            </a:r>
            <a:r>
              <a:rPr lang="fr-FR" b="1" dirty="0"/>
              <a:t> n+1 </a:t>
            </a:r>
            <a:r>
              <a:rPr lang="fr-FR" dirty="0"/>
              <a:t>dans </a:t>
            </a:r>
            <a:r>
              <a:rPr lang="fr-FR" b="1" dirty="0"/>
              <a:t>range() </a:t>
            </a:r>
            <a:r>
              <a:rPr lang="fr-FR" dirty="0"/>
              <a:t>pour que n soit inclus dans la somme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6719CF-B745-491B-BADB-DEB8ACFE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515" y="843558"/>
            <a:ext cx="4856690" cy="4299942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EB2F9C6-104E-4E46-8119-9977BB8D5192}"/>
              </a:ext>
            </a:extLst>
          </p:cNvPr>
          <p:cNvSpPr txBox="1">
            <a:spLocks/>
          </p:cNvSpPr>
          <p:nvPr/>
        </p:nvSpPr>
        <p:spPr>
          <a:xfrm>
            <a:off x="4917039" y="3510434"/>
            <a:ext cx="334122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fr-FR" dirty="0"/>
              <a:t>Observez attentivement les indentations.</a:t>
            </a:r>
          </a:p>
        </p:txBody>
      </p:sp>
    </p:spTree>
    <p:extLst>
      <p:ext uri="{BB962C8B-B14F-4D97-AF65-F5344CB8AC3E}">
        <p14:creationId xmlns:p14="http://schemas.microsoft.com/office/powerpoint/2010/main" val="9334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Boucle « </a:t>
            </a:r>
            <a:r>
              <a:rPr lang="fr-FR" sz="3600" dirty="0" err="1"/>
              <a:t>while</a:t>
            </a:r>
            <a:r>
              <a:rPr lang="fr-FR" sz="3600" dirty="0"/>
              <a:t> »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64500" y="3291830"/>
            <a:ext cx="7632848" cy="1082700"/>
          </a:xfrm>
        </p:spPr>
        <p:txBody>
          <a:bodyPr/>
          <a:lstStyle/>
          <a:p>
            <a:r>
              <a:rPr lang="fr-FR" dirty="0"/>
              <a:t>Attention à l’indentation toujours</a:t>
            </a:r>
          </a:p>
          <a:p>
            <a:r>
              <a:rPr lang="fr-FR" dirty="0"/>
              <a:t>On peut « </a:t>
            </a:r>
            <a:r>
              <a:rPr lang="fr-FR" b="1" dirty="0"/>
              <a:t>casser</a:t>
            </a:r>
            <a:r>
              <a:rPr lang="fr-FR" dirty="0"/>
              <a:t> » la boucle avec </a:t>
            </a:r>
            <a:r>
              <a:rPr lang="fr-FR" b="1" dirty="0">
                <a:solidFill>
                  <a:schemeClr val="accent4"/>
                </a:solidFill>
              </a:rPr>
              <a:t>break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B6698F-9892-40E1-9756-BDEF0CB6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851670"/>
            <a:ext cx="5257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4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2906"/>
            <a:ext cx="8579296" cy="1082700"/>
          </a:xfrm>
        </p:spPr>
        <p:txBody>
          <a:bodyPr/>
          <a:lstStyle/>
          <a:p>
            <a:r>
              <a:rPr lang="fr-FR" sz="3600" dirty="0"/>
              <a:t>Boucle « </a:t>
            </a:r>
            <a:r>
              <a:rPr lang="fr-FR" sz="3600" dirty="0" err="1"/>
              <a:t>while</a:t>
            </a:r>
            <a:r>
              <a:rPr lang="fr-FR" sz="3600" dirty="0"/>
              <a:t> » (exemple)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97531" y="1076352"/>
            <a:ext cx="3341225" cy="1440160"/>
          </a:xfrm>
        </p:spPr>
        <p:txBody>
          <a:bodyPr/>
          <a:lstStyle/>
          <a:p>
            <a:pPr marL="114300" indent="0">
              <a:buNone/>
            </a:pPr>
            <a:r>
              <a:rPr lang="fr-FR" dirty="0"/>
              <a:t>Ne pas oublier l’initialisation de </a:t>
            </a:r>
            <a:r>
              <a:rPr lang="fr-FR" b="1" dirty="0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fr-FR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EB2F9C6-104E-4E46-8119-9977BB8D5192}"/>
              </a:ext>
            </a:extLst>
          </p:cNvPr>
          <p:cNvSpPr txBox="1">
            <a:spLocks/>
          </p:cNvSpPr>
          <p:nvPr/>
        </p:nvSpPr>
        <p:spPr>
          <a:xfrm>
            <a:off x="5345574" y="3430890"/>
            <a:ext cx="334122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fr-FR" dirty="0"/>
              <a:t>Observez attentivement les indentations.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56C7EA-000D-4E27-B64B-46A46F5D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53621"/>
            <a:ext cx="4457700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55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>
                <a:latin typeface="Barlow SemiBold"/>
                <a:ea typeface="Barlow SemiBold"/>
                <a:cs typeface="Barlow SemiBold"/>
                <a:sym typeface="Barlow SemiBold"/>
              </a:rPr>
              <a:t>LES TUPLES</a:t>
            </a:r>
            <a:endParaRPr lang="en" sz="66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Tableau statique en lecture seule d’objets hétérogènes</a:t>
            </a:r>
            <a:endParaRPr lang="en-US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2906"/>
            <a:ext cx="8579296" cy="1082700"/>
          </a:xfrm>
        </p:spPr>
        <p:txBody>
          <a:bodyPr/>
          <a:lstStyle/>
          <a:p>
            <a:r>
              <a:rPr lang="fr-FR" sz="3200" dirty="0"/>
              <a:t>Création des tuples et accès aux données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61091" y="623067"/>
            <a:ext cx="4944877" cy="767700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fr-FR" sz="1800" dirty="0"/>
              <a:t>Les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 ( ) </a:t>
            </a:r>
            <a:r>
              <a:rPr lang="fr-FR" sz="1800" dirty="0"/>
              <a:t>sont importantes pour indiquer qu’il s’agit d’un tuple, «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 , </a:t>
            </a:r>
            <a:r>
              <a:rPr lang="fr-FR" sz="1800" dirty="0"/>
              <a:t>» sépare les éléments.</a:t>
            </a:r>
            <a:endParaRPr lang="fr-FR" sz="18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fr-FR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EB2F9C6-104E-4E46-8119-9977BB8D5192}"/>
              </a:ext>
            </a:extLst>
          </p:cNvPr>
          <p:cNvSpPr txBox="1">
            <a:spLocks/>
          </p:cNvSpPr>
          <p:nvPr/>
        </p:nvSpPr>
        <p:spPr>
          <a:xfrm>
            <a:off x="4193748" y="1434206"/>
            <a:ext cx="3341226" cy="4994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(2,6,8,10,15,26)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1FC646-A158-4AA8-A483-CDF2876D7406}"/>
              </a:ext>
            </a:extLst>
          </p:cNvPr>
          <p:cNvSpPr txBox="1"/>
          <p:nvPr/>
        </p:nvSpPr>
        <p:spPr>
          <a:xfrm>
            <a:off x="323528" y="690825"/>
            <a:ext cx="3389270" cy="44012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#définition d'un tuple </a:t>
            </a:r>
          </a:p>
          <a:p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t1 = (2,6,8,10,15,26) </a:t>
            </a:r>
          </a:p>
          <a:p>
            <a:pPr>
              <a:spcAft>
                <a:spcPts val="600"/>
              </a:spcAft>
            </a:pP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(t1) </a:t>
            </a:r>
          </a:p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#taille du tuple </a:t>
            </a:r>
          </a:p>
          <a:p>
            <a:pPr>
              <a:spcAft>
                <a:spcPts val="600"/>
              </a:spcAft>
            </a:pP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</a:t>
            </a: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len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(t1)) </a:t>
            </a:r>
          </a:p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#accès indicé </a:t>
            </a:r>
          </a:p>
          <a:p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a = t1[0] </a:t>
            </a:r>
          </a:p>
          <a:p>
            <a:pPr>
              <a:spcAft>
                <a:spcPts val="600"/>
              </a:spcAft>
            </a:pP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(a) </a:t>
            </a:r>
          </a:p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#modification ? 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t1[2] = 3 </a:t>
            </a:r>
          </a:p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#plage d'indices </a:t>
            </a:r>
          </a:p>
          <a:p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b = t1[2:5] </a:t>
            </a:r>
          </a:p>
          <a:p>
            <a:pPr>
              <a:spcAft>
                <a:spcPts val="600"/>
              </a:spcAft>
            </a:pP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(b)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B74AD7D-43C7-40CF-A4B3-BF8FB850CC7F}"/>
              </a:ext>
            </a:extLst>
          </p:cNvPr>
          <p:cNvSpPr txBox="1">
            <a:spLocks/>
          </p:cNvSpPr>
          <p:nvPr/>
        </p:nvSpPr>
        <p:spPr>
          <a:xfrm>
            <a:off x="3803587" y="4299942"/>
            <a:ext cx="4944877" cy="767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dirty="0"/>
              <a:t>Attention : on récupère à partir du n°2 (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inclus</a:t>
            </a:r>
            <a:r>
              <a:rPr lang="fr-FR" sz="1800" dirty="0"/>
              <a:t>) au n°5  (</a:t>
            </a:r>
            <a:r>
              <a:rPr lang="fr-FR" sz="1800" b="1" dirty="0">
                <a:solidFill>
                  <a:schemeClr val="accent4"/>
                </a:solidFill>
              </a:rPr>
              <a:t>non-inclus</a:t>
            </a:r>
            <a:r>
              <a:rPr lang="fr-FR" sz="1800" dirty="0"/>
              <a:t>) c.-à-d. les indices </a:t>
            </a:r>
            <a:r>
              <a:rPr lang="fr-FR" sz="1800" b="1" dirty="0"/>
              <a:t>2, 3, 4</a:t>
            </a:r>
            <a:endParaRPr lang="fr-FR" sz="1800" b="1" dirty="0">
              <a:solidFill>
                <a:schemeClr val="accent1"/>
              </a:solidFill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C0BC53B1-E063-4F06-8FD7-74979079314F}"/>
              </a:ext>
            </a:extLst>
          </p:cNvPr>
          <p:cNvSpPr txBox="1">
            <a:spLocks/>
          </p:cNvSpPr>
          <p:nvPr/>
        </p:nvSpPr>
        <p:spPr>
          <a:xfrm>
            <a:off x="4061091" y="3509522"/>
            <a:ext cx="1605196" cy="4814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ERREUR</a:t>
            </a:r>
            <a:r>
              <a:rPr lang="fr-FR" sz="1600" dirty="0">
                <a:effectLst/>
                <a:latin typeface="Arial" panose="020B0604020202020204" pitchFamily="34" charset="0"/>
              </a:rPr>
              <a:t> </a:t>
            </a:r>
            <a:endParaRPr lang="fr-FR" sz="1800" b="1" dirty="0">
              <a:solidFill>
                <a:schemeClr val="accent1"/>
              </a:solidFill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60AB2CA-FC98-49CB-975E-3B2AE998A56A}"/>
              </a:ext>
            </a:extLst>
          </p:cNvPr>
          <p:cNvSpPr txBox="1">
            <a:spLocks/>
          </p:cNvSpPr>
          <p:nvPr/>
        </p:nvSpPr>
        <p:spPr>
          <a:xfrm>
            <a:off x="3996321" y="2749011"/>
            <a:ext cx="4944877" cy="4814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dirty="0"/>
              <a:t>1</a:t>
            </a:r>
            <a:r>
              <a:rPr lang="fr-FR" sz="1800" baseline="30000" dirty="0"/>
              <a:t>er</a:t>
            </a:r>
            <a:r>
              <a:rPr lang="fr-FR" sz="1800" dirty="0"/>
              <a:t> élément, les indices vont de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fr-FR" sz="1800" dirty="0"/>
              <a:t>à 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(t1)-1 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21EC22B-2A5C-4DA2-A3C4-7E2F7FAA8E6F}"/>
              </a:ext>
            </a:extLst>
          </p:cNvPr>
          <p:cNvSpPr txBox="1">
            <a:spLocks/>
          </p:cNvSpPr>
          <p:nvPr/>
        </p:nvSpPr>
        <p:spPr>
          <a:xfrm>
            <a:off x="3996321" y="2038984"/>
            <a:ext cx="2058948" cy="4814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dirty="0"/>
              <a:t>6 éléments </a:t>
            </a:r>
            <a:endParaRPr lang="fr-FR" sz="1800" b="1" dirty="0">
              <a:solidFill>
                <a:schemeClr val="accent1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132722-F770-463E-A86C-0C6E277CA07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555776" y="1006917"/>
            <a:ext cx="1505315" cy="19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AB73EE2-BEF9-4010-8FF6-E1B003FFE9BE}"/>
              </a:ext>
            </a:extLst>
          </p:cNvPr>
          <p:cNvCxnSpPr>
            <a:cxnSpLocks/>
          </p:cNvCxnSpPr>
          <p:nvPr/>
        </p:nvCxnSpPr>
        <p:spPr>
          <a:xfrm flipH="1" flipV="1">
            <a:off x="1763688" y="1527262"/>
            <a:ext cx="2430060" cy="14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0CE8AEF-3BDC-4A3E-972F-BCF6F02CCCB1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162298"/>
            <a:ext cx="1800586" cy="115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D93B25A-E4ED-4265-B86D-3BDA983C296F}"/>
              </a:ext>
            </a:extLst>
          </p:cNvPr>
          <p:cNvCxnSpPr>
            <a:cxnSpLocks/>
          </p:cNvCxnSpPr>
          <p:nvPr/>
        </p:nvCxnSpPr>
        <p:spPr>
          <a:xfrm flipH="1">
            <a:off x="2195736" y="2991583"/>
            <a:ext cx="1790050" cy="121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A540ACB-AE87-4E4D-A0BC-679284B6404E}"/>
              </a:ext>
            </a:extLst>
          </p:cNvPr>
          <p:cNvCxnSpPr>
            <a:cxnSpLocks/>
          </p:cNvCxnSpPr>
          <p:nvPr/>
        </p:nvCxnSpPr>
        <p:spPr>
          <a:xfrm flipH="1">
            <a:off x="2018163" y="3750058"/>
            <a:ext cx="2034700" cy="92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0B2387F-AD31-4013-A377-EC37833207AE}"/>
              </a:ext>
            </a:extLst>
          </p:cNvPr>
          <p:cNvCxnSpPr>
            <a:cxnSpLocks/>
          </p:cNvCxnSpPr>
          <p:nvPr/>
        </p:nvCxnSpPr>
        <p:spPr>
          <a:xfrm flipH="1">
            <a:off x="1907704" y="4636750"/>
            <a:ext cx="1895884" cy="23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3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2906"/>
            <a:ext cx="8579296" cy="1082700"/>
          </a:xfrm>
        </p:spPr>
        <p:txBody>
          <a:bodyPr/>
          <a:lstStyle/>
          <a:p>
            <a:r>
              <a:rPr lang="fr-FR" sz="3200" dirty="0"/>
              <a:t>Création des tuples et accès aux données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61091" y="623067"/>
            <a:ext cx="4944877" cy="767700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Font typeface="Barlow Light"/>
              <a:buNone/>
            </a:pPr>
            <a:r>
              <a:rPr lang="fr-FR" sz="1800" dirty="0"/>
              <a:t>Les 4 premiers éléments c.-à-d. les indices  </a:t>
            </a:r>
            <a:r>
              <a:rPr lang="fr-FR" sz="1800" b="1" dirty="0"/>
              <a:t>0, 1, 2, 3 </a:t>
            </a:r>
            <a:r>
              <a:rPr lang="fr-FR" sz="1800" dirty="0"/>
              <a:t>: nous obtenons le tuple 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(2, 6, 8, 10).</a:t>
            </a:r>
            <a:endParaRPr lang="fr-FR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fr-FR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EB2F9C6-104E-4E46-8119-9977BB8D5192}"/>
              </a:ext>
            </a:extLst>
          </p:cNvPr>
          <p:cNvSpPr txBox="1">
            <a:spLocks/>
          </p:cNvSpPr>
          <p:nvPr/>
        </p:nvSpPr>
        <p:spPr>
          <a:xfrm>
            <a:off x="4355976" y="3566172"/>
            <a:ext cx="3341226" cy="4994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(2,6,8,10,15,26,7,9,31)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1FC646-A158-4AA8-A483-CDF2876D7406}"/>
              </a:ext>
            </a:extLst>
          </p:cNvPr>
          <p:cNvSpPr txBox="1"/>
          <p:nvPr/>
        </p:nvSpPr>
        <p:spPr>
          <a:xfrm>
            <a:off x="325563" y="762833"/>
            <a:ext cx="3389270" cy="44012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#autre plage </a:t>
            </a:r>
          </a:p>
          <a:p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c = t1[:4] </a:t>
            </a:r>
          </a:p>
          <a:p>
            <a:pPr>
              <a:spcAft>
                <a:spcPts val="600"/>
              </a:spcAft>
            </a:pP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(c)</a:t>
            </a:r>
          </a:p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#indiçage négatif </a:t>
            </a:r>
          </a:p>
          <a:p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d = t1[-1] </a:t>
            </a:r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#indiçage négatif </a:t>
            </a:r>
          </a:p>
          <a:p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e = t1[-3:] </a:t>
            </a:r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#concaténation </a:t>
            </a:r>
          </a:p>
          <a:p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t2 = (7, 9,31) </a:t>
            </a:r>
          </a:p>
          <a:p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t3 = t1 + t2 </a:t>
            </a:r>
          </a:p>
          <a:p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(t3)</a:t>
            </a:r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#tuples d'objets hétérogènes </a:t>
            </a:r>
          </a:p>
          <a:p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v1 = (3,6,"toto",True,34.1)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B74AD7D-43C7-40CF-A4B3-BF8FB850CC7F}"/>
              </a:ext>
            </a:extLst>
          </p:cNvPr>
          <p:cNvSpPr txBox="1">
            <a:spLocks/>
          </p:cNvSpPr>
          <p:nvPr/>
        </p:nvSpPr>
        <p:spPr>
          <a:xfrm>
            <a:off x="4029397" y="2441132"/>
            <a:ext cx="4944877" cy="767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dirty="0"/>
              <a:t>Les 3 derniers éléments : 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(10,15,26) 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60AB2CA-FC98-49CB-975E-3B2AE998A56A}"/>
              </a:ext>
            </a:extLst>
          </p:cNvPr>
          <p:cNvSpPr txBox="1">
            <a:spLocks/>
          </p:cNvSpPr>
          <p:nvPr/>
        </p:nvSpPr>
        <p:spPr>
          <a:xfrm>
            <a:off x="4038069" y="1665550"/>
            <a:ext cx="4944877" cy="4814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dirty="0"/>
              <a:t>Le 1</a:t>
            </a:r>
            <a:r>
              <a:rPr lang="fr-FR" sz="1800" baseline="30000" dirty="0"/>
              <a:t>er</a:t>
            </a:r>
            <a:r>
              <a:rPr lang="fr-FR" sz="1800" dirty="0"/>
              <a:t> élément à partir de la fin : 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26</a:t>
            </a:r>
            <a:r>
              <a:rPr lang="fr-FR" sz="1800" dirty="0"/>
              <a:t> </a:t>
            </a:r>
            <a:endParaRPr lang="fr-F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132722-F770-463E-A86C-0C6E277CA07F}"/>
              </a:ext>
            </a:extLst>
          </p:cNvPr>
          <p:cNvCxnSpPr>
            <a:stCxn id="3" idx="1"/>
          </p:cNvCxnSpPr>
          <p:nvPr/>
        </p:nvCxnSpPr>
        <p:spPr>
          <a:xfrm flipH="1">
            <a:off x="2699792" y="1006917"/>
            <a:ext cx="1361299" cy="39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1E4EB70-7DCC-4240-9006-EE4BF0482FF2}"/>
              </a:ext>
            </a:extLst>
          </p:cNvPr>
          <p:cNvCxnSpPr>
            <a:cxnSpLocks/>
          </p:cNvCxnSpPr>
          <p:nvPr/>
        </p:nvCxnSpPr>
        <p:spPr>
          <a:xfrm flipH="1">
            <a:off x="2460745" y="1903856"/>
            <a:ext cx="1577324" cy="51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0B2387F-AD31-4013-A377-EC37833207A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267744" y="2824982"/>
            <a:ext cx="1761653" cy="138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851D771-1E04-4728-9F24-3F5427DC9976}"/>
              </a:ext>
            </a:extLst>
          </p:cNvPr>
          <p:cNvCxnSpPr>
            <a:cxnSpLocks/>
          </p:cNvCxnSpPr>
          <p:nvPr/>
        </p:nvCxnSpPr>
        <p:spPr>
          <a:xfrm flipH="1">
            <a:off x="2020198" y="3792629"/>
            <a:ext cx="2335779" cy="219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50047461-BEE2-408D-ADDF-939C68753F9E}"/>
              </a:ext>
            </a:extLst>
          </p:cNvPr>
          <p:cNvSpPr txBox="1">
            <a:spLocks/>
          </p:cNvSpPr>
          <p:nvPr/>
        </p:nvSpPr>
        <p:spPr>
          <a:xfrm>
            <a:off x="4132524" y="4262524"/>
            <a:ext cx="4685914" cy="4814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dirty="0"/>
              <a:t>Ca ne pose absolument aucun problème. </a:t>
            </a:r>
            <a:endParaRPr lang="fr-FR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4C2F18B-16E1-4C99-9025-AF2F22F34753}"/>
              </a:ext>
            </a:extLst>
          </p:cNvPr>
          <p:cNvCxnSpPr>
            <a:cxnSpLocks/>
          </p:cNvCxnSpPr>
          <p:nvPr/>
        </p:nvCxnSpPr>
        <p:spPr>
          <a:xfrm flipH="1">
            <a:off x="3635896" y="4500830"/>
            <a:ext cx="496627" cy="449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5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Les tuples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78465" y="1347614"/>
            <a:ext cx="7632848" cy="3600400"/>
          </a:xfrm>
        </p:spPr>
        <p:txBody>
          <a:bodyPr/>
          <a:lstStyle/>
          <a:p>
            <a:r>
              <a:rPr lang="fr-FR" dirty="0"/>
              <a:t>Collection d’objets de types hétérogènes  </a:t>
            </a:r>
          </a:p>
          <a:p>
            <a:r>
              <a:rPr lang="fr-FR" b="1" dirty="0"/>
              <a:t>Taille et contenu fixé </a:t>
            </a:r>
            <a:r>
              <a:rPr lang="fr-FR" dirty="0"/>
              <a:t>lors de l’écriture du programme  </a:t>
            </a:r>
          </a:p>
          <a:p>
            <a:r>
              <a:rPr lang="fr-FR" b="1" dirty="0"/>
              <a:t>Impossible</a:t>
            </a:r>
            <a:r>
              <a:rPr lang="fr-FR" dirty="0"/>
              <a:t> de modifier : objet non mutable </a:t>
            </a:r>
          </a:p>
          <a:p>
            <a:r>
              <a:rPr lang="fr-FR" dirty="0"/>
              <a:t>La variable de type tuple est en réalité une référence (pointeur de pointeur) </a:t>
            </a:r>
          </a:p>
          <a:p>
            <a:r>
              <a:rPr lang="fr-FR" dirty="0"/>
              <a:t>Bénéficie du mécanisme de ramasse miettes </a:t>
            </a:r>
          </a:p>
          <a:p>
            <a:r>
              <a:rPr lang="fr-FR" dirty="0"/>
              <a:t>Accès indicé, plage d’indices possible, indices négatifs possibles aussi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8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>
                <a:latin typeface="Barlow SemiBold"/>
                <a:ea typeface="Barlow SemiBold"/>
                <a:cs typeface="Barlow SemiBold"/>
                <a:sym typeface="Barlow SemiBold"/>
              </a:rPr>
              <a:t>LES LISTES</a:t>
            </a:r>
            <a:endParaRPr lang="en" sz="66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Tableau dynamique en lecture-écriture d’objets hétérogènes</a:t>
            </a:r>
            <a:endParaRPr lang="en-US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216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2906"/>
            <a:ext cx="8579296" cy="1082700"/>
          </a:xfrm>
        </p:spPr>
        <p:txBody>
          <a:bodyPr/>
          <a:lstStyle/>
          <a:p>
            <a:r>
              <a:rPr lang="fr-FR" sz="3200" dirty="0"/>
              <a:t>Création des listes et accès aux données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61048" y="963658"/>
            <a:ext cx="4944877" cy="767700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fr-FR" sz="1800" dirty="0"/>
              <a:t>Les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 [] </a:t>
            </a:r>
            <a:r>
              <a:rPr lang="fr-FR" sz="1800" dirty="0"/>
              <a:t>sont importantes pour indiquer qu’il s’agit d’un tuple, «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 , </a:t>
            </a:r>
            <a:r>
              <a:rPr lang="fr-FR" sz="1800" dirty="0"/>
              <a:t>» sépare les éléments.</a:t>
            </a:r>
            <a:endParaRPr lang="fr-FR" sz="18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fr-FR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EB2F9C6-104E-4E46-8119-9977BB8D5192}"/>
              </a:ext>
            </a:extLst>
          </p:cNvPr>
          <p:cNvSpPr txBox="1">
            <a:spLocks/>
          </p:cNvSpPr>
          <p:nvPr/>
        </p:nvSpPr>
        <p:spPr>
          <a:xfrm>
            <a:off x="4318405" y="1972799"/>
            <a:ext cx="1981787" cy="4994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[2,6,8,10,15,26]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1FC646-A158-4AA8-A483-CDF2876D7406}"/>
              </a:ext>
            </a:extLst>
          </p:cNvPr>
          <p:cNvSpPr txBox="1"/>
          <p:nvPr/>
        </p:nvSpPr>
        <p:spPr>
          <a:xfrm>
            <a:off x="315300" y="1153406"/>
            <a:ext cx="3389270" cy="34009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#définition d’une liste</a:t>
            </a:r>
          </a:p>
          <a:p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L1 = [2,6,8,10,15,26]</a:t>
            </a:r>
          </a:p>
          <a:p>
            <a:pPr>
              <a:spcAft>
                <a:spcPts val="600"/>
              </a:spcAft>
            </a:pP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(L1) </a:t>
            </a:r>
          </a:p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#taille du tuple =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6</a:t>
            </a:r>
          </a:p>
          <a:p>
            <a:pPr>
              <a:spcAft>
                <a:spcPts val="600"/>
              </a:spcAft>
            </a:pP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</a:t>
            </a: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len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(L1)) </a:t>
            </a:r>
          </a:p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#accès indicé =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2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</a:p>
          <a:p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a = L1[0] </a:t>
            </a:r>
          </a:p>
          <a:p>
            <a:pPr>
              <a:spcAft>
                <a:spcPts val="600"/>
              </a:spcAft>
            </a:pP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(a) </a:t>
            </a:r>
          </a:p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#modification !  Possible !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t1[2] = 3 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60AB2CA-FC98-49CB-975E-3B2AE998A56A}"/>
              </a:ext>
            </a:extLst>
          </p:cNvPr>
          <p:cNvSpPr txBox="1">
            <a:spLocks/>
          </p:cNvSpPr>
          <p:nvPr/>
        </p:nvSpPr>
        <p:spPr>
          <a:xfrm>
            <a:off x="4540541" y="3780807"/>
            <a:ext cx="2159855" cy="4814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[2,6,</a:t>
            </a:r>
            <a:r>
              <a:rPr lang="fr-FR" sz="1800" b="1" dirty="0">
                <a:solidFill>
                  <a:srgbClr val="FF0000"/>
                </a:solidFill>
              </a:rPr>
              <a:t>3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,10,15,26]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132722-F770-463E-A86C-0C6E277CA07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843808" y="1347508"/>
            <a:ext cx="1317240" cy="256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AB73EE2-BEF9-4010-8FF6-E1B003FFE9BE}"/>
              </a:ext>
            </a:extLst>
          </p:cNvPr>
          <p:cNvCxnSpPr>
            <a:cxnSpLocks/>
          </p:cNvCxnSpPr>
          <p:nvPr/>
        </p:nvCxnSpPr>
        <p:spPr>
          <a:xfrm flipH="1" flipV="1">
            <a:off x="1888345" y="2003867"/>
            <a:ext cx="2430060" cy="14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D93B25A-E4ED-4265-B86D-3BDA983C296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275857" y="4021521"/>
            <a:ext cx="1264684" cy="240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4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571184" cy="1082700"/>
          </a:xfrm>
        </p:spPr>
        <p:txBody>
          <a:bodyPr/>
          <a:lstStyle/>
          <a:p>
            <a:r>
              <a:rPr lang="fr-FR" sz="4400" dirty="0"/>
              <a:t>Que fait Python?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63638"/>
            <a:ext cx="7787207" cy="3469704"/>
          </a:xfrm>
        </p:spPr>
        <p:txBody>
          <a:bodyPr/>
          <a:lstStyle/>
          <a:p>
            <a:r>
              <a:rPr lang="fr-FR" dirty="0"/>
              <a:t>Python est à la fois </a:t>
            </a:r>
            <a:r>
              <a:rPr lang="fr-FR" b="1" dirty="0"/>
              <a:t>simple et puissant:</a:t>
            </a:r>
            <a:r>
              <a:rPr lang="fr-FR" dirty="0"/>
              <a:t> permet de réaliser </a:t>
            </a:r>
            <a:r>
              <a:rPr lang="fr-FR" b="1" dirty="0"/>
              <a:t>des projets ambitieux </a:t>
            </a:r>
            <a:r>
              <a:rPr lang="fr-FR" dirty="0"/>
              <a:t>avec des scripts très simples. </a:t>
            </a:r>
          </a:p>
          <a:p>
            <a:r>
              <a:rPr lang="fr-FR" b="1" u="sng" dirty="0">
                <a:solidFill>
                  <a:srgbClr val="C00000"/>
                </a:solidFill>
              </a:rPr>
              <a:t>Web</a:t>
            </a:r>
            <a:r>
              <a:rPr lang="fr-FR" dirty="0"/>
              <a:t>: Aujourd'hui </a:t>
            </a:r>
            <a:r>
              <a:rPr lang="fr-FR" b="1" dirty="0"/>
              <a:t>python</a:t>
            </a:r>
            <a:r>
              <a:rPr lang="fr-FR" dirty="0"/>
              <a:t> combiné avec le </a:t>
            </a:r>
            <a:r>
              <a:rPr lang="fr-FR" b="1" dirty="0" err="1"/>
              <a:t>framework</a:t>
            </a:r>
            <a:r>
              <a:rPr lang="fr-FR" dirty="0"/>
              <a:t> </a:t>
            </a:r>
            <a:r>
              <a:rPr lang="fr-FR" dirty="0">
                <a:hlinkClick r:id="rId2" tooltip="Django python"/>
              </a:rPr>
              <a:t>Django</a:t>
            </a:r>
            <a:r>
              <a:rPr lang="fr-FR" dirty="0"/>
              <a:t> est un très bon choix technologique pour des gros projets de sites internet. </a:t>
            </a:r>
          </a:p>
          <a:p>
            <a:r>
              <a:rPr lang="fr-FR" b="1" u="sng" dirty="0">
                <a:solidFill>
                  <a:srgbClr val="C00000"/>
                </a:solidFill>
              </a:rPr>
              <a:t>Système</a:t>
            </a:r>
            <a:r>
              <a:rPr lang="fr-FR" dirty="0"/>
              <a:t>: Python est également souvent utilisé par les admin système pour créer des tâches dites répétitives ou simplement de maintenance.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705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670006"/>
          </a:xfrm>
        </p:spPr>
        <p:txBody>
          <a:bodyPr/>
          <a:lstStyle/>
          <a:p>
            <a:r>
              <a:rPr lang="fr-FR" sz="3600" dirty="0"/>
              <a:t>Les listes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78465" y="1347614"/>
            <a:ext cx="7632848" cy="3600400"/>
          </a:xfrm>
        </p:spPr>
        <p:txBody>
          <a:bodyPr/>
          <a:lstStyle/>
          <a:p>
            <a:r>
              <a:rPr lang="fr-FR" dirty="0"/>
              <a:t>Liste ≈ tuple de </a:t>
            </a:r>
            <a:r>
              <a:rPr lang="fr-FR" b="1" dirty="0"/>
              <a:t>taille dynamique </a:t>
            </a:r>
            <a:r>
              <a:rPr lang="fr-FR" dirty="0"/>
              <a:t>et </a:t>
            </a:r>
            <a:r>
              <a:rPr lang="fr-FR" b="1" dirty="0"/>
              <a:t>modifiable</a:t>
            </a:r>
          </a:p>
          <a:p>
            <a:r>
              <a:rPr lang="fr-FR" dirty="0"/>
              <a:t>Les autres mécanismes associés aux tuples sont transposables aux listes :  </a:t>
            </a:r>
          </a:p>
          <a:p>
            <a:pPr lvl="1"/>
            <a:r>
              <a:rPr lang="fr-FR" dirty="0"/>
              <a:t>plages d’indices </a:t>
            </a:r>
          </a:p>
          <a:p>
            <a:pPr lvl="1"/>
            <a:r>
              <a:rPr lang="fr-FR" dirty="0"/>
              <a:t>indiçages négatifs </a:t>
            </a:r>
          </a:p>
          <a:p>
            <a:pPr lvl="1"/>
            <a:r>
              <a:rPr lang="fr-FR" dirty="0"/>
              <a:t>objets hétérogènes </a:t>
            </a:r>
          </a:p>
          <a:p>
            <a:pPr lvl="1"/>
            <a:r>
              <a:rPr lang="fr-FR" dirty="0"/>
              <a:t>liste de listes (tableaux 2D ou +) </a:t>
            </a:r>
          </a:p>
          <a:p>
            <a:pPr lvl="1"/>
            <a:r>
              <a:rPr lang="fr-FR" dirty="0"/>
              <a:t>concaténation, réplication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634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2906"/>
            <a:ext cx="8579296" cy="1082700"/>
          </a:xfrm>
        </p:spPr>
        <p:txBody>
          <a:bodyPr/>
          <a:lstStyle/>
          <a:p>
            <a:r>
              <a:rPr lang="fr-FR" sz="3200" dirty="0"/>
              <a:t>modification de taille et de contenu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53797" y="666290"/>
            <a:ext cx="2330371" cy="474469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Font typeface="Barlow Light"/>
              <a:buNone/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[32,69,28,69,</a:t>
            </a:r>
            <a:r>
              <a:rPr lang="fr-FR" sz="1800" b="1" dirty="0">
                <a:solidFill>
                  <a:srgbClr val="FF0000"/>
                </a:solidFill>
              </a:rPr>
              <a:t>21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fr-FR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EB2F9C6-104E-4E46-8119-9977BB8D5192}"/>
              </a:ext>
            </a:extLst>
          </p:cNvPr>
          <p:cNvSpPr txBox="1">
            <a:spLocks/>
          </p:cNvSpPr>
          <p:nvPr/>
        </p:nvSpPr>
        <p:spPr>
          <a:xfrm>
            <a:off x="4122831" y="3094049"/>
            <a:ext cx="4293049" cy="4994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[32,69,69,21] 	</a:t>
            </a:r>
            <a:r>
              <a:rPr lang="fr-FR" sz="1800" dirty="0">
                <a:solidFill>
                  <a:srgbClr val="FF0000"/>
                </a:solidFill>
              </a:rPr>
              <a:t>53</a:t>
            </a:r>
            <a:r>
              <a:rPr lang="fr-FR" sz="1800" dirty="0"/>
              <a:t> a disparu de L2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1FC646-A158-4AA8-A483-CDF2876D7406}"/>
              </a:ext>
            </a:extLst>
          </p:cNvPr>
          <p:cNvSpPr txBox="1"/>
          <p:nvPr/>
        </p:nvSpPr>
        <p:spPr>
          <a:xfrm>
            <a:off x="325563" y="660047"/>
            <a:ext cx="3389270" cy="44319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#autre liste </a:t>
            </a:r>
          </a:p>
          <a:p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L2 = [32,69,28,69]</a:t>
            </a:r>
          </a:p>
          <a:p>
            <a:pPr>
              <a:spcBef>
                <a:spcPts val="600"/>
              </a:spcBef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#ajout</a:t>
            </a:r>
          </a:p>
          <a:p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L2.</a:t>
            </a:r>
            <a:r>
              <a:rPr lang="fr-FR" sz="1800" b="1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append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(21) </a:t>
            </a:r>
          </a:p>
          <a:p>
            <a:pPr>
              <a:spcBef>
                <a:spcPts val="600"/>
              </a:spcBef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#insertion à l'indice 1 </a:t>
            </a:r>
          </a:p>
          <a:p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L2.</a:t>
            </a:r>
            <a:r>
              <a:rPr lang="fr-FR" sz="1800" b="1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insert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(1,53) </a:t>
            </a:r>
          </a:p>
          <a:p>
            <a:pPr>
              <a:spcBef>
                <a:spcPts val="600"/>
              </a:spcBef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#suppression </a:t>
            </a:r>
            <a:r>
              <a:rPr lang="fr-FR" sz="1800" dirty="0" err="1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elt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n°3 </a:t>
            </a:r>
          </a:p>
          <a:p>
            <a:r>
              <a:rPr lang="fr-FR" sz="1800" b="1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del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L2[3]</a:t>
            </a:r>
          </a:p>
          <a:p>
            <a:pPr>
              <a:spcBef>
                <a:spcPts val="600"/>
              </a:spcBef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#accès + suppression </a:t>
            </a:r>
            <a:r>
              <a:rPr lang="fr-FR" sz="1800" dirty="0" err="1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elt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n°1 </a:t>
            </a:r>
          </a:p>
          <a:p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a = L2.</a:t>
            </a:r>
            <a:r>
              <a:rPr lang="fr-FR" sz="1800" b="1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pop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(1)</a:t>
            </a:r>
          </a:p>
          <a:p>
            <a:pPr>
              <a:spcBef>
                <a:spcPts val="600"/>
              </a:spcBef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#inversion </a:t>
            </a:r>
          </a:p>
          <a:p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L2.</a:t>
            </a:r>
            <a:r>
              <a:rPr lang="fr-FR" sz="1800" b="1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reverse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#étendre</a:t>
            </a:r>
          </a:p>
          <a:p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L2.</a:t>
            </a:r>
            <a:r>
              <a:rPr lang="fr-FR" sz="1800" b="1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extend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([34,55])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B74AD7D-43C7-40CF-A4B3-BF8FB850CC7F}"/>
              </a:ext>
            </a:extLst>
          </p:cNvPr>
          <p:cNvSpPr txBox="1">
            <a:spLocks/>
          </p:cNvSpPr>
          <p:nvPr/>
        </p:nvSpPr>
        <p:spPr>
          <a:xfrm>
            <a:off x="4091619" y="2060225"/>
            <a:ext cx="4293049" cy="8325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[32,53,69,69,21] 	    </a:t>
            </a:r>
            <a:r>
              <a:rPr lang="fr-FR" sz="1800" dirty="0">
                <a:solidFill>
                  <a:srgbClr val="FF0000"/>
                </a:solidFill>
              </a:rPr>
              <a:t>28</a:t>
            </a:r>
            <a:r>
              <a:rPr lang="fr-FR" sz="1800" dirty="0"/>
              <a:t> a disparu de L2</a:t>
            </a:r>
          </a:p>
          <a:p>
            <a:pPr marL="114300" indent="0">
              <a:buFont typeface="Barlow Light"/>
              <a:buNone/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L2.clear() 	</a:t>
            </a:r>
            <a:r>
              <a:rPr lang="fr-FR" sz="1800" dirty="0"/>
              <a:t>Permet de vider la liste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60AB2CA-FC98-49CB-975E-3B2AE998A56A}"/>
              </a:ext>
            </a:extLst>
          </p:cNvPr>
          <p:cNvSpPr txBox="1">
            <a:spLocks/>
          </p:cNvSpPr>
          <p:nvPr/>
        </p:nvSpPr>
        <p:spPr>
          <a:xfrm>
            <a:off x="4267656" y="1388965"/>
            <a:ext cx="2856645" cy="4814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[32,</a:t>
            </a:r>
            <a:r>
              <a:rPr lang="fr-FR" sz="1800" b="1" dirty="0">
                <a:solidFill>
                  <a:srgbClr val="FF0000"/>
                </a:solidFill>
              </a:rPr>
              <a:t>53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,69,28,69,21]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132722-F770-463E-A86C-0C6E277CA07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267745" y="903525"/>
            <a:ext cx="1486052" cy="704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1E4EB70-7DCC-4240-9006-EE4BF0482F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411760" y="1629679"/>
            <a:ext cx="1855896" cy="688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0B2387F-AD31-4013-A377-EC37833207A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267745" y="2476520"/>
            <a:ext cx="1823874" cy="490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851D771-1E04-4728-9F24-3F5427DC997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43808" y="3343795"/>
            <a:ext cx="1279023" cy="246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50047461-BEE2-408D-ADDF-939C68753F9E}"/>
              </a:ext>
            </a:extLst>
          </p:cNvPr>
          <p:cNvSpPr txBox="1">
            <a:spLocks/>
          </p:cNvSpPr>
          <p:nvPr/>
        </p:nvSpPr>
        <p:spPr>
          <a:xfrm>
            <a:off x="4276807" y="3771851"/>
            <a:ext cx="1992549" cy="4814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[21,69,69,32]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4C2F18B-16E1-4C99-9025-AF2F22F34753}"/>
              </a:ext>
            </a:extLst>
          </p:cNvPr>
          <p:cNvCxnSpPr>
            <a:cxnSpLocks/>
          </p:cNvCxnSpPr>
          <p:nvPr/>
        </p:nvCxnSpPr>
        <p:spPr>
          <a:xfrm flipH="1">
            <a:off x="2555776" y="4027446"/>
            <a:ext cx="1711881" cy="17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2A2F58B-1B04-4E51-8242-2AA470814D12}"/>
              </a:ext>
            </a:extLst>
          </p:cNvPr>
          <p:cNvSpPr txBox="1">
            <a:spLocks/>
          </p:cNvSpPr>
          <p:nvPr/>
        </p:nvSpPr>
        <p:spPr>
          <a:xfrm>
            <a:off x="4432894" y="4404850"/>
            <a:ext cx="2377150" cy="4814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[21,69,69,32,34,55]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5634C04-62C7-48C7-ADAA-95F85F4C6EB9}"/>
              </a:ext>
            </a:extLst>
          </p:cNvPr>
          <p:cNvCxnSpPr>
            <a:cxnSpLocks/>
          </p:cNvCxnSpPr>
          <p:nvPr/>
        </p:nvCxnSpPr>
        <p:spPr>
          <a:xfrm flipH="1">
            <a:off x="2711863" y="4660445"/>
            <a:ext cx="1711881" cy="17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99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2906"/>
            <a:ext cx="8579296" cy="1082700"/>
          </a:xfrm>
        </p:spPr>
        <p:txBody>
          <a:bodyPr/>
          <a:lstStyle/>
          <a:p>
            <a:r>
              <a:rPr lang="fr-FR" sz="3200" dirty="0"/>
              <a:t>Traitement par le contenu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61048" y="963658"/>
            <a:ext cx="4944877" cy="767700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fr-FR" sz="1800" dirty="0"/>
              <a:t>Renvoie </a:t>
            </a:r>
            <a:r>
              <a:rPr lang="fr-FR" sz="1800" dirty="0" err="1"/>
              <a:t>True</a:t>
            </a:r>
            <a:r>
              <a:rPr lang="fr-FR" sz="1800" dirty="0"/>
              <a:t> puisque la valeur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fr-FR" sz="1800" dirty="0"/>
              <a:t> se trouve dans la liste</a:t>
            </a:r>
            <a:endParaRPr lang="fr-FR" sz="18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1FC646-A158-4AA8-A483-CDF2876D7406}"/>
              </a:ext>
            </a:extLst>
          </p:cNvPr>
          <p:cNvSpPr txBox="1"/>
          <p:nvPr/>
        </p:nvSpPr>
        <p:spPr>
          <a:xfrm>
            <a:off x="225394" y="881266"/>
            <a:ext cx="3866225" cy="3477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L2 = [21,69,69,32,34,55]</a:t>
            </a:r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#recherche d'élément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trouve = 32 in L2 </a:t>
            </a:r>
          </a:p>
          <a:p>
            <a:r>
              <a:rPr lang="fr-FR" sz="2000" dirty="0" err="1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(trouve) </a:t>
            </a:r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#index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id = L2.index(34) </a:t>
            </a:r>
          </a:p>
          <a:p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#comptage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nb = L2.count(69)  </a:t>
            </a:r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#retrait par valeur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L2.remove(69)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132722-F770-463E-A86C-0C6E277CA07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03375" y="1347508"/>
            <a:ext cx="1057673" cy="624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AB73EE2-BEF9-4010-8FF6-E1B003FFE9B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275857" y="2236353"/>
            <a:ext cx="1042548" cy="426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E7476C37-6878-48E0-86A5-5A6FCB08D9A0}"/>
              </a:ext>
            </a:extLst>
          </p:cNvPr>
          <p:cNvSpPr txBox="1">
            <a:spLocks/>
          </p:cNvSpPr>
          <p:nvPr/>
        </p:nvSpPr>
        <p:spPr>
          <a:xfrm>
            <a:off x="4318405" y="1852503"/>
            <a:ext cx="4718091" cy="767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dirty="0"/>
              <a:t>Renvoie </a:t>
            </a:r>
            <a:r>
              <a:rPr lang="fr-FR" sz="1800" b="1" dirty="0">
                <a:solidFill>
                  <a:schemeClr val="accent4"/>
                </a:solidFill>
              </a:rPr>
              <a:t>4</a:t>
            </a:r>
            <a:r>
              <a:rPr lang="fr-FR" sz="1800" dirty="0"/>
              <a:t> puisque la valeur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34</a:t>
            </a:r>
            <a:r>
              <a:rPr lang="fr-FR" sz="1800" dirty="0"/>
              <a:t> apparaît à l’indice n°4 (indice du 1er trouvé)</a:t>
            </a:r>
            <a:endParaRPr lang="fr-FR" sz="1800" b="1" dirty="0">
              <a:solidFill>
                <a:schemeClr val="accent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74454B3-7140-4C4D-ABC3-86C28BA342A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32212" y="3351611"/>
            <a:ext cx="695722" cy="112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C1CF3084-F0F3-4D64-82A5-EB1FCE5F4D2F}"/>
              </a:ext>
            </a:extLst>
          </p:cNvPr>
          <p:cNvSpPr txBox="1">
            <a:spLocks/>
          </p:cNvSpPr>
          <p:nvPr/>
        </p:nvSpPr>
        <p:spPr>
          <a:xfrm>
            <a:off x="4327934" y="3080223"/>
            <a:ext cx="4718091" cy="767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dirty="0"/>
              <a:t>Renvoie </a:t>
            </a:r>
            <a:r>
              <a:rPr lang="fr-FR" sz="1800" b="1" dirty="0">
                <a:solidFill>
                  <a:schemeClr val="accent4"/>
                </a:solidFill>
              </a:rPr>
              <a:t>2</a:t>
            </a:r>
            <a:r>
              <a:rPr lang="fr-FR" sz="1800" dirty="0"/>
              <a:t> puisque la valeur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69</a:t>
            </a:r>
            <a:r>
              <a:rPr lang="fr-FR" sz="1800" dirty="0"/>
              <a:t> apparaît 2 fois dans la liste</a:t>
            </a:r>
            <a:endParaRPr lang="fr-FR" sz="1800" b="1" dirty="0">
              <a:solidFill>
                <a:schemeClr val="accent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7D2FF32-9D6B-4CAA-9EA6-E5D3A21D03B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555778" y="4110792"/>
            <a:ext cx="1770764" cy="343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61597E77-001F-4E14-BF3A-8A47471F3DD6}"/>
              </a:ext>
            </a:extLst>
          </p:cNvPr>
          <p:cNvSpPr txBox="1">
            <a:spLocks/>
          </p:cNvSpPr>
          <p:nvPr/>
        </p:nvSpPr>
        <p:spPr>
          <a:xfrm>
            <a:off x="4326542" y="4070698"/>
            <a:ext cx="4718091" cy="767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dirty="0"/>
              <a:t>Retire la valeur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69</a:t>
            </a:r>
            <a:r>
              <a:rPr lang="fr-FR" sz="1800" dirty="0"/>
              <a:t> de la liste, </a:t>
            </a:r>
            <a:r>
              <a:rPr lang="fr-FR" sz="1800" b="1" dirty="0"/>
              <a:t>la première que la méthode trouvera</a:t>
            </a:r>
            <a:endParaRPr lang="fr-FR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70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latin typeface="Barlow SemiBold"/>
                <a:ea typeface="Barlow SemiBold"/>
                <a:cs typeface="Barlow SemiBold"/>
                <a:sym typeface="Barlow SemiBold"/>
              </a:rPr>
              <a:t>PROCÉDURES ET FONCTIONS</a:t>
            </a:r>
            <a:endParaRPr lang="en" sz="44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Découpage des programmes</a:t>
            </a:r>
            <a:endParaRPr lang="en-US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607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Définition des fonctions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fr-FR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2E36A84-BBE8-4285-AABC-86F9841F5A70}"/>
              </a:ext>
            </a:extLst>
          </p:cNvPr>
          <p:cNvSpPr txBox="1">
            <a:spLocks/>
          </p:cNvSpPr>
          <p:nvPr/>
        </p:nvSpPr>
        <p:spPr>
          <a:xfrm>
            <a:off x="4283968" y="1262062"/>
            <a:ext cx="4104456" cy="27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1800" b="1" dirty="0" err="1">
                <a:solidFill>
                  <a:srgbClr val="C00000"/>
                </a:solidFill>
              </a:rPr>
              <a:t>def</a:t>
            </a:r>
            <a:r>
              <a:rPr lang="fr-FR" sz="1800" dirty="0"/>
              <a:t> pour dire que l’on définit une fonction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/>
              <a:t>Les paramètres ne sont pas typés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/>
              <a:t>Noter le rôle du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/>
              <a:t>Attention à l’indentation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b="1" dirty="0">
                <a:solidFill>
                  <a:srgbClr val="C00000"/>
                </a:solidFill>
              </a:rPr>
              <a:t>return</a:t>
            </a:r>
            <a:r>
              <a:rPr lang="fr-FR" sz="1800" dirty="0"/>
              <a:t> renvoie la valeur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b="1" dirty="0">
                <a:solidFill>
                  <a:srgbClr val="C00000"/>
                </a:solidFill>
              </a:rPr>
              <a:t>return</a:t>
            </a:r>
            <a:r>
              <a:rPr lang="fr-FR" sz="1800" dirty="0"/>
              <a:t> provoque immédiatement la sortie de la fonction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529F4589-8468-489C-A327-74A62600CD5C}"/>
              </a:ext>
            </a:extLst>
          </p:cNvPr>
          <p:cNvSpPr txBox="1">
            <a:spLocks/>
          </p:cNvSpPr>
          <p:nvPr/>
        </p:nvSpPr>
        <p:spPr>
          <a:xfrm>
            <a:off x="2591780" y="4537900"/>
            <a:ext cx="396044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Procédure</a:t>
            </a:r>
            <a:r>
              <a:rPr lang="fr-FR" dirty="0"/>
              <a:t> = Fonction sans </a:t>
            </a:r>
            <a:r>
              <a:rPr lang="fr-FR" sz="1800" b="1" dirty="0">
                <a:solidFill>
                  <a:srgbClr val="C00000"/>
                </a:solidFill>
              </a:rPr>
              <a:t>return</a:t>
            </a:r>
          </a:p>
        </p:txBody>
      </p:sp>
      <p:sp>
        <p:nvSpPr>
          <p:cNvPr id="15" name="Flèche : droite rayée 14">
            <a:extLst>
              <a:ext uri="{FF2B5EF4-FFF2-40B4-BE49-F238E27FC236}">
                <a16:creationId xmlns:a16="http://schemas.microsoft.com/office/drawing/2014/main" id="{0066E278-C3FC-4191-AD07-734190695689}"/>
              </a:ext>
            </a:extLst>
          </p:cNvPr>
          <p:cNvSpPr/>
          <p:nvPr/>
        </p:nvSpPr>
        <p:spPr>
          <a:xfrm>
            <a:off x="2103720" y="4666690"/>
            <a:ext cx="360040" cy="264800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BF76A5-C922-4789-8F73-36403047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46811"/>
            <a:ext cx="1944216" cy="218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14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Appels des fonctions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24128" y="1203598"/>
            <a:ext cx="2947040" cy="1082700"/>
          </a:xfrm>
        </p:spPr>
        <p:txBody>
          <a:bodyPr/>
          <a:lstStyle/>
          <a:p>
            <a:pPr marL="114300" indent="0">
              <a:buNone/>
            </a:pPr>
            <a:r>
              <a:rPr lang="fr-FR" sz="1800" dirty="0"/>
              <a:t>Passer les paramètres selon les positions attendues</a:t>
            </a:r>
          </a:p>
          <a:p>
            <a:pPr marL="114300" indent="0">
              <a:buNone/>
            </a:pPr>
            <a:r>
              <a:rPr lang="fr-FR" sz="1800" dirty="0"/>
              <a:t>La fonction renvoie </a:t>
            </a:r>
            <a:r>
              <a:rPr lang="fr-FR" sz="18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1714D1-BF24-4DFA-9477-F26762413E2E}"/>
              </a:ext>
            </a:extLst>
          </p:cNvPr>
          <p:cNvSpPr txBox="1"/>
          <p:nvPr/>
        </p:nvSpPr>
        <p:spPr>
          <a:xfrm>
            <a:off x="2661782" y="1503634"/>
            <a:ext cx="203623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accent4"/>
                </a:solidFill>
                <a:effectLst/>
                <a:latin typeface="Barlow Light" panose="00000400000000000000" pitchFamily="2" charset="0"/>
              </a:rPr>
              <a:t>print</a:t>
            </a:r>
            <a:r>
              <a:rPr lang="fr-FR" sz="2000" dirty="0">
                <a:effectLst/>
                <a:latin typeface="Barlow Light" panose="00000400000000000000" pitchFamily="2" charset="0"/>
              </a:rPr>
              <a:t>(petit(10, 12))</a:t>
            </a:r>
            <a:endParaRPr lang="fr-FR" sz="2000" dirty="0">
              <a:latin typeface="Barlow Light" panose="00000400000000000000" pitchFamily="2" charset="0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0403977-4CA4-419B-9216-AEF77D2C3750}"/>
              </a:ext>
            </a:extLst>
          </p:cNvPr>
          <p:cNvSpPr txBox="1">
            <a:spLocks/>
          </p:cNvSpPr>
          <p:nvPr/>
        </p:nvSpPr>
        <p:spPr>
          <a:xfrm>
            <a:off x="162148" y="1294060"/>
            <a:ext cx="147352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b="1" dirty="0"/>
              <a:t>Passage de paramètres par position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F10CE2B-8151-481B-953B-BBEEC4EC84C0}"/>
              </a:ext>
            </a:extLst>
          </p:cNvPr>
          <p:cNvSpPr txBox="1">
            <a:spLocks/>
          </p:cNvSpPr>
          <p:nvPr/>
        </p:nvSpPr>
        <p:spPr>
          <a:xfrm>
            <a:off x="162148" y="2776044"/>
            <a:ext cx="147352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b="1" dirty="0"/>
              <a:t>Passage de paramètres par nom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CACB27-9EB1-43ED-BB75-8558AEE6DF26}"/>
              </a:ext>
            </a:extLst>
          </p:cNvPr>
          <p:cNvSpPr txBox="1"/>
          <p:nvPr/>
        </p:nvSpPr>
        <p:spPr>
          <a:xfrm>
            <a:off x="2241503" y="2636249"/>
            <a:ext cx="294704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accent4"/>
                </a:solidFill>
                <a:effectLst/>
                <a:latin typeface="Barlow Light" panose="00000400000000000000" pitchFamily="2" charset="0"/>
              </a:rPr>
              <a:t>print</a:t>
            </a:r>
            <a:r>
              <a:rPr lang="fr-FR" sz="2000" dirty="0">
                <a:effectLst/>
                <a:latin typeface="Barlow Light" panose="00000400000000000000" pitchFamily="2" charset="0"/>
              </a:rPr>
              <a:t>(petit(a=10, b=12))</a:t>
            </a:r>
            <a:endParaRPr lang="fr-FR" sz="2000" dirty="0">
              <a:latin typeface="Barlow Light" panose="000004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3C91F50-6501-4491-8D74-F99943DD2E60}"/>
              </a:ext>
            </a:extLst>
          </p:cNvPr>
          <p:cNvSpPr txBox="1"/>
          <p:nvPr/>
        </p:nvSpPr>
        <p:spPr>
          <a:xfrm>
            <a:off x="2230795" y="3458634"/>
            <a:ext cx="2898206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accent4"/>
                </a:solidFill>
                <a:effectLst/>
                <a:latin typeface="Barlow Light" panose="00000400000000000000" pitchFamily="2" charset="0"/>
              </a:rPr>
              <a:t>print</a:t>
            </a:r>
            <a:r>
              <a:rPr lang="fr-FR" sz="2000" dirty="0">
                <a:effectLst/>
                <a:latin typeface="Barlow Light" panose="00000400000000000000" pitchFamily="2" charset="0"/>
              </a:rPr>
              <a:t>(petit(b=12, a=10))</a:t>
            </a:r>
            <a:endParaRPr lang="fr-FR" sz="2000" dirty="0">
              <a:latin typeface="Barlow Light" panose="00000400000000000000" pitchFamily="2" charset="0"/>
            </a:endParaRP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3C983FE3-B83A-438D-BFCE-ACC6FA2C87A1}"/>
              </a:ext>
            </a:extLst>
          </p:cNvPr>
          <p:cNvSpPr txBox="1">
            <a:spLocks/>
          </p:cNvSpPr>
          <p:nvPr/>
        </p:nvSpPr>
        <p:spPr>
          <a:xfrm>
            <a:off x="5701985" y="3036359"/>
            <a:ext cx="3279867" cy="59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dirty="0"/>
              <a:t>Aucune confusion possible -&gt; </a:t>
            </a:r>
            <a:r>
              <a:rPr lang="fr-FR" sz="18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6A117E-C552-46EF-AA70-094EC22FAA56}"/>
              </a:ext>
            </a:extLst>
          </p:cNvPr>
          <p:cNvSpPr txBox="1"/>
          <p:nvPr/>
        </p:nvSpPr>
        <p:spPr>
          <a:xfrm>
            <a:off x="2312120" y="4406583"/>
            <a:ext cx="203623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accent4"/>
                </a:solidFill>
                <a:effectLst/>
                <a:latin typeface="Barlow Light" panose="00000400000000000000" pitchFamily="2" charset="0"/>
              </a:rPr>
              <a:t>print</a:t>
            </a:r>
            <a:r>
              <a:rPr lang="fr-FR" sz="2000" dirty="0">
                <a:effectLst/>
                <a:latin typeface="Barlow Light" panose="00000400000000000000" pitchFamily="2" charset="0"/>
              </a:rPr>
              <a:t>(petit(12, 10))</a:t>
            </a:r>
            <a:endParaRPr lang="fr-FR" sz="2000" dirty="0">
              <a:latin typeface="Barlow Light" panose="00000400000000000000" pitchFamily="2" charset="0"/>
            </a:endParaRP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51702963-E778-470C-9184-73AE32831D71}"/>
              </a:ext>
            </a:extLst>
          </p:cNvPr>
          <p:cNvSpPr txBox="1">
            <a:spLocks/>
          </p:cNvSpPr>
          <p:nvPr/>
        </p:nvSpPr>
        <p:spPr>
          <a:xfrm>
            <a:off x="5592693" y="3939902"/>
            <a:ext cx="3279867" cy="116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1800" dirty="0"/>
              <a:t>Sans</a:t>
            </a:r>
            <a:r>
              <a:rPr lang="fr-FR" sz="1800" b="1" dirty="0">
                <a:solidFill>
                  <a:srgbClr val="C00000"/>
                </a:solidFill>
              </a:rPr>
              <a:t> </a:t>
            </a:r>
            <a:r>
              <a:rPr lang="fr-FR" sz="1800" dirty="0"/>
              <a:t>instructions spécifiques, le passage par position prévaut</a:t>
            </a:r>
          </a:p>
          <a:p>
            <a:pPr marL="114300" indent="0">
              <a:buFont typeface="Barlow Light"/>
              <a:buNone/>
            </a:pPr>
            <a:r>
              <a:rPr lang="fr-FR" sz="1800" dirty="0"/>
              <a:t>La fonction renvoie -&gt;</a:t>
            </a:r>
            <a:r>
              <a:rPr lang="fr-FR" sz="1800" b="1" dirty="0">
                <a:solidFill>
                  <a:srgbClr val="C00000"/>
                </a:solidFill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106266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Fonction renvoyant plusieurs valeurs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37900"/>
            <a:ext cx="2892381" cy="585247"/>
          </a:xfrm>
        </p:spPr>
        <p:txBody>
          <a:bodyPr/>
          <a:lstStyle/>
          <a:p>
            <a:pPr marL="114300" indent="0">
              <a:buNone/>
            </a:pPr>
            <a:r>
              <a:rPr lang="fr-FR" dirty="0" err="1"/>
              <a:t>vmin</a:t>
            </a:r>
            <a:r>
              <a:rPr lang="fr-FR" dirty="0"/>
              <a:t> =10 et </a:t>
            </a:r>
            <a:r>
              <a:rPr lang="fr-FR" dirty="0" err="1"/>
              <a:t>vmax</a:t>
            </a:r>
            <a:r>
              <a:rPr lang="fr-FR" dirty="0"/>
              <a:t>=15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8C2E07A-32F5-44C2-99DA-0370E195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5" y="1262062"/>
            <a:ext cx="3356421" cy="30913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CBD0BE2-DEDC-4FD9-A33B-8E097768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14" y="1721417"/>
            <a:ext cx="3112448" cy="1459714"/>
          </a:xfrm>
          <a:prstGeom prst="rect">
            <a:avLst/>
          </a:prstGeom>
        </p:spPr>
      </p:pic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2E36A84-BBE8-4285-AABC-86F9841F5A70}"/>
              </a:ext>
            </a:extLst>
          </p:cNvPr>
          <p:cNvSpPr txBox="1">
            <a:spLocks/>
          </p:cNvSpPr>
          <p:nvPr/>
        </p:nvSpPr>
        <p:spPr>
          <a:xfrm>
            <a:off x="4934423" y="3584944"/>
            <a:ext cx="2892381" cy="95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v = (10 , 15)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v est un « tuple »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73890CF-F233-47CD-9317-3A1244D89395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331640" y="4269041"/>
            <a:ext cx="571751" cy="268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B163DF3-B4A3-4BBE-8947-0A81E023FBA8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193038" y="3181131"/>
            <a:ext cx="143158" cy="403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51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latin typeface="Barlow SemiBold"/>
                <a:ea typeface="Barlow SemiBold"/>
                <a:cs typeface="Barlow SemiBold"/>
                <a:sym typeface="Barlow SemiBold"/>
              </a:rPr>
              <a:t>LES MODULES</a:t>
            </a:r>
            <a:endParaRPr lang="en" sz="44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Création et utilisation des modules</a:t>
            </a:r>
            <a:endParaRPr lang="en-US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93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Principe des Modules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1347614"/>
            <a:ext cx="7632848" cy="3528392"/>
          </a:xfrm>
        </p:spPr>
        <p:txBody>
          <a:bodyPr/>
          <a:lstStyle/>
          <a:p>
            <a:r>
              <a:rPr lang="fr-FR" dirty="0"/>
              <a:t>Un module est un fichier « </a:t>
            </a:r>
            <a:r>
              <a:rPr lang="fr-FR" b="1" dirty="0">
                <a:solidFill>
                  <a:schemeClr val="accent4"/>
                </a:solidFill>
              </a:rPr>
              <a:t>.</a:t>
            </a:r>
            <a:r>
              <a:rPr lang="fr-FR" b="1" dirty="0" err="1">
                <a:solidFill>
                  <a:schemeClr val="accent4"/>
                </a:solidFill>
              </a:rPr>
              <a:t>py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dirty="0"/>
              <a:t>» contenant un ensemble de  variables,  fonctions et classes que l’on peut importer et utiliser dans le programme principal (ou dans d’autres modules).</a:t>
            </a:r>
          </a:p>
          <a:p>
            <a:r>
              <a:rPr lang="fr-FR" dirty="0"/>
              <a:t>Le mot clé </a:t>
            </a:r>
            <a:r>
              <a:rPr lang="fr-FR" b="1" dirty="0">
                <a:solidFill>
                  <a:schemeClr val="accent4"/>
                </a:solidFill>
              </a:rPr>
              <a:t>import</a:t>
            </a:r>
            <a:r>
              <a:rPr lang="fr-FR" dirty="0"/>
              <a:t> permet d’importer un module</a:t>
            </a:r>
          </a:p>
          <a:p>
            <a:r>
              <a:rPr lang="fr-FR" dirty="0"/>
              <a:t>C’est un pas supplémentaire vers la modularité : un module maximise la réutilisation et facilite le partage du code</a:t>
            </a:r>
          </a:p>
          <a:p>
            <a:r>
              <a:rPr lang="fr-FR" dirty="0"/>
              <a:t>Des modules standards prêts à l’emploi sont livrés avec la distribution Python. Ex. </a:t>
            </a:r>
            <a:r>
              <a:rPr lang="fr-FR" dirty="0" err="1"/>
              <a:t>random</a:t>
            </a:r>
            <a:r>
              <a:rPr lang="fr-FR" dirty="0"/>
              <a:t>, math, os, </a:t>
            </a:r>
            <a:r>
              <a:rPr lang="fr-FR" dirty="0" err="1"/>
              <a:t>hashlib</a:t>
            </a:r>
            <a:r>
              <a:rPr lang="fr-FR" dirty="0"/>
              <a:t>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288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6318"/>
            <a:ext cx="8579296" cy="819288"/>
          </a:xfrm>
        </p:spPr>
        <p:txBody>
          <a:bodyPr/>
          <a:lstStyle/>
          <a:p>
            <a:r>
              <a:rPr lang="fr-FR" sz="3200" dirty="0"/>
              <a:t>Exemple d’utilisation de modules standards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13012" y="1422812"/>
            <a:ext cx="4492913" cy="767700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fr-FR" sz="1800" dirty="0"/>
              <a:t>Si plusieurs modules à importer, on les </a:t>
            </a:r>
          </a:p>
          <a:p>
            <a:pPr marL="114300" indent="0">
              <a:buNone/>
            </a:pPr>
            <a:r>
              <a:rPr lang="fr-FR" sz="1800" dirty="0"/>
              <a:t>met à la suite en les séparant par </a:t>
            </a:r>
            <a:r>
              <a:rPr lang="fr-FR" sz="1800" b="1" dirty="0">
                <a:solidFill>
                  <a:schemeClr val="accent1"/>
                </a:solidFill>
              </a:rPr>
              <a:t>« , 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fr-FR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EB2F9C6-104E-4E46-8119-9977BB8D5192}"/>
              </a:ext>
            </a:extLst>
          </p:cNvPr>
          <p:cNvSpPr txBox="1">
            <a:spLocks/>
          </p:cNvSpPr>
          <p:nvPr/>
        </p:nvSpPr>
        <p:spPr>
          <a:xfrm>
            <a:off x="5364088" y="2719642"/>
            <a:ext cx="2159855" cy="12473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fr-FR" sz="1800" dirty="0"/>
              <a:t>Préfixer la fonction </a:t>
            </a:r>
          </a:p>
          <a:p>
            <a:pPr marL="114300" indent="0">
              <a:buNone/>
            </a:pPr>
            <a:r>
              <a:rPr lang="fr-FR" sz="1800" dirty="0"/>
              <a:t>à utiliser par le </a:t>
            </a:r>
          </a:p>
          <a:p>
            <a:pPr marL="114300" indent="0">
              <a:buNone/>
            </a:pPr>
            <a:r>
              <a:rPr lang="fr-FR" sz="1800" dirty="0"/>
              <a:t>nom du module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1FC646-A158-4AA8-A483-CDF2876D7406}"/>
              </a:ext>
            </a:extLst>
          </p:cNvPr>
          <p:cNvSpPr txBox="1"/>
          <p:nvPr/>
        </p:nvSpPr>
        <p:spPr>
          <a:xfrm>
            <a:off x="315300" y="1422812"/>
            <a:ext cx="4155812" cy="30931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#importer le module math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solidFill>
                  <a:schemeClr val="accent4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import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math </a:t>
            </a:r>
          </a:p>
          <a:p>
            <a:pPr>
              <a:spcAft>
                <a:spcPts val="600"/>
              </a:spcAft>
            </a:pPr>
            <a:endParaRPr lang="fr-FR" sz="2000" dirty="0">
              <a:solidFill>
                <a:schemeClr val="tx1"/>
              </a:solidFill>
              <a:latin typeface="Barlow" panose="00000500000000000000" pitchFamily="2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value = 16</a:t>
            </a:r>
          </a:p>
          <a:p>
            <a:pPr>
              <a:spcAft>
                <a:spcPts val="600"/>
              </a:spcAft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#calculer le carré de son logarithme</a:t>
            </a:r>
          </a:p>
          <a:p>
            <a:pPr>
              <a:spcAft>
                <a:spcPts val="600"/>
              </a:spcAft>
            </a:pP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logv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= </a:t>
            </a:r>
            <a:r>
              <a:rPr lang="fr-FR" sz="2000" dirty="0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math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.log(value)</a:t>
            </a:r>
          </a:p>
          <a:p>
            <a:pPr>
              <a:spcAft>
                <a:spcPts val="600"/>
              </a:spcAft>
            </a:pP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abslog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= </a:t>
            </a:r>
            <a:r>
              <a:rPr lang="fr-FR" sz="2000" dirty="0" err="1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math</a:t>
            </a: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.pow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</a:t>
            </a: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logv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</a:t>
            </a:r>
            <a:r>
              <a:rPr lang="fr-FR" sz="20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abslog</a:t>
            </a:r>
            <a:r>
              <a:rPr lang="fr-FR" sz="20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132722-F770-463E-A86C-0C6E277CA07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843808" y="1806662"/>
            <a:ext cx="1769204" cy="256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AB73EE2-BEF9-4010-8FF6-E1B003FFE9BE}"/>
              </a:ext>
            </a:extLst>
          </p:cNvPr>
          <p:cNvCxnSpPr>
            <a:cxnSpLocks/>
          </p:cNvCxnSpPr>
          <p:nvPr/>
        </p:nvCxnSpPr>
        <p:spPr>
          <a:xfrm flipH="1">
            <a:off x="3779913" y="3413981"/>
            <a:ext cx="1584175" cy="264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46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571184" cy="1082700"/>
          </a:xfrm>
        </p:spPr>
        <p:txBody>
          <a:bodyPr/>
          <a:lstStyle/>
          <a:p>
            <a:r>
              <a:rPr lang="fr-FR" sz="4400" dirty="0"/>
              <a:t>Que fait Python?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88300"/>
            <a:ext cx="7787207" cy="3345042"/>
          </a:xfrm>
        </p:spPr>
        <p:txBody>
          <a:bodyPr/>
          <a:lstStyle/>
          <a:p>
            <a:r>
              <a:rPr lang="fr-FR" dirty="0"/>
              <a:t>Python est associé à de très nombreuses librairies très performantes, notamment des librairies de calcul scientifique (</a:t>
            </a:r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SciPy</a:t>
            </a:r>
            <a:r>
              <a:rPr lang="fr-FR" dirty="0"/>
              <a:t>, Pandas, etc.).</a:t>
            </a:r>
          </a:p>
          <a:p>
            <a:r>
              <a:rPr lang="fr-FR" dirty="0"/>
              <a:t>De fait, il est de plus en plus populaire, y compris auprès des </a:t>
            </a:r>
            <a:r>
              <a:rPr lang="fr-FR" b="1" u="sng" dirty="0"/>
              <a:t>data </a:t>
            </a:r>
            <a:r>
              <a:rPr lang="fr-FR" b="1" u="sng" dirty="0" err="1"/>
              <a:t>scientists</a:t>
            </a:r>
            <a:r>
              <a:rPr lang="fr-FR" b="1" u="sng" dirty="0"/>
              <a:t>.</a:t>
            </a:r>
          </a:p>
          <a:p>
            <a:r>
              <a:rPr lang="fr-FR" dirty="0"/>
              <a:t>Il est plus généraliste que R qui est vraiment tourné vers les </a:t>
            </a:r>
            <a:r>
              <a:rPr lang="fr-FR" b="1" u="sng" dirty="0"/>
              <a:t>statistiques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88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6318"/>
            <a:ext cx="8579296" cy="819288"/>
          </a:xfrm>
        </p:spPr>
        <p:txBody>
          <a:bodyPr/>
          <a:lstStyle/>
          <a:p>
            <a:r>
              <a:rPr lang="fr-FR" sz="3200" dirty="0"/>
              <a:t>Autres utilisations possibles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32040" y="2427734"/>
            <a:ext cx="4492913" cy="767700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fr-FR" sz="1800" dirty="0"/>
              <a:t>L’alias permet d’utiliser des noms plus courts dans le programme.</a:t>
            </a:r>
            <a:endParaRPr lang="fr-FR" sz="18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1FC646-A158-4AA8-A483-CDF2876D7406}"/>
              </a:ext>
            </a:extLst>
          </p:cNvPr>
          <p:cNvSpPr txBox="1"/>
          <p:nvPr/>
        </p:nvSpPr>
        <p:spPr>
          <a:xfrm>
            <a:off x="179512" y="1870547"/>
            <a:ext cx="4155812" cy="2492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#définition d'alias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4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import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math </a:t>
            </a:r>
            <a:r>
              <a:rPr lang="fr-FR" sz="1800" dirty="0">
                <a:solidFill>
                  <a:schemeClr val="accent4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as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  <a:r>
              <a:rPr lang="fr-FR" sz="1800" dirty="0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m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, 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random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  <a:r>
              <a:rPr lang="fr-FR" sz="1800" dirty="0">
                <a:solidFill>
                  <a:schemeClr val="accent4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as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  <a:r>
              <a:rPr lang="fr-FR" sz="1800" dirty="0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r</a:t>
            </a:r>
          </a:p>
          <a:p>
            <a:pPr>
              <a:spcAft>
                <a:spcPts val="600"/>
              </a:spcAft>
            </a:pPr>
            <a:endParaRPr lang="fr-FR" sz="1800" dirty="0">
              <a:solidFill>
                <a:schemeClr val="accent1"/>
              </a:solidFill>
              <a:latin typeface="Barlow" panose="00000500000000000000" pitchFamily="2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#utilisation de l'alias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r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.seed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(None)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value = </a:t>
            </a:r>
            <a:r>
              <a:rPr lang="fr-FR" sz="1800" dirty="0" err="1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r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.random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logv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= </a:t>
            </a:r>
            <a:r>
              <a:rPr lang="fr-FR" sz="1800" dirty="0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m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.log(value)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132722-F770-463E-A86C-0C6E277CA07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491880" y="2427734"/>
            <a:ext cx="1440160" cy="383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2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6318"/>
            <a:ext cx="8579296" cy="819288"/>
          </a:xfrm>
        </p:spPr>
        <p:txBody>
          <a:bodyPr/>
          <a:lstStyle/>
          <a:p>
            <a:r>
              <a:rPr lang="fr-FR" sz="3200" dirty="0"/>
              <a:t>Autres utilisations possibles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13013" y="1422812"/>
            <a:ext cx="4215687" cy="2517090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fr-FR" sz="1800" dirty="0"/>
              <a:t>Cette écriture permet de désigner nommément les fonctions à importer.</a:t>
            </a:r>
          </a:p>
          <a:p>
            <a:r>
              <a:rPr lang="fr-FR" sz="1800" dirty="0"/>
              <a:t>Avec « * », nous les importons toutes (ex. </a:t>
            </a:r>
            <a:r>
              <a:rPr lang="fr-FR" sz="1800" dirty="0" err="1"/>
              <a:t>from</a:t>
            </a:r>
            <a:r>
              <a:rPr lang="fr-FR" sz="1800" dirty="0"/>
              <a:t> math import *).  </a:t>
            </a:r>
          </a:p>
          <a:p>
            <a:r>
              <a:rPr lang="fr-FR" sz="1800" dirty="0"/>
              <a:t>Là non plus pas besoin de préfixe par la suite.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1FC646-A158-4AA8-A483-CDF2876D7406}"/>
              </a:ext>
            </a:extLst>
          </p:cNvPr>
          <p:cNvSpPr txBox="1"/>
          <p:nvPr/>
        </p:nvSpPr>
        <p:spPr>
          <a:xfrm>
            <a:off x="315300" y="1422812"/>
            <a:ext cx="4155812" cy="32008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#importer le </a:t>
            </a:r>
            <a:r>
              <a:rPr lang="fr-FR" sz="1800" dirty="0" err="1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contenudes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modules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accent4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from</a:t>
            </a:r>
            <a:r>
              <a:rPr lang="fr-FR" sz="1800" dirty="0">
                <a:solidFill>
                  <a:schemeClr val="accent4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math </a:t>
            </a:r>
            <a:r>
              <a:rPr lang="fr-FR" sz="1800" dirty="0">
                <a:solidFill>
                  <a:schemeClr val="accent4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import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log, 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pow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accent4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from</a:t>
            </a:r>
            <a:r>
              <a:rPr lang="fr-FR" sz="1800" dirty="0">
                <a:solidFill>
                  <a:schemeClr val="accent4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random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  <a:r>
              <a:rPr lang="fr-FR" sz="1800" dirty="0">
                <a:solidFill>
                  <a:schemeClr val="accent4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import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seed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, 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random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endParaRPr lang="fr-FR" sz="1800" dirty="0">
              <a:solidFill>
                <a:schemeClr val="tx1"/>
              </a:solidFill>
              <a:latin typeface="Barlow" panose="00000500000000000000" pitchFamily="2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#utilisation directe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seed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(None)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value = </a:t>
            </a:r>
            <a:r>
              <a:rPr lang="fr-FR" sz="1800" dirty="0" err="1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r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.random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logv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= </a:t>
            </a:r>
            <a:r>
              <a:rPr lang="fr-FR" sz="1800" dirty="0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m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.log(value)</a:t>
            </a:r>
          </a:p>
          <a:p>
            <a:pPr>
              <a:spcAft>
                <a:spcPts val="600"/>
              </a:spcAft>
            </a:pPr>
            <a:endParaRPr lang="fr-FR" sz="1800" dirty="0">
              <a:solidFill>
                <a:schemeClr val="tx1"/>
              </a:solidFill>
              <a:latin typeface="Barlow" panose="00000500000000000000" pitchFamily="2" charset="0"/>
              <a:ea typeface="Cambria" panose="02040503050406030204" pitchFamily="18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132722-F770-463E-A86C-0C6E277CA07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139953" y="2283719"/>
            <a:ext cx="473060" cy="397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96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latin typeface="Barlow SemiBold"/>
                <a:ea typeface="Barlow SemiBold"/>
                <a:cs typeface="Barlow SemiBold"/>
                <a:sym typeface="Barlow SemiBold"/>
              </a:rPr>
              <a:t>LES CLASSES</a:t>
            </a:r>
            <a:endParaRPr lang="en" sz="44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Elaboration et instanciation</a:t>
            </a:r>
            <a:endParaRPr lang="en-US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105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6318"/>
            <a:ext cx="8579296" cy="819288"/>
          </a:xfrm>
        </p:spPr>
        <p:txBody>
          <a:bodyPr/>
          <a:lstStyle/>
          <a:p>
            <a:r>
              <a:rPr lang="fr-FR" sz="3200" dirty="0"/>
              <a:t>Définition et implémentation d’une classe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0341" y="1187718"/>
            <a:ext cx="4616740" cy="3955782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fr-FR" sz="1800" b="1" dirty="0">
                <a:solidFill>
                  <a:schemeClr val="accent4"/>
                </a:solidFill>
              </a:rPr>
              <a:t>class</a:t>
            </a:r>
            <a:r>
              <a:rPr lang="fr-FR" sz="1800" dirty="0"/>
              <a:t> est un mot clé permettant de définir la structure </a:t>
            </a:r>
          </a:p>
          <a:p>
            <a:r>
              <a:rPr lang="fr-FR" sz="1800" dirty="0"/>
              <a:t>Regarder le rôle des «</a:t>
            </a:r>
            <a:r>
              <a:rPr lang="fr-F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fr-FR" sz="1800" dirty="0"/>
              <a:t>» et des indentations </a:t>
            </a:r>
          </a:p>
          <a:p>
            <a:r>
              <a:rPr lang="fr-FR" sz="1800" dirty="0"/>
              <a:t> </a:t>
            </a:r>
            <a:r>
              <a:rPr lang="fr-FR" sz="1800" b="1" dirty="0">
                <a:solidFill>
                  <a:schemeClr val="accent4"/>
                </a:solidFill>
              </a:rPr>
              <a:t>__init__ </a:t>
            </a:r>
            <a:r>
              <a:rPr lang="fr-FR" sz="1800" dirty="0"/>
              <a:t>est le constructeur, automatiquement appelée lors de l’instanciation </a:t>
            </a:r>
          </a:p>
          <a:p>
            <a:r>
              <a:rPr lang="fr-FR" sz="1800" b="1" dirty="0">
                <a:solidFill>
                  <a:schemeClr val="accent4"/>
                </a:solidFill>
              </a:rPr>
              <a:t>self</a:t>
            </a:r>
            <a:r>
              <a:rPr lang="fr-FR" sz="1800" dirty="0"/>
              <a:t> représente l’instance  elle-même, elle doit apparaître en première position dans la définition de toutes les méthodes, mais il ne sera pas nécessaire de la spécifier lors de l’appel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BF6E30-1533-4B35-9A68-A3B33D7B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3" y="1545950"/>
            <a:ext cx="3463727" cy="32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06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6318"/>
            <a:ext cx="8579296" cy="819288"/>
          </a:xfrm>
        </p:spPr>
        <p:txBody>
          <a:bodyPr/>
          <a:lstStyle/>
          <a:p>
            <a:r>
              <a:rPr lang="fr-FR" sz="3200" dirty="0"/>
              <a:t>Instanciation et utilisation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13013" y="1422812"/>
            <a:ext cx="4215687" cy="2517090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fr-FR" sz="1800" dirty="0"/>
              <a:t>Le paramètre </a:t>
            </a:r>
            <a:r>
              <a:rPr lang="fr-FR" sz="1800" b="1" dirty="0">
                <a:solidFill>
                  <a:schemeClr val="accent4"/>
                </a:solidFill>
              </a:rPr>
              <a:t>self</a:t>
            </a:r>
            <a:r>
              <a:rPr lang="fr-FR" sz="1800" dirty="0"/>
              <a:t> du constructeur n’est pas à spécifier sur l’instance </a:t>
            </a:r>
          </a:p>
          <a:p>
            <a:r>
              <a:rPr lang="fr-FR" sz="1800" dirty="0"/>
              <a:t> Les champs sont accessibles en lecture / écriture </a:t>
            </a:r>
          </a:p>
          <a:p>
            <a:r>
              <a:rPr lang="fr-FR" sz="1800" dirty="0"/>
              <a:t>L’accès direct aux champs n’est pas conseillé en programmation 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1FC646-A158-4AA8-A483-CDF2876D7406}"/>
              </a:ext>
            </a:extLst>
          </p:cNvPr>
          <p:cNvSpPr txBox="1"/>
          <p:nvPr/>
        </p:nvSpPr>
        <p:spPr>
          <a:xfrm>
            <a:off x="315300" y="1422812"/>
            <a:ext cx="4155812" cy="3554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#instanciation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 = Personne() </a:t>
            </a:r>
          </a:p>
          <a:p>
            <a:pPr>
              <a:spcAft>
                <a:spcPts val="600"/>
              </a:spcAft>
            </a:pPr>
            <a:endParaRPr lang="fr-FR" sz="1800" dirty="0">
              <a:solidFill>
                <a:schemeClr val="tx1"/>
              </a:solidFill>
              <a:latin typeface="Barlow" panose="00000500000000000000" pitchFamily="2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#affectation aux champs 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p.nom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= input("Nom : ") 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p.age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= 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int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(input("Age : ")) 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p.salaire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= 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float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(input("Salaire : ")) 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#affichage 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p.nom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,", ",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p.age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,", ",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p.salaire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3411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6318"/>
            <a:ext cx="8579296" cy="819288"/>
          </a:xfrm>
        </p:spPr>
        <p:txBody>
          <a:bodyPr/>
          <a:lstStyle/>
          <a:p>
            <a:r>
              <a:rPr lang="fr-FR" sz="3200" dirty="0"/>
              <a:t>Définition et implémentation d’une classe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14736" y="987574"/>
            <a:ext cx="4616740" cy="81928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fr-FR" sz="1800" dirty="0"/>
              <a:t>Le programme principal s’en trouve grandement simplifié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17D71C-3D3B-41D9-9B06-661E5F3FF8A7}"/>
              </a:ext>
            </a:extLst>
          </p:cNvPr>
          <p:cNvSpPr txBox="1"/>
          <p:nvPr/>
        </p:nvSpPr>
        <p:spPr>
          <a:xfrm>
            <a:off x="0" y="1270664"/>
            <a:ext cx="4067944" cy="38933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class Personne: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       …….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       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#saisie des infos 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      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def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saisie(self): 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            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self.nom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= input("Nom : ") 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            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self.age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=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int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(input("Age : ")) 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            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self.salaire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=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float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(input("Salaire : "))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       #affichage des infos</a:t>
            </a:r>
            <a:endParaRPr lang="fr-FR" sz="1600" dirty="0">
              <a:solidFill>
                <a:schemeClr val="tx1"/>
              </a:solidFill>
              <a:latin typeface="Barlow" panose="00000500000000000000" pitchFamily="2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      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def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affichage(self): 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           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("Son nom est ",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self.nom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           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("Son âge : ",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self.age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           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("Son salaire : ", </a:t>
            </a:r>
            <a:r>
              <a:rPr lang="fr-FR" sz="16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self.salaire</a:t>
            </a:r>
            <a:r>
              <a:rPr lang="fr-FR" sz="16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772622-39C4-41A5-8846-6181CE68A8B3}"/>
              </a:ext>
            </a:extLst>
          </p:cNvPr>
          <p:cNvSpPr txBox="1"/>
          <p:nvPr/>
        </p:nvSpPr>
        <p:spPr>
          <a:xfrm>
            <a:off x="5292080" y="2139702"/>
            <a:ext cx="2779927" cy="2846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#instanciation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</a:t>
            </a: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= Personne() </a:t>
            </a:r>
          </a:p>
          <a:p>
            <a:pPr>
              <a:spcAft>
                <a:spcPts val="600"/>
              </a:spcAft>
            </a:pPr>
            <a:endParaRPr lang="fr-FR" sz="1800" dirty="0">
              <a:solidFill>
                <a:schemeClr val="tx1"/>
              </a:solidFill>
              <a:latin typeface="Barlow" panose="00000500000000000000" pitchFamily="2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#saisie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.</a:t>
            </a:r>
            <a:r>
              <a:rPr lang="fr-FR" sz="1800" b="1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saisie</a:t>
            </a:r>
            <a:r>
              <a:rPr lang="fr-FR" sz="1800" b="1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#méthode affichage </a:t>
            </a:r>
          </a:p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accent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p</a:t>
            </a:r>
            <a:r>
              <a:rPr lang="fr-FR" sz="1800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.</a:t>
            </a:r>
            <a:r>
              <a:rPr lang="fr-FR" sz="1800" b="1" dirty="0" err="1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affichage</a:t>
            </a:r>
            <a:r>
              <a:rPr lang="fr-FR" sz="1800" b="1" dirty="0">
                <a:solidFill>
                  <a:schemeClr val="tx1"/>
                </a:solidFill>
                <a:latin typeface="Barlow" panose="00000500000000000000" pitchFamily="2" charset="0"/>
                <a:ea typeface="Cambria" panose="02040503050406030204" pitchFamily="18" charset="0"/>
              </a:rPr>
              <a:t>()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3805887D-8E29-4DB9-B25A-ED6F1EB6676D}"/>
              </a:ext>
            </a:extLst>
          </p:cNvPr>
          <p:cNvSpPr/>
          <p:nvPr/>
        </p:nvSpPr>
        <p:spPr>
          <a:xfrm>
            <a:off x="6228184" y="1779662"/>
            <a:ext cx="360040" cy="28803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9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6318"/>
            <a:ext cx="8579296" cy="819288"/>
          </a:xfrm>
        </p:spPr>
        <p:txBody>
          <a:bodyPr/>
          <a:lstStyle/>
          <a:p>
            <a:r>
              <a:rPr lang="fr-FR" sz="3200" dirty="0"/>
              <a:t>Héritage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32285" y="1771613"/>
            <a:ext cx="4616740" cy="81928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fr-FR" sz="1800" dirty="0"/>
              <a:t>Déclaration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772622-39C4-41A5-8846-6181CE68A8B3}"/>
              </a:ext>
            </a:extLst>
          </p:cNvPr>
          <p:cNvSpPr txBox="1"/>
          <p:nvPr/>
        </p:nvSpPr>
        <p:spPr>
          <a:xfrm>
            <a:off x="4691773" y="2912857"/>
            <a:ext cx="3067959" cy="723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b="1" dirty="0">
                <a:solidFill>
                  <a:schemeClr val="accent1"/>
                </a:solidFill>
                <a:latin typeface="Barlow Light"/>
                <a:sym typeface="Barlow Light"/>
              </a:rPr>
              <a:t>class  </a:t>
            </a:r>
            <a:r>
              <a:rPr lang="fr-FR" sz="1800" b="1" dirty="0">
                <a:latin typeface="Barlow Light"/>
                <a:sym typeface="Barlow Light"/>
              </a:rPr>
              <a:t> </a:t>
            </a:r>
            <a:r>
              <a:rPr lang="fr-FR" sz="1800" b="1" dirty="0" err="1">
                <a:solidFill>
                  <a:schemeClr val="accent4">
                    <a:lumMod val="75000"/>
                  </a:schemeClr>
                </a:solidFill>
                <a:latin typeface="Barlow Light"/>
                <a:sym typeface="Barlow Light"/>
              </a:rPr>
              <a:t>Employe</a:t>
            </a:r>
            <a:r>
              <a:rPr lang="fr-FR" sz="1800" b="1" dirty="0">
                <a:latin typeface="Barlow Light"/>
                <a:sym typeface="Barlow Light"/>
              </a:rPr>
              <a:t> (Personne): </a:t>
            </a:r>
          </a:p>
          <a:p>
            <a:pPr>
              <a:spcAft>
                <a:spcPts val="600"/>
              </a:spcAft>
            </a:pPr>
            <a:r>
              <a:rPr lang="fr-FR" sz="1800" b="1" dirty="0">
                <a:latin typeface="Barlow Light"/>
                <a:sym typeface="Barlow Light"/>
              </a:rPr>
              <a:t>           ...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3805887D-8E29-4DB9-B25A-ED6F1EB6676D}"/>
              </a:ext>
            </a:extLst>
          </p:cNvPr>
          <p:cNvSpPr/>
          <p:nvPr/>
        </p:nvSpPr>
        <p:spPr>
          <a:xfrm>
            <a:off x="6045733" y="2563701"/>
            <a:ext cx="360040" cy="28803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3A1968-0839-42D5-ABE0-BA9DC357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1217627"/>
            <a:ext cx="206312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45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2125" y="146637"/>
            <a:ext cx="8579296" cy="819288"/>
          </a:xfrm>
        </p:spPr>
        <p:txBody>
          <a:bodyPr/>
          <a:lstStyle/>
          <a:p>
            <a:r>
              <a:rPr lang="fr-FR" sz="3200" dirty="0"/>
              <a:t>Surcharge des méthodes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90437" y="965925"/>
            <a:ext cx="2497787" cy="507502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fr-FR" sz="1800" dirty="0"/>
              <a:t>Programme principal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3805887D-8E29-4DB9-B25A-ED6F1EB6676D}"/>
              </a:ext>
            </a:extLst>
          </p:cNvPr>
          <p:cNvSpPr/>
          <p:nvPr/>
        </p:nvSpPr>
        <p:spPr>
          <a:xfrm>
            <a:off x="4860032" y="1473427"/>
            <a:ext cx="360040" cy="28803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FBE5C5D-5A27-46B7-9D6F-C5675F36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5" y="699542"/>
            <a:ext cx="3067959" cy="44201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D3A37C4-293E-4159-9EE8-7CDEB8E6B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437" y="1761459"/>
            <a:ext cx="4630672" cy="32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4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571184" cy="1082700"/>
          </a:xfrm>
        </p:spPr>
        <p:txBody>
          <a:bodyPr/>
          <a:lstStyle/>
          <a:p>
            <a:r>
              <a:rPr lang="fr-FR" sz="4400" dirty="0"/>
              <a:t>Langage Python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347614"/>
            <a:ext cx="7787207" cy="3795886"/>
          </a:xfrm>
        </p:spPr>
        <p:txBody>
          <a:bodyPr/>
          <a:lstStyle/>
          <a:p>
            <a:r>
              <a:rPr lang="fr-FR" b="1" u="sng" dirty="0"/>
              <a:t>Données typées:</a:t>
            </a:r>
            <a:r>
              <a:rPr lang="fr-FR" dirty="0"/>
              <a:t> entier, réels, booléens, chaîne de caractères.</a:t>
            </a:r>
          </a:p>
          <a:p>
            <a:r>
              <a:rPr lang="fr-FR" b="1" u="sng" dirty="0"/>
              <a:t>Structures avancées de données:</a:t>
            </a:r>
            <a:r>
              <a:rPr lang="fr-FR" dirty="0"/>
              <a:t> Gestion des collections de valeurs (énumérations, listes) et des objets structurés (dictionnaires, classes)</a:t>
            </a:r>
          </a:p>
          <a:p>
            <a:r>
              <a:rPr lang="fr-FR" b="1" u="sng" dirty="0"/>
              <a:t>Structures algorithmiques </a:t>
            </a:r>
            <a:r>
              <a:rPr lang="fr-FR" dirty="0"/>
              <a:t>: les branchements conditionnels et les boucles.</a:t>
            </a:r>
          </a:p>
          <a:p>
            <a:r>
              <a:rPr lang="fr-FR" b="1" u="sng" dirty="0"/>
              <a:t>Programmation structurée </a:t>
            </a:r>
            <a:r>
              <a:rPr lang="fr-FR" dirty="0"/>
              <a:t>: pouvoir regrouper  du code dans des </a:t>
            </a:r>
            <a:r>
              <a:rPr lang="fr-FR" b="1" dirty="0"/>
              <a:t>procédures</a:t>
            </a:r>
            <a:r>
              <a:rPr lang="fr-FR" dirty="0"/>
              <a:t> et des </a:t>
            </a:r>
            <a:r>
              <a:rPr lang="fr-FR" b="1" dirty="0"/>
              <a:t>fonctions</a:t>
            </a:r>
            <a:r>
              <a:rPr lang="fr-FR" dirty="0"/>
              <a:t>. </a:t>
            </a:r>
          </a:p>
          <a:p>
            <a:r>
              <a:rPr lang="fr-FR" b="1" u="sng" dirty="0"/>
              <a:t>Organisation du code en modules</a:t>
            </a:r>
            <a:r>
              <a:rPr lang="fr-FR" dirty="0"/>
              <a:t>: Fichiers « </a:t>
            </a:r>
            <a:r>
              <a:rPr lang="fr-FR" b="1" dirty="0">
                <a:solidFill>
                  <a:srgbClr val="C00000"/>
                </a:solidFill>
              </a:rPr>
              <a:t>.</a:t>
            </a:r>
            <a:r>
              <a:rPr lang="fr-FR" b="1" dirty="0" err="1">
                <a:solidFill>
                  <a:srgbClr val="C00000"/>
                </a:solidFill>
              </a:rPr>
              <a:t>py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dirty="0"/>
              <a:t>» que l’on peut appeler dans d’autres programmes avec la commande </a:t>
            </a:r>
            <a:r>
              <a:rPr lang="fr-FR" b="1" dirty="0"/>
              <a:t>import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Python –Mode opératoire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4244947"/>
            <a:ext cx="8579296" cy="912872"/>
          </a:xfrm>
        </p:spPr>
        <p:txBody>
          <a:bodyPr/>
          <a:lstStyle/>
          <a:p>
            <a:r>
              <a:rPr lang="fr-FR" dirty="0"/>
              <a:t>Lancer la console Python et introduire les commandes de manière interactive.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74B0E8-D7D4-4DD1-A7D7-2AB0F82A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44542"/>
            <a:ext cx="5860584" cy="3070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518232"/>
            <a:ext cx="8579296" cy="1082700"/>
          </a:xfrm>
        </p:spPr>
        <p:txBody>
          <a:bodyPr/>
          <a:lstStyle/>
          <a:p>
            <a:r>
              <a:rPr lang="fr-FR" sz="3600" dirty="0"/>
              <a:t>Python –Mode opératoire 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0A9E0D-517E-48BF-9F89-5ABB3873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0215"/>
            <a:ext cx="6614120" cy="4079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8579296" cy="1082700"/>
          </a:xfrm>
        </p:spPr>
        <p:txBody>
          <a:bodyPr/>
          <a:lstStyle/>
          <a:p>
            <a:r>
              <a:rPr lang="fr-FR" sz="3600" dirty="0"/>
              <a:t>Python –Mode opératoire 3 ( IDE 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865314"/>
            <a:ext cx="7283152" cy="1082700"/>
          </a:xfrm>
        </p:spPr>
        <p:txBody>
          <a:bodyPr/>
          <a:lstStyle/>
          <a:p>
            <a:r>
              <a:rPr lang="fr-FR" dirty="0"/>
              <a:t>Permet de mieux suivre l’exécution du programme. Messages d’erreur accessibles, pas comme pour l’exécution console.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2711A6-9239-4CBA-A7FE-A665E67F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266825"/>
            <a:ext cx="741997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179" y="30367"/>
            <a:ext cx="8579296" cy="1082700"/>
          </a:xfrm>
        </p:spPr>
        <p:txBody>
          <a:bodyPr/>
          <a:lstStyle/>
          <a:p>
            <a:r>
              <a:rPr lang="fr-FR" sz="3600" dirty="0"/>
              <a:t>Python –Mode opératoire 4 ( Anaconda 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BAF295-17DE-4FA1-80FC-F93E3AEB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43" y="584359"/>
            <a:ext cx="8316416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512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</TotalTime>
  <Words>2481</Words>
  <Application>Microsoft Office PowerPoint</Application>
  <PresentationFormat>Affichage à l'écran (16:9)</PresentationFormat>
  <Paragraphs>397</Paragraphs>
  <Slides>47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7" baseType="lpstr">
      <vt:lpstr>Barlow SemiBold</vt:lpstr>
      <vt:lpstr>Wingdings</vt:lpstr>
      <vt:lpstr>Courier New</vt:lpstr>
      <vt:lpstr>Raleway Thin</vt:lpstr>
      <vt:lpstr>Barlow</vt:lpstr>
      <vt:lpstr>Arial</vt:lpstr>
      <vt:lpstr>Cambria Math</vt:lpstr>
      <vt:lpstr>Barlow Light</vt:lpstr>
      <vt:lpstr>Calibri</vt:lpstr>
      <vt:lpstr>Gaoler template</vt:lpstr>
      <vt:lpstr>Python</vt:lpstr>
      <vt:lpstr>Introduction</vt:lpstr>
      <vt:lpstr>Que fait Python?</vt:lpstr>
      <vt:lpstr>Que fait Python?</vt:lpstr>
      <vt:lpstr>Langage Python</vt:lpstr>
      <vt:lpstr>Python –Mode opératoire 1</vt:lpstr>
      <vt:lpstr>Python –Mode opératoire 2</vt:lpstr>
      <vt:lpstr>Python –Mode opératoire 3 ( IDE )</vt:lpstr>
      <vt:lpstr>Python –Mode opératoire 4 ( Anaconda )</vt:lpstr>
      <vt:lpstr>Premières opérations</vt:lpstr>
      <vt:lpstr>Premières opérations</vt:lpstr>
      <vt:lpstr>Types élémentaires de Python</vt:lpstr>
      <vt:lpstr>Instanciation et affectation</vt:lpstr>
      <vt:lpstr>Transtypage</vt:lpstr>
      <vt:lpstr>Transtypage</vt:lpstr>
      <vt:lpstr>Opérateurs de comparaison</vt:lpstr>
      <vt:lpstr>Saisie et affichage</vt:lpstr>
      <vt:lpstr>Saisie et affichage</vt:lpstr>
      <vt:lpstr>Branchement conditionnel « if »</vt:lpstr>
      <vt:lpstr>Boucle « for »</vt:lpstr>
      <vt:lpstr>Boucle « for » (exemple)</vt:lpstr>
      <vt:lpstr>Boucle « while »</vt:lpstr>
      <vt:lpstr>Boucle « while » (exemple)</vt:lpstr>
      <vt:lpstr>LES TUPLES</vt:lpstr>
      <vt:lpstr>Création des tuples et accès aux données</vt:lpstr>
      <vt:lpstr>Création des tuples et accès aux données</vt:lpstr>
      <vt:lpstr>Les tuples</vt:lpstr>
      <vt:lpstr>LES LISTES</vt:lpstr>
      <vt:lpstr>Création des listes et accès aux données</vt:lpstr>
      <vt:lpstr>Les listes</vt:lpstr>
      <vt:lpstr>modification de taille et de contenu </vt:lpstr>
      <vt:lpstr>Traitement par le contenu</vt:lpstr>
      <vt:lpstr>PROCÉDURES ET FONCTIONS</vt:lpstr>
      <vt:lpstr>Définition des fonctions</vt:lpstr>
      <vt:lpstr>Appels des fonctions</vt:lpstr>
      <vt:lpstr>Fonction renvoyant plusieurs valeurs</vt:lpstr>
      <vt:lpstr>LES MODULES</vt:lpstr>
      <vt:lpstr>Principe des Modules</vt:lpstr>
      <vt:lpstr>Exemple d’utilisation de modules standards</vt:lpstr>
      <vt:lpstr>Autres utilisations possibles</vt:lpstr>
      <vt:lpstr>Autres utilisations possibles</vt:lpstr>
      <vt:lpstr>LES CLASSES</vt:lpstr>
      <vt:lpstr>Définition et implémentation d’une classe</vt:lpstr>
      <vt:lpstr>Instanciation et utilisation</vt:lpstr>
      <vt:lpstr>Définition et implémentation d’une classe</vt:lpstr>
      <vt:lpstr>Héritage</vt:lpstr>
      <vt:lpstr>Surcharge des méthodes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HP</dc:creator>
  <cp:lastModifiedBy>imane chlioui</cp:lastModifiedBy>
  <cp:revision>325</cp:revision>
  <dcterms:modified xsi:type="dcterms:W3CDTF">2022-11-02T08:30:42Z</dcterms:modified>
</cp:coreProperties>
</file>